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37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9418320" y="548640"/>
            <a:ext cx="1554480" cy="1554480"/>
          </a:xfrm>
          <a:prstGeom prst="ellipse">
            <a:avLst/>
          </a:prstGeom>
          <a:solidFill>
            <a:srgbClr val="2782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10287000" y="1828800"/>
            <a:ext cx="914400" cy="914400"/>
          </a:xfrm>
          <a:prstGeom prst="ellipse">
            <a:avLst/>
          </a:prstGeom>
          <a:solidFill>
            <a:srgbClr val="ECB5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8778240" y="2834640"/>
            <a:ext cx="2194560" cy="2194560"/>
          </a:xfrm>
          <a:prstGeom prst="ellipse">
            <a:avLst/>
          </a:prstGeom>
          <a:solidFill>
            <a:srgbClr val="2F4B6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77240" y="1005840"/>
            <a:ext cx="7955279" cy="141732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700"/>
              </a:spcAft>
              <a:defRPr sz="3100" b="1">
                <a:solidFill>
                  <a:srgbClr val="FFFFFF"/>
                </a:solidFill>
                <a:latin typeface="Aptos"/>
              </a:defRPr>
            </a:pPr>
            <a:r>
              <a:t>INDEPENDENTLY USING</a:t>
            </a:r>
          </a:p>
          <a:p>
            <a:pPr algn="l">
              <a:spcAft>
                <a:spcPts val="700"/>
              </a:spcAft>
              <a:defRPr sz="3100" b="1">
                <a:solidFill>
                  <a:srgbClr val="FFFFFF"/>
                </a:solidFill>
                <a:latin typeface="Aptos"/>
              </a:defRPr>
            </a:pPr>
            <a:r>
              <a:t>A WASHING MACHINE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2743200"/>
            <a:ext cx="7132320" cy="68580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700"/>
              </a:spcAft>
              <a:defRPr sz="1800" b="0">
                <a:solidFill>
                  <a:srgbClr val="D6E6EB"/>
                </a:solidFill>
                <a:latin typeface="Aptos"/>
              </a:defRPr>
            </a:pPr>
            <a:r>
              <a:t>A practical life-skills curriculum for students with special educational needs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4892040"/>
            <a:ext cx="7040880" cy="73152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700"/>
              </a:spcAft>
              <a:defRPr sz="1500" b="1">
                <a:solidFill>
                  <a:srgbClr val="ECB54A"/>
                </a:solidFill>
                <a:latin typeface="Aptos"/>
              </a:defRPr>
            </a:pPr>
            <a:r>
              <a:t>UDL • Task Analysis • Visual Supports • Safe Practice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6263640"/>
            <a:ext cx="4572000" cy="27432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700"/>
              </a:spcAft>
              <a:defRPr sz="1000" b="0">
                <a:solidFill>
                  <a:srgbClr val="C8D7E0"/>
                </a:solidFill>
                <a:latin typeface="Aptos"/>
              </a:defRPr>
            </a:pPr>
            <a:r>
              <a:t>SPECIAL EDUCATION SCHOOL IMPLEMENTATION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8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47472"/>
            <a:ext cx="10881360" cy="59436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700"/>
              </a:spcAft>
              <a:defRPr sz="2800" b="1">
                <a:solidFill>
                  <a:srgbClr val="1F374F"/>
                </a:solidFill>
                <a:latin typeface="Aptos"/>
              </a:defRPr>
            </a:pPr>
            <a:r>
              <a:t>Course at a Glance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960120"/>
            <a:ext cx="10789920" cy="384048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700"/>
              </a:spcAft>
              <a:defRPr sz="1200" b="0">
                <a:solidFill>
                  <a:srgbClr val="65727D"/>
                </a:solidFill>
                <a:latin typeface="Aptos"/>
              </a:defRPr>
            </a:pPr>
            <a:r>
              <a:t>Flexible, functional and individualized instruction</a:t>
            </a:r>
          </a:p>
        </p:txBody>
      </p:sp>
      <p:sp>
        <p:nvSpPr>
          <p:cNvPr id="5" name="Rectangle 4"/>
          <p:cNvSpPr/>
          <p:nvPr/>
        </p:nvSpPr>
        <p:spPr>
          <a:xfrm>
            <a:off x="621792" y="1389888"/>
            <a:ext cx="1097280" cy="54864"/>
          </a:xfrm>
          <a:prstGeom prst="rect">
            <a:avLst/>
          </a:prstGeom>
          <a:solidFill>
            <a:srgbClr val="2782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201400" y="6473952"/>
            <a:ext cx="457200" cy="201168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r">
              <a:spcAft>
                <a:spcPts val="700"/>
              </a:spcAft>
              <a:defRPr sz="900" b="0">
                <a:solidFill>
                  <a:srgbClr val="65727D"/>
                </a:solidFill>
                <a:latin typeface="Aptos"/>
              </a:defRPr>
            </a:pPr>
            <a:r>
              <a:t>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21792" y="6473952"/>
            <a:ext cx="4754880" cy="201168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700"/>
              </a:spcAft>
              <a:defRPr sz="900" b="0">
                <a:solidFill>
                  <a:srgbClr val="65727D"/>
                </a:solidFill>
                <a:latin typeface="Aptos"/>
              </a:defRPr>
            </a:pPr>
            <a:r>
              <a:t>LIFE SKILLS • SPECIAL EDUCATION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1691640"/>
            <a:ext cx="3520440" cy="1508760"/>
          </a:xfrm>
          <a:prstGeom prst="roundRect">
            <a:avLst/>
          </a:prstGeom>
          <a:solidFill>
            <a:srgbClr val="FFFFFF"/>
          </a:solidFill>
          <a:ln>
            <a:solidFill>
              <a:srgbClr val="DDE6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640080" y="1691640"/>
            <a:ext cx="73152" cy="1508760"/>
          </a:xfrm>
          <a:prstGeom prst="rect">
            <a:avLst/>
          </a:prstGeom>
          <a:solidFill>
            <a:srgbClr val="2782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22959" y="1828800"/>
            <a:ext cx="3200400" cy="347472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700"/>
              </a:spcAft>
              <a:defRPr sz="1600" b="1">
                <a:solidFill>
                  <a:srgbClr val="1F374F"/>
                </a:solidFill>
                <a:latin typeface="Aptos"/>
              </a:defRPr>
            </a:pPr>
            <a:r>
              <a:t>TARGET LEARNERS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959" y="2258568"/>
            <a:ext cx="3200400" cy="822959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700"/>
              </a:spcAft>
              <a:defRPr sz="1300" b="0">
                <a:solidFill>
                  <a:srgbClr val="2B343D"/>
                </a:solidFill>
                <a:latin typeface="Aptos"/>
              </a:defRPr>
            </a:pPr>
            <a:r>
              <a:t>Students with moderate intellectual disabilities and/or autism. Adapt tasks to each learner’s communication, motor and safety needs.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343400" y="1691640"/>
            <a:ext cx="3520440" cy="1508760"/>
          </a:xfrm>
          <a:prstGeom prst="roundRect">
            <a:avLst/>
          </a:prstGeom>
          <a:solidFill>
            <a:srgbClr val="FFFFFF"/>
          </a:solidFill>
          <a:ln>
            <a:solidFill>
              <a:srgbClr val="DDE6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343400" y="1691640"/>
            <a:ext cx="73152" cy="1508760"/>
          </a:xfrm>
          <a:prstGeom prst="rect">
            <a:avLst/>
          </a:prstGeom>
          <a:solidFill>
            <a:srgbClr val="ECB5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526280" y="1828800"/>
            <a:ext cx="3200400" cy="347472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700"/>
              </a:spcAft>
              <a:defRPr sz="1600" b="1">
                <a:solidFill>
                  <a:srgbClr val="1F374F"/>
                </a:solidFill>
                <a:latin typeface="Aptos"/>
              </a:defRPr>
            </a:pPr>
            <a:r>
              <a:t>DURATION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26280" y="2258568"/>
            <a:ext cx="3200400" cy="822959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700"/>
              </a:spcAft>
              <a:defRPr sz="1300" b="0">
                <a:solidFill>
                  <a:srgbClr val="2B343D"/>
                </a:solidFill>
                <a:latin typeface="Aptos"/>
              </a:defRPr>
            </a:pPr>
            <a:r>
              <a:t>6–8 lessons, 40–60 minutes each. Teach in short segments with breaks and repeated practice.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046720" y="1691640"/>
            <a:ext cx="3520440" cy="1508760"/>
          </a:xfrm>
          <a:prstGeom prst="roundRect">
            <a:avLst/>
          </a:prstGeom>
          <a:solidFill>
            <a:srgbClr val="FFFFFF"/>
          </a:solidFill>
          <a:ln>
            <a:solidFill>
              <a:srgbClr val="DDE6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8046720" y="1691640"/>
            <a:ext cx="73152" cy="1508760"/>
          </a:xfrm>
          <a:prstGeom prst="rect">
            <a:avLst/>
          </a:prstGeom>
          <a:solidFill>
            <a:srgbClr val="BA3F3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229600" y="1828800"/>
            <a:ext cx="3200400" cy="347472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700"/>
              </a:spcAft>
              <a:defRPr sz="1600" b="1">
                <a:solidFill>
                  <a:srgbClr val="1F374F"/>
                </a:solidFill>
                <a:latin typeface="Aptos"/>
              </a:defRPr>
            </a:pPr>
            <a:r>
              <a:t>REAL-LIFE OUTCOME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229600" y="2258568"/>
            <a:ext cx="3200400" cy="822959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700"/>
              </a:spcAft>
              <a:defRPr sz="1300" b="0">
                <a:solidFill>
                  <a:srgbClr val="2B343D"/>
                </a:solidFill>
                <a:latin typeface="Aptos"/>
              </a:defRPr>
            </a:pPr>
            <a:r>
              <a:t>Learners complete as many steps as safely possible and know when and how to ask for help.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22960" y="3657600"/>
            <a:ext cx="10515600" cy="1920240"/>
          </a:xfrm>
          <a:prstGeom prst="rect">
            <a:avLst/>
          </a:prstGeom>
          <a:noFill/>
        </p:spPr>
        <p:txBody>
          <a:bodyPr wrap="square" lIns="54864" rIns="54864" tIns="27432" bIns="27432">
            <a:spAutoFit/>
          </a:bodyPr>
          <a:lstStyle/>
          <a:p>
            <a:pPr>
              <a:spcAft>
                <a:spcPts val="900"/>
              </a:spcAft>
              <a:defRPr sz="1800">
                <a:solidFill>
                  <a:srgbClr val="2B343D"/>
                </a:solidFill>
                <a:latin typeface="Aptos"/>
              </a:defRPr>
            </a:pPr>
            <a:r>
              <a:t>•  Teach with the actual school washing machine whenever possible.</a:t>
            </a:r>
          </a:p>
          <a:p>
            <a:pPr>
              <a:spcAft>
                <a:spcPts val="900"/>
              </a:spcAft>
              <a:defRPr sz="1800">
                <a:solidFill>
                  <a:srgbClr val="2B343D"/>
                </a:solidFill>
                <a:latin typeface="Aptos"/>
              </a:defRPr>
            </a:pPr>
            <a:r>
              <a:t>•  Use the same simple words, icons and step order across staff and home.</a:t>
            </a:r>
          </a:p>
          <a:p>
            <a:pPr>
              <a:spcAft>
                <a:spcPts val="900"/>
              </a:spcAft>
              <a:defRPr sz="1800">
                <a:solidFill>
                  <a:srgbClr val="2B343D"/>
                </a:solidFill>
                <a:latin typeface="Aptos"/>
              </a:defRPr>
            </a:pPr>
            <a:r>
              <a:t>•  Independence means doing the steps the learner can do safely—not removing necessary supervision.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8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47472"/>
            <a:ext cx="10881360" cy="59436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700"/>
              </a:spcAft>
              <a:defRPr sz="2800" b="1">
                <a:solidFill>
                  <a:srgbClr val="1F374F"/>
                </a:solidFill>
                <a:latin typeface="Aptos"/>
              </a:defRPr>
            </a:pPr>
            <a:r>
              <a:t>Learning Outcomes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960120"/>
            <a:ext cx="10789920" cy="384048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700"/>
              </a:spcAft>
              <a:defRPr sz="1200" b="0">
                <a:solidFill>
                  <a:srgbClr val="65727D"/>
                </a:solidFill>
                <a:latin typeface="Aptos"/>
              </a:defRPr>
            </a:pPr>
            <a:r>
              <a:t>By the end of the unit, each learner will work toward these outcomes</a:t>
            </a:r>
          </a:p>
        </p:txBody>
      </p:sp>
      <p:sp>
        <p:nvSpPr>
          <p:cNvPr id="5" name="Rectangle 4"/>
          <p:cNvSpPr/>
          <p:nvPr/>
        </p:nvSpPr>
        <p:spPr>
          <a:xfrm>
            <a:off x="621792" y="1389888"/>
            <a:ext cx="1097280" cy="54864"/>
          </a:xfrm>
          <a:prstGeom prst="rect">
            <a:avLst/>
          </a:prstGeom>
          <a:solidFill>
            <a:srgbClr val="2782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201400" y="6473952"/>
            <a:ext cx="457200" cy="201168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r">
              <a:spcAft>
                <a:spcPts val="700"/>
              </a:spcAft>
              <a:defRPr sz="900" b="0">
                <a:solidFill>
                  <a:srgbClr val="65727D"/>
                </a:solidFill>
                <a:latin typeface="Aptos"/>
              </a:defRPr>
            </a:pPr>
            <a:r>
              <a:t>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21792" y="6473952"/>
            <a:ext cx="4754880" cy="201168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700"/>
              </a:spcAft>
              <a:defRPr sz="900" b="0">
                <a:solidFill>
                  <a:srgbClr val="65727D"/>
                </a:solidFill>
                <a:latin typeface="Aptos"/>
              </a:defRPr>
            </a:pPr>
            <a:r>
              <a:t>LIFE SKILLS • SPECIAL EDUCATION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1737360"/>
            <a:ext cx="3520440" cy="3474720"/>
          </a:xfrm>
          <a:prstGeom prst="roundRect">
            <a:avLst/>
          </a:prstGeom>
          <a:solidFill>
            <a:srgbClr val="FFFFFF"/>
          </a:solidFill>
          <a:ln>
            <a:solidFill>
              <a:srgbClr val="DDE6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640080" y="1737360"/>
            <a:ext cx="73152" cy="3474720"/>
          </a:xfrm>
          <a:prstGeom prst="rect">
            <a:avLst/>
          </a:prstGeom>
          <a:solidFill>
            <a:srgbClr val="2782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22959" y="1874519"/>
            <a:ext cx="3200400" cy="347472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700"/>
              </a:spcAft>
              <a:defRPr sz="1700" b="1">
                <a:solidFill>
                  <a:srgbClr val="1F374F"/>
                </a:solidFill>
                <a:latin typeface="Aptos"/>
              </a:defRPr>
            </a:pPr>
            <a:r>
              <a:t>KNOW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959" y="2304288"/>
            <a:ext cx="3200400" cy="278892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700"/>
              </a:spcAft>
              <a:defRPr sz="1600" b="0">
                <a:solidFill>
                  <a:srgbClr val="2B343D"/>
                </a:solidFill>
                <a:latin typeface="Aptos"/>
              </a:defRPr>
            </a:pPr>
            <a:r>
              <a:t>• Identify key machine parts and familiar controls</a:t>
            </a:r>
          </a:p>
          <a:p>
            <a:pPr algn="l">
              <a:spcAft>
                <a:spcPts val="700"/>
              </a:spcAft>
              <a:defRPr sz="1600" b="0">
                <a:solidFill>
                  <a:srgbClr val="2B343D"/>
                </a:solidFill>
                <a:latin typeface="Aptos"/>
              </a:defRPr>
            </a:pPr>
          </a:p>
          <a:p>
            <a:pPr algn="l">
              <a:spcAft>
                <a:spcPts val="700"/>
              </a:spcAft>
              <a:defRPr sz="1600" b="0">
                <a:solidFill>
                  <a:srgbClr val="2B343D"/>
                </a:solidFill>
                <a:latin typeface="Aptos"/>
              </a:defRPr>
            </a:pPr>
            <a:r>
              <a:t>• Recognize basic safety rules</a:t>
            </a:r>
          </a:p>
          <a:p>
            <a:pPr algn="l">
              <a:spcAft>
                <a:spcPts val="700"/>
              </a:spcAft>
              <a:defRPr sz="1600" b="0">
                <a:solidFill>
                  <a:srgbClr val="2B343D"/>
                </a:solidFill>
                <a:latin typeface="Aptos"/>
              </a:defRPr>
            </a:pPr>
          </a:p>
          <a:p>
            <a:pPr algn="l">
              <a:spcAft>
                <a:spcPts val="700"/>
              </a:spcAft>
              <a:defRPr sz="1600" b="0">
                <a:solidFill>
                  <a:srgbClr val="2B343D"/>
                </a:solidFill>
                <a:latin typeface="Aptos"/>
              </a:defRPr>
            </a:pPr>
            <a:r>
              <a:t>• Sort simple laundry groups</a:t>
            </a:r>
          </a:p>
          <a:p>
            <a:pPr algn="l">
              <a:spcAft>
                <a:spcPts val="700"/>
              </a:spcAft>
              <a:defRPr sz="1600" b="0">
                <a:solidFill>
                  <a:srgbClr val="2B343D"/>
                </a:solidFill>
                <a:latin typeface="Aptos"/>
              </a:defRPr>
            </a:pPr>
          </a:p>
          <a:p>
            <a:pPr algn="l">
              <a:spcAft>
                <a:spcPts val="700"/>
              </a:spcAft>
              <a:defRPr sz="1600" b="0">
                <a:solidFill>
                  <a:srgbClr val="2B343D"/>
                </a:solidFill>
                <a:latin typeface="Aptos"/>
              </a:defRPr>
            </a:pPr>
            <a:r>
              <a:t>• Understand the visual sequence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343400" y="1737360"/>
            <a:ext cx="3520440" cy="3474720"/>
          </a:xfrm>
          <a:prstGeom prst="roundRect">
            <a:avLst/>
          </a:prstGeom>
          <a:solidFill>
            <a:srgbClr val="FFFFFF"/>
          </a:solidFill>
          <a:ln>
            <a:solidFill>
              <a:srgbClr val="DDE6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343400" y="1737360"/>
            <a:ext cx="73152" cy="3474720"/>
          </a:xfrm>
          <a:prstGeom prst="rect">
            <a:avLst/>
          </a:prstGeom>
          <a:solidFill>
            <a:srgbClr val="ECB5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526280" y="1874519"/>
            <a:ext cx="3200400" cy="347472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700"/>
              </a:spcAft>
              <a:defRPr sz="1700" b="1">
                <a:solidFill>
                  <a:srgbClr val="1F374F"/>
                </a:solidFill>
                <a:latin typeface="Aptos"/>
              </a:defRPr>
            </a:pPr>
            <a:r>
              <a:t>DO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26280" y="2304288"/>
            <a:ext cx="3200400" cy="278892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700"/>
              </a:spcAft>
              <a:defRPr sz="1600" b="0">
                <a:solidFill>
                  <a:srgbClr val="2B343D"/>
                </a:solidFill>
                <a:latin typeface="Aptos"/>
              </a:defRPr>
            </a:pPr>
            <a:r>
              <a:t>• Prepare clothes and check pockets</a:t>
            </a:r>
          </a:p>
          <a:p>
            <a:pPr algn="l">
              <a:spcAft>
                <a:spcPts val="700"/>
              </a:spcAft>
              <a:defRPr sz="1600" b="0">
                <a:solidFill>
                  <a:srgbClr val="2B343D"/>
                </a:solidFill>
                <a:latin typeface="Aptos"/>
              </a:defRPr>
            </a:pPr>
          </a:p>
          <a:p>
            <a:pPr algn="l">
              <a:spcAft>
                <a:spcPts val="700"/>
              </a:spcAft>
              <a:defRPr sz="1600" b="0">
                <a:solidFill>
                  <a:srgbClr val="2B343D"/>
                </a:solidFill>
                <a:latin typeface="Aptos"/>
              </a:defRPr>
            </a:pPr>
            <a:r>
              <a:t>• Add the correct measured detergent with support as needed</a:t>
            </a:r>
          </a:p>
          <a:p>
            <a:pPr algn="l">
              <a:spcAft>
                <a:spcPts val="700"/>
              </a:spcAft>
              <a:defRPr sz="1600" b="0">
                <a:solidFill>
                  <a:srgbClr val="2B343D"/>
                </a:solidFill>
                <a:latin typeface="Aptos"/>
              </a:defRPr>
            </a:pPr>
          </a:p>
          <a:p>
            <a:pPr algn="l">
              <a:spcAft>
                <a:spcPts val="700"/>
              </a:spcAft>
              <a:defRPr sz="1600" b="0">
                <a:solidFill>
                  <a:srgbClr val="2B343D"/>
                </a:solidFill>
                <a:latin typeface="Aptos"/>
              </a:defRPr>
            </a:pPr>
            <a:r>
              <a:t>• Select an approved cycle</a:t>
            </a:r>
          </a:p>
          <a:p>
            <a:pPr algn="l">
              <a:spcAft>
                <a:spcPts val="700"/>
              </a:spcAft>
              <a:defRPr sz="1600" b="0">
                <a:solidFill>
                  <a:srgbClr val="2B343D"/>
                </a:solidFill>
                <a:latin typeface="Aptos"/>
              </a:defRPr>
            </a:pPr>
          </a:p>
          <a:p>
            <a:pPr algn="l">
              <a:spcAft>
                <a:spcPts val="700"/>
              </a:spcAft>
              <a:defRPr sz="1600" b="0">
                <a:solidFill>
                  <a:srgbClr val="2B343D"/>
                </a:solidFill>
                <a:latin typeface="Aptos"/>
              </a:defRPr>
            </a:pPr>
            <a:r>
              <a:t>• Start, finish and organize laundry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046720" y="1737360"/>
            <a:ext cx="3520440" cy="3474720"/>
          </a:xfrm>
          <a:prstGeom prst="roundRect">
            <a:avLst/>
          </a:prstGeom>
          <a:solidFill>
            <a:srgbClr val="FFFFFF"/>
          </a:solidFill>
          <a:ln>
            <a:solidFill>
              <a:srgbClr val="DDE6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8046720" y="1737360"/>
            <a:ext cx="73152" cy="3474720"/>
          </a:xfrm>
          <a:prstGeom prst="rect">
            <a:avLst/>
          </a:prstGeom>
          <a:solidFill>
            <a:srgbClr val="BA3F3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229600" y="1874519"/>
            <a:ext cx="3200400" cy="347472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700"/>
              </a:spcAft>
              <a:defRPr sz="1700" b="1">
                <a:solidFill>
                  <a:srgbClr val="1F374F"/>
                </a:solidFill>
                <a:latin typeface="Aptos"/>
              </a:defRPr>
            </a:pPr>
            <a:r>
              <a:t>FEEL &amp; COMMUNICATE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229600" y="2304288"/>
            <a:ext cx="3200400" cy="278892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700"/>
              </a:spcAft>
              <a:defRPr sz="1600" b="0">
                <a:solidFill>
                  <a:srgbClr val="2B343D"/>
                </a:solidFill>
                <a:latin typeface="Aptos"/>
              </a:defRPr>
            </a:pPr>
            <a:r>
              <a:t>• Participate in a meaningful household task</a:t>
            </a:r>
          </a:p>
          <a:p>
            <a:pPr algn="l">
              <a:spcAft>
                <a:spcPts val="700"/>
              </a:spcAft>
              <a:defRPr sz="1600" b="0">
                <a:solidFill>
                  <a:srgbClr val="2B343D"/>
                </a:solidFill>
                <a:latin typeface="Aptos"/>
              </a:defRPr>
            </a:pPr>
          </a:p>
          <a:p>
            <a:pPr algn="l">
              <a:spcAft>
                <a:spcPts val="700"/>
              </a:spcAft>
              <a:defRPr sz="1600" b="0">
                <a:solidFill>
                  <a:srgbClr val="2B343D"/>
                </a:solidFill>
                <a:latin typeface="Aptos"/>
              </a:defRPr>
            </a:pPr>
            <a:r>
              <a:t>• Build confidence through success</a:t>
            </a:r>
          </a:p>
          <a:p>
            <a:pPr algn="l">
              <a:spcAft>
                <a:spcPts val="700"/>
              </a:spcAft>
              <a:defRPr sz="1600" b="0">
                <a:solidFill>
                  <a:srgbClr val="2B343D"/>
                </a:solidFill>
                <a:latin typeface="Aptos"/>
              </a:defRPr>
            </a:pPr>
          </a:p>
          <a:p>
            <a:pPr algn="l">
              <a:spcAft>
                <a:spcPts val="700"/>
              </a:spcAft>
              <a:defRPr sz="1600" b="0">
                <a:solidFill>
                  <a:srgbClr val="2B343D"/>
                </a:solidFill>
                <a:latin typeface="Aptos"/>
              </a:defRPr>
            </a:pPr>
            <a:r>
              <a:t>• Use “Help,” “Stop” or a communication card</a:t>
            </a:r>
          </a:p>
          <a:p>
            <a:pPr algn="l">
              <a:spcAft>
                <a:spcPts val="700"/>
              </a:spcAft>
              <a:defRPr sz="1600" b="0">
                <a:solidFill>
                  <a:srgbClr val="2B343D"/>
                </a:solidFill>
                <a:latin typeface="Aptos"/>
              </a:defRPr>
            </a:pPr>
          </a:p>
          <a:p>
            <a:pPr algn="l">
              <a:spcAft>
                <a:spcPts val="700"/>
              </a:spcAft>
              <a:defRPr sz="1600" b="0">
                <a:solidFill>
                  <a:srgbClr val="2B343D"/>
                </a:solidFill>
                <a:latin typeface="Aptos"/>
              </a:defRPr>
            </a:pPr>
            <a:r>
              <a:t>• Follow hygiene and safety routines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8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47472"/>
            <a:ext cx="10881360" cy="59436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700"/>
              </a:spcAft>
              <a:defRPr sz="2800" b="1">
                <a:solidFill>
                  <a:srgbClr val="1F374F"/>
                </a:solidFill>
                <a:latin typeface="Aptos"/>
              </a:defRPr>
            </a:pPr>
            <a:r>
              <a:t>UDL: Multiple Ways to Learn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960120"/>
            <a:ext cx="10789920" cy="384048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700"/>
              </a:spcAft>
              <a:defRPr sz="1200" b="0">
                <a:solidFill>
                  <a:srgbClr val="65727D"/>
                </a:solidFill>
                <a:latin typeface="Aptos"/>
              </a:defRPr>
            </a:pPr>
            <a:r>
              <a:t>Plan access from the beginning—not as an afterthought</a:t>
            </a:r>
          </a:p>
        </p:txBody>
      </p:sp>
      <p:sp>
        <p:nvSpPr>
          <p:cNvPr id="5" name="Rectangle 4"/>
          <p:cNvSpPr/>
          <p:nvPr/>
        </p:nvSpPr>
        <p:spPr>
          <a:xfrm>
            <a:off x="621792" y="1389888"/>
            <a:ext cx="1097280" cy="54864"/>
          </a:xfrm>
          <a:prstGeom prst="rect">
            <a:avLst/>
          </a:prstGeom>
          <a:solidFill>
            <a:srgbClr val="2782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201400" y="6473952"/>
            <a:ext cx="457200" cy="201168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r">
              <a:spcAft>
                <a:spcPts val="700"/>
              </a:spcAft>
              <a:defRPr sz="900" b="0">
                <a:solidFill>
                  <a:srgbClr val="65727D"/>
                </a:solidFill>
                <a:latin typeface="Aptos"/>
              </a:defRPr>
            </a:pPr>
            <a:r>
              <a:t>4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21792" y="6473952"/>
            <a:ext cx="4754880" cy="201168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700"/>
              </a:spcAft>
              <a:defRPr sz="900" b="0">
                <a:solidFill>
                  <a:srgbClr val="65727D"/>
                </a:solidFill>
                <a:latin typeface="Aptos"/>
              </a:defRPr>
            </a:pPr>
            <a:r>
              <a:t>LIFE SKILLS • SPECIAL EDUCATION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1737360"/>
            <a:ext cx="3520440" cy="3520440"/>
          </a:xfrm>
          <a:prstGeom prst="roundRect">
            <a:avLst/>
          </a:prstGeom>
          <a:solidFill>
            <a:srgbClr val="FFFFFF"/>
          </a:solidFill>
          <a:ln>
            <a:solidFill>
              <a:srgbClr val="DDE6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640080" y="1737360"/>
            <a:ext cx="73152" cy="3520440"/>
          </a:xfrm>
          <a:prstGeom prst="rect">
            <a:avLst/>
          </a:prstGeom>
          <a:solidFill>
            <a:srgbClr val="2782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22959" y="1874519"/>
            <a:ext cx="3200400" cy="347472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700"/>
              </a:spcAft>
              <a:defRPr sz="1600" b="1">
                <a:solidFill>
                  <a:srgbClr val="1F374F"/>
                </a:solidFill>
                <a:latin typeface="Aptos"/>
              </a:defRPr>
            </a:pPr>
            <a:r>
              <a:t>MULTIPLE MEANS OF REPRESENTATION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959" y="2304288"/>
            <a:ext cx="3200400" cy="283464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700"/>
              </a:spcAft>
              <a:defRPr sz="1500" b="0">
                <a:solidFill>
                  <a:srgbClr val="2B343D"/>
                </a:solidFill>
                <a:latin typeface="Aptos"/>
              </a:defRPr>
            </a:pPr>
            <a:r>
              <a:t>Show the task using:</a:t>
            </a:r>
          </a:p>
          <a:p>
            <a:pPr algn="l">
              <a:spcAft>
                <a:spcPts val="700"/>
              </a:spcAft>
              <a:defRPr sz="1500" b="0">
                <a:solidFill>
                  <a:srgbClr val="2B343D"/>
                </a:solidFill>
                <a:latin typeface="Aptos"/>
              </a:defRPr>
            </a:pPr>
            <a:r>
              <a:t>• Real objects and demonstrations</a:t>
            </a:r>
          </a:p>
          <a:p>
            <a:pPr algn="l">
              <a:spcAft>
                <a:spcPts val="700"/>
              </a:spcAft>
              <a:defRPr sz="1500" b="0">
                <a:solidFill>
                  <a:srgbClr val="2B343D"/>
                </a:solidFill>
                <a:latin typeface="Aptos"/>
              </a:defRPr>
            </a:pPr>
            <a:r>
              <a:t>• Photo cards and large icons</a:t>
            </a:r>
          </a:p>
          <a:p>
            <a:pPr algn="l">
              <a:spcAft>
                <a:spcPts val="700"/>
              </a:spcAft>
              <a:defRPr sz="1500" b="0">
                <a:solidFill>
                  <a:srgbClr val="2B343D"/>
                </a:solidFill>
                <a:latin typeface="Aptos"/>
              </a:defRPr>
            </a:pPr>
            <a:r>
              <a:t>• Short videos and consistent words</a:t>
            </a:r>
          </a:p>
          <a:p>
            <a:pPr algn="l">
              <a:spcAft>
                <a:spcPts val="700"/>
              </a:spcAft>
              <a:defRPr sz="1500" b="0">
                <a:solidFill>
                  <a:srgbClr val="2B343D"/>
                </a:solidFill>
                <a:latin typeface="Aptos"/>
              </a:defRPr>
            </a:pPr>
            <a:r>
              <a:t>• One step at a time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343400" y="1737360"/>
            <a:ext cx="3520440" cy="3520440"/>
          </a:xfrm>
          <a:prstGeom prst="roundRect">
            <a:avLst/>
          </a:prstGeom>
          <a:solidFill>
            <a:srgbClr val="FFFFFF"/>
          </a:solidFill>
          <a:ln>
            <a:solidFill>
              <a:srgbClr val="DDE6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343400" y="1737360"/>
            <a:ext cx="73152" cy="3520440"/>
          </a:xfrm>
          <a:prstGeom prst="rect">
            <a:avLst/>
          </a:prstGeom>
          <a:solidFill>
            <a:srgbClr val="ECB5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526280" y="1874519"/>
            <a:ext cx="3200400" cy="347472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700"/>
              </a:spcAft>
              <a:defRPr sz="1600" b="1">
                <a:solidFill>
                  <a:srgbClr val="1F374F"/>
                </a:solidFill>
                <a:latin typeface="Aptos"/>
              </a:defRPr>
            </a:pPr>
            <a:r>
              <a:t>MULTIPLE MEANS OF ACTION &amp; EXPRESSION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26280" y="2304288"/>
            <a:ext cx="3200400" cy="283464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700"/>
              </a:spcAft>
              <a:defRPr sz="1500" b="0">
                <a:solidFill>
                  <a:srgbClr val="2B343D"/>
                </a:solidFill>
                <a:latin typeface="Aptos"/>
              </a:defRPr>
            </a:pPr>
            <a:r>
              <a:t>Let learners show learning by:</a:t>
            </a:r>
          </a:p>
          <a:p>
            <a:pPr algn="l">
              <a:spcAft>
                <a:spcPts val="700"/>
              </a:spcAft>
              <a:defRPr sz="1500" b="0">
                <a:solidFill>
                  <a:srgbClr val="2B343D"/>
                </a:solidFill>
                <a:latin typeface="Aptos"/>
              </a:defRPr>
            </a:pPr>
            <a:r>
              <a:t>• Pointing, matching or gesturing</a:t>
            </a:r>
          </a:p>
          <a:p>
            <a:pPr algn="l">
              <a:spcAft>
                <a:spcPts val="700"/>
              </a:spcAft>
              <a:defRPr sz="1500" b="0">
                <a:solidFill>
                  <a:srgbClr val="2B343D"/>
                </a:solidFill>
                <a:latin typeface="Aptos"/>
              </a:defRPr>
            </a:pPr>
            <a:r>
              <a:t>• Using AAC or help cards</a:t>
            </a:r>
          </a:p>
          <a:p>
            <a:pPr algn="l">
              <a:spcAft>
                <a:spcPts val="700"/>
              </a:spcAft>
              <a:defRPr sz="1500" b="0">
                <a:solidFill>
                  <a:srgbClr val="2B343D"/>
                </a:solidFill>
                <a:latin typeface="Aptos"/>
              </a:defRPr>
            </a:pPr>
            <a:r>
              <a:t>• Demonstrating a step</a:t>
            </a:r>
          </a:p>
          <a:p>
            <a:pPr algn="l">
              <a:spcAft>
                <a:spcPts val="700"/>
              </a:spcAft>
              <a:defRPr sz="1500" b="0">
                <a:solidFill>
                  <a:srgbClr val="2B343D"/>
                </a:solidFill>
                <a:latin typeface="Aptos"/>
              </a:defRPr>
            </a:pPr>
            <a:r>
              <a:t>• Speaking or signing when comfortable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046720" y="1737360"/>
            <a:ext cx="3520440" cy="3520440"/>
          </a:xfrm>
          <a:prstGeom prst="roundRect">
            <a:avLst/>
          </a:prstGeom>
          <a:solidFill>
            <a:srgbClr val="FFFFFF"/>
          </a:solidFill>
          <a:ln>
            <a:solidFill>
              <a:srgbClr val="DDE6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8046720" y="1737360"/>
            <a:ext cx="73152" cy="3520440"/>
          </a:xfrm>
          <a:prstGeom prst="rect">
            <a:avLst/>
          </a:prstGeom>
          <a:solidFill>
            <a:srgbClr val="BA3F3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229600" y="1874519"/>
            <a:ext cx="3200400" cy="347472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700"/>
              </a:spcAft>
              <a:defRPr sz="1600" b="1">
                <a:solidFill>
                  <a:srgbClr val="1F374F"/>
                </a:solidFill>
                <a:latin typeface="Aptos"/>
              </a:defRPr>
            </a:pPr>
            <a:r>
              <a:t>MULTIPLE MEANS OF ENGAGEMENT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229600" y="2304288"/>
            <a:ext cx="3200400" cy="283464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700"/>
              </a:spcAft>
              <a:defRPr sz="1500" b="0">
                <a:solidFill>
                  <a:srgbClr val="2B343D"/>
                </a:solidFill>
                <a:latin typeface="Aptos"/>
              </a:defRPr>
            </a:pPr>
            <a:r>
              <a:t>Support motivation with:</a:t>
            </a:r>
          </a:p>
          <a:p>
            <a:pPr algn="l">
              <a:spcAft>
                <a:spcPts val="700"/>
              </a:spcAft>
              <a:defRPr sz="1500" b="0">
                <a:solidFill>
                  <a:srgbClr val="2B343D"/>
                </a:solidFill>
                <a:latin typeface="Aptos"/>
              </a:defRPr>
            </a:pPr>
            <a:r>
              <a:t>• Choice of safe laundry items</a:t>
            </a:r>
          </a:p>
          <a:p>
            <a:pPr algn="l">
              <a:spcAft>
                <a:spcPts val="700"/>
              </a:spcAft>
              <a:defRPr sz="1500" b="0">
                <a:solidFill>
                  <a:srgbClr val="2B343D"/>
                </a:solidFill>
                <a:latin typeface="Aptos"/>
              </a:defRPr>
            </a:pPr>
            <a:r>
              <a:t>• Predictable routines and breaks</a:t>
            </a:r>
          </a:p>
          <a:p>
            <a:pPr algn="l">
              <a:spcAft>
                <a:spcPts val="700"/>
              </a:spcAft>
              <a:defRPr sz="1500" b="0">
                <a:solidFill>
                  <a:srgbClr val="2B343D"/>
                </a:solidFill>
                <a:latin typeface="Aptos"/>
              </a:defRPr>
            </a:pPr>
            <a:r>
              <a:t>• Specific positive feedback</a:t>
            </a:r>
          </a:p>
          <a:p>
            <a:pPr algn="l">
              <a:spcAft>
                <a:spcPts val="700"/>
              </a:spcAft>
              <a:defRPr sz="1500" b="0">
                <a:solidFill>
                  <a:srgbClr val="2B343D"/>
                </a:solidFill>
                <a:latin typeface="Aptos"/>
              </a:defRPr>
            </a:pPr>
            <a:r>
              <a:t>• Meaningful roles and achievable goals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8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47472"/>
            <a:ext cx="10881360" cy="59436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700"/>
              </a:spcAft>
              <a:defRPr sz="2800" b="1">
                <a:solidFill>
                  <a:srgbClr val="1F374F"/>
                </a:solidFill>
                <a:latin typeface="Aptos"/>
              </a:defRPr>
            </a:pPr>
            <a:r>
              <a:t>Safety Comes First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960120"/>
            <a:ext cx="10789920" cy="384048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700"/>
              </a:spcAft>
              <a:defRPr sz="1200" b="0">
                <a:solidFill>
                  <a:srgbClr val="65727D"/>
                </a:solidFill>
                <a:latin typeface="Aptos"/>
              </a:defRPr>
            </a:pPr>
            <a:r>
              <a:t>A trained adult supervises every practical session</a:t>
            </a:r>
          </a:p>
        </p:txBody>
      </p:sp>
      <p:sp>
        <p:nvSpPr>
          <p:cNvPr id="5" name="Rectangle 4"/>
          <p:cNvSpPr/>
          <p:nvPr/>
        </p:nvSpPr>
        <p:spPr>
          <a:xfrm>
            <a:off x="621792" y="1389888"/>
            <a:ext cx="1097280" cy="54864"/>
          </a:xfrm>
          <a:prstGeom prst="rect">
            <a:avLst/>
          </a:prstGeom>
          <a:solidFill>
            <a:srgbClr val="2782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201400" y="6473952"/>
            <a:ext cx="457200" cy="201168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r">
              <a:spcAft>
                <a:spcPts val="700"/>
              </a:spcAft>
              <a:defRPr sz="900" b="0">
                <a:solidFill>
                  <a:srgbClr val="65727D"/>
                </a:solidFill>
                <a:latin typeface="Aptos"/>
              </a:defRPr>
            </a:pPr>
            <a:r>
              <a:t>5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21792" y="6473952"/>
            <a:ext cx="4754880" cy="201168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700"/>
              </a:spcAft>
              <a:defRPr sz="900" b="0">
                <a:solidFill>
                  <a:srgbClr val="65727D"/>
                </a:solidFill>
                <a:latin typeface="Aptos"/>
              </a:defRPr>
            </a:pPr>
            <a:r>
              <a:t>LIFE SKILLS • SPECIAL EDUCATION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1691640"/>
            <a:ext cx="3520440" cy="3611880"/>
          </a:xfrm>
          <a:prstGeom prst="roundRect">
            <a:avLst/>
          </a:prstGeom>
          <a:solidFill>
            <a:srgbClr val="FFFFFF"/>
          </a:solidFill>
          <a:ln>
            <a:solidFill>
              <a:srgbClr val="DDE6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640080" y="1691640"/>
            <a:ext cx="73152" cy="3611880"/>
          </a:xfrm>
          <a:prstGeom prst="rect">
            <a:avLst/>
          </a:prstGeom>
          <a:solidFill>
            <a:srgbClr val="BA3F3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22959" y="1828800"/>
            <a:ext cx="3200400" cy="347472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700"/>
              </a:spcAft>
              <a:defRPr sz="1600" b="1">
                <a:solidFill>
                  <a:srgbClr val="1F374F"/>
                </a:solidFill>
                <a:latin typeface="Aptos"/>
              </a:defRPr>
            </a:pPr>
            <a:r>
              <a:t>ELECTRICITY &amp; WATER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959" y="2258568"/>
            <a:ext cx="3200400" cy="292608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700"/>
              </a:spcAft>
              <a:defRPr sz="1500" b="0">
                <a:solidFill>
                  <a:srgbClr val="2B343D"/>
                </a:solidFill>
                <a:latin typeface="Aptos"/>
              </a:defRPr>
            </a:pPr>
            <a:r>
              <a:t>• Keep hands and floor dry.</a:t>
            </a:r>
          </a:p>
          <a:p>
            <a:pPr algn="l">
              <a:spcAft>
                <a:spcPts val="700"/>
              </a:spcAft>
              <a:defRPr sz="1500" b="0">
                <a:solidFill>
                  <a:srgbClr val="2B343D"/>
                </a:solidFill>
                <a:latin typeface="Aptos"/>
              </a:defRPr>
            </a:pPr>
            <a:r>
              <a:t>• Never touch plugs or controls with wet hands.</a:t>
            </a:r>
          </a:p>
          <a:p>
            <a:pPr algn="l">
              <a:spcAft>
                <a:spcPts val="700"/>
              </a:spcAft>
              <a:defRPr sz="1500" b="0">
                <a:solidFill>
                  <a:srgbClr val="2B343D"/>
                </a:solidFill>
                <a:latin typeface="Aptos"/>
              </a:defRPr>
            </a:pPr>
            <a:r>
              <a:t>• Adult handles plugs, sockets and any electrical fault.</a:t>
            </a:r>
          </a:p>
          <a:p>
            <a:pPr algn="l">
              <a:spcAft>
                <a:spcPts val="700"/>
              </a:spcAft>
              <a:defRPr sz="1500" b="0">
                <a:solidFill>
                  <a:srgbClr val="2B343D"/>
                </a:solidFill>
                <a:latin typeface="Aptos"/>
              </a:defRPr>
            </a:pPr>
            <a:r>
              <a:t>• Keep water away from electrical connections.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343400" y="1691640"/>
            <a:ext cx="3520440" cy="3611880"/>
          </a:xfrm>
          <a:prstGeom prst="roundRect">
            <a:avLst/>
          </a:prstGeom>
          <a:solidFill>
            <a:srgbClr val="FFFFFF"/>
          </a:solidFill>
          <a:ln>
            <a:solidFill>
              <a:srgbClr val="DDE6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343400" y="1691640"/>
            <a:ext cx="73152" cy="3611880"/>
          </a:xfrm>
          <a:prstGeom prst="rect">
            <a:avLst/>
          </a:prstGeom>
          <a:solidFill>
            <a:srgbClr val="ECB5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526280" y="1828800"/>
            <a:ext cx="3200400" cy="347472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700"/>
              </a:spcAft>
              <a:defRPr sz="1600" b="1">
                <a:solidFill>
                  <a:srgbClr val="1F374F"/>
                </a:solidFill>
                <a:latin typeface="Aptos"/>
              </a:defRPr>
            </a:pPr>
            <a:r>
              <a:t>MOVING MACHINE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26280" y="2258568"/>
            <a:ext cx="3200400" cy="292608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700"/>
              </a:spcAft>
              <a:defRPr sz="1500" b="0">
                <a:solidFill>
                  <a:srgbClr val="2B343D"/>
                </a:solidFill>
                <a:latin typeface="Aptos"/>
              </a:defRPr>
            </a:pPr>
            <a:r>
              <a:t>• Never reach into a moving drum.</a:t>
            </a:r>
          </a:p>
          <a:p>
            <a:pPr algn="l">
              <a:spcAft>
                <a:spcPts val="700"/>
              </a:spcAft>
              <a:defRPr sz="1500" b="0">
                <a:solidFill>
                  <a:srgbClr val="2B343D"/>
                </a:solidFill>
                <a:latin typeface="Aptos"/>
              </a:defRPr>
            </a:pPr>
            <a:r>
              <a:t>• Do not force the door open.</a:t>
            </a:r>
          </a:p>
          <a:p>
            <a:pPr algn="l">
              <a:spcAft>
                <a:spcPts val="700"/>
              </a:spcAft>
              <a:defRPr sz="1500" b="0">
                <a:solidFill>
                  <a:srgbClr val="2B343D"/>
                </a:solidFill>
                <a:latin typeface="Aptos"/>
              </a:defRPr>
            </a:pPr>
            <a:r>
              <a:t>• Keep fingers clear of door hinges.</a:t>
            </a:r>
          </a:p>
          <a:p>
            <a:pPr algn="l">
              <a:spcAft>
                <a:spcPts val="700"/>
              </a:spcAft>
              <a:defRPr sz="1500" b="0">
                <a:solidFill>
                  <a:srgbClr val="2B343D"/>
                </a:solidFill>
                <a:latin typeface="Aptos"/>
              </a:defRPr>
            </a:pPr>
            <a:r>
              <a:t>• Stop and tell an adult if the machine shakes, leaks, smells burnt or shows an error.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046720" y="1691640"/>
            <a:ext cx="3520440" cy="3611880"/>
          </a:xfrm>
          <a:prstGeom prst="roundRect">
            <a:avLst/>
          </a:prstGeom>
          <a:solidFill>
            <a:srgbClr val="FFFFFF"/>
          </a:solidFill>
          <a:ln>
            <a:solidFill>
              <a:srgbClr val="DDE6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8046720" y="1691640"/>
            <a:ext cx="73152" cy="3611880"/>
          </a:xfrm>
          <a:prstGeom prst="rect">
            <a:avLst/>
          </a:prstGeom>
          <a:solidFill>
            <a:srgbClr val="2782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229600" y="1828800"/>
            <a:ext cx="3200400" cy="347472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700"/>
              </a:spcAft>
              <a:defRPr sz="1600" b="1">
                <a:solidFill>
                  <a:srgbClr val="1F374F"/>
                </a:solidFill>
                <a:latin typeface="Aptos"/>
              </a:defRPr>
            </a:pPr>
            <a:r>
              <a:t>DETERGENT &amp; ACCESS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229600" y="2258568"/>
            <a:ext cx="3200400" cy="292608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700"/>
              </a:spcAft>
              <a:defRPr sz="1500" b="0">
                <a:solidFill>
                  <a:srgbClr val="2B343D"/>
                </a:solidFill>
                <a:latin typeface="Aptos"/>
              </a:defRPr>
            </a:pPr>
            <a:r>
              <a:t>• Adult stores detergent securely and supervises dispensing.</a:t>
            </a:r>
          </a:p>
          <a:p>
            <a:pPr algn="l">
              <a:spcAft>
                <a:spcPts val="700"/>
              </a:spcAft>
              <a:defRPr sz="1500" b="0">
                <a:solidFill>
                  <a:srgbClr val="2B343D"/>
                </a:solidFill>
                <a:latin typeface="Aptos"/>
              </a:defRPr>
            </a:pPr>
            <a:r>
              <a:t>• Use only the measured amount and correct compartment.</a:t>
            </a:r>
          </a:p>
          <a:p>
            <a:pPr algn="l">
              <a:spcAft>
                <a:spcPts val="700"/>
              </a:spcAft>
              <a:defRPr sz="1500" b="0">
                <a:solidFill>
                  <a:srgbClr val="2B343D"/>
                </a:solidFill>
                <a:latin typeface="Aptos"/>
              </a:defRPr>
            </a:pPr>
            <a:r>
              <a:t>• Never taste, smell closely or mix products.</a:t>
            </a:r>
          </a:p>
          <a:p>
            <a:pPr algn="l">
              <a:spcAft>
                <a:spcPts val="700"/>
              </a:spcAft>
              <a:defRPr sz="1500" b="0">
                <a:solidFill>
                  <a:srgbClr val="2B343D"/>
                </a:solidFill>
                <a:latin typeface="Aptos"/>
              </a:defRPr>
            </a:pPr>
            <a:r>
              <a:t>• Do not climb on unstable stools or overload the machine.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22960" y="5532120"/>
            <a:ext cx="10698480" cy="50292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700"/>
              </a:spcAft>
              <a:defRPr sz="1400" b="1">
                <a:solidFill>
                  <a:srgbClr val="BA3F3F"/>
                </a:solidFill>
                <a:latin typeface="Aptos"/>
              </a:defRPr>
            </a:pPr>
            <a:r>
              <a:t>Important: Follow the machine manual and school risk assessment. Students do not operate alone unless an individualized safety assessment explicitly permits the task.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8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47472"/>
            <a:ext cx="10881360" cy="59436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700"/>
              </a:spcAft>
              <a:defRPr sz="2800" b="1">
                <a:solidFill>
                  <a:srgbClr val="1F374F"/>
                </a:solidFill>
                <a:latin typeface="Aptos"/>
              </a:defRPr>
            </a:pPr>
            <a:r>
              <a:t>Before Teaching: Assess and Adapt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960120"/>
            <a:ext cx="10789920" cy="384048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700"/>
              </a:spcAft>
              <a:defRPr sz="1200" b="0">
                <a:solidFill>
                  <a:srgbClr val="65727D"/>
                </a:solidFill>
                <a:latin typeface="Aptos"/>
              </a:defRPr>
            </a:pPr>
            <a:r>
              <a:t>Identify the supports that make participation safe and successful</a:t>
            </a:r>
          </a:p>
        </p:txBody>
      </p:sp>
      <p:sp>
        <p:nvSpPr>
          <p:cNvPr id="5" name="Rectangle 4"/>
          <p:cNvSpPr/>
          <p:nvPr/>
        </p:nvSpPr>
        <p:spPr>
          <a:xfrm>
            <a:off x="621792" y="1389888"/>
            <a:ext cx="1097280" cy="54864"/>
          </a:xfrm>
          <a:prstGeom prst="rect">
            <a:avLst/>
          </a:prstGeom>
          <a:solidFill>
            <a:srgbClr val="2782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201400" y="6473952"/>
            <a:ext cx="457200" cy="201168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r">
              <a:spcAft>
                <a:spcPts val="700"/>
              </a:spcAft>
              <a:defRPr sz="900" b="0">
                <a:solidFill>
                  <a:srgbClr val="65727D"/>
                </a:solidFill>
                <a:latin typeface="Aptos"/>
              </a:defRPr>
            </a:pPr>
            <a:r>
              <a:t>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21792" y="6473952"/>
            <a:ext cx="4754880" cy="201168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700"/>
              </a:spcAft>
              <a:defRPr sz="900" b="0">
                <a:solidFill>
                  <a:srgbClr val="65727D"/>
                </a:solidFill>
                <a:latin typeface="Aptos"/>
              </a:defRPr>
            </a:pPr>
            <a:r>
              <a:t>LIFE SKILLS • SPECIAL EDUCATION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1691640"/>
            <a:ext cx="3520440" cy="3566160"/>
          </a:xfrm>
          <a:prstGeom prst="roundRect">
            <a:avLst/>
          </a:prstGeom>
          <a:solidFill>
            <a:srgbClr val="FFFFFF"/>
          </a:solidFill>
          <a:ln>
            <a:solidFill>
              <a:srgbClr val="DDE6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640080" y="1691640"/>
            <a:ext cx="73152" cy="3566160"/>
          </a:xfrm>
          <a:prstGeom prst="rect">
            <a:avLst/>
          </a:prstGeom>
          <a:solidFill>
            <a:srgbClr val="2782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22959" y="1828800"/>
            <a:ext cx="3200400" cy="347472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700"/>
              </a:spcAft>
              <a:defRPr sz="1600" b="1">
                <a:solidFill>
                  <a:srgbClr val="1F374F"/>
                </a:solidFill>
                <a:latin typeface="Aptos"/>
              </a:defRPr>
            </a:pPr>
            <a:r>
              <a:t>COMMUNICATION &amp; UNDERSTANDING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959" y="2258568"/>
            <a:ext cx="3200400" cy="288036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700"/>
              </a:spcAft>
              <a:defRPr sz="1500" b="0">
                <a:solidFill>
                  <a:srgbClr val="2B343D"/>
                </a:solidFill>
                <a:latin typeface="Aptos"/>
              </a:defRPr>
            </a:pPr>
            <a:r>
              <a:t>Can the learner understand “stop,” “wait,” “open” and “help”? Which format works best: speech, gesture, pictures, sign or AAC?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343400" y="1691640"/>
            <a:ext cx="3520440" cy="3566160"/>
          </a:xfrm>
          <a:prstGeom prst="roundRect">
            <a:avLst/>
          </a:prstGeom>
          <a:solidFill>
            <a:srgbClr val="FFFFFF"/>
          </a:solidFill>
          <a:ln>
            <a:solidFill>
              <a:srgbClr val="DDE6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343400" y="1691640"/>
            <a:ext cx="73152" cy="3566160"/>
          </a:xfrm>
          <a:prstGeom prst="rect">
            <a:avLst/>
          </a:prstGeom>
          <a:solidFill>
            <a:srgbClr val="ECB5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526280" y="1828800"/>
            <a:ext cx="3200400" cy="347472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700"/>
              </a:spcAft>
              <a:defRPr sz="1600" b="1">
                <a:solidFill>
                  <a:srgbClr val="1F374F"/>
                </a:solidFill>
                <a:latin typeface="Aptos"/>
              </a:defRPr>
            </a:pPr>
            <a:r>
              <a:t>MOTOR &amp; SENSORY NEEDS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26280" y="2258568"/>
            <a:ext cx="3200400" cy="288036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700"/>
              </a:spcAft>
              <a:defRPr sz="1500" b="0">
                <a:solidFill>
                  <a:srgbClr val="2B343D"/>
                </a:solidFill>
                <a:latin typeface="Aptos"/>
              </a:defRPr>
            </a:pPr>
            <a:r>
              <a:t>Check grip, reach, balance, attention and tolerance of sound, water or detergent smells. Offer ear defenders or a quieter time if useful.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046720" y="1691640"/>
            <a:ext cx="3520440" cy="3566160"/>
          </a:xfrm>
          <a:prstGeom prst="roundRect">
            <a:avLst/>
          </a:prstGeom>
          <a:solidFill>
            <a:srgbClr val="FFFFFF"/>
          </a:solidFill>
          <a:ln>
            <a:solidFill>
              <a:srgbClr val="DDE6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8046720" y="1691640"/>
            <a:ext cx="73152" cy="3566160"/>
          </a:xfrm>
          <a:prstGeom prst="rect">
            <a:avLst/>
          </a:prstGeom>
          <a:solidFill>
            <a:srgbClr val="BA3F3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229600" y="1828800"/>
            <a:ext cx="3200400" cy="347472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700"/>
              </a:spcAft>
              <a:defRPr sz="1600" b="1">
                <a:solidFill>
                  <a:srgbClr val="1F374F"/>
                </a:solidFill>
                <a:latin typeface="Aptos"/>
              </a:defRPr>
            </a:pPr>
            <a:r>
              <a:t>ENVIRONMENT &amp; RISK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229600" y="2258568"/>
            <a:ext cx="3200400" cy="288036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700"/>
              </a:spcAft>
              <a:defRPr sz="1500" b="0">
                <a:solidFill>
                  <a:srgbClr val="2B343D"/>
                </a:solidFill>
                <a:latin typeface="Aptos"/>
              </a:defRPr>
            </a:pPr>
            <a:r>
              <a:t>Check stable access, dry non-slip floor, machine condition and safe detergent storage. Define adult-only steps and emergency response.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8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47472"/>
            <a:ext cx="10881360" cy="59436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700"/>
              </a:spcAft>
              <a:defRPr sz="2800" b="1">
                <a:solidFill>
                  <a:srgbClr val="1F374F"/>
                </a:solidFill>
                <a:latin typeface="Aptos"/>
              </a:defRPr>
            </a:pPr>
            <a:r>
              <a:t>Six Teaching Modules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960120"/>
            <a:ext cx="10789920" cy="384048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700"/>
              </a:spcAft>
              <a:defRPr sz="1200" b="0">
                <a:solidFill>
                  <a:srgbClr val="65727D"/>
                </a:solidFill>
                <a:latin typeface="Aptos"/>
              </a:defRPr>
            </a:pPr>
            <a:r>
              <a:t>Move forward when the learner is ready; revisit steps as needed</a:t>
            </a:r>
          </a:p>
        </p:txBody>
      </p:sp>
      <p:sp>
        <p:nvSpPr>
          <p:cNvPr id="5" name="Rectangle 4"/>
          <p:cNvSpPr/>
          <p:nvPr/>
        </p:nvSpPr>
        <p:spPr>
          <a:xfrm>
            <a:off x="621792" y="1389888"/>
            <a:ext cx="1097280" cy="54864"/>
          </a:xfrm>
          <a:prstGeom prst="rect">
            <a:avLst/>
          </a:prstGeom>
          <a:solidFill>
            <a:srgbClr val="2782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201400" y="6473952"/>
            <a:ext cx="457200" cy="201168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r">
              <a:spcAft>
                <a:spcPts val="700"/>
              </a:spcAft>
              <a:defRPr sz="900" b="0">
                <a:solidFill>
                  <a:srgbClr val="65727D"/>
                </a:solidFill>
                <a:latin typeface="Aptos"/>
              </a:defRPr>
            </a:pPr>
            <a:r>
              <a:t>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21792" y="6473952"/>
            <a:ext cx="4754880" cy="201168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700"/>
              </a:spcAft>
              <a:defRPr sz="900" b="0">
                <a:solidFill>
                  <a:srgbClr val="65727D"/>
                </a:solidFill>
                <a:latin typeface="Aptos"/>
              </a:defRPr>
            </a:pPr>
            <a:r>
              <a:t>LIFE SKILLS • SPECIAL EDUCATION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1691640"/>
            <a:ext cx="3474720" cy="1600200"/>
          </a:xfrm>
          <a:prstGeom prst="roundRect">
            <a:avLst/>
          </a:prstGeom>
          <a:solidFill>
            <a:srgbClr val="FFFFFF"/>
          </a:solidFill>
          <a:ln>
            <a:solidFill>
              <a:srgbClr val="DDE6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640080" y="1691640"/>
            <a:ext cx="73152" cy="1600200"/>
          </a:xfrm>
          <a:prstGeom prst="rect">
            <a:avLst/>
          </a:prstGeom>
          <a:solidFill>
            <a:srgbClr val="BA3F3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22959" y="1828800"/>
            <a:ext cx="3154679" cy="347472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700"/>
              </a:spcAft>
              <a:defRPr sz="1500" b="1">
                <a:solidFill>
                  <a:srgbClr val="1F374F"/>
                </a:solidFill>
                <a:latin typeface="Aptos"/>
              </a:defRPr>
            </a:pPr>
            <a:r>
              <a:t>1. Safety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959" y="2258568"/>
            <a:ext cx="3154679" cy="91440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700"/>
              </a:spcAft>
              <a:defRPr sz="1300" b="0">
                <a:solidFill>
                  <a:srgbClr val="2B343D"/>
                </a:solidFill>
                <a:latin typeface="Aptos"/>
              </a:defRPr>
            </a:pPr>
            <a:r>
              <a:t>Safe / unsafe; stop; wait; ask for help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343400" y="1691640"/>
            <a:ext cx="3474720" cy="1600200"/>
          </a:xfrm>
          <a:prstGeom prst="roundRect">
            <a:avLst/>
          </a:prstGeom>
          <a:solidFill>
            <a:srgbClr val="FFFFFF"/>
          </a:solidFill>
          <a:ln>
            <a:solidFill>
              <a:srgbClr val="DDE6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343400" y="1691640"/>
            <a:ext cx="73152" cy="1600200"/>
          </a:xfrm>
          <a:prstGeom prst="rect">
            <a:avLst/>
          </a:prstGeom>
          <a:solidFill>
            <a:srgbClr val="2782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526280" y="1828800"/>
            <a:ext cx="3154679" cy="347472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700"/>
              </a:spcAft>
              <a:defRPr sz="1500" b="1">
                <a:solidFill>
                  <a:srgbClr val="1F374F"/>
                </a:solidFill>
                <a:latin typeface="Aptos"/>
              </a:defRPr>
            </a:pPr>
            <a:r>
              <a:t>2. Machine parts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26280" y="2258568"/>
            <a:ext cx="3154679" cy="91440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700"/>
              </a:spcAft>
              <a:defRPr sz="1300" b="0">
                <a:solidFill>
                  <a:srgbClr val="2B343D"/>
                </a:solidFill>
                <a:latin typeface="Aptos"/>
              </a:defRPr>
            </a:pPr>
            <a:r>
              <a:t>Door, power, detergent drawer, cycle, start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046719" y="1691640"/>
            <a:ext cx="3474720" cy="1600200"/>
          </a:xfrm>
          <a:prstGeom prst="roundRect">
            <a:avLst/>
          </a:prstGeom>
          <a:solidFill>
            <a:srgbClr val="FFFFFF"/>
          </a:solidFill>
          <a:ln>
            <a:solidFill>
              <a:srgbClr val="DDE6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8046719" y="1691640"/>
            <a:ext cx="73152" cy="1600200"/>
          </a:xfrm>
          <a:prstGeom prst="rect">
            <a:avLst/>
          </a:prstGeom>
          <a:solidFill>
            <a:srgbClr val="ECB5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229599" y="1828800"/>
            <a:ext cx="3154679" cy="347472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700"/>
              </a:spcAft>
              <a:defRPr sz="1500" b="1">
                <a:solidFill>
                  <a:srgbClr val="1F374F"/>
                </a:solidFill>
                <a:latin typeface="Aptos"/>
              </a:defRPr>
            </a:pPr>
            <a:r>
              <a:t>3. Prepare clothes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229599" y="2258568"/>
            <a:ext cx="3154679" cy="91440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700"/>
              </a:spcAft>
              <a:defRPr sz="1300" b="0">
                <a:solidFill>
                  <a:srgbClr val="2B343D"/>
                </a:solidFill>
                <a:latin typeface="Aptos"/>
              </a:defRPr>
            </a:pPr>
            <a:r>
              <a:t>Sort simply; check pockets with adult support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40080" y="3657600"/>
            <a:ext cx="3474720" cy="1600200"/>
          </a:xfrm>
          <a:prstGeom prst="roundRect">
            <a:avLst/>
          </a:prstGeom>
          <a:solidFill>
            <a:srgbClr val="FFFFFF"/>
          </a:solidFill>
          <a:ln>
            <a:solidFill>
              <a:srgbClr val="DDE6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640080" y="3657600"/>
            <a:ext cx="73152" cy="1600200"/>
          </a:xfrm>
          <a:prstGeom prst="rect">
            <a:avLst/>
          </a:prstGeom>
          <a:solidFill>
            <a:srgbClr val="2782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22959" y="3794760"/>
            <a:ext cx="3154679" cy="347472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700"/>
              </a:spcAft>
              <a:defRPr sz="1500" b="1">
                <a:solidFill>
                  <a:srgbClr val="1F374F"/>
                </a:solidFill>
                <a:latin typeface="Aptos"/>
              </a:defRPr>
            </a:pPr>
            <a:r>
              <a:t>4. Detergent &amp; cycle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22959" y="4224528"/>
            <a:ext cx="3154679" cy="91440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700"/>
              </a:spcAft>
              <a:defRPr sz="1300" b="0">
                <a:solidFill>
                  <a:srgbClr val="2B343D"/>
                </a:solidFill>
                <a:latin typeface="Aptos"/>
              </a:defRPr>
            </a:pPr>
            <a:r>
              <a:t>Measure safely; use an approved cycle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4343400" y="3657600"/>
            <a:ext cx="3474720" cy="1600200"/>
          </a:xfrm>
          <a:prstGeom prst="roundRect">
            <a:avLst/>
          </a:prstGeom>
          <a:solidFill>
            <a:srgbClr val="FFFFFF"/>
          </a:solidFill>
          <a:ln>
            <a:solidFill>
              <a:srgbClr val="DDE6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4343400" y="3657600"/>
            <a:ext cx="73152" cy="1600200"/>
          </a:xfrm>
          <a:prstGeom prst="rect">
            <a:avLst/>
          </a:prstGeom>
          <a:solidFill>
            <a:srgbClr val="ECB5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4526280" y="3794760"/>
            <a:ext cx="3154679" cy="347472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700"/>
              </a:spcAft>
              <a:defRPr sz="1500" b="1">
                <a:solidFill>
                  <a:srgbClr val="1F374F"/>
                </a:solidFill>
                <a:latin typeface="Aptos"/>
              </a:defRPr>
            </a:pPr>
            <a:r>
              <a:t>5. Wash sequence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526280" y="4224528"/>
            <a:ext cx="3154679" cy="91440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700"/>
              </a:spcAft>
              <a:defRPr sz="1300" b="0">
                <a:solidFill>
                  <a:srgbClr val="2B343D"/>
                </a:solidFill>
                <a:latin typeface="Aptos"/>
              </a:defRPr>
            </a:pPr>
            <a:r>
              <a:t>Load, close, select, start, wait, unload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8046719" y="3657600"/>
            <a:ext cx="3474720" cy="1600200"/>
          </a:xfrm>
          <a:prstGeom prst="roundRect">
            <a:avLst/>
          </a:prstGeom>
          <a:solidFill>
            <a:srgbClr val="FFFFFF"/>
          </a:solidFill>
          <a:ln>
            <a:solidFill>
              <a:srgbClr val="DDE6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8046719" y="3657600"/>
            <a:ext cx="73152" cy="1600200"/>
          </a:xfrm>
          <a:prstGeom prst="rect">
            <a:avLst/>
          </a:prstGeom>
          <a:solidFill>
            <a:srgbClr val="BA3F3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8229599" y="3794760"/>
            <a:ext cx="3154679" cy="347472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700"/>
              </a:spcAft>
              <a:defRPr sz="1500" b="1">
                <a:solidFill>
                  <a:srgbClr val="1F374F"/>
                </a:solidFill>
                <a:latin typeface="Aptos"/>
              </a:defRPr>
            </a:pPr>
            <a:r>
              <a:t>6. Finish &amp; tidy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229599" y="4224528"/>
            <a:ext cx="3154679" cy="91440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700"/>
              </a:spcAft>
              <a:defRPr sz="1300" b="0">
                <a:solidFill>
                  <a:srgbClr val="2B343D"/>
                </a:solidFill>
                <a:latin typeface="Aptos"/>
              </a:defRPr>
            </a:pPr>
            <a:r>
              <a:t>Dry clothes, tidy area; adult handles filter/power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8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47472"/>
            <a:ext cx="10881360" cy="59436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700"/>
              </a:spcAft>
              <a:defRPr sz="2800" b="1">
                <a:solidFill>
                  <a:srgbClr val="1F374F"/>
                </a:solidFill>
                <a:latin typeface="Aptos"/>
              </a:defRPr>
            </a:pPr>
            <a:r>
              <a:t>Module 1–2: Safety and Machine Parts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960120"/>
            <a:ext cx="10789920" cy="384048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700"/>
              </a:spcAft>
              <a:defRPr sz="1200" b="0">
                <a:solidFill>
                  <a:srgbClr val="65727D"/>
                </a:solidFill>
                <a:latin typeface="Aptos"/>
              </a:defRPr>
            </a:pPr>
            <a:r>
              <a:t>Start with recognition and rehearsal before real operation</a:t>
            </a:r>
          </a:p>
        </p:txBody>
      </p:sp>
      <p:sp>
        <p:nvSpPr>
          <p:cNvPr id="5" name="Rectangle 4"/>
          <p:cNvSpPr/>
          <p:nvPr/>
        </p:nvSpPr>
        <p:spPr>
          <a:xfrm>
            <a:off x="621792" y="1389888"/>
            <a:ext cx="1097280" cy="54864"/>
          </a:xfrm>
          <a:prstGeom prst="rect">
            <a:avLst/>
          </a:prstGeom>
          <a:solidFill>
            <a:srgbClr val="2782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201400" y="6473952"/>
            <a:ext cx="457200" cy="201168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r">
              <a:spcAft>
                <a:spcPts val="700"/>
              </a:spcAft>
              <a:defRPr sz="900" b="0">
                <a:solidFill>
                  <a:srgbClr val="65727D"/>
                </a:solidFill>
                <a:latin typeface="Aptos"/>
              </a:defRPr>
            </a:pPr>
            <a:r>
              <a:t>8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21792" y="6473952"/>
            <a:ext cx="4754880" cy="201168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700"/>
              </a:spcAft>
              <a:defRPr sz="900" b="0">
                <a:solidFill>
                  <a:srgbClr val="65727D"/>
                </a:solidFill>
                <a:latin typeface="Aptos"/>
              </a:defRPr>
            </a:pPr>
            <a:r>
              <a:t>LIFE SKILLS • SPECIAL EDUCATION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1737360"/>
            <a:ext cx="5349240" cy="3566160"/>
          </a:xfrm>
          <a:prstGeom prst="roundRect">
            <a:avLst/>
          </a:prstGeom>
          <a:solidFill>
            <a:srgbClr val="FFFFFF"/>
          </a:solidFill>
          <a:ln>
            <a:solidFill>
              <a:srgbClr val="DDE6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640080" y="1737360"/>
            <a:ext cx="73152" cy="3566160"/>
          </a:xfrm>
          <a:prstGeom prst="rect">
            <a:avLst/>
          </a:prstGeom>
          <a:solidFill>
            <a:srgbClr val="2782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22959" y="1874519"/>
            <a:ext cx="5029200" cy="347472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700"/>
              </a:spcAft>
              <a:defRPr sz="1700" b="1">
                <a:solidFill>
                  <a:srgbClr val="1F374F"/>
                </a:solidFill>
                <a:latin typeface="Aptos"/>
              </a:defRPr>
            </a:pPr>
            <a:r>
              <a:t>TEACHING SEQUENCE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959" y="2304288"/>
            <a:ext cx="5029200" cy="288036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700"/>
              </a:spcAft>
              <a:defRPr sz="1600" b="0">
                <a:solidFill>
                  <a:srgbClr val="2B343D"/>
                </a:solidFill>
                <a:latin typeface="Aptos"/>
              </a:defRPr>
            </a:pPr>
            <a:r>
              <a:t>1. Match safety pictures: safe / unsafe.</a:t>
            </a:r>
          </a:p>
          <a:p>
            <a:pPr algn="l">
              <a:spcAft>
                <a:spcPts val="700"/>
              </a:spcAft>
              <a:defRPr sz="1600" b="0">
                <a:solidFill>
                  <a:srgbClr val="2B343D"/>
                </a:solidFill>
                <a:latin typeface="Aptos"/>
              </a:defRPr>
            </a:pPr>
            <a:r>
              <a:t>2. Model dry hands and safe distance.</a:t>
            </a:r>
          </a:p>
          <a:p>
            <a:pPr algn="l">
              <a:spcAft>
                <a:spcPts val="700"/>
              </a:spcAft>
              <a:defRPr sz="1600" b="0">
                <a:solidFill>
                  <a:srgbClr val="2B343D"/>
                </a:solidFill>
                <a:latin typeface="Aptos"/>
              </a:defRPr>
            </a:pPr>
            <a:r>
              <a:t>3. Identify the door, drawer and approved buttons.</a:t>
            </a:r>
          </a:p>
          <a:p>
            <a:pPr algn="l">
              <a:spcAft>
                <a:spcPts val="700"/>
              </a:spcAft>
              <a:defRPr sz="1600" b="0">
                <a:solidFill>
                  <a:srgbClr val="2B343D"/>
                </a:solidFill>
                <a:latin typeface="Aptos"/>
              </a:defRPr>
            </a:pPr>
            <a:r>
              <a:t>4. Match real parts to photo cards.</a:t>
            </a:r>
          </a:p>
          <a:p>
            <a:pPr algn="l">
              <a:spcAft>
                <a:spcPts val="700"/>
              </a:spcAft>
              <a:defRPr sz="1600" b="0">
                <a:solidFill>
                  <a:srgbClr val="2B343D"/>
                </a:solidFill>
                <a:latin typeface="Aptos"/>
              </a:defRPr>
            </a:pPr>
            <a:r>
              <a:t>5. Practise “Stop” and “I need help.”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217920" y="1737360"/>
            <a:ext cx="5349240" cy="3566160"/>
          </a:xfrm>
          <a:prstGeom prst="roundRect">
            <a:avLst/>
          </a:prstGeom>
          <a:solidFill>
            <a:srgbClr val="FFFFFF"/>
          </a:solidFill>
          <a:ln>
            <a:solidFill>
              <a:srgbClr val="DDE6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6217920" y="1737360"/>
            <a:ext cx="73152" cy="3566160"/>
          </a:xfrm>
          <a:prstGeom prst="rect">
            <a:avLst/>
          </a:prstGeom>
          <a:solidFill>
            <a:srgbClr val="ECB5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400800" y="1874519"/>
            <a:ext cx="5029200" cy="347472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700"/>
              </a:spcAft>
              <a:defRPr sz="1700" b="1">
                <a:solidFill>
                  <a:srgbClr val="1F374F"/>
                </a:solidFill>
                <a:latin typeface="Aptos"/>
              </a:defRPr>
            </a:pPr>
            <a:r>
              <a:t>ADAPT &amp; CHECK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00800" y="2304288"/>
            <a:ext cx="5029200" cy="288036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700"/>
              </a:spcAft>
              <a:defRPr sz="1500" b="0">
                <a:solidFill>
                  <a:srgbClr val="2B343D"/>
                </a:solidFill>
                <a:latin typeface="Aptos"/>
              </a:defRPr>
            </a:pPr>
            <a:r>
              <a:t>• Foundation: point to a part or choose between two pictures.</a:t>
            </a:r>
          </a:p>
          <a:p>
            <a:pPr algn="l">
              <a:spcAft>
                <a:spcPts val="700"/>
              </a:spcAft>
              <a:defRPr sz="1500" b="0">
                <a:solidFill>
                  <a:srgbClr val="2B343D"/>
                </a:solidFill>
                <a:latin typeface="Aptos"/>
              </a:defRPr>
            </a:pPr>
            <a:r>
              <a:t>• Developing: match picture to part and follow one-step directions.</a:t>
            </a:r>
          </a:p>
          <a:p>
            <a:pPr algn="l">
              <a:spcAft>
                <a:spcPts val="700"/>
              </a:spcAft>
              <a:defRPr sz="1500" b="0">
                <a:solidFill>
                  <a:srgbClr val="2B343D"/>
                </a:solidFill>
                <a:latin typeface="Aptos"/>
              </a:defRPr>
            </a:pPr>
            <a:r>
              <a:t>• Independent: name/show function and explain or signal a safety rule.</a:t>
            </a:r>
          </a:p>
          <a:p>
            <a:pPr algn="l">
              <a:spcAft>
                <a:spcPts val="700"/>
              </a:spcAft>
              <a:defRPr sz="1500" b="0">
                <a:solidFill>
                  <a:srgbClr val="2B343D"/>
                </a:solidFill>
                <a:latin typeface="Aptos"/>
              </a:defRPr>
            </a:pPr>
          </a:p>
          <a:p>
            <a:pPr algn="l">
              <a:spcAft>
                <a:spcPts val="700"/>
              </a:spcAft>
              <a:defRPr sz="1500" b="0">
                <a:solidFill>
                  <a:srgbClr val="2B343D"/>
                </a:solidFill>
                <a:latin typeface="Aptos"/>
              </a:defRPr>
            </a:pPr>
            <a:r>
              <a:t>Check: learner identifies the adult, stop signal and at least the key safe-use rules.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8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47472"/>
            <a:ext cx="10881360" cy="59436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700"/>
              </a:spcAft>
              <a:defRPr sz="2800" b="1">
                <a:solidFill>
                  <a:srgbClr val="1F374F"/>
                </a:solidFill>
                <a:latin typeface="Aptos"/>
              </a:defRPr>
            </a:pPr>
            <a:r>
              <a:t>Module 3: Prepare the Laundry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960120"/>
            <a:ext cx="10789920" cy="384048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700"/>
              </a:spcAft>
              <a:defRPr sz="1200" b="0">
                <a:solidFill>
                  <a:srgbClr val="65727D"/>
                </a:solidFill>
                <a:latin typeface="Aptos"/>
              </a:defRPr>
            </a:pPr>
            <a:r>
              <a:t>Use simple categories and a repeatable pocket-check routine</a:t>
            </a:r>
          </a:p>
        </p:txBody>
      </p:sp>
      <p:sp>
        <p:nvSpPr>
          <p:cNvPr id="5" name="Rectangle 4"/>
          <p:cNvSpPr/>
          <p:nvPr/>
        </p:nvSpPr>
        <p:spPr>
          <a:xfrm>
            <a:off x="621792" y="1389888"/>
            <a:ext cx="1097280" cy="54864"/>
          </a:xfrm>
          <a:prstGeom prst="rect">
            <a:avLst/>
          </a:prstGeom>
          <a:solidFill>
            <a:srgbClr val="2782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201400" y="6473952"/>
            <a:ext cx="457200" cy="201168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r">
              <a:spcAft>
                <a:spcPts val="700"/>
              </a:spcAft>
              <a:defRPr sz="900" b="0">
                <a:solidFill>
                  <a:srgbClr val="65727D"/>
                </a:solidFill>
                <a:latin typeface="Aptos"/>
              </a:defRPr>
            </a:pPr>
            <a:r>
              <a:t>9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21792" y="6473952"/>
            <a:ext cx="4754880" cy="201168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700"/>
              </a:spcAft>
              <a:defRPr sz="900" b="0">
                <a:solidFill>
                  <a:srgbClr val="65727D"/>
                </a:solidFill>
                <a:latin typeface="Aptos"/>
              </a:defRPr>
            </a:pPr>
            <a:r>
              <a:t>LIFE SKILLS • SPECIAL EDUCATION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1737360"/>
            <a:ext cx="3520440" cy="3474720"/>
          </a:xfrm>
          <a:prstGeom prst="roundRect">
            <a:avLst/>
          </a:prstGeom>
          <a:solidFill>
            <a:srgbClr val="FFFFFF"/>
          </a:solidFill>
          <a:ln>
            <a:solidFill>
              <a:srgbClr val="DDE6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640080" y="1737360"/>
            <a:ext cx="73152" cy="3474720"/>
          </a:xfrm>
          <a:prstGeom prst="rect">
            <a:avLst/>
          </a:prstGeom>
          <a:solidFill>
            <a:srgbClr val="2782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22959" y="1874519"/>
            <a:ext cx="3200400" cy="347472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700"/>
              </a:spcAft>
              <a:defRPr sz="1700" b="1">
                <a:solidFill>
                  <a:srgbClr val="1F374F"/>
                </a:solidFill>
                <a:latin typeface="Aptos"/>
              </a:defRPr>
            </a:pPr>
            <a:r>
              <a:t>SORT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959" y="2304288"/>
            <a:ext cx="3200400" cy="278892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700"/>
              </a:spcAft>
              <a:defRPr sz="1500" b="0">
                <a:solidFill>
                  <a:srgbClr val="2B343D"/>
                </a:solidFill>
                <a:latin typeface="Aptos"/>
              </a:defRPr>
            </a:pPr>
            <a:r>
              <a:t>Start with two baskets: “wash” and “not yet.” Add light/dark only if useful and appropriate for the load.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343400" y="1737360"/>
            <a:ext cx="3520440" cy="3474720"/>
          </a:xfrm>
          <a:prstGeom prst="roundRect">
            <a:avLst/>
          </a:prstGeom>
          <a:solidFill>
            <a:srgbClr val="FFFFFF"/>
          </a:solidFill>
          <a:ln>
            <a:solidFill>
              <a:srgbClr val="DDE6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343400" y="1737360"/>
            <a:ext cx="73152" cy="3474720"/>
          </a:xfrm>
          <a:prstGeom prst="rect">
            <a:avLst/>
          </a:prstGeom>
          <a:solidFill>
            <a:srgbClr val="ECB5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526280" y="1874519"/>
            <a:ext cx="3200400" cy="347472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700"/>
              </a:spcAft>
              <a:defRPr sz="1700" b="1">
                <a:solidFill>
                  <a:srgbClr val="1F374F"/>
                </a:solidFill>
                <a:latin typeface="Aptos"/>
              </a:defRPr>
            </a:pPr>
            <a:r>
              <a:t>CHECK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26280" y="2304288"/>
            <a:ext cx="3200400" cy="278892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700"/>
              </a:spcAft>
              <a:defRPr sz="1500" b="0">
                <a:solidFill>
                  <a:srgbClr val="2B343D"/>
                </a:solidFill>
                <a:latin typeface="Aptos"/>
              </a:defRPr>
            </a:pPr>
            <a:r>
              <a:t>Use a picture cue: “Check pockets.” Adult supports removal of coins, tissues or sharp objects. Never handle unsafe items without adult help.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046720" y="1737360"/>
            <a:ext cx="3520440" cy="3474720"/>
          </a:xfrm>
          <a:prstGeom prst="roundRect">
            <a:avLst/>
          </a:prstGeom>
          <a:solidFill>
            <a:srgbClr val="FFFFFF"/>
          </a:solidFill>
          <a:ln>
            <a:solidFill>
              <a:srgbClr val="DDE6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8046720" y="1737360"/>
            <a:ext cx="73152" cy="3474720"/>
          </a:xfrm>
          <a:prstGeom prst="rect">
            <a:avLst/>
          </a:prstGeom>
          <a:solidFill>
            <a:srgbClr val="BA3F3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229600" y="1874519"/>
            <a:ext cx="3200400" cy="347472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700"/>
              </a:spcAft>
              <a:defRPr sz="1700" b="1">
                <a:solidFill>
                  <a:srgbClr val="1F374F"/>
                </a:solidFill>
                <a:latin typeface="Aptos"/>
              </a:defRPr>
            </a:pPr>
            <a:r>
              <a:t>LOAD SAFELY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229600" y="2304288"/>
            <a:ext cx="3200400" cy="278892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700"/>
              </a:spcAft>
              <a:defRPr sz="1500" b="0">
                <a:solidFill>
                  <a:srgbClr val="2B343D"/>
                </a:solidFill>
                <a:latin typeface="Aptos"/>
              </a:defRPr>
            </a:pPr>
            <a:r>
              <a:t>Carry a small manageable bundle. Avoid overfilling. Adult decides whether items can be washed together and checks the machine capacity.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8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47472"/>
            <a:ext cx="10881360" cy="59436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700"/>
              </a:spcAft>
              <a:defRPr sz="2800" b="1">
                <a:solidFill>
                  <a:srgbClr val="1F374F"/>
                </a:solidFill>
                <a:latin typeface="Aptos"/>
              </a:defRPr>
            </a:pPr>
            <a:r>
              <a:t>Module 4: Detergent and Cycle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960120"/>
            <a:ext cx="10789920" cy="384048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700"/>
              </a:spcAft>
              <a:defRPr sz="1200" b="0">
                <a:solidFill>
                  <a:srgbClr val="65727D"/>
                </a:solidFill>
                <a:latin typeface="Aptos"/>
              </a:defRPr>
            </a:pPr>
            <a:r>
              <a:t>Use the machine manual and a fixed, adult-approved routine</a:t>
            </a:r>
          </a:p>
        </p:txBody>
      </p:sp>
      <p:sp>
        <p:nvSpPr>
          <p:cNvPr id="5" name="Rectangle 4"/>
          <p:cNvSpPr/>
          <p:nvPr/>
        </p:nvSpPr>
        <p:spPr>
          <a:xfrm>
            <a:off x="621792" y="1389888"/>
            <a:ext cx="1097280" cy="54864"/>
          </a:xfrm>
          <a:prstGeom prst="rect">
            <a:avLst/>
          </a:prstGeom>
          <a:solidFill>
            <a:srgbClr val="2782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201400" y="6473952"/>
            <a:ext cx="457200" cy="201168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r">
              <a:spcAft>
                <a:spcPts val="700"/>
              </a:spcAft>
              <a:defRPr sz="900" b="0">
                <a:solidFill>
                  <a:srgbClr val="65727D"/>
                </a:solidFill>
                <a:latin typeface="Aptos"/>
              </a:defRPr>
            </a:pPr>
            <a:r>
              <a:t>10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21792" y="6473952"/>
            <a:ext cx="4754880" cy="201168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700"/>
              </a:spcAft>
              <a:defRPr sz="900" b="0">
                <a:solidFill>
                  <a:srgbClr val="65727D"/>
                </a:solidFill>
                <a:latin typeface="Aptos"/>
              </a:defRPr>
            </a:pPr>
            <a:r>
              <a:t>LIFE SKILLS • SPECIAL EDUCATION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1691640"/>
            <a:ext cx="3520440" cy="3611880"/>
          </a:xfrm>
          <a:prstGeom prst="roundRect">
            <a:avLst/>
          </a:prstGeom>
          <a:solidFill>
            <a:srgbClr val="FFFFFF"/>
          </a:solidFill>
          <a:ln>
            <a:solidFill>
              <a:srgbClr val="DDE6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640080" y="1691640"/>
            <a:ext cx="73152" cy="3611880"/>
          </a:xfrm>
          <a:prstGeom prst="rect">
            <a:avLst/>
          </a:prstGeom>
          <a:solidFill>
            <a:srgbClr val="BA3F3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22959" y="1828800"/>
            <a:ext cx="3200400" cy="347472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700"/>
              </a:spcAft>
              <a:defRPr sz="1600" b="1">
                <a:solidFill>
                  <a:srgbClr val="1F374F"/>
                </a:solidFill>
                <a:latin typeface="Aptos"/>
              </a:defRPr>
            </a:pPr>
            <a:r>
              <a:t>MEASURE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959" y="2258568"/>
            <a:ext cx="3200400" cy="292608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700"/>
              </a:spcAft>
              <a:defRPr sz="1400" b="0">
                <a:solidFill>
                  <a:srgbClr val="2B343D"/>
                </a:solidFill>
                <a:latin typeface="Aptos"/>
              </a:defRPr>
            </a:pPr>
            <a:r>
              <a:t>Adult pre-measures detergent or supervises a marked scoop. Follow product and machine instructions. Keep pods and concentrated products inaccessible unless directly controlled by the adult.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343400" y="1691640"/>
            <a:ext cx="3520440" cy="3611880"/>
          </a:xfrm>
          <a:prstGeom prst="roundRect">
            <a:avLst/>
          </a:prstGeom>
          <a:solidFill>
            <a:srgbClr val="FFFFFF"/>
          </a:solidFill>
          <a:ln>
            <a:solidFill>
              <a:srgbClr val="DDE6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343400" y="1691640"/>
            <a:ext cx="73152" cy="3611880"/>
          </a:xfrm>
          <a:prstGeom prst="rect">
            <a:avLst/>
          </a:prstGeom>
          <a:solidFill>
            <a:srgbClr val="2782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526280" y="1828800"/>
            <a:ext cx="3200400" cy="347472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700"/>
              </a:spcAft>
              <a:defRPr sz="1600" b="1">
                <a:solidFill>
                  <a:srgbClr val="1F374F"/>
                </a:solidFill>
                <a:latin typeface="Aptos"/>
              </a:defRPr>
            </a:pPr>
            <a:r>
              <a:t>PLACE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26280" y="2258568"/>
            <a:ext cx="3200400" cy="292608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700"/>
              </a:spcAft>
              <a:defRPr sz="1400" b="0">
                <a:solidFill>
                  <a:srgbClr val="2B343D"/>
                </a:solidFill>
                <a:latin typeface="Aptos"/>
              </a:defRPr>
            </a:pPr>
            <a:r>
              <a:t>Use a photo label to identify the correct compartment. Do not let learners guess between compartments. If uncertain, stop and ask an adult.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046720" y="1691640"/>
            <a:ext cx="3520440" cy="3611880"/>
          </a:xfrm>
          <a:prstGeom prst="roundRect">
            <a:avLst/>
          </a:prstGeom>
          <a:solidFill>
            <a:srgbClr val="FFFFFF"/>
          </a:solidFill>
          <a:ln>
            <a:solidFill>
              <a:srgbClr val="DDE6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8046720" y="1691640"/>
            <a:ext cx="73152" cy="3611880"/>
          </a:xfrm>
          <a:prstGeom prst="rect">
            <a:avLst/>
          </a:prstGeom>
          <a:solidFill>
            <a:srgbClr val="ECB5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229600" y="1828800"/>
            <a:ext cx="3200400" cy="347472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700"/>
              </a:spcAft>
              <a:defRPr sz="1600" b="1">
                <a:solidFill>
                  <a:srgbClr val="1F374F"/>
                </a:solidFill>
                <a:latin typeface="Aptos"/>
              </a:defRPr>
            </a:pPr>
            <a:r>
              <a:t>SELECT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229600" y="2258568"/>
            <a:ext cx="3200400" cy="292608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700"/>
              </a:spcAft>
              <a:defRPr sz="1400" b="0">
                <a:solidFill>
                  <a:srgbClr val="2B343D"/>
                </a:solidFill>
                <a:latin typeface="Aptos"/>
              </a:defRPr>
            </a:pPr>
            <a:r>
              <a:t>Teach one approved cycle first, such as “Everyday/Normal.” Use a large visual marker on the correct control if permitted. Avoid unnecessary temperature or spin settings.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22960" y="5577840"/>
            <a:ext cx="10789920" cy="41148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700"/>
              </a:spcAft>
              <a:defRPr sz="1300" b="1">
                <a:solidFill>
                  <a:srgbClr val="BA3F3F"/>
                </a:solidFill>
                <a:latin typeface="Aptos"/>
              </a:defRPr>
            </a:pPr>
            <a:r>
              <a:t>Never mix cleaning products. If detergent contacts eyes or mouth, alert an adult immediately and follow the product label and local emergency guidance.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8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47472"/>
            <a:ext cx="10881360" cy="59436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700"/>
              </a:spcAft>
              <a:defRPr sz="2800" b="1">
                <a:solidFill>
                  <a:srgbClr val="1F374F"/>
                </a:solidFill>
                <a:latin typeface="Aptos"/>
              </a:defRPr>
            </a:pPr>
            <a:r>
              <a:t>Module 5: Visual Task Analysis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960120"/>
            <a:ext cx="10789920" cy="384048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700"/>
              </a:spcAft>
              <a:defRPr sz="1200" b="0">
                <a:solidFill>
                  <a:srgbClr val="65727D"/>
                </a:solidFill>
                <a:latin typeface="Aptos"/>
              </a:defRPr>
            </a:pPr>
            <a:r>
              <a:t>Teach the sequence with photos of the actual school machine</a:t>
            </a:r>
          </a:p>
        </p:txBody>
      </p:sp>
      <p:sp>
        <p:nvSpPr>
          <p:cNvPr id="5" name="Rectangle 4"/>
          <p:cNvSpPr/>
          <p:nvPr/>
        </p:nvSpPr>
        <p:spPr>
          <a:xfrm>
            <a:off x="621792" y="1389888"/>
            <a:ext cx="1097280" cy="54864"/>
          </a:xfrm>
          <a:prstGeom prst="rect">
            <a:avLst/>
          </a:prstGeom>
          <a:solidFill>
            <a:srgbClr val="2782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201400" y="6473952"/>
            <a:ext cx="457200" cy="201168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r">
              <a:spcAft>
                <a:spcPts val="700"/>
              </a:spcAft>
              <a:defRPr sz="900" b="0">
                <a:solidFill>
                  <a:srgbClr val="65727D"/>
                </a:solidFill>
                <a:latin typeface="Aptos"/>
              </a:defRPr>
            </a:pPr>
            <a:r>
              <a:t>11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21792" y="6473952"/>
            <a:ext cx="4754880" cy="201168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700"/>
              </a:spcAft>
              <a:defRPr sz="900" b="0">
                <a:solidFill>
                  <a:srgbClr val="65727D"/>
                </a:solidFill>
                <a:latin typeface="Aptos"/>
              </a:defRPr>
            </a:pPr>
            <a:r>
              <a:t>LIFE SKILLS • SPECIAL EDUCATION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1691640"/>
            <a:ext cx="2560320" cy="1600200"/>
          </a:xfrm>
          <a:prstGeom prst="roundRect">
            <a:avLst/>
          </a:prstGeom>
          <a:solidFill>
            <a:srgbClr val="FFFFFF"/>
          </a:solidFill>
          <a:ln>
            <a:solidFill>
              <a:srgbClr val="DDE6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777240" y="1828800"/>
            <a:ext cx="411480" cy="411480"/>
          </a:xfrm>
          <a:prstGeom prst="ellipse">
            <a:avLst/>
          </a:prstGeom>
          <a:solidFill>
            <a:srgbClr val="2782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77240" y="1865376"/>
            <a:ext cx="411480" cy="27432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ctr">
              <a:spcAft>
                <a:spcPts val="700"/>
              </a:spcAft>
              <a:defRPr sz="1300" b="1">
                <a:solidFill>
                  <a:srgbClr val="FFFFFF"/>
                </a:solidFill>
                <a:latin typeface="Aptos"/>
              </a:defRPr>
            </a:pPr>
            <a:r>
              <a:t>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98448" y="1828800"/>
            <a:ext cx="1783080" cy="347472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700"/>
              </a:spcAft>
              <a:defRPr sz="1500" b="1">
                <a:solidFill>
                  <a:srgbClr val="1F374F"/>
                </a:solidFill>
                <a:latin typeface="Aptos"/>
              </a:defRPr>
            </a:pPr>
            <a:r>
              <a:t>Prepare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04671" y="2377440"/>
            <a:ext cx="2240280" cy="73152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700"/>
              </a:spcAft>
              <a:defRPr sz="1200" b="0">
                <a:solidFill>
                  <a:srgbClr val="2B343D"/>
                </a:solidFill>
                <a:latin typeface="Aptos"/>
              </a:defRPr>
            </a:pPr>
            <a:r>
              <a:t>Clothes ready; pockets checked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3429000" y="1691640"/>
            <a:ext cx="2560320" cy="1600200"/>
          </a:xfrm>
          <a:prstGeom prst="roundRect">
            <a:avLst/>
          </a:prstGeom>
          <a:solidFill>
            <a:srgbClr val="FFFFFF"/>
          </a:solidFill>
          <a:ln>
            <a:solidFill>
              <a:srgbClr val="DDE6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3566160" y="1828800"/>
            <a:ext cx="411480" cy="411480"/>
          </a:xfrm>
          <a:prstGeom prst="ellipse">
            <a:avLst/>
          </a:prstGeom>
          <a:solidFill>
            <a:srgbClr val="2782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3566160" y="1865376"/>
            <a:ext cx="411480" cy="27432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ctr">
              <a:spcAft>
                <a:spcPts val="700"/>
              </a:spcAft>
              <a:defRPr sz="1300" b="1">
                <a:solidFill>
                  <a:srgbClr val="FFFFFF"/>
                </a:solidFill>
                <a:latin typeface="Aptos"/>
              </a:defRPr>
            </a:pPr>
            <a:r>
              <a:t>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087368" y="1828800"/>
            <a:ext cx="1783080" cy="347472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700"/>
              </a:spcAft>
              <a:defRPr sz="1500" b="1">
                <a:solidFill>
                  <a:srgbClr val="1F374F"/>
                </a:solidFill>
                <a:latin typeface="Aptos"/>
              </a:defRPr>
            </a:pPr>
            <a:r>
              <a:t>Load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593592" y="2377440"/>
            <a:ext cx="2240280" cy="73152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700"/>
              </a:spcAft>
              <a:defRPr sz="1200" b="0">
                <a:solidFill>
                  <a:srgbClr val="2B343D"/>
                </a:solidFill>
                <a:latin typeface="Aptos"/>
              </a:defRPr>
            </a:pPr>
            <a:r>
              <a:t>Place clothes inside; do not overfill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217920" y="1691640"/>
            <a:ext cx="2560320" cy="1600200"/>
          </a:xfrm>
          <a:prstGeom prst="roundRect">
            <a:avLst/>
          </a:prstGeom>
          <a:solidFill>
            <a:srgbClr val="FFFFFF"/>
          </a:solidFill>
          <a:ln>
            <a:solidFill>
              <a:srgbClr val="DDE6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6355080" y="1828800"/>
            <a:ext cx="411480" cy="411480"/>
          </a:xfrm>
          <a:prstGeom prst="ellipse">
            <a:avLst/>
          </a:prstGeom>
          <a:solidFill>
            <a:srgbClr val="2782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355080" y="1865376"/>
            <a:ext cx="411480" cy="27432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ctr">
              <a:spcAft>
                <a:spcPts val="700"/>
              </a:spcAft>
              <a:defRPr sz="1300" b="1">
                <a:solidFill>
                  <a:srgbClr val="FFFFFF"/>
                </a:solidFill>
                <a:latin typeface="Aptos"/>
              </a:defRPr>
            </a:pPr>
            <a:r>
              <a:t>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876288" y="1828800"/>
            <a:ext cx="1783080" cy="347472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700"/>
              </a:spcAft>
              <a:defRPr sz="1500" b="1">
                <a:solidFill>
                  <a:srgbClr val="1F374F"/>
                </a:solidFill>
                <a:latin typeface="Aptos"/>
              </a:defRPr>
            </a:pPr>
            <a:r>
              <a:t>Close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382512" y="2377440"/>
            <a:ext cx="2240280" cy="73152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700"/>
              </a:spcAft>
              <a:defRPr sz="1200" b="0">
                <a:solidFill>
                  <a:srgbClr val="2B343D"/>
                </a:solidFill>
                <a:latin typeface="Aptos"/>
              </a:defRPr>
            </a:pPr>
            <a:r>
              <a:t>Close door gently; keep fingers clear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006839" y="1691640"/>
            <a:ext cx="2560320" cy="1600200"/>
          </a:xfrm>
          <a:prstGeom prst="roundRect">
            <a:avLst/>
          </a:prstGeom>
          <a:solidFill>
            <a:srgbClr val="FFFFFF"/>
          </a:solidFill>
          <a:ln>
            <a:solidFill>
              <a:srgbClr val="DDE6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143999" y="1828800"/>
            <a:ext cx="411480" cy="411480"/>
          </a:xfrm>
          <a:prstGeom prst="ellipse">
            <a:avLst/>
          </a:prstGeom>
          <a:solidFill>
            <a:srgbClr val="2782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9143999" y="1865376"/>
            <a:ext cx="411480" cy="27432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ctr">
              <a:spcAft>
                <a:spcPts val="700"/>
              </a:spcAft>
              <a:defRPr sz="1300" b="1">
                <a:solidFill>
                  <a:srgbClr val="FFFFFF"/>
                </a:solidFill>
                <a:latin typeface="Aptos"/>
              </a:defRPr>
            </a:pPr>
            <a:r>
              <a:t>4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665207" y="1828800"/>
            <a:ext cx="1783080" cy="347472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700"/>
              </a:spcAft>
              <a:defRPr sz="1500" b="1">
                <a:solidFill>
                  <a:srgbClr val="1F374F"/>
                </a:solidFill>
                <a:latin typeface="Aptos"/>
              </a:defRPr>
            </a:pPr>
            <a:r>
              <a:t>Detergent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171431" y="2377440"/>
            <a:ext cx="2240280" cy="73152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700"/>
              </a:spcAft>
              <a:defRPr sz="1200" b="0">
                <a:solidFill>
                  <a:srgbClr val="2B343D"/>
                </a:solidFill>
                <a:latin typeface="Aptos"/>
              </a:defRPr>
            </a:pPr>
            <a:r>
              <a:t>Add the adult-approved measured amount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40080" y="3657600"/>
            <a:ext cx="2560320" cy="1600200"/>
          </a:xfrm>
          <a:prstGeom prst="roundRect">
            <a:avLst/>
          </a:prstGeom>
          <a:solidFill>
            <a:srgbClr val="FFFFFF"/>
          </a:solidFill>
          <a:ln>
            <a:solidFill>
              <a:srgbClr val="DDE6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777240" y="3794760"/>
            <a:ext cx="411480" cy="411480"/>
          </a:xfrm>
          <a:prstGeom prst="ellipse">
            <a:avLst/>
          </a:prstGeom>
          <a:solidFill>
            <a:srgbClr val="2782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777240" y="3831336"/>
            <a:ext cx="411480" cy="27432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ctr">
              <a:spcAft>
                <a:spcPts val="700"/>
              </a:spcAft>
              <a:defRPr sz="1300" b="1">
                <a:solidFill>
                  <a:srgbClr val="FFFFFF"/>
                </a:solidFill>
                <a:latin typeface="Aptos"/>
              </a:defRPr>
            </a:pPr>
            <a:r>
              <a:t>5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298448" y="3794760"/>
            <a:ext cx="1783080" cy="347472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700"/>
              </a:spcAft>
              <a:defRPr sz="1500" b="1">
                <a:solidFill>
                  <a:srgbClr val="1F374F"/>
                </a:solidFill>
                <a:latin typeface="Aptos"/>
              </a:defRPr>
            </a:pPr>
            <a:r>
              <a:t>Select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04671" y="4343400"/>
            <a:ext cx="2240280" cy="73152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700"/>
              </a:spcAft>
              <a:defRPr sz="1200" b="0">
                <a:solidFill>
                  <a:srgbClr val="2B343D"/>
                </a:solidFill>
                <a:latin typeface="Aptos"/>
              </a:defRPr>
            </a:pPr>
            <a:r>
              <a:t>Choose the marked approved cycle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3429000" y="3657600"/>
            <a:ext cx="2560320" cy="1600200"/>
          </a:xfrm>
          <a:prstGeom prst="roundRect">
            <a:avLst/>
          </a:prstGeom>
          <a:solidFill>
            <a:srgbClr val="FFFFFF"/>
          </a:solidFill>
          <a:ln>
            <a:solidFill>
              <a:srgbClr val="DDE6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3566160" y="3794760"/>
            <a:ext cx="411480" cy="411480"/>
          </a:xfrm>
          <a:prstGeom prst="ellipse">
            <a:avLst/>
          </a:prstGeom>
          <a:solidFill>
            <a:srgbClr val="2782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3566160" y="3831336"/>
            <a:ext cx="411480" cy="27432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ctr">
              <a:spcAft>
                <a:spcPts val="700"/>
              </a:spcAft>
              <a:defRPr sz="1300" b="1">
                <a:solidFill>
                  <a:srgbClr val="FFFFFF"/>
                </a:solidFill>
                <a:latin typeface="Aptos"/>
              </a:defRPr>
            </a:pPr>
            <a:r>
              <a:t>6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4087368" y="3794760"/>
            <a:ext cx="1783080" cy="347472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700"/>
              </a:spcAft>
              <a:defRPr sz="1500" b="1">
                <a:solidFill>
                  <a:srgbClr val="1F374F"/>
                </a:solidFill>
                <a:latin typeface="Aptos"/>
              </a:defRPr>
            </a:pPr>
            <a:r>
              <a:t>Start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3593592" y="4343400"/>
            <a:ext cx="2240280" cy="73152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700"/>
              </a:spcAft>
              <a:defRPr sz="1200" b="0">
                <a:solidFill>
                  <a:srgbClr val="2B343D"/>
                </a:solidFill>
                <a:latin typeface="Aptos"/>
              </a:defRPr>
            </a:pPr>
            <a:r>
              <a:t>Press start with adult supervision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6217920" y="3657600"/>
            <a:ext cx="2560320" cy="1600200"/>
          </a:xfrm>
          <a:prstGeom prst="roundRect">
            <a:avLst/>
          </a:prstGeom>
          <a:solidFill>
            <a:srgbClr val="FFFFFF"/>
          </a:solidFill>
          <a:ln>
            <a:solidFill>
              <a:srgbClr val="DDE6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6355080" y="3794760"/>
            <a:ext cx="411480" cy="411480"/>
          </a:xfrm>
          <a:prstGeom prst="ellipse">
            <a:avLst/>
          </a:prstGeom>
          <a:solidFill>
            <a:srgbClr val="2782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6355080" y="3831336"/>
            <a:ext cx="411480" cy="27432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ctr">
              <a:spcAft>
                <a:spcPts val="700"/>
              </a:spcAft>
              <a:defRPr sz="1300" b="1">
                <a:solidFill>
                  <a:srgbClr val="FFFFFF"/>
                </a:solidFill>
                <a:latin typeface="Aptos"/>
              </a:defRPr>
            </a:pPr>
            <a:r>
              <a:t>7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6876288" y="3794760"/>
            <a:ext cx="1783080" cy="347472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700"/>
              </a:spcAft>
              <a:defRPr sz="1500" b="1">
                <a:solidFill>
                  <a:srgbClr val="1F374F"/>
                </a:solidFill>
                <a:latin typeface="Aptos"/>
              </a:defRPr>
            </a:pPr>
            <a:r>
              <a:t>Wait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6382512" y="4343400"/>
            <a:ext cx="2240280" cy="73152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700"/>
              </a:spcAft>
              <a:defRPr sz="1200" b="0">
                <a:solidFill>
                  <a:srgbClr val="2B343D"/>
                </a:solidFill>
                <a:latin typeface="Aptos"/>
              </a:defRPr>
            </a:pPr>
            <a:r>
              <a:t>Wait for the cycle to finish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9006839" y="3657600"/>
            <a:ext cx="2560320" cy="1600200"/>
          </a:xfrm>
          <a:prstGeom prst="roundRect">
            <a:avLst/>
          </a:prstGeom>
          <a:solidFill>
            <a:srgbClr val="FFFFFF"/>
          </a:solidFill>
          <a:ln>
            <a:solidFill>
              <a:srgbClr val="DDE6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>
            <a:off x="9143999" y="3794760"/>
            <a:ext cx="411480" cy="411480"/>
          </a:xfrm>
          <a:prstGeom prst="ellipse">
            <a:avLst/>
          </a:prstGeom>
          <a:solidFill>
            <a:srgbClr val="2782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9143999" y="3831336"/>
            <a:ext cx="411480" cy="27432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ctr">
              <a:spcAft>
                <a:spcPts val="700"/>
              </a:spcAft>
              <a:defRPr sz="1300" b="1">
                <a:solidFill>
                  <a:srgbClr val="FFFFFF"/>
                </a:solidFill>
                <a:latin typeface="Aptos"/>
              </a:defRPr>
            </a:pPr>
            <a:r>
              <a:t>8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9665207" y="3794760"/>
            <a:ext cx="1783080" cy="347472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700"/>
              </a:spcAft>
              <a:defRPr sz="1500" b="1">
                <a:solidFill>
                  <a:srgbClr val="1F374F"/>
                </a:solidFill>
                <a:latin typeface="Aptos"/>
              </a:defRPr>
            </a:pPr>
            <a:r>
              <a:t>Unload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9171431" y="4343400"/>
            <a:ext cx="2240280" cy="73152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700"/>
              </a:spcAft>
              <a:defRPr sz="1200" b="0">
                <a:solidFill>
                  <a:srgbClr val="2B343D"/>
                </a:solidFill>
                <a:latin typeface="Aptos"/>
              </a:defRPr>
            </a:pPr>
            <a:r>
              <a:t>Open only when safe; remove clothes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822960" y="5806440"/>
            <a:ext cx="10515600" cy="32004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700"/>
              </a:spcAft>
              <a:defRPr sz="1200" b="0">
                <a:solidFill>
                  <a:srgbClr val="65727D"/>
                </a:solidFill>
                <a:latin typeface="Aptos"/>
              </a:defRPr>
            </a:pPr>
            <a:r>
              <a:t>Use forward chaining (teach the first step), backward chaining (teach the last step), or whole-task practice according to learner needs.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8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47472"/>
            <a:ext cx="10881360" cy="59436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700"/>
              </a:spcAft>
              <a:defRPr sz="2800" b="1">
                <a:solidFill>
                  <a:srgbClr val="1F374F"/>
                </a:solidFill>
                <a:latin typeface="Aptos"/>
              </a:defRPr>
            </a:pPr>
            <a:r>
              <a:t>Module 6: Finish, Dry and Tidy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960120"/>
            <a:ext cx="10789920" cy="384048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700"/>
              </a:spcAft>
              <a:defRPr sz="1200" b="0">
                <a:solidFill>
                  <a:srgbClr val="65727D"/>
                </a:solidFill>
                <a:latin typeface="Aptos"/>
              </a:defRPr>
            </a:pPr>
            <a:r>
              <a:t>Keep maintenance tasks within the learner’s assessed safety level</a:t>
            </a:r>
          </a:p>
        </p:txBody>
      </p:sp>
      <p:sp>
        <p:nvSpPr>
          <p:cNvPr id="5" name="Rectangle 4"/>
          <p:cNvSpPr/>
          <p:nvPr/>
        </p:nvSpPr>
        <p:spPr>
          <a:xfrm>
            <a:off x="621792" y="1389888"/>
            <a:ext cx="1097280" cy="54864"/>
          </a:xfrm>
          <a:prstGeom prst="rect">
            <a:avLst/>
          </a:prstGeom>
          <a:solidFill>
            <a:srgbClr val="2782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201400" y="6473952"/>
            <a:ext cx="457200" cy="201168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r">
              <a:spcAft>
                <a:spcPts val="700"/>
              </a:spcAft>
              <a:defRPr sz="900" b="0">
                <a:solidFill>
                  <a:srgbClr val="65727D"/>
                </a:solidFill>
                <a:latin typeface="Aptos"/>
              </a:defRPr>
            </a:pPr>
            <a:r>
              <a:t>12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21792" y="6473952"/>
            <a:ext cx="4754880" cy="201168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700"/>
              </a:spcAft>
              <a:defRPr sz="900" b="0">
                <a:solidFill>
                  <a:srgbClr val="65727D"/>
                </a:solidFill>
                <a:latin typeface="Aptos"/>
              </a:defRPr>
            </a:pPr>
            <a:r>
              <a:t>LIFE SKILLS • SPECIAL EDUCATION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1737360"/>
            <a:ext cx="3520440" cy="3520440"/>
          </a:xfrm>
          <a:prstGeom prst="roundRect">
            <a:avLst/>
          </a:prstGeom>
          <a:solidFill>
            <a:srgbClr val="FFFFFF"/>
          </a:solidFill>
          <a:ln>
            <a:solidFill>
              <a:srgbClr val="DDE6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640080" y="1737360"/>
            <a:ext cx="73152" cy="3520440"/>
          </a:xfrm>
          <a:prstGeom prst="rect">
            <a:avLst/>
          </a:prstGeom>
          <a:solidFill>
            <a:srgbClr val="2782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22959" y="1874519"/>
            <a:ext cx="3200400" cy="347472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700"/>
              </a:spcAft>
              <a:defRPr sz="1600" b="1">
                <a:solidFill>
                  <a:srgbClr val="1F374F"/>
                </a:solidFill>
                <a:latin typeface="Aptos"/>
              </a:defRPr>
            </a:pPr>
            <a:r>
              <a:t>STUDENT TASKS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959" y="2304288"/>
            <a:ext cx="3200400" cy="283464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700"/>
              </a:spcAft>
              <a:defRPr sz="1500" b="0">
                <a:solidFill>
                  <a:srgbClr val="2B343D"/>
                </a:solidFill>
                <a:latin typeface="Aptos"/>
              </a:defRPr>
            </a:pPr>
            <a:r>
              <a:t>• Remove clothes after the cycle ends and the door can safely open.</a:t>
            </a:r>
          </a:p>
          <a:p>
            <a:pPr algn="l">
              <a:spcAft>
                <a:spcPts val="700"/>
              </a:spcAft>
              <a:defRPr sz="1500" b="0">
                <a:solidFill>
                  <a:srgbClr val="2B343D"/>
                </a:solidFill>
                <a:latin typeface="Aptos"/>
              </a:defRPr>
            </a:pPr>
            <a:r>
              <a:t>• Carry clothes to the approved drying area.</a:t>
            </a:r>
          </a:p>
          <a:p>
            <a:pPr algn="l">
              <a:spcAft>
                <a:spcPts val="700"/>
              </a:spcAft>
              <a:defRPr sz="1500" b="0">
                <a:solidFill>
                  <a:srgbClr val="2B343D"/>
                </a:solidFill>
                <a:latin typeface="Aptos"/>
              </a:defRPr>
            </a:pPr>
            <a:r>
              <a:t>• Place the basket and visual cards back in their home.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343400" y="1737360"/>
            <a:ext cx="3520440" cy="3520440"/>
          </a:xfrm>
          <a:prstGeom prst="roundRect">
            <a:avLst/>
          </a:prstGeom>
          <a:solidFill>
            <a:srgbClr val="FFFFFF"/>
          </a:solidFill>
          <a:ln>
            <a:solidFill>
              <a:srgbClr val="DDE6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343400" y="1737360"/>
            <a:ext cx="73152" cy="3520440"/>
          </a:xfrm>
          <a:prstGeom prst="rect">
            <a:avLst/>
          </a:prstGeom>
          <a:solidFill>
            <a:srgbClr val="BA3F3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526280" y="1874519"/>
            <a:ext cx="3200400" cy="347472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700"/>
              </a:spcAft>
              <a:defRPr sz="1600" b="1">
                <a:solidFill>
                  <a:srgbClr val="1F374F"/>
                </a:solidFill>
                <a:latin typeface="Aptos"/>
              </a:defRPr>
            </a:pPr>
            <a:r>
              <a:t>ADULT-ONLY OR CLOSELY CONTROLLED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26280" y="2304288"/>
            <a:ext cx="3200400" cy="283464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700"/>
              </a:spcAft>
              <a:defRPr sz="1500" b="0">
                <a:solidFill>
                  <a:srgbClr val="2B343D"/>
                </a:solidFill>
                <a:latin typeface="Aptos"/>
              </a:defRPr>
            </a:pPr>
            <a:r>
              <a:t>• Unplugging or electrical maintenance</a:t>
            </a:r>
          </a:p>
          <a:p>
            <a:pPr algn="l">
              <a:spcAft>
                <a:spcPts val="700"/>
              </a:spcAft>
              <a:defRPr sz="1500" b="0">
                <a:solidFill>
                  <a:srgbClr val="2B343D"/>
                </a:solidFill>
                <a:latin typeface="Aptos"/>
              </a:defRPr>
            </a:pPr>
            <a:r>
              <a:t>• Cleaning internal filters or reaching into hidden parts</a:t>
            </a:r>
          </a:p>
          <a:p>
            <a:pPr algn="l">
              <a:spcAft>
                <a:spcPts val="700"/>
              </a:spcAft>
              <a:defRPr sz="1500" b="0">
                <a:solidFill>
                  <a:srgbClr val="2B343D"/>
                </a:solidFill>
                <a:latin typeface="Aptos"/>
              </a:defRPr>
            </a:pPr>
            <a:r>
              <a:t>• Handling leaks, blockages or machine errors</a:t>
            </a:r>
          </a:p>
          <a:p>
            <a:pPr algn="l">
              <a:spcAft>
                <a:spcPts val="700"/>
              </a:spcAft>
              <a:defRPr sz="1500" b="0">
                <a:solidFill>
                  <a:srgbClr val="2B343D"/>
                </a:solidFill>
                <a:latin typeface="Aptos"/>
              </a:defRPr>
            </a:pPr>
            <a:r>
              <a:t>• Using sprays or chemical cleaners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046720" y="1737360"/>
            <a:ext cx="3520440" cy="3520440"/>
          </a:xfrm>
          <a:prstGeom prst="roundRect">
            <a:avLst/>
          </a:prstGeom>
          <a:solidFill>
            <a:srgbClr val="FFFFFF"/>
          </a:solidFill>
          <a:ln>
            <a:solidFill>
              <a:srgbClr val="DDE6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8046720" y="1737360"/>
            <a:ext cx="73152" cy="3520440"/>
          </a:xfrm>
          <a:prstGeom prst="rect">
            <a:avLst/>
          </a:prstGeom>
          <a:solidFill>
            <a:srgbClr val="ECB5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229600" y="1874519"/>
            <a:ext cx="3200400" cy="347472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700"/>
              </a:spcAft>
              <a:defRPr sz="1600" b="1">
                <a:solidFill>
                  <a:srgbClr val="1F374F"/>
                </a:solidFill>
                <a:latin typeface="Aptos"/>
              </a:defRPr>
            </a:pPr>
            <a:r>
              <a:t>CLOSING ROUTINE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229600" y="2304288"/>
            <a:ext cx="3200400" cy="283464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700"/>
              </a:spcAft>
              <a:defRPr sz="1500" b="0">
                <a:solidFill>
                  <a:srgbClr val="2B343D"/>
                </a:solidFill>
                <a:latin typeface="Aptos"/>
              </a:defRPr>
            </a:pPr>
            <a:r>
              <a:t>Use a 3-picture checklist: clothes moved → area tidy → tell adult “finished.” Adult checks the machine and area according to school procedures.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8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47472"/>
            <a:ext cx="10881360" cy="59436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700"/>
              </a:spcAft>
              <a:defRPr sz="2800" b="1">
                <a:solidFill>
                  <a:srgbClr val="1F374F"/>
                </a:solidFill>
                <a:latin typeface="Aptos"/>
              </a:defRPr>
            </a:pPr>
            <a:r>
              <a:t>Differentiation: Three Support Levels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960120"/>
            <a:ext cx="10789920" cy="384048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700"/>
              </a:spcAft>
              <a:defRPr sz="1200" b="0">
                <a:solidFill>
                  <a:srgbClr val="65727D"/>
                </a:solidFill>
                <a:latin typeface="Aptos"/>
              </a:defRPr>
            </a:pPr>
            <a:r>
              <a:t>Levels describe support—not fixed labels for students</a:t>
            </a:r>
          </a:p>
        </p:txBody>
      </p:sp>
      <p:sp>
        <p:nvSpPr>
          <p:cNvPr id="5" name="Rectangle 4"/>
          <p:cNvSpPr/>
          <p:nvPr/>
        </p:nvSpPr>
        <p:spPr>
          <a:xfrm>
            <a:off x="621792" y="1389888"/>
            <a:ext cx="1097280" cy="54864"/>
          </a:xfrm>
          <a:prstGeom prst="rect">
            <a:avLst/>
          </a:prstGeom>
          <a:solidFill>
            <a:srgbClr val="2782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201400" y="6473952"/>
            <a:ext cx="457200" cy="201168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r">
              <a:spcAft>
                <a:spcPts val="700"/>
              </a:spcAft>
              <a:defRPr sz="900" b="0">
                <a:solidFill>
                  <a:srgbClr val="65727D"/>
                </a:solidFill>
                <a:latin typeface="Aptos"/>
              </a:defRPr>
            </a:pPr>
            <a:r>
              <a:t>13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21792" y="6473952"/>
            <a:ext cx="4754880" cy="201168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700"/>
              </a:spcAft>
              <a:defRPr sz="900" b="0">
                <a:solidFill>
                  <a:srgbClr val="65727D"/>
                </a:solidFill>
                <a:latin typeface="Aptos"/>
              </a:defRPr>
            </a:pPr>
            <a:r>
              <a:t>LIFE SKILLS • SPECIAL EDUCATION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1737360"/>
            <a:ext cx="3520440" cy="3520440"/>
          </a:xfrm>
          <a:prstGeom prst="roundRect">
            <a:avLst/>
          </a:prstGeom>
          <a:solidFill>
            <a:srgbClr val="FFFFFF"/>
          </a:solidFill>
          <a:ln>
            <a:solidFill>
              <a:srgbClr val="DDE6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640080" y="1737360"/>
            <a:ext cx="73152" cy="3520440"/>
          </a:xfrm>
          <a:prstGeom prst="rect">
            <a:avLst/>
          </a:prstGeom>
          <a:solidFill>
            <a:srgbClr val="2782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22959" y="1874519"/>
            <a:ext cx="3200400" cy="347472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700"/>
              </a:spcAft>
              <a:defRPr sz="1600" b="1">
                <a:solidFill>
                  <a:srgbClr val="1F374F"/>
                </a:solidFill>
                <a:latin typeface="Aptos"/>
              </a:defRPr>
            </a:pPr>
            <a:r>
              <a:t>FOUNDATION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959" y="2304288"/>
            <a:ext cx="3200400" cy="283464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700"/>
              </a:spcAft>
              <a:defRPr sz="1400" b="0">
                <a:solidFill>
                  <a:srgbClr val="2B343D"/>
                </a:solidFill>
                <a:latin typeface="Aptos"/>
              </a:defRPr>
            </a:pPr>
            <a:r>
              <a:t>• Choose between two pictures.</a:t>
            </a:r>
          </a:p>
          <a:p>
            <a:pPr algn="l">
              <a:spcAft>
                <a:spcPts val="700"/>
              </a:spcAft>
              <a:defRPr sz="1400" b="0">
                <a:solidFill>
                  <a:srgbClr val="2B343D"/>
                </a:solidFill>
                <a:latin typeface="Aptos"/>
              </a:defRPr>
            </a:pPr>
            <a:r>
              <a:t>• Complete one safe action at a time.</a:t>
            </a:r>
          </a:p>
          <a:p>
            <a:pPr algn="l">
              <a:spcAft>
                <a:spcPts val="700"/>
              </a:spcAft>
              <a:defRPr sz="1400" b="0">
                <a:solidFill>
                  <a:srgbClr val="2B343D"/>
                </a:solidFill>
                <a:latin typeface="Aptos"/>
              </a:defRPr>
            </a:pPr>
            <a:r>
              <a:t>• Use hand-over-hand only when appropriate, consent-aware and least intrusive; prefer modelling and gesture prompts.</a:t>
            </a:r>
          </a:p>
          <a:p>
            <a:pPr algn="l">
              <a:spcAft>
                <a:spcPts val="700"/>
              </a:spcAft>
              <a:defRPr sz="1400" b="0">
                <a:solidFill>
                  <a:srgbClr val="2B343D"/>
                </a:solidFill>
                <a:latin typeface="Aptos"/>
              </a:defRPr>
            </a:pPr>
            <a:r>
              <a:t>• Adult controls hazardous steps.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343400" y="1737360"/>
            <a:ext cx="3520440" cy="3520440"/>
          </a:xfrm>
          <a:prstGeom prst="roundRect">
            <a:avLst/>
          </a:prstGeom>
          <a:solidFill>
            <a:srgbClr val="FFFFFF"/>
          </a:solidFill>
          <a:ln>
            <a:solidFill>
              <a:srgbClr val="DDE6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343400" y="1737360"/>
            <a:ext cx="73152" cy="3520440"/>
          </a:xfrm>
          <a:prstGeom prst="rect">
            <a:avLst/>
          </a:prstGeom>
          <a:solidFill>
            <a:srgbClr val="ECB5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526280" y="1874519"/>
            <a:ext cx="3200400" cy="347472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700"/>
              </a:spcAft>
              <a:defRPr sz="1600" b="1">
                <a:solidFill>
                  <a:srgbClr val="1F374F"/>
                </a:solidFill>
                <a:latin typeface="Aptos"/>
              </a:defRPr>
            </a:pPr>
            <a:r>
              <a:t>DEVELOPING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26280" y="2304288"/>
            <a:ext cx="3200400" cy="283464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700"/>
              </a:spcAft>
              <a:defRPr sz="1400" b="0">
                <a:solidFill>
                  <a:srgbClr val="2B343D"/>
                </a:solidFill>
                <a:latin typeface="Aptos"/>
              </a:defRPr>
            </a:pPr>
            <a:r>
              <a:t>• Follow a photo sequence with gesture or brief verbal prompts.</a:t>
            </a:r>
          </a:p>
          <a:p>
            <a:pPr algn="l">
              <a:spcAft>
                <a:spcPts val="700"/>
              </a:spcAft>
              <a:defRPr sz="1400" b="0">
                <a:solidFill>
                  <a:srgbClr val="2B343D"/>
                </a:solidFill>
                <a:latin typeface="Aptos"/>
              </a:defRPr>
            </a:pPr>
            <a:r>
              <a:t>• Complete familiar steps with partial assistance.</a:t>
            </a:r>
          </a:p>
          <a:p>
            <a:pPr algn="l">
              <a:spcAft>
                <a:spcPts val="700"/>
              </a:spcAft>
              <a:defRPr sz="1400" b="0">
                <a:solidFill>
                  <a:srgbClr val="2B343D"/>
                </a:solidFill>
                <a:latin typeface="Aptos"/>
              </a:defRPr>
            </a:pPr>
            <a:r>
              <a:t>• Check the picture after each step.</a:t>
            </a:r>
          </a:p>
          <a:p>
            <a:pPr algn="l">
              <a:spcAft>
                <a:spcPts val="700"/>
              </a:spcAft>
              <a:defRPr sz="1400" b="0">
                <a:solidFill>
                  <a:srgbClr val="2B343D"/>
                </a:solidFill>
                <a:latin typeface="Aptos"/>
              </a:defRPr>
            </a:pPr>
            <a:r>
              <a:t>• Practise requesting help.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046720" y="1737360"/>
            <a:ext cx="3520440" cy="3520440"/>
          </a:xfrm>
          <a:prstGeom prst="roundRect">
            <a:avLst/>
          </a:prstGeom>
          <a:solidFill>
            <a:srgbClr val="FFFFFF"/>
          </a:solidFill>
          <a:ln>
            <a:solidFill>
              <a:srgbClr val="DDE6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8046720" y="1737360"/>
            <a:ext cx="73152" cy="3520440"/>
          </a:xfrm>
          <a:prstGeom prst="rect">
            <a:avLst/>
          </a:prstGeom>
          <a:solidFill>
            <a:srgbClr val="BA3F3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229600" y="1874519"/>
            <a:ext cx="3200400" cy="347472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700"/>
              </a:spcAft>
              <a:defRPr sz="1600" b="1">
                <a:solidFill>
                  <a:srgbClr val="1F374F"/>
                </a:solidFill>
                <a:latin typeface="Aptos"/>
              </a:defRPr>
            </a:pPr>
            <a:r>
              <a:t>MORE INDEPENDENT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229600" y="2304288"/>
            <a:ext cx="3200400" cy="283464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700"/>
              </a:spcAft>
              <a:defRPr sz="1400" b="0">
                <a:solidFill>
                  <a:srgbClr val="2B343D"/>
                </a:solidFill>
                <a:latin typeface="Aptos"/>
              </a:defRPr>
            </a:pPr>
            <a:r>
              <a:t>• Complete the sequence using a checklist.</a:t>
            </a:r>
          </a:p>
          <a:p>
            <a:pPr algn="l">
              <a:spcAft>
                <a:spcPts val="700"/>
              </a:spcAft>
              <a:defRPr sz="1400" b="0">
                <a:solidFill>
                  <a:srgbClr val="2B343D"/>
                </a:solidFill>
                <a:latin typeface="Aptos"/>
              </a:defRPr>
            </a:pPr>
            <a:r>
              <a:t>• Self-check door, cycle and finish steps.</a:t>
            </a:r>
          </a:p>
          <a:p>
            <a:pPr algn="l">
              <a:spcAft>
                <a:spcPts val="700"/>
              </a:spcAft>
              <a:defRPr sz="1400" b="0">
                <a:solidFill>
                  <a:srgbClr val="2B343D"/>
                </a:solidFill>
                <a:latin typeface="Aptos"/>
              </a:defRPr>
            </a:pPr>
            <a:r>
              <a:t>• Identify a simple problem and stop safely.</a:t>
            </a:r>
          </a:p>
          <a:p>
            <a:pPr algn="l">
              <a:spcAft>
                <a:spcPts val="700"/>
              </a:spcAft>
              <a:defRPr sz="1400" b="0">
                <a:solidFill>
                  <a:srgbClr val="2B343D"/>
                </a:solidFill>
                <a:latin typeface="Aptos"/>
              </a:defRPr>
            </a:pPr>
            <a:r>
              <a:t>• Explain or communicate when adult help is needed.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8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47472"/>
            <a:ext cx="10881360" cy="59436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700"/>
              </a:spcAft>
              <a:defRPr sz="2800" b="1">
                <a:solidFill>
                  <a:srgbClr val="1F374F"/>
                </a:solidFill>
                <a:latin typeface="Aptos"/>
              </a:defRPr>
            </a:pPr>
            <a:r>
              <a:t>Prompting, Feedback and Prompt Fading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960120"/>
            <a:ext cx="10789920" cy="384048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700"/>
              </a:spcAft>
              <a:defRPr sz="1200" b="0">
                <a:solidFill>
                  <a:srgbClr val="65727D"/>
                </a:solidFill>
                <a:latin typeface="Aptos"/>
              </a:defRPr>
            </a:pPr>
            <a:r>
              <a:t>Aim for meaningful independence without compromising safety</a:t>
            </a:r>
          </a:p>
        </p:txBody>
      </p:sp>
      <p:sp>
        <p:nvSpPr>
          <p:cNvPr id="5" name="Rectangle 4"/>
          <p:cNvSpPr/>
          <p:nvPr/>
        </p:nvSpPr>
        <p:spPr>
          <a:xfrm>
            <a:off x="621792" y="1389888"/>
            <a:ext cx="1097280" cy="54864"/>
          </a:xfrm>
          <a:prstGeom prst="rect">
            <a:avLst/>
          </a:prstGeom>
          <a:solidFill>
            <a:srgbClr val="2782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201400" y="6473952"/>
            <a:ext cx="457200" cy="201168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r">
              <a:spcAft>
                <a:spcPts val="700"/>
              </a:spcAft>
              <a:defRPr sz="900" b="0">
                <a:solidFill>
                  <a:srgbClr val="65727D"/>
                </a:solidFill>
                <a:latin typeface="Aptos"/>
              </a:defRPr>
            </a:pPr>
            <a:r>
              <a:t>14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21792" y="6473952"/>
            <a:ext cx="4754880" cy="201168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700"/>
              </a:spcAft>
              <a:defRPr sz="900" b="0">
                <a:solidFill>
                  <a:srgbClr val="65727D"/>
                </a:solidFill>
                <a:latin typeface="Aptos"/>
              </a:defRPr>
            </a:pPr>
            <a:r>
              <a:t>LIFE SKILLS • SPECIAL EDUCATION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1737360"/>
            <a:ext cx="3520440" cy="3520440"/>
          </a:xfrm>
          <a:prstGeom prst="roundRect">
            <a:avLst/>
          </a:prstGeom>
          <a:solidFill>
            <a:srgbClr val="FFFFFF"/>
          </a:solidFill>
          <a:ln>
            <a:solidFill>
              <a:srgbClr val="DDE6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640080" y="1737360"/>
            <a:ext cx="73152" cy="3520440"/>
          </a:xfrm>
          <a:prstGeom prst="rect">
            <a:avLst/>
          </a:prstGeom>
          <a:solidFill>
            <a:srgbClr val="2782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22959" y="1874519"/>
            <a:ext cx="3200400" cy="347472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700"/>
              </a:spcAft>
              <a:defRPr sz="1600" b="1">
                <a:solidFill>
                  <a:srgbClr val="1F374F"/>
                </a:solidFill>
                <a:latin typeface="Aptos"/>
              </a:defRPr>
            </a:pPr>
            <a:r>
              <a:t>PROMPT HIERARCHY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959" y="2304288"/>
            <a:ext cx="3200400" cy="283464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700"/>
              </a:spcAft>
              <a:defRPr sz="1400" b="0">
                <a:solidFill>
                  <a:srgbClr val="2B343D"/>
                </a:solidFill>
                <a:latin typeface="Aptos"/>
              </a:defRPr>
            </a:pPr>
            <a:r>
              <a:t>Pause and allow processing time → visual cue → gesture/model → brief verbal cue → physical assistance only if needed and appropriate.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343400" y="1737360"/>
            <a:ext cx="3520440" cy="3520440"/>
          </a:xfrm>
          <a:prstGeom prst="roundRect">
            <a:avLst/>
          </a:prstGeom>
          <a:solidFill>
            <a:srgbClr val="FFFFFF"/>
          </a:solidFill>
          <a:ln>
            <a:solidFill>
              <a:srgbClr val="DDE6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343400" y="1737360"/>
            <a:ext cx="73152" cy="3520440"/>
          </a:xfrm>
          <a:prstGeom prst="rect">
            <a:avLst/>
          </a:prstGeom>
          <a:solidFill>
            <a:srgbClr val="ECB5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526280" y="1874519"/>
            <a:ext cx="3200400" cy="347472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700"/>
              </a:spcAft>
              <a:defRPr sz="1600" b="1">
                <a:solidFill>
                  <a:srgbClr val="1F374F"/>
                </a:solidFill>
                <a:latin typeface="Aptos"/>
              </a:defRPr>
            </a:pPr>
            <a:r>
              <a:t>POSITIVE FEEDBACK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26280" y="2304288"/>
            <a:ext cx="3200400" cy="283464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700"/>
              </a:spcAft>
              <a:defRPr sz="1500" b="0">
                <a:solidFill>
                  <a:srgbClr val="2B343D"/>
                </a:solidFill>
                <a:latin typeface="Aptos"/>
              </a:defRPr>
            </a:pPr>
            <a:r>
              <a:t>Be specific and immediate:</a:t>
            </a:r>
          </a:p>
          <a:p>
            <a:pPr algn="l">
              <a:spcAft>
                <a:spcPts val="700"/>
              </a:spcAft>
              <a:defRPr sz="1500" b="0">
                <a:solidFill>
                  <a:srgbClr val="2B343D"/>
                </a:solidFill>
                <a:latin typeface="Aptos"/>
              </a:defRPr>
            </a:pPr>
            <a:r>
              <a:t>“You checked the pockets.”</a:t>
            </a:r>
          </a:p>
          <a:p>
            <a:pPr algn="l">
              <a:spcAft>
                <a:spcPts val="700"/>
              </a:spcAft>
              <a:defRPr sz="1500" b="0">
                <a:solidFill>
                  <a:srgbClr val="2B343D"/>
                </a:solidFill>
                <a:latin typeface="Aptos"/>
              </a:defRPr>
            </a:pPr>
            <a:r>
              <a:t>“You chose the marked cycle.”</a:t>
            </a:r>
          </a:p>
          <a:p>
            <a:pPr algn="l">
              <a:spcAft>
                <a:spcPts val="700"/>
              </a:spcAft>
              <a:defRPr sz="1500" b="0">
                <a:solidFill>
                  <a:srgbClr val="2B343D"/>
                </a:solidFill>
                <a:latin typeface="Aptos"/>
              </a:defRPr>
            </a:pPr>
            <a:r>
              <a:t>“You stopped and asked for help.”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046720" y="1737360"/>
            <a:ext cx="3520440" cy="3520440"/>
          </a:xfrm>
          <a:prstGeom prst="roundRect">
            <a:avLst/>
          </a:prstGeom>
          <a:solidFill>
            <a:srgbClr val="FFFFFF"/>
          </a:solidFill>
          <a:ln>
            <a:solidFill>
              <a:srgbClr val="DDE6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8046720" y="1737360"/>
            <a:ext cx="73152" cy="3520440"/>
          </a:xfrm>
          <a:prstGeom prst="rect">
            <a:avLst/>
          </a:prstGeom>
          <a:solidFill>
            <a:srgbClr val="BA3F3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229600" y="1874519"/>
            <a:ext cx="3200400" cy="347472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700"/>
              </a:spcAft>
              <a:defRPr sz="1600" b="1">
                <a:solidFill>
                  <a:srgbClr val="1F374F"/>
                </a:solidFill>
                <a:latin typeface="Aptos"/>
              </a:defRPr>
            </a:pPr>
            <a:r>
              <a:t>FADE CAREFULLY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229600" y="2304288"/>
            <a:ext cx="3200400" cy="283464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700"/>
              </a:spcAft>
              <a:defRPr sz="1400" b="0">
                <a:solidFill>
                  <a:srgbClr val="2B343D"/>
                </a:solidFill>
                <a:latin typeface="Aptos"/>
              </a:defRPr>
            </a:pPr>
            <a:r>
              <a:t>Record the least support needed. Reduce prompts gradually for safe steps; never fade supervision around electricity, detergent, moving parts or identified risks.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8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47472"/>
            <a:ext cx="10881360" cy="59436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700"/>
              </a:spcAft>
              <a:defRPr sz="2800" b="1">
                <a:solidFill>
                  <a:srgbClr val="1F374F"/>
                </a:solidFill>
                <a:latin typeface="Aptos"/>
              </a:defRPr>
            </a:pPr>
            <a:r>
              <a:t>Assessment and Progress Monitoring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960120"/>
            <a:ext cx="10789920" cy="384048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700"/>
              </a:spcAft>
              <a:defRPr sz="1200" b="0">
                <a:solidFill>
                  <a:srgbClr val="65727D"/>
                </a:solidFill>
                <a:latin typeface="Aptos"/>
              </a:defRPr>
            </a:pPr>
            <a:r>
              <a:t>Measure each learner against their own baseline</a:t>
            </a:r>
          </a:p>
        </p:txBody>
      </p:sp>
      <p:sp>
        <p:nvSpPr>
          <p:cNvPr id="5" name="Rectangle 4"/>
          <p:cNvSpPr/>
          <p:nvPr/>
        </p:nvSpPr>
        <p:spPr>
          <a:xfrm>
            <a:off x="621792" y="1389888"/>
            <a:ext cx="1097280" cy="54864"/>
          </a:xfrm>
          <a:prstGeom prst="rect">
            <a:avLst/>
          </a:prstGeom>
          <a:solidFill>
            <a:srgbClr val="2782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201400" y="6473952"/>
            <a:ext cx="457200" cy="201168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r">
              <a:spcAft>
                <a:spcPts val="700"/>
              </a:spcAft>
              <a:defRPr sz="900" b="0">
                <a:solidFill>
                  <a:srgbClr val="65727D"/>
                </a:solidFill>
                <a:latin typeface="Aptos"/>
              </a:defRPr>
            </a:pPr>
            <a:r>
              <a:t>15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21792" y="6473952"/>
            <a:ext cx="4754880" cy="201168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700"/>
              </a:spcAft>
              <a:defRPr sz="900" b="0">
                <a:solidFill>
                  <a:srgbClr val="65727D"/>
                </a:solidFill>
                <a:latin typeface="Aptos"/>
              </a:defRPr>
            </a:pPr>
            <a:r>
              <a:t>LIFE SKILLS • SPECIAL EDUCATION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1691640"/>
            <a:ext cx="3520440" cy="3611880"/>
          </a:xfrm>
          <a:prstGeom prst="roundRect">
            <a:avLst/>
          </a:prstGeom>
          <a:solidFill>
            <a:srgbClr val="FFFFFF"/>
          </a:solidFill>
          <a:ln>
            <a:solidFill>
              <a:srgbClr val="DDE6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640080" y="1691640"/>
            <a:ext cx="73152" cy="3611880"/>
          </a:xfrm>
          <a:prstGeom prst="rect">
            <a:avLst/>
          </a:prstGeom>
          <a:solidFill>
            <a:srgbClr val="2782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22959" y="1828800"/>
            <a:ext cx="3200400" cy="347472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700"/>
              </a:spcAft>
              <a:defRPr sz="1600" b="1">
                <a:solidFill>
                  <a:srgbClr val="1F374F"/>
                </a:solidFill>
                <a:latin typeface="Aptos"/>
              </a:defRPr>
            </a:pPr>
            <a:r>
              <a:t>SIMPLE STEP RECORD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959" y="2258568"/>
            <a:ext cx="3200400" cy="292608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700"/>
              </a:spcAft>
              <a:defRPr sz="1400" b="0">
                <a:solidFill>
                  <a:srgbClr val="2B343D"/>
                </a:solidFill>
                <a:latin typeface="Aptos"/>
              </a:defRPr>
            </a:pPr>
            <a:r>
              <a:t>I = Independent</a:t>
            </a:r>
          </a:p>
          <a:p>
            <a:pPr algn="l">
              <a:spcAft>
                <a:spcPts val="700"/>
              </a:spcAft>
              <a:defRPr sz="1400" b="0">
                <a:solidFill>
                  <a:srgbClr val="2B343D"/>
                </a:solidFill>
                <a:latin typeface="Aptos"/>
              </a:defRPr>
            </a:pPr>
            <a:r>
              <a:t>V = Visual cue</a:t>
            </a:r>
          </a:p>
          <a:p>
            <a:pPr algn="l">
              <a:spcAft>
                <a:spcPts val="700"/>
              </a:spcAft>
              <a:defRPr sz="1400" b="0">
                <a:solidFill>
                  <a:srgbClr val="2B343D"/>
                </a:solidFill>
                <a:latin typeface="Aptos"/>
              </a:defRPr>
            </a:pPr>
            <a:r>
              <a:t>G = Gesture/model</a:t>
            </a:r>
          </a:p>
          <a:p>
            <a:pPr algn="l">
              <a:spcAft>
                <a:spcPts val="700"/>
              </a:spcAft>
              <a:defRPr sz="1400" b="0">
                <a:solidFill>
                  <a:srgbClr val="2B343D"/>
                </a:solidFill>
                <a:latin typeface="Aptos"/>
              </a:defRPr>
            </a:pPr>
            <a:r>
              <a:t>W = Verbal cue</a:t>
            </a:r>
          </a:p>
          <a:p>
            <a:pPr algn="l">
              <a:spcAft>
                <a:spcPts val="700"/>
              </a:spcAft>
              <a:defRPr sz="1400" b="0">
                <a:solidFill>
                  <a:srgbClr val="2B343D"/>
                </a:solidFill>
                <a:latin typeface="Aptos"/>
              </a:defRPr>
            </a:pPr>
            <a:r>
              <a:t>P = Physical support</a:t>
            </a:r>
          </a:p>
          <a:p>
            <a:pPr algn="l">
              <a:spcAft>
                <a:spcPts val="700"/>
              </a:spcAft>
              <a:defRPr sz="1400" b="0">
                <a:solidFill>
                  <a:srgbClr val="2B343D"/>
                </a:solidFill>
                <a:latin typeface="Aptos"/>
              </a:defRPr>
            </a:pPr>
            <a:r>
              <a:t>N/O = Not observed</a:t>
            </a:r>
          </a:p>
          <a:p>
            <a:pPr algn="l">
              <a:spcAft>
                <a:spcPts val="700"/>
              </a:spcAft>
              <a:defRPr sz="1400" b="0">
                <a:solidFill>
                  <a:srgbClr val="2B343D"/>
                </a:solidFill>
                <a:latin typeface="Aptos"/>
              </a:defRPr>
            </a:pPr>
            <a:r>
              <a:t>Record the prompt used, not only correct/incorrect.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343400" y="1691640"/>
            <a:ext cx="3520440" cy="3611880"/>
          </a:xfrm>
          <a:prstGeom prst="roundRect">
            <a:avLst/>
          </a:prstGeom>
          <a:solidFill>
            <a:srgbClr val="FFFFFF"/>
          </a:solidFill>
          <a:ln>
            <a:solidFill>
              <a:srgbClr val="DDE6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343400" y="1691640"/>
            <a:ext cx="73152" cy="3611880"/>
          </a:xfrm>
          <a:prstGeom prst="rect">
            <a:avLst/>
          </a:prstGeom>
          <a:solidFill>
            <a:srgbClr val="ECB5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526280" y="1828800"/>
            <a:ext cx="3200400" cy="347472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700"/>
              </a:spcAft>
              <a:defRPr sz="1600" b="1">
                <a:solidFill>
                  <a:srgbClr val="1F374F"/>
                </a:solidFill>
                <a:latin typeface="Aptos"/>
              </a:defRPr>
            </a:pPr>
            <a:r>
              <a:t>MASTERY CRITERION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26280" y="2258568"/>
            <a:ext cx="3200400" cy="292608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700"/>
              </a:spcAft>
              <a:defRPr sz="1400" b="0">
                <a:solidFill>
                  <a:srgbClr val="2B343D"/>
                </a:solidFill>
                <a:latin typeface="Aptos"/>
              </a:defRPr>
            </a:pPr>
            <a:r>
              <a:t>Suggested starting point: complete the agreed safe task sequence with the planned minimal prompts on 2–3 separate sessions. Define criteria individually; safety-critical steps must always meet the safety plan.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046720" y="1691640"/>
            <a:ext cx="3520440" cy="3611880"/>
          </a:xfrm>
          <a:prstGeom prst="roundRect">
            <a:avLst/>
          </a:prstGeom>
          <a:solidFill>
            <a:srgbClr val="FFFFFF"/>
          </a:solidFill>
          <a:ln>
            <a:solidFill>
              <a:srgbClr val="DDE6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8046720" y="1691640"/>
            <a:ext cx="73152" cy="3611880"/>
          </a:xfrm>
          <a:prstGeom prst="rect">
            <a:avLst/>
          </a:prstGeom>
          <a:solidFill>
            <a:srgbClr val="BA3F3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229600" y="1828800"/>
            <a:ext cx="3200400" cy="347472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700"/>
              </a:spcAft>
              <a:defRPr sz="1600" b="1">
                <a:solidFill>
                  <a:srgbClr val="1F374F"/>
                </a:solidFill>
                <a:latin typeface="Aptos"/>
              </a:defRPr>
            </a:pPr>
            <a:r>
              <a:t>EVIDENCE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229600" y="2258568"/>
            <a:ext cx="3200400" cy="292608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700"/>
              </a:spcAft>
              <a:defRPr sz="1400" b="0">
                <a:solidFill>
                  <a:srgbClr val="2B343D"/>
                </a:solidFill>
                <a:latin typeface="Aptos"/>
              </a:defRPr>
            </a:pPr>
            <a:r>
              <a:t>• Step checklist</a:t>
            </a:r>
          </a:p>
          <a:p>
            <a:pPr algn="l">
              <a:spcAft>
                <a:spcPts val="700"/>
              </a:spcAft>
              <a:defRPr sz="1400" b="0">
                <a:solidFill>
                  <a:srgbClr val="2B343D"/>
                </a:solidFill>
                <a:latin typeface="Aptos"/>
              </a:defRPr>
            </a:pPr>
            <a:r>
              <a:t>• Brief staff notes</a:t>
            </a:r>
          </a:p>
          <a:p>
            <a:pPr algn="l">
              <a:spcAft>
                <a:spcPts val="700"/>
              </a:spcAft>
              <a:defRPr sz="1400" b="0">
                <a:solidFill>
                  <a:srgbClr val="2B343D"/>
                </a:solidFill>
                <a:latin typeface="Aptos"/>
              </a:defRPr>
            </a:pPr>
            <a:r>
              <a:t>• Photos of completed task (with consent)</a:t>
            </a:r>
          </a:p>
          <a:p>
            <a:pPr algn="l">
              <a:spcAft>
                <a:spcPts val="700"/>
              </a:spcAft>
              <a:defRPr sz="1400" b="0">
                <a:solidFill>
                  <a:srgbClr val="2B343D"/>
                </a:solidFill>
                <a:latin typeface="Aptos"/>
              </a:defRPr>
            </a:pPr>
            <a:r>
              <a:t>• Learner self-rating: 😊 / 😐 / 🙁</a:t>
            </a:r>
          </a:p>
          <a:p>
            <a:pPr algn="l">
              <a:spcAft>
                <a:spcPts val="700"/>
              </a:spcAft>
              <a:defRPr sz="1400" b="0">
                <a:solidFill>
                  <a:srgbClr val="2B343D"/>
                </a:solidFill>
                <a:latin typeface="Aptos"/>
              </a:defRPr>
            </a:pPr>
            <a:r>
              <a:t>• Family feedback on transfer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8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47472"/>
            <a:ext cx="10881360" cy="59436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700"/>
              </a:spcAft>
              <a:defRPr sz="2800" b="1">
                <a:solidFill>
                  <a:srgbClr val="1F374F"/>
                </a:solidFill>
                <a:latin typeface="Aptos"/>
              </a:defRPr>
            </a:pPr>
            <a:r>
              <a:t>Quick Observation Checklist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960120"/>
            <a:ext cx="10789920" cy="384048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700"/>
              </a:spcAft>
              <a:defRPr sz="1200" b="0">
                <a:solidFill>
                  <a:srgbClr val="65727D"/>
                </a:solidFill>
                <a:latin typeface="Aptos"/>
              </a:defRPr>
            </a:pPr>
            <a:r>
              <a:t>Use during practice; adapt the steps to the actual machine</a:t>
            </a:r>
          </a:p>
        </p:txBody>
      </p:sp>
      <p:sp>
        <p:nvSpPr>
          <p:cNvPr id="5" name="Rectangle 4"/>
          <p:cNvSpPr/>
          <p:nvPr/>
        </p:nvSpPr>
        <p:spPr>
          <a:xfrm>
            <a:off x="621792" y="1389888"/>
            <a:ext cx="1097280" cy="54864"/>
          </a:xfrm>
          <a:prstGeom prst="rect">
            <a:avLst/>
          </a:prstGeom>
          <a:solidFill>
            <a:srgbClr val="2782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201400" y="6473952"/>
            <a:ext cx="457200" cy="201168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r">
              <a:spcAft>
                <a:spcPts val="700"/>
              </a:spcAft>
              <a:defRPr sz="900" b="0">
                <a:solidFill>
                  <a:srgbClr val="65727D"/>
                </a:solidFill>
                <a:latin typeface="Aptos"/>
              </a:defRPr>
            </a:pPr>
            <a:r>
              <a:t>16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21792" y="6473952"/>
            <a:ext cx="4754880" cy="201168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700"/>
              </a:spcAft>
              <a:defRPr sz="900" b="0">
                <a:solidFill>
                  <a:srgbClr val="65727D"/>
                </a:solidFill>
                <a:latin typeface="Aptos"/>
              </a:defRPr>
            </a:pPr>
            <a:r>
              <a:t>LIFE SKILLS • SPECIAL EDUCATION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1645920"/>
            <a:ext cx="4983480" cy="50292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700"/>
              </a:spcAft>
              <a:defRPr sz="1500" b="0">
                <a:solidFill>
                  <a:srgbClr val="2B343D"/>
                </a:solidFill>
                <a:latin typeface="Aptos"/>
              </a:defRPr>
            </a:pPr>
            <a:r>
              <a:t>☐  Recognizes the stop / help cue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2432304"/>
            <a:ext cx="4983480" cy="50292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700"/>
              </a:spcAft>
              <a:defRPr sz="1500" b="0">
                <a:solidFill>
                  <a:srgbClr val="2B343D"/>
                </a:solidFill>
                <a:latin typeface="Aptos"/>
              </a:defRPr>
            </a:pPr>
            <a:r>
              <a:t>☐  Checks pockets with appropriate support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" y="3218688"/>
            <a:ext cx="4983480" cy="50292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700"/>
              </a:spcAft>
              <a:defRPr sz="1500" b="0">
                <a:solidFill>
                  <a:srgbClr val="2B343D"/>
                </a:solidFill>
                <a:latin typeface="Aptos"/>
              </a:defRPr>
            </a:pPr>
            <a:r>
              <a:t>☐  Loads a manageable amount of clothing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960" y="4005072"/>
            <a:ext cx="4983480" cy="50292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700"/>
              </a:spcAft>
              <a:defRPr sz="1500" b="0">
                <a:solidFill>
                  <a:srgbClr val="2B343D"/>
                </a:solidFill>
                <a:latin typeface="Aptos"/>
              </a:defRPr>
            </a:pPr>
            <a:r>
              <a:t>☐  Closes the door without trapping fingers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" y="4791456"/>
            <a:ext cx="4983480" cy="50292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700"/>
              </a:spcAft>
              <a:defRPr sz="1500" b="0">
                <a:solidFill>
                  <a:srgbClr val="2B343D"/>
                </a:solidFill>
                <a:latin typeface="Aptos"/>
              </a:defRPr>
            </a:pPr>
            <a:r>
              <a:t>☐  Uses the approved detergent routine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00800" y="1645920"/>
            <a:ext cx="4983480" cy="50292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700"/>
              </a:spcAft>
              <a:defRPr sz="1500" b="0">
                <a:solidFill>
                  <a:srgbClr val="2B343D"/>
                </a:solidFill>
                <a:latin typeface="Aptos"/>
              </a:defRPr>
            </a:pPr>
            <a:r>
              <a:t>☐  Selects the marked cycle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00800" y="2432304"/>
            <a:ext cx="4983480" cy="50292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700"/>
              </a:spcAft>
              <a:defRPr sz="1500" b="0">
                <a:solidFill>
                  <a:srgbClr val="2B343D"/>
                </a:solidFill>
                <a:latin typeface="Aptos"/>
              </a:defRPr>
            </a:pPr>
            <a:r>
              <a:t>☐  Starts only when the area and hands are safe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00800" y="3218688"/>
            <a:ext cx="4983480" cy="50292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700"/>
              </a:spcAft>
              <a:defRPr sz="1500" b="0">
                <a:solidFill>
                  <a:srgbClr val="2B343D"/>
                </a:solidFill>
                <a:latin typeface="Aptos"/>
              </a:defRPr>
            </a:pPr>
            <a:r>
              <a:t>☐  Waits until the cycle has ended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00800" y="4005072"/>
            <a:ext cx="4983480" cy="50292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700"/>
              </a:spcAft>
              <a:defRPr sz="1500" b="0">
                <a:solidFill>
                  <a:srgbClr val="2B343D"/>
                </a:solidFill>
                <a:latin typeface="Aptos"/>
              </a:defRPr>
            </a:pPr>
            <a:r>
              <a:t>☐  Removes clothes safely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00800" y="4791456"/>
            <a:ext cx="4983480" cy="50292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700"/>
              </a:spcAft>
              <a:defRPr sz="1500" b="0">
                <a:solidFill>
                  <a:srgbClr val="2B343D"/>
                </a:solidFill>
                <a:latin typeface="Aptos"/>
              </a:defRPr>
            </a:pPr>
            <a:r>
              <a:t>☐  Moves clothes and tidies the area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2960" y="5897880"/>
            <a:ext cx="10515600" cy="32004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700"/>
              </a:spcAft>
              <a:defRPr sz="1200" b="0">
                <a:solidFill>
                  <a:srgbClr val="65727D"/>
                </a:solidFill>
                <a:latin typeface="Aptos"/>
              </a:defRPr>
            </a:pPr>
            <a:r>
              <a:t>For each item, record: I / V / G / W / P / N/O. Add notes on risk, preferred prompt and next teaching target.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8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47472"/>
            <a:ext cx="10881360" cy="59436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700"/>
              </a:spcAft>
              <a:defRPr sz="2800" b="1">
                <a:solidFill>
                  <a:srgbClr val="1F374F"/>
                </a:solidFill>
                <a:latin typeface="Aptos"/>
              </a:defRPr>
            </a:pPr>
            <a:r>
              <a:t>Generalization: School to Home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960120"/>
            <a:ext cx="10789920" cy="384048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700"/>
              </a:spcAft>
              <a:defRPr sz="1200" b="0">
                <a:solidFill>
                  <a:srgbClr val="65727D"/>
                </a:solidFill>
                <a:latin typeface="Aptos"/>
              </a:defRPr>
            </a:pPr>
            <a:r>
              <a:t>Help the skill transfer without assuming every machine is the same</a:t>
            </a:r>
          </a:p>
        </p:txBody>
      </p:sp>
      <p:sp>
        <p:nvSpPr>
          <p:cNvPr id="5" name="Rectangle 4"/>
          <p:cNvSpPr/>
          <p:nvPr/>
        </p:nvSpPr>
        <p:spPr>
          <a:xfrm>
            <a:off x="621792" y="1389888"/>
            <a:ext cx="1097280" cy="54864"/>
          </a:xfrm>
          <a:prstGeom prst="rect">
            <a:avLst/>
          </a:prstGeom>
          <a:solidFill>
            <a:srgbClr val="2782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201400" y="6473952"/>
            <a:ext cx="457200" cy="201168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r">
              <a:spcAft>
                <a:spcPts val="700"/>
              </a:spcAft>
              <a:defRPr sz="900" b="0">
                <a:solidFill>
                  <a:srgbClr val="65727D"/>
                </a:solidFill>
                <a:latin typeface="Aptos"/>
              </a:defRPr>
            </a:pPr>
            <a:r>
              <a:t>17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21792" y="6473952"/>
            <a:ext cx="4754880" cy="201168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700"/>
              </a:spcAft>
              <a:defRPr sz="900" b="0">
                <a:solidFill>
                  <a:srgbClr val="65727D"/>
                </a:solidFill>
                <a:latin typeface="Aptos"/>
              </a:defRPr>
            </a:pPr>
            <a:r>
              <a:t>LIFE SKILLS • SPECIAL EDUCATION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1737360"/>
            <a:ext cx="3520440" cy="3520440"/>
          </a:xfrm>
          <a:prstGeom prst="roundRect">
            <a:avLst/>
          </a:prstGeom>
          <a:solidFill>
            <a:srgbClr val="FFFFFF"/>
          </a:solidFill>
          <a:ln>
            <a:solidFill>
              <a:srgbClr val="DDE6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640080" y="1737360"/>
            <a:ext cx="73152" cy="3520440"/>
          </a:xfrm>
          <a:prstGeom prst="rect">
            <a:avLst/>
          </a:prstGeom>
          <a:solidFill>
            <a:srgbClr val="2782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22959" y="1874519"/>
            <a:ext cx="3200400" cy="347472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700"/>
              </a:spcAft>
              <a:defRPr sz="1600" b="1">
                <a:solidFill>
                  <a:srgbClr val="1F374F"/>
                </a:solidFill>
                <a:latin typeface="Aptos"/>
              </a:defRPr>
            </a:pPr>
            <a:r>
              <a:t>KEEP CONSISTENT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959" y="2304288"/>
            <a:ext cx="3200400" cy="283464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700"/>
              </a:spcAft>
              <a:defRPr sz="1400" b="0">
                <a:solidFill>
                  <a:srgbClr val="2B343D"/>
                </a:solidFill>
                <a:latin typeface="Aptos"/>
              </a:defRPr>
            </a:pPr>
            <a:r>
              <a:t>Share the learner’s photo sequence, key words, stop/help signal and prompt plan with caregivers, with appropriate consent.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343400" y="1737360"/>
            <a:ext cx="3520440" cy="3520440"/>
          </a:xfrm>
          <a:prstGeom prst="roundRect">
            <a:avLst/>
          </a:prstGeom>
          <a:solidFill>
            <a:srgbClr val="FFFFFF"/>
          </a:solidFill>
          <a:ln>
            <a:solidFill>
              <a:srgbClr val="DDE6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343400" y="1737360"/>
            <a:ext cx="73152" cy="3520440"/>
          </a:xfrm>
          <a:prstGeom prst="rect">
            <a:avLst/>
          </a:prstGeom>
          <a:solidFill>
            <a:srgbClr val="ECB5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526280" y="1874519"/>
            <a:ext cx="3200400" cy="347472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700"/>
              </a:spcAft>
              <a:defRPr sz="1600" b="1">
                <a:solidFill>
                  <a:srgbClr val="1F374F"/>
                </a:solidFill>
                <a:latin typeface="Aptos"/>
              </a:defRPr>
            </a:pPr>
            <a:r>
              <a:t>PRACTISE SAFELY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26280" y="2304288"/>
            <a:ext cx="3200400" cy="283464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700"/>
              </a:spcAft>
              <a:defRPr sz="1400" b="0">
                <a:solidFill>
                  <a:srgbClr val="2B343D"/>
                </a:solidFill>
                <a:latin typeface="Aptos"/>
              </a:defRPr>
            </a:pPr>
            <a:r>
              <a:t>At home, an adult checks the machine model, labels and manual first. Teach differences explicitly; do not expect transfer automatically.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046720" y="1737360"/>
            <a:ext cx="3520440" cy="3520440"/>
          </a:xfrm>
          <a:prstGeom prst="roundRect">
            <a:avLst/>
          </a:prstGeom>
          <a:solidFill>
            <a:srgbClr val="FFFFFF"/>
          </a:solidFill>
          <a:ln>
            <a:solidFill>
              <a:srgbClr val="DDE6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8046720" y="1737360"/>
            <a:ext cx="73152" cy="3520440"/>
          </a:xfrm>
          <a:prstGeom prst="rect">
            <a:avLst/>
          </a:prstGeom>
          <a:solidFill>
            <a:srgbClr val="BA3F3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229600" y="1874519"/>
            <a:ext cx="3200400" cy="347472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700"/>
              </a:spcAft>
              <a:defRPr sz="1600" b="1">
                <a:solidFill>
                  <a:srgbClr val="1F374F"/>
                </a:solidFill>
                <a:latin typeface="Aptos"/>
              </a:defRPr>
            </a:pPr>
            <a:r>
              <a:t>REVIEW AFTER 1 MONTH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229600" y="2304288"/>
            <a:ext cx="3200400" cy="283464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700"/>
              </a:spcAft>
              <a:defRPr sz="1400" b="0">
                <a:solidFill>
                  <a:srgbClr val="2B343D"/>
                </a:solidFill>
                <a:latin typeface="Aptos"/>
              </a:defRPr>
            </a:pPr>
            <a:r>
              <a:t>Ask which steps are independent, where prompts are still needed, and whether the student can ask for help. Update the individual plan.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37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594360"/>
            <a:ext cx="10698480" cy="64008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700"/>
              </a:spcAft>
              <a:defRPr sz="2800" b="1">
                <a:solidFill>
                  <a:srgbClr val="FFFFFF"/>
                </a:solidFill>
                <a:latin typeface="Aptos"/>
              </a:defRPr>
            </a:pPr>
            <a:r>
              <a:t>KEY TAKEAWAYS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1554480"/>
            <a:ext cx="3474720" cy="2057400"/>
          </a:xfrm>
          <a:prstGeom prst="roundRect">
            <a:avLst/>
          </a:prstGeom>
          <a:solidFill>
            <a:srgbClr val="FFFFFF"/>
          </a:solidFill>
          <a:ln>
            <a:solidFill>
              <a:srgbClr val="DDE6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731520" y="1554480"/>
            <a:ext cx="73152" cy="2057400"/>
          </a:xfrm>
          <a:prstGeom prst="rect">
            <a:avLst/>
          </a:prstGeom>
          <a:solidFill>
            <a:srgbClr val="2782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14400" y="1691639"/>
            <a:ext cx="3154679" cy="347472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700"/>
              </a:spcAft>
              <a:defRPr sz="1700" b="1">
                <a:solidFill>
                  <a:srgbClr val="1F374F"/>
                </a:solidFill>
                <a:latin typeface="Aptos"/>
              </a:defRPr>
            </a:pPr>
            <a:r>
              <a:t>TEACH THE TASK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2121408"/>
            <a:ext cx="3154679" cy="137160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700"/>
              </a:spcAft>
              <a:defRPr sz="1600" b="0">
                <a:solidFill>
                  <a:srgbClr val="2B343D"/>
                </a:solidFill>
                <a:latin typeface="Aptos"/>
              </a:defRPr>
            </a:pPr>
            <a:r>
              <a:t>Break a complex routine into small, observable steps.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89120" y="1554480"/>
            <a:ext cx="3474720" cy="2057400"/>
          </a:xfrm>
          <a:prstGeom prst="roundRect">
            <a:avLst/>
          </a:prstGeom>
          <a:solidFill>
            <a:srgbClr val="FFFFFF"/>
          </a:solidFill>
          <a:ln>
            <a:solidFill>
              <a:srgbClr val="DDE6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4389120" y="1554480"/>
            <a:ext cx="73152" cy="2057400"/>
          </a:xfrm>
          <a:prstGeom prst="rect">
            <a:avLst/>
          </a:prstGeom>
          <a:solidFill>
            <a:srgbClr val="ECB5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572000" y="1691639"/>
            <a:ext cx="3154679" cy="347472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700"/>
              </a:spcAft>
              <a:defRPr sz="1700" b="1">
                <a:solidFill>
                  <a:srgbClr val="1F374F"/>
                </a:solidFill>
                <a:latin typeface="Aptos"/>
              </a:defRPr>
            </a:pPr>
            <a:r>
              <a:t>DESIGN FOR ACCESS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0" y="2121408"/>
            <a:ext cx="3154679" cy="137160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700"/>
              </a:spcAft>
              <a:defRPr sz="1600" b="0">
                <a:solidFill>
                  <a:srgbClr val="2B343D"/>
                </a:solidFill>
                <a:latin typeface="Aptos"/>
              </a:defRPr>
            </a:pPr>
            <a:r>
              <a:t>Use UDL, visual supports, communication options and flexible pacing.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046720" y="1554480"/>
            <a:ext cx="3474720" cy="2057400"/>
          </a:xfrm>
          <a:prstGeom prst="roundRect">
            <a:avLst/>
          </a:prstGeom>
          <a:solidFill>
            <a:srgbClr val="FFFFFF"/>
          </a:solidFill>
          <a:ln>
            <a:solidFill>
              <a:srgbClr val="DDE6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8046720" y="1554480"/>
            <a:ext cx="73152" cy="2057400"/>
          </a:xfrm>
          <a:prstGeom prst="rect">
            <a:avLst/>
          </a:prstGeom>
          <a:solidFill>
            <a:srgbClr val="BA3F3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229600" y="1691639"/>
            <a:ext cx="3154679" cy="347472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700"/>
              </a:spcAft>
              <a:defRPr sz="1700" b="1">
                <a:solidFill>
                  <a:srgbClr val="1F374F"/>
                </a:solidFill>
                <a:latin typeface="Aptos"/>
              </a:defRPr>
            </a:pPr>
            <a:r>
              <a:t>PROTECT DIGNITY &amp; SAFETY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229600" y="2121408"/>
            <a:ext cx="3154679" cy="137160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700"/>
              </a:spcAft>
              <a:defRPr sz="1600" b="0">
                <a:solidFill>
                  <a:srgbClr val="2B343D"/>
                </a:solidFill>
                <a:latin typeface="Aptos"/>
              </a:defRPr>
            </a:pPr>
            <a:r>
              <a:t>Support the highest safe level of independence for each learner.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" y="4572000"/>
            <a:ext cx="10332720" cy="91440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700"/>
              </a:spcAft>
              <a:defRPr sz="2000" b="1">
                <a:solidFill>
                  <a:srgbClr val="FFFFFF"/>
                </a:solidFill>
                <a:latin typeface="Aptos"/>
              </a:defRPr>
            </a:pPr>
            <a:r>
              <a:t>The goal is not simply to run a machine. It is to build participation, confidence, communication and a useful daily-life skill—safely.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2960" y="6263640"/>
            <a:ext cx="4572000" cy="27432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700"/>
              </a:spcAft>
              <a:defRPr sz="1000" b="0">
                <a:solidFill>
                  <a:srgbClr val="C8D7E0"/>
                </a:solidFill>
                <a:latin typeface="Aptos"/>
              </a:defRPr>
            </a:pPr>
            <a:r>
              <a:t>INDEPENDENTLY USING A WASHING MACHINE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Independently Using a Washing Machine</dc:title>
  <dc:subject>UDL-based life-skills curriculum for students with special educational needs</dc:subject>
  <dc:creator>OpenAI</dc:creator>
  <cp:keywords>special education, UDL, life skills, washing machine, autism, intellectual disability</cp:keywords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