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false" embedTrueTypeFonts="true">
  <p:sldMasterIdLst>
    <p:sldMasterId id="2147483648" r:id="rId1"/>
  </p:sldMasterIdLst>
  <p:notesMasterIdLst>
    <p:notesMasterId r:id="rId7"/>
  </p:notesMasterIdLst>
  <p:sldIdLst>
    <p:sldId id="256" r:id="rId6"/>
    <p:sldId id="257" r:id="rId10"/>
    <p:sldId id="258" r:id="rId12"/>
    <p:sldId id="259" r:id="rId14"/>
    <p:sldId id="260" r:id="rId16"/>
    <p:sldId id="261" r:id="rId18"/>
    <p:sldId id="262" r:id="rId20"/>
    <p:sldId id="263" r:id="rId22"/>
    <p:sldId id="264" r:id="rId24"/>
    <p:sldId id="265" r:id="rId26"/>
  </p:sldIdLst>
  <p:sldSz cx="12192000" cy="6858000"/>
  <p:notesSz cx="6858000" cy="9144000"/>
  <p:embeddedFontLst>
    <p:embeddedFont>
      <p:font typeface="Source Han Sans"/>
      <p:regular r:id="rId28"/>
      <p:bold r:id="rId29"/>
    </p:embeddedFont>
    <p:embeddedFont>
      <p:font typeface="Source Han Serif CN"/>
      <p:regular r:id="rId30"/>
    </p:embeddedFont>
    <p:embeddedFont>
      <p:font typeface="Open Sans"/>
      <p:regular r:id="rId31"/>
      <p:bold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2.xml" Type="http://schemas.openxmlformats.org/officeDocument/2006/relationships/slide"/><Relationship Id="rId11" Target="notesSlides/notesSlide2.xml" Type="http://schemas.openxmlformats.org/officeDocument/2006/relationships/notesSlide"/><Relationship Id="rId12" Target="slides/slide3.xml" Type="http://schemas.openxmlformats.org/officeDocument/2006/relationships/slide"/><Relationship Id="rId13" Target="notesSlides/notesSlide3.xml" Type="http://schemas.openxmlformats.org/officeDocument/2006/relationships/notesSlide"/><Relationship Id="rId14" Target="slides/slide4.xml" Type="http://schemas.openxmlformats.org/officeDocument/2006/relationships/slide"/><Relationship Id="rId15" Target="notesSlides/notesSlide4.xml" Type="http://schemas.openxmlformats.org/officeDocument/2006/relationships/notesSlide"/><Relationship Id="rId16" Target="slides/slide5.xml" Type="http://schemas.openxmlformats.org/officeDocument/2006/relationships/slide"/><Relationship Id="rId17" Target="notesSlides/notesSlide5.xml" Type="http://schemas.openxmlformats.org/officeDocument/2006/relationships/notesSlide"/><Relationship Id="rId18" Target="slides/slide6.xml" Type="http://schemas.openxmlformats.org/officeDocument/2006/relationships/slide"/><Relationship Id="rId19" Target="notesSlides/notesSlide6.xml" Type="http://schemas.openxmlformats.org/officeDocument/2006/relationships/notesSlide"/><Relationship Id="rId2" Target="presProps.xml" Type="http://schemas.openxmlformats.org/officeDocument/2006/relationships/presProps"/><Relationship Id="rId20" Target="slides/slide7.xml" Type="http://schemas.openxmlformats.org/officeDocument/2006/relationships/slide"/><Relationship Id="rId21" Target="notesSlides/notesSlide7.xml" Type="http://schemas.openxmlformats.org/officeDocument/2006/relationships/notesSlide"/><Relationship Id="rId22" Target="slides/slide8.xml" Type="http://schemas.openxmlformats.org/officeDocument/2006/relationships/slide"/><Relationship Id="rId23" Target="notesSlides/notesSlide8.xml" Type="http://schemas.openxmlformats.org/officeDocument/2006/relationships/notesSlide"/><Relationship Id="rId24" Target="slides/slide9.xml" Type="http://schemas.openxmlformats.org/officeDocument/2006/relationships/slide"/><Relationship Id="rId25" Target="notesSlides/notesSlide9.xml" Type="http://schemas.openxmlformats.org/officeDocument/2006/relationships/notesSlide"/><Relationship Id="rId26" Target="slides/slide10.xml" Type="http://schemas.openxmlformats.org/officeDocument/2006/relationships/slide"/><Relationship Id="rId27" Target="notesSlides/notesSlide10.xml" Type="http://schemas.openxmlformats.org/officeDocument/2006/relationships/notesSlide"/><Relationship Id="rId28" Target="fonts/font1.fntdata" Type="http://schemas.openxmlformats.org/officeDocument/2006/relationships/font"/><Relationship Id="rId29" Target="fonts/font2.fntdata" Type="http://schemas.openxmlformats.org/officeDocument/2006/relationships/font"/><Relationship Id="rId3" Target="viewProps.xml" Type="http://schemas.openxmlformats.org/officeDocument/2006/relationships/viewProps"/><Relationship Id="rId30" Target="fonts/font3.fntdata" Type="http://schemas.openxmlformats.org/officeDocument/2006/relationships/font"/><Relationship Id="rId31" Target="fonts/font4.fntdata" Type="http://schemas.openxmlformats.org/officeDocument/2006/relationships/font"/><Relationship Id="rId32" Target="fonts/font5.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notesMasters/notesMaster1.xml" Type="http://schemas.openxmlformats.org/officeDocument/2006/relationships/notesMaster"/><Relationship Id="rId8" Target="theme/theme2.xml" Type="http://schemas.openxmlformats.org/officeDocument/2006/relationships/theme"/><Relationship Id="rId9" Target="notesSlides/notesSlide1.xml" Type="http://schemas.openxmlformats.org/officeDocument/2006/relationships/note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Good morning, everyone. Today, I will be presenting on 'Scaffolding and Constructivism', focusing on the pedagogical foundations for curriculum adaptation and modification, specifically for learners with Special Educational Needs, or SEN. We will explore a highly effective teaching strategy, why it works, and the theoretical framework that supports it.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To answer the first question: What teaching strategy would I use? The strategy I have chosen is 'Scaffolding'. As you can see on the slide, scaffolding involves providing temporary, customized support to SEN learners. The primary goal is to help them internalize new skills so they can eventually perform independently. The core principle here is dynamic support—constantly assessing the learner's progress and adjusting the assistance level to ensure they are neither frustrated nor under-challenged.</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Let's look at a practical example to make this concrete: teaching a vocational skill like folding towels. In the initial stages, I use modeling and hand-over-hand guided practice to provide maximum physical support. This ensures the student experiences early success. As they become more familiar with the task, I transition to verbal prompts and eventually independent practice. This structured transition is crucial for moving the learner from dependence to autonomy.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Now, why do I think this strategy works? The first major reason is that it builds learner confidence. SEN learners often feel overwhelmed by new tasks. By breaking the task down, we prevent frustration. More importantly, the high initial support guarantees early, small successes. These repeated wins build their intrinsic motivation and foster a growth mindset, making them believe they are capable of learning and improving.</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The second reason this strategy is so effective is that it actively promotes learner independence, which is our ultimate educational goal. Through the gradual release of responsibility, students transition from relying on the teacher to performing independently. Facing manageable challenges within their learning zone helps them develop their own problem-solving strategies, ultimately allowing them to fully internalize the new skill.</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This brings us to the third question: Which theory supports this strategy? Scaffolding is strongly rooted in Lev Vygotsky's Sociocultural Theory. The most critical concept here is the Zone of Proximal Development, or ZPD. Vygotsky argued that learning is a social process. The gap between what a child can do alone and what they can do with help is exactly where scaffolding takes place, using social interaction and language as cognitive tools.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How does this theory directly guide our practice? Scaffolding is essentially the practical application of the ZPD. The temporary support we provide is the 'guided assistance' Vygotsky talked about. As the learner's ability grows and they master the skill, we fade the support. This reflects the shift from the upper limit of the ZPD to independent performance, with the teacher acting as the 'More Knowledgeable Other' throughout the journey.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To summarize the key takeaways: Scaffolding is a powerful, evidence-based strategy for SEN learners. It works by ensuring early successes that build confidence and reduce anxiety. Its ultimate aim is independence, and it is firmly grounded in Vygotsky's social constructivism. By aligning our teaching practices with these theoretical foundations, we can significantly improve learning outcomes for students with special needs.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For those who will be delivering this presentation, here is a quick guide for your oral delivery. Start with a clear introduction of your chosen strategy. Use the towel-folding example to make it relatable. Explain the 'why' by focusing on confidence and independence, and anchor your argument in Vygotsky's ZPD. Keep your tone encouraging and professional, and always tie the theory back to practical classroom outcomes.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Thank you all for your time and attention today. I hope this presentation has provided a clear understanding of how scaffolding and constructivist theory can be effectively applied to support learners with special educational needs. I am now happy to take any questions or hear your thoughts on this topic.</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FFFFFF">
            <a:alpha val="100000"/>
          </a:srgbClr>
        </a:solidFill>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default-master">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3.png" Type="http://schemas.openxmlformats.org/officeDocument/2006/relationships/image"/><Relationship Id="rId3" Target="../notesSlides/notesSlide2.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notesSlides/notesSlide3.xml" Type="http://schemas.openxmlformats.org/officeDocument/2006/relationships/notesSlide"/></Relationships>
</file>

<file path=ppt/slides/_rels/slide4.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6.png" Type="http://schemas.openxmlformats.org/officeDocument/2006/relationships/image"/><Relationship Id="rId3" Target="../notesSlides/notesSlide4.xml" Type="http://schemas.openxmlformats.org/officeDocument/2006/relationships/notesSlide"/></Relationships>
</file>

<file path=ppt/slides/_rels/slide5.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7.png" Type="http://schemas.openxmlformats.org/officeDocument/2006/relationships/image"/><Relationship Id="rId3" Target="../notesSlides/notesSlide5.xml" Type="http://schemas.openxmlformats.org/officeDocument/2006/relationships/notesSlide"/></Relationships>
</file>

<file path=ppt/slides/_rels/slide6.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8.png" Type="http://schemas.openxmlformats.org/officeDocument/2006/relationships/image"/><Relationship Id="rId3" Target="../notesSlides/notesSlide6.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7.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9.png" Type="http://schemas.openxmlformats.org/officeDocument/2006/relationships/image"/><Relationship Id="rId3" Target="../notesSlides/notesSlide8.xml" Type="http://schemas.openxmlformats.org/officeDocument/2006/relationships/notesSlide"/></Relationships>
</file>

<file path=ppt/slides/_rels/slide9.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9.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10.png" Type="http://schemas.openxmlformats.org/officeDocument/2006/relationships/image"/><Relationship Id="rId3" Target="../notesSlides/notesSlide10.xml" Type="http://schemas.openxmlformats.org/officeDocument/2006/relationships/notesSlide"/></Relationships>
</file>

<file path=ppt/slides/slide1.xml><?xml version="1.0" encoding="utf-8"?>
<p:sld xmlns:p="http://schemas.openxmlformats.org/presentationml/2006/main" xmlns:a="http://schemas.openxmlformats.org/drawingml/2006/main" xmlns:r="http://schemas.openxmlformats.org/officeDocument/2006/relationships">
  <p:cSld name="">
    <p:bg>
      <p:bgPr>
        <a:solidFill>
          <a:srgbClr val="FFFFFF">
            <a:alpha val="100000"/>
          </a:srgbClr>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100000"/>
          </a:blip>
          <a:srcRect l="440" r="440" t="0" b="0"/>
          <a:stretch>
            <a:fillRect/>
          </a:stretch>
        </p:blipFill>
        <p:spPr>
          <a:xfrm flipH="false" flipV="false" rot="0">
            <a:off x="0" y="0"/>
            <a:ext cx="12188952" cy="6858000"/>
          </a:xfrm>
          <a:prstGeom prst="rect">
            <a:avLst/>
          </a:prstGeom>
          <a:ln>
            <a:headEnd type="none"/>
            <a:tailEnd type="none"/>
          </a:ln>
        </p:spPr>
      </p:pic>
      <p:sp>
        <p:nvSpPr>
          <p:cNvPr name="AutoShape 3" id="3"/>
          <p:cNvSpPr/>
          <p:nvPr/>
        </p:nvSpPr>
        <p:spPr>
          <a:xfrm flipH="false" flipV="false" rot="0">
            <a:off x="0" y="0"/>
            <a:ext cx="12188952" cy="6858000"/>
          </a:xfrm>
          <a:prstGeom prst="rect">
            <a:avLst/>
          </a:prstGeom>
          <a:solidFill>
            <a:srgbClr val="0A0A0B">
              <a:alpha val="58039"/>
            </a:srgbClr>
          </a:solidFill>
          <a:ln>
            <a:headEnd type="none"/>
            <a:tailEnd type="none"/>
          </a:ln>
        </p:spPr>
      </p:sp>
      <p:sp>
        <p:nvSpPr>
          <p:cNvPr name="TextBox 4" id="4"/>
          <p:cNvSpPr txBox="true"/>
          <p:nvPr/>
        </p:nvSpPr>
        <p:spPr>
          <a:xfrm flipH="false" flipV="false" rot="0">
            <a:off x="1950797" y="2408039"/>
            <a:ext cx="8287357" cy="1508523"/>
          </a:xfrm>
          <a:prstGeom prst="rect">
            <a:avLst/>
          </a:prstGeom>
          <a:ln>
            <a:headEnd type="none"/>
            <a:tailEnd type="none"/>
          </a:ln>
        </p:spPr>
        <p:txBody>
          <a:bodyPr anchor="t" rtlCol="false" anchorCtr="true" wrap="square" lIns="0" rIns="0" tIns="0" bIns="0" vert="horz"/>
          <a:lstStyle/>
          <a:p>
            <a:pPr algn="ctr">
              <a:defRPr/>
            </a:pPr>
            <a:r>
              <a:rPr lang="en-US" b="true" i="false" strike="noStrike" sz="5400">
                <a:ln/>
                <a:solidFill>
                  <a:srgbClr val="FDF7EF">
                    <a:alpha val="100000"/>
                  </a:srgbClr>
                </a:solidFill>
                <a:latin typeface="Source Han Serif CN"/>
                <a:ea typeface="Source Han Serif CN"/>
                <a:cs typeface="Source Han Serif CN"/>
              </a:rPr>
              <a:t>Scaffolding and</a:t>
            </a:r>
            <a:endParaRPr lang="en-US" sz="1100"/>
          </a:p>
          <a:p>
            <a:pPr algn="ctr"/>
            <a:r>
              <a:rPr b="true" i="false" strike="noStrike" sz="5400">
                <a:ln/>
                <a:solidFill>
                  <a:srgbClr val="FDF7EF">
                    <a:alpha val="100000"/>
                  </a:srgbClr>
                </a:solidFill>
                <a:latin typeface="Source Han Serif CN"/>
                <a:ea typeface="Source Han Serif CN"/>
                <a:cs typeface="Source Han Serif CN"/>
              </a:rPr>
              <a:t>Constructivism</a:t>
            </a:r>
            <a:endParaRPr/>
          </a:p>
        </p:txBody>
      </p:sp>
      <p:sp>
        <p:nvSpPr>
          <p:cNvPr name="TextBox 5" id="5"/>
          <p:cNvSpPr txBox="true"/>
          <p:nvPr/>
        </p:nvSpPr>
        <p:spPr>
          <a:xfrm flipH="false" flipV="false" rot="0">
            <a:off x="1797990" y="4145161"/>
            <a:ext cx="8592974" cy="304800"/>
          </a:xfrm>
          <a:prstGeom prst="rect">
            <a:avLst/>
          </a:prstGeom>
          <a:ln>
            <a:headEnd type="none"/>
            <a:tailEnd type="none"/>
          </a:ln>
        </p:spPr>
        <p:txBody>
          <a:bodyPr anchor="ctr" rtlCol="false" anchorCtr="true" wrap="none" lIns="0" rIns="0" tIns="0" bIns="0" vert="horz"/>
          <a:lstStyle/>
          <a:p>
            <a:pPr algn="ctr">
              <a:defRPr/>
            </a:pPr>
            <a:r>
              <a:rPr lang="en-US" b="false" i="false" strike="noStrike" sz="1500">
                <a:ln/>
                <a:solidFill>
                  <a:srgbClr val="FDF7EF">
                    <a:alpha val="90196"/>
                  </a:srgbClr>
                </a:solidFill>
                <a:latin typeface="Source Han Sans"/>
                <a:ea typeface="Source Han Sans"/>
                <a:cs typeface="Source Han Sans"/>
              </a:rPr>
              <a:t>Pedagogical Foundations for Curriculum Adaptation in SEN</a:t>
            </a:r>
            <a:endParaRPr lang="en-US" sz="1100"/>
          </a:p>
        </p:txBody>
      </p:sp>
      <p:pic>
        <p:nvPicPr>
          <p:cNvPr name="Picture 6" id="6"/>
          <p:cNvPicPr>
            <a:picLocks noChangeAspect="true"/>
          </p:cNvPicPr>
          <p:nvPr/>
        </p:nvPicPr>
        <p:blipFill>
          <a:blip r:embed="rId3"/>
          <a:stretch>
            <a:fillRect l="0" r="0" t="0" b="0"/>
          </a:stretch>
        </p:blipFill>
        <p:spPr>
          <a:xfrm>
            <a:off x="10807700" y="6413500"/>
            <a:ext cx="1193800" cy="254000"/>
          </a:xfrm>
          <a:prstGeom prst="rect">
            <a:avLst/>
          </a:prstGeom>
        </p:spPr>
      </p:pic>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DF7EF">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Special Educational Needs</a:t>
            </a:r>
            <a:endParaRPr lang="en-US" sz="1100"/>
          </a:p>
        </p:txBody>
      </p:sp>
      <p:sp>
        <p:nvSpPr>
          <p:cNvPr name="TextBox 4" id="4"/>
          <p:cNvSpPr txBox="true"/>
          <p:nvPr/>
        </p:nvSpPr>
        <p:spPr>
          <a:xfrm flipH="false" flipV="false" rot="0">
            <a:off x="457086" y="752475"/>
            <a:ext cx="11274781" cy="400050"/>
          </a:xfrm>
          <a:prstGeom prst="rect">
            <a:avLst/>
          </a:prstGeom>
          <a:ln>
            <a:headEnd type="none"/>
            <a:tailEnd type="none"/>
          </a:ln>
        </p:spPr>
        <p:txBody>
          <a:bodyPr anchor="t" rtlCol="false" anchorCtr="false" wrap="none" lIns="0" rIns="0" tIns="0" bIns="0" vert="horz"/>
          <a:lstStyle/>
          <a:p>
            <a:pPr algn="l">
              <a:defRPr/>
            </a:pPr>
            <a:r>
              <a:rPr lang="en-US" b="true" i="false" strike="noStrike" sz="2800">
                <a:ln/>
                <a:solidFill>
                  <a:srgbClr val="2A1608">
                    <a:alpha val="100000"/>
                  </a:srgbClr>
                </a:solidFill>
                <a:latin typeface="Source Han Serif CN"/>
                <a:ea typeface="Source Han Serif CN"/>
                <a:cs typeface="Source Han Serif CN"/>
              </a:rPr>
              <a:t>The Teaching Strategy: What is Scaffolding?</a:t>
            </a:r>
            <a:endParaRPr lang="en-US" sz="1100"/>
          </a:p>
        </p:txBody>
      </p:sp>
      <p:sp>
        <p:nvSpPr>
          <p:cNvPr name="TextBox 5" id="5"/>
          <p:cNvSpPr txBox="true"/>
          <p:nvPr/>
        </p:nvSpPr>
        <p:spPr>
          <a:xfrm flipH="false" flipV="false" rot="0">
            <a:off x="457086" y="1339155"/>
            <a:ext cx="11274781" cy="397669"/>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2A1608">
                    <a:alpha val="72156"/>
                  </a:srgbClr>
                </a:solidFill>
                <a:latin typeface="Source Han Sans"/>
                <a:ea typeface="Source Han Sans"/>
                <a:cs typeface="Source Han Sans"/>
              </a:rPr>
              <a:t>Scaffolding is an instructional strategy that provides temporary, tailored support to SEN learners, starting with high assistance and gradually reducing it</a:t>
            </a:r>
            <a:endParaRPr lang="en-US" sz="1100"/>
          </a:p>
          <a:p>
            <a:pPr algn="l"/>
            <a:r>
              <a:rPr b="false" i="false" strike="noStrike" sz="1100">
                <a:ln/>
                <a:solidFill>
                  <a:srgbClr val="2A1608">
                    <a:alpha val="72156"/>
                  </a:srgbClr>
                </a:solidFill>
                <a:latin typeface="Source Han Sans"/>
                <a:ea typeface="Source Han Sans"/>
                <a:cs typeface="Source Han Sans"/>
              </a:rPr>
              <a:t>as their competence grows, ensuring they can successfully acquire new skills without feeling overwhelmed.</a:t>
            </a:r>
            <a:endParaRPr/>
          </a:p>
        </p:txBody>
      </p:sp>
      <p:sp>
        <p:nvSpPr>
          <p:cNvPr name="AutoShape 6" id="6"/>
          <p:cNvSpPr/>
          <p:nvPr/>
        </p:nvSpPr>
        <p:spPr>
          <a:xfrm flipH="false" flipV="false" rot="0">
            <a:off x="457086" y="1972568"/>
            <a:ext cx="6376881" cy="1405830"/>
          </a:xfrm>
          <a:prstGeom prst="rect">
            <a:avLst/>
          </a:prstGeom>
          <a:solidFill>
            <a:srgbClr val="F2ECE3">
              <a:alpha val="100000"/>
            </a:srgbClr>
          </a:solidFill>
          <a:ln w="9525">
            <a:solidFill>
              <a:srgbClr val="E4DCD3">
                <a:alpha val="100000"/>
              </a:srgbClr>
            </a:solidFill>
            <a:prstDash val="solid"/>
            <a:headEnd type="none"/>
            <a:tailEnd type="none"/>
          </a:ln>
        </p:spPr>
      </p:sp>
      <p:sp>
        <p:nvSpPr>
          <p:cNvPr name="AutoShape 7" id="7"/>
          <p:cNvSpPr/>
          <p:nvPr/>
        </p:nvSpPr>
        <p:spPr>
          <a:xfrm flipH="false" flipV="false" rot="0">
            <a:off x="457086" y="1972568"/>
            <a:ext cx="6376881" cy="9525"/>
          </a:xfrm>
          <a:prstGeom prst="line">
            <a:avLst/>
          </a:prstGeom>
          <a:ln w="28575">
            <a:solidFill>
              <a:srgbClr val="E08832">
                <a:alpha val="100000"/>
              </a:srgbClr>
            </a:solidFill>
            <a:prstDash val="solid"/>
            <a:headEnd type="none"/>
            <a:tailEnd type="none"/>
          </a:ln>
        </p:spPr>
      </p:sp>
      <p:sp>
        <p:nvSpPr>
          <p:cNvPr name="TextBox 8" id="8"/>
          <p:cNvSpPr txBox="true"/>
          <p:nvPr/>
        </p:nvSpPr>
        <p:spPr>
          <a:xfrm flipH="false" flipV="false" rot="0">
            <a:off x="676106" y="2229743"/>
            <a:ext cx="176168" cy="142875"/>
          </a:xfrm>
          <a:prstGeom prst="rect">
            <a:avLst/>
          </a:prstGeom>
          <a:ln>
            <a:headEnd type="none"/>
            <a:tailEnd type="none"/>
          </a:ln>
        </p:spPr>
        <p:txBody>
          <a:bodyPr anchor="t" rtlCol="false" anchorCtr="false" wrap="none" lIns="0" rIns="0" tIns="0" bIns="0" vert="horz"/>
          <a:lstStyle/>
          <a:p>
            <a:pPr algn="l">
              <a:defRPr/>
            </a:pPr>
            <a:r>
              <a:rPr lang="en-US" b="true" i="false" strike="noStrike" sz="900">
                <a:ln/>
                <a:solidFill>
                  <a:srgbClr val="E08832">
                    <a:alpha val="100000"/>
                  </a:srgbClr>
                </a:solidFill>
                <a:latin typeface="Open Sans"/>
                <a:ea typeface="Open Sans"/>
                <a:cs typeface="Open Sans"/>
              </a:rPr>
              <a:t>01</a:t>
            </a:r>
            <a:endParaRPr lang="en-US" sz="1100"/>
          </a:p>
        </p:txBody>
      </p:sp>
      <p:sp>
        <p:nvSpPr>
          <p:cNvPr name="TextBox 9" id="9"/>
          <p:cNvSpPr txBox="true"/>
          <p:nvPr/>
        </p:nvSpPr>
        <p:spPr>
          <a:xfrm flipH="false" flipV="false" rot="0">
            <a:off x="918933" y="2201168"/>
            <a:ext cx="1728950"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2A1608">
                    <a:alpha val="100000"/>
                  </a:srgbClr>
                </a:solidFill>
                <a:latin typeface="Source Han Serif CN"/>
                <a:ea typeface="Source Han Serif CN"/>
                <a:cs typeface="Source Han Serif CN"/>
              </a:rPr>
              <a:t>Definition of Scaffolding</a:t>
            </a:r>
            <a:endParaRPr lang="en-US" sz="1100"/>
          </a:p>
        </p:txBody>
      </p:sp>
      <p:sp>
        <p:nvSpPr>
          <p:cNvPr name="TextBox 10" id="10"/>
          <p:cNvSpPr txBox="true"/>
          <p:nvPr/>
        </p:nvSpPr>
        <p:spPr>
          <a:xfrm flipH="false" flipV="false" rot="0">
            <a:off x="676106" y="2516386"/>
            <a:ext cx="6157860" cy="619125"/>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1960"/>
                  </a:srgbClr>
                </a:solidFill>
                <a:latin typeface="Source Han Sans"/>
                <a:ea typeface="Source Han Sans"/>
                <a:cs typeface="Source Han Sans"/>
              </a:rPr>
              <a:t>It involves providing temporary, customized support to SEN learners when they struggle with a new</a:t>
            </a:r>
            <a:endParaRPr lang="en-US" sz="1100"/>
          </a:p>
          <a:p>
            <a:pPr algn="l"/>
            <a:r>
              <a:rPr b="false" i="false" strike="noStrike" sz="1000">
                <a:ln/>
                <a:solidFill>
                  <a:srgbClr val="2A1608">
                    <a:alpha val="81960"/>
                  </a:srgbClr>
                </a:solidFill>
                <a:latin typeface="Source Han Sans"/>
                <a:ea typeface="Source Han Sans"/>
                <a:cs typeface="Source Han Sans"/>
              </a:rPr>
              <a:t>skill, starting with high-level help and gradually fading it as the student's ability and confidence</a:t>
            </a:r>
            <a:endParaRPr/>
          </a:p>
          <a:p>
            <a:pPr algn="l"/>
            <a:r>
              <a:rPr b="false" i="false" strike="noStrike" sz="1000">
                <a:ln/>
                <a:solidFill>
                  <a:srgbClr val="2A1608">
                    <a:alpha val="81960"/>
                  </a:srgbClr>
                </a:solidFill>
                <a:latin typeface="Source Han Sans"/>
                <a:ea typeface="Source Han Sans"/>
                <a:cs typeface="Source Han Sans"/>
              </a:rPr>
              <a:t>increase.</a:t>
            </a:r>
            <a:endParaRPr/>
          </a:p>
        </p:txBody>
      </p:sp>
      <p:sp>
        <p:nvSpPr>
          <p:cNvPr name="AutoShape 11" id="11"/>
          <p:cNvSpPr/>
          <p:nvPr/>
        </p:nvSpPr>
        <p:spPr>
          <a:xfrm flipH="false" flipV="false" rot="0">
            <a:off x="457086" y="3600450"/>
            <a:ext cx="6376881" cy="1172468"/>
          </a:xfrm>
          <a:prstGeom prst="rect">
            <a:avLst/>
          </a:prstGeom>
          <a:solidFill>
            <a:srgbClr val="F2ECE3">
              <a:alpha val="100000"/>
            </a:srgbClr>
          </a:solidFill>
          <a:ln w="9525">
            <a:solidFill>
              <a:srgbClr val="E4DCD3">
                <a:alpha val="100000"/>
              </a:srgbClr>
            </a:solidFill>
            <a:prstDash val="solid"/>
            <a:headEnd type="none"/>
            <a:tailEnd type="none"/>
          </a:ln>
        </p:spPr>
      </p:sp>
      <p:sp>
        <p:nvSpPr>
          <p:cNvPr name="AutoShape 12" id="12"/>
          <p:cNvSpPr/>
          <p:nvPr/>
        </p:nvSpPr>
        <p:spPr>
          <a:xfrm flipH="false" flipV="false" rot="0">
            <a:off x="457086" y="3600450"/>
            <a:ext cx="6376881" cy="9525"/>
          </a:xfrm>
          <a:prstGeom prst="line">
            <a:avLst/>
          </a:prstGeom>
          <a:ln w="28575">
            <a:solidFill>
              <a:srgbClr val="E08832">
                <a:alpha val="100000"/>
              </a:srgbClr>
            </a:solidFill>
            <a:prstDash val="solid"/>
            <a:headEnd type="none"/>
            <a:tailEnd type="none"/>
          </a:ln>
        </p:spPr>
      </p:sp>
      <p:sp>
        <p:nvSpPr>
          <p:cNvPr name="TextBox 13" id="13"/>
          <p:cNvSpPr txBox="true"/>
          <p:nvPr/>
        </p:nvSpPr>
        <p:spPr>
          <a:xfrm flipH="false" flipV="false" rot="0">
            <a:off x="676106" y="3857625"/>
            <a:ext cx="176168" cy="142875"/>
          </a:xfrm>
          <a:prstGeom prst="rect">
            <a:avLst/>
          </a:prstGeom>
          <a:ln>
            <a:headEnd type="none"/>
            <a:tailEnd type="none"/>
          </a:ln>
        </p:spPr>
        <p:txBody>
          <a:bodyPr anchor="t" rtlCol="false" anchorCtr="false" wrap="none" lIns="0" rIns="0" tIns="0" bIns="0" vert="horz"/>
          <a:lstStyle/>
          <a:p>
            <a:pPr algn="l">
              <a:defRPr/>
            </a:pPr>
            <a:r>
              <a:rPr lang="en-US" b="true" i="false" strike="noStrike" sz="900">
                <a:ln/>
                <a:solidFill>
                  <a:srgbClr val="E08832">
                    <a:alpha val="100000"/>
                  </a:srgbClr>
                </a:solidFill>
                <a:latin typeface="Open Sans"/>
                <a:ea typeface="Open Sans"/>
                <a:cs typeface="Open Sans"/>
              </a:rPr>
              <a:t>02</a:t>
            </a:r>
            <a:endParaRPr lang="en-US" sz="1100"/>
          </a:p>
        </p:txBody>
      </p:sp>
      <p:sp>
        <p:nvSpPr>
          <p:cNvPr name="TextBox 14" id="14"/>
          <p:cNvSpPr txBox="true"/>
          <p:nvPr/>
        </p:nvSpPr>
        <p:spPr>
          <a:xfrm flipH="false" flipV="false" rot="0">
            <a:off x="918933" y="3829050"/>
            <a:ext cx="995709"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2A1608">
                    <a:alpha val="100000"/>
                  </a:srgbClr>
                </a:solidFill>
                <a:latin typeface="Source Han Serif CN"/>
                <a:ea typeface="Source Han Serif CN"/>
                <a:cs typeface="Source Han Serif CN"/>
              </a:rPr>
              <a:t>Primary Goal</a:t>
            </a:r>
            <a:endParaRPr lang="en-US" sz="1100"/>
          </a:p>
        </p:txBody>
      </p:sp>
      <p:sp>
        <p:nvSpPr>
          <p:cNvPr name="TextBox 15" id="15"/>
          <p:cNvSpPr txBox="true"/>
          <p:nvPr/>
        </p:nvSpPr>
        <p:spPr>
          <a:xfrm flipH="false" flipV="false" rot="0">
            <a:off x="676106" y="4144268"/>
            <a:ext cx="6157860" cy="385762"/>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1960"/>
                  </a:srgbClr>
                </a:solidFill>
                <a:latin typeface="Source Han Sans"/>
                <a:ea typeface="Source Han Sans"/>
                <a:cs typeface="Source Han Sans"/>
              </a:rPr>
              <a:t>The main objective is to help learners internalize new skills so they can eventually perform</a:t>
            </a:r>
            <a:endParaRPr lang="en-US" sz="1100"/>
          </a:p>
          <a:p>
            <a:pPr algn="l"/>
            <a:r>
              <a:rPr b="false" i="false" strike="noStrike" sz="1000">
                <a:ln/>
                <a:solidFill>
                  <a:srgbClr val="2A1608">
                    <a:alpha val="81960"/>
                  </a:srgbClr>
                </a:solidFill>
                <a:latin typeface="Source Han Sans"/>
                <a:ea typeface="Source Han Sans"/>
                <a:cs typeface="Source Han Sans"/>
              </a:rPr>
              <a:t>independently, acting as a bridge to cross the gap between current ability and expected skill level.</a:t>
            </a:r>
            <a:endParaRPr/>
          </a:p>
        </p:txBody>
      </p:sp>
      <p:sp>
        <p:nvSpPr>
          <p:cNvPr name="AutoShape 16" id="16"/>
          <p:cNvSpPr/>
          <p:nvPr/>
        </p:nvSpPr>
        <p:spPr>
          <a:xfrm flipH="false" flipV="false" rot="0">
            <a:off x="457086" y="4994970"/>
            <a:ext cx="6376881" cy="1405830"/>
          </a:xfrm>
          <a:prstGeom prst="rect">
            <a:avLst/>
          </a:prstGeom>
          <a:solidFill>
            <a:srgbClr val="F2ECE3">
              <a:alpha val="100000"/>
            </a:srgbClr>
          </a:solidFill>
          <a:ln w="9525">
            <a:solidFill>
              <a:srgbClr val="E4DCD3">
                <a:alpha val="100000"/>
              </a:srgbClr>
            </a:solidFill>
            <a:prstDash val="solid"/>
            <a:headEnd type="none"/>
            <a:tailEnd type="none"/>
          </a:ln>
        </p:spPr>
      </p:sp>
      <p:sp>
        <p:nvSpPr>
          <p:cNvPr name="AutoShape 17" id="17"/>
          <p:cNvSpPr/>
          <p:nvPr/>
        </p:nvSpPr>
        <p:spPr>
          <a:xfrm flipH="false" flipV="false" rot="0">
            <a:off x="457086" y="4994970"/>
            <a:ext cx="6376881" cy="9525"/>
          </a:xfrm>
          <a:prstGeom prst="line">
            <a:avLst/>
          </a:prstGeom>
          <a:ln w="28575">
            <a:solidFill>
              <a:srgbClr val="E08832">
                <a:alpha val="100000"/>
              </a:srgbClr>
            </a:solidFill>
            <a:prstDash val="solid"/>
            <a:headEnd type="none"/>
            <a:tailEnd type="none"/>
          </a:ln>
        </p:spPr>
      </p:sp>
      <p:sp>
        <p:nvSpPr>
          <p:cNvPr name="TextBox 18" id="18"/>
          <p:cNvSpPr txBox="true"/>
          <p:nvPr/>
        </p:nvSpPr>
        <p:spPr>
          <a:xfrm flipH="false" flipV="false" rot="0">
            <a:off x="676106" y="5252145"/>
            <a:ext cx="176168" cy="142875"/>
          </a:xfrm>
          <a:prstGeom prst="rect">
            <a:avLst/>
          </a:prstGeom>
          <a:ln>
            <a:headEnd type="none"/>
            <a:tailEnd type="none"/>
          </a:ln>
        </p:spPr>
        <p:txBody>
          <a:bodyPr anchor="t" rtlCol="false" anchorCtr="false" wrap="none" lIns="0" rIns="0" tIns="0" bIns="0" vert="horz"/>
          <a:lstStyle/>
          <a:p>
            <a:pPr algn="l">
              <a:defRPr/>
            </a:pPr>
            <a:r>
              <a:rPr lang="en-US" b="true" i="false" strike="noStrike" sz="900">
                <a:ln/>
                <a:solidFill>
                  <a:srgbClr val="E08832">
                    <a:alpha val="100000"/>
                  </a:srgbClr>
                </a:solidFill>
                <a:latin typeface="Open Sans"/>
                <a:ea typeface="Open Sans"/>
                <a:cs typeface="Open Sans"/>
              </a:rPr>
              <a:t>03</a:t>
            </a:r>
            <a:endParaRPr lang="en-US" sz="1100"/>
          </a:p>
        </p:txBody>
      </p:sp>
      <p:sp>
        <p:nvSpPr>
          <p:cNvPr name="TextBox 19" id="19"/>
          <p:cNvSpPr txBox="true"/>
          <p:nvPr/>
        </p:nvSpPr>
        <p:spPr>
          <a:xfrm flipH="false" flipV="false" rot="0">
            <a:off x="918933" y="5223570"/>
            <a:ext cx="1046744"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2A1608">
                    <a:alpha val="100000"/>
                  </a:srgbClr>
                </a:solidFill>
                <a:latin typeface="Source Han Serif CN"/>
                <a:ea typeface="Source Han Serif CN"/>
                <a:cs typeface="Source Han Serif CN"/>
              </a:rPr>
              <a:t>Core Principle</a:t>
            </a:r>
            <a:endParaRPr lang="en-US" sz="1100"/>
          </a:p>
        </p:txBody>
      </p:sp>
      <p:sp>
        <p:nvSpPr>
          <p:cNvPr name="TextBox 20" id="20"/>
          <p:cNvSpPr txBox="true"/>
          <p:nvPr/>
        </p:nvSpPr>
        <p:spPr>
          <a:xfrm flipH="false" flipV="false" rot="0">
            <a:off x="676106" y="5538788"/>
            <a:ext cx="6157860" cy="619125"/>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1960"/>
                  </a:srgbClr>
                </a:solidFill>
                <a:latin typeface="Source Han Sans"/>
                <a:ea typeface="Source Han Sans"/>
                <a:cs typeface="Source Han Sans"/>
              </a:rPr>
              <a:t>The essence of scaffolding is dynamic support, where teachers continuously assess the learner's</a:t>
            </a:r>
            <a:endParaRPr lang="en-US" sz="1100"/>
          </a:p>
          <a:p>
            <a:pPr algn="l"/>
            <a:r>
              <a:rPr b="false" i="false" strike="noStrike" sz="1000">
                <a:ln/>
                <a:solidFill>
                  <a:srgbClr val="2A1608">
                    <a:alpha val="81960"/>
                  </a:srgbClr>
                </a:solidFill>
                <a:latin typeface="Source Han Sans"/>
                <a:ea typeface="Source Han Sans"/>
                <a:cs typeface="Source Han Sans"/>
              </a:rPr>
              <a:t>progress and adjust the assistance level to ensure the student is neither frustrated nor under-</a:t>
            </a:r>
            <a:endParaRPr/>
          </a:p>
          <a:p>
            <a:pPr algn="l"/>
            <a:r>
              <a:rPr b="false" i="false" strike="noStrike" sz="1000">
                <a:ln/>
                <a:solidFill>
                  <a:srgbClr val="2A1608">
                    <a:alpha val="81960"/>
                  </a:srgbClr>
                </a:solidFill>
                <a:latin typeface="Source Han Sans"/>
                <a:ea typeface="Source Han Sans"/>
                <a:cs typeface="Source Han Sans"/>
              </a:rPr>
              <a:t>challenged.</a:t>
            </a:r>
            <a:endParaRPr/>
          </a:p>
        </p:txBody>
      </p:sp>
      <p:pic>
        <p:nvPicPr>
          <p:cNvPr name="Picture 21" id="21"/>
          <p:cNvPicPr>
            <a:picLocks noChangeAspect="true"/>
          </p:cNvPicPr>
          <p:nvPr/>
        </p:nvPicPr>
        <p:blipFill>
          <a:blip r:embed="rId2">
            <a:alphaModFix amt="100000"/>
          </a:blip>
          <a:srcRect l="0" r="0" t="26" b="26"/>
          <a:stretch>
            <a:fillRect/>
          </a:stretch>
        </p:blipFill>
        <p:spPr>
          <a:xfrm flipH="false" flipV="false" rot="0">
            <a:off x="7176781" y="2534691"/>
            <a:ext cx="4554936" cy="3037284"/>
          </a:xfrm>
          <a:prstGeom prst="rect">
            <a:avLst/>
          </a:prstGeom>
          <a:ln>
            <a:headEnd type="none"/>
            <a:tailEnd type="none"/>
          </a:ln>
        </p:spPr>
      </p:pic>
      <p:sp>
        <p:nvSpPr>
          <p:cNvPr name="AutoShape 22" id="22"/>
          <p:cNvSpPr/>
          <p:nvPr/>
        </p:nvSpPr>
        <p:spPr>
          <a:xfrm flipH="false" flipV="false" rot="0">
            <a:off x="7165383" y="5708512"/>
            <a:ext cx="102845" cy="102870"/>
          </a:xfrm>
          <a:custGeom>
            <a:rect l="l" t="t" r="r" b="b"/>
            <a:pathLst>
              <a:path w="9998" h="10000">
                <a:moveTo>
                  <a:pt x="1250" y="10000"/>
                </a:moveTo>
                <a:lnTo>
                  <a:pt x="0" y="10000"/>
                </a:lnTo>
                <a:cubicBezTo>
                  <a:pt x="0" y="9308"/>
                  <a:pt x="229" y="8666"/>
                  <a:pt x="687" y="8076"/>
                </a:cubicBezTo>
                <a:cubicBezTo>
                  <a:pt x="1129" y="7504"/>
                  <a:pt x="1725" y="7050"/>
                  <a:pt x="2475" y="6714"/>
                </a:cubicBezTo>
                <a:cubicBezTo>
                  <a:pt x="3249" y="6364"/>
                  <a:pt x="4091" y="6190"/>
                  <a:pt x="4999" y="6190"/>
                </a:cubicBezTo>
                <a:cubicBezTo>
                  <a:pt x="5907" y="6190"/>
                  <a:pt x="6748" y="6364"/>
                  <a:pt x="7523" y="6714"/>
                </a:cubicBezTo>
                <a:cubicBezTo>
                  <a:pt x="8273" y="7050"/>
                  <a:pt x="8869" y="7504"/>
                  <a:pt x="9311" y="8076"/>
                </a:cubicBezTo>
                <a:cubicBezTo>
                  <a:pt x="9769" y="8666"/>
                  <a:pt x="9998" y="9308"/>
                  <a:pt x="9998" y="10000"/>
                </a:cubicBezTo>
                <a:lnTo>
                  <a:pt x="8748" y="10000"/>
                </a:lnTo>
                <a:cubicBezTo>
                  <a:pt x="8748" y="9486"/>
                  <a:pt x="8577" y="9006"/>
                  <a:pt x="8236" y="8562"/>
                </a:cubicBezTo>
                <a:cubicBezTo>
                  <a:pt x="7902" y="8130"/>
                  <a:pt x="7452" y="7787"/>
                  <a:pt x="6886" y="7533"/>
                </a:cubicBezTo>
                <a:cubicBezTo>
                  <a:pt x="6302" y="7273"/>
                  <a:pt x="5673" y="7143"/>
                  <a:pt x="4999" y="7143"/>
                </a:cubicBezTo>
                <a:cubicBezTo>
                  <a:pt x="4324" y="7143"/>
                  <a:pt x="3695" y="7273"/>
                  <a:pt x="3112" y="7533"/>
                </a:cubicBezTo>
                <a:cubicBezTo>
                  <a:pt x="2545" y="7787"/>
                  <a:pt x="2095" y="8130"/>
                  <a:pt x="1762" y="8562"/>
                </a:cubicBezTo>
                <a:cubicBezTo>
                  <a:pt x="1420" y="9006"/>
                  <a:pt x="1250" y="9486"/>
                  <a:pt x="1250" y="10000"/>
                </a:cubicBezTo>
                <a:moveTo>
                  <a:pt x="4999" y="5714"/>
                </a:moveTo>
                <a:cubicBezTo>
                  <a:pt x="4315" y="5714"/>
                  <a:pt x="3686" y="5584"/>
                  <a:pt x="3112" y="5324"/>
                </a:cubicBezTo>
                <a:cubicBezTo>
                  <a:pt x="2545" y="5070"/>
                  <a:pt x="2095" y="4727"/>
                  <a:pt x="1762" y="4295"/>
                </a:cubicBezTo>
                <a:cubicBezTo>
                  <a:pt x="1420" y="3857"/>
                  <a:pt x="1250" y="3377"/>
                  <a:pt x="1250" y="2857"/>
                </a:cubicBezTo>
                <a:cubicBezTo>
                  <a:pt x="1250" y="2336"/>
                  <a:pt x="1420" y="1857"/>
                  <a:pt x="1762" y="1419"/>
                </a:cubicBezTo>
                <a:cubicBezTo>
                  <a:pt x="2095" y="987"/>
                  <a:pt x="2545" y="644"/>
                  <a:pt x="3112" y="390"/>
                </a:cubicBezTo>
                <a:cubicBezTo>
                  <a:pt x="3686" y="130"/>
                  <a:pt x="4315" y="0"/>
                  <a:pt x="4999" y="0"/>
                </a:cubicBezTo>
                <a:cubicBezTo>
                  <a:pt x="5682" y="0"/>
                  <a:pt x="6311" y="130"/>
                  <a:pt x="6886" y="390"/>
                </a:cubicBezTo>
                <a:cubicBezTo>
                  <a:pt x="7452" y="644"/>
                  <a:pt x="7902" y="987"/>
                  <a:pt x="8236" y="1419"/>
                </a:cubicBezTo>
                <a:cubicBezTo>
                  <a:pt x="8577" y="1857"/>
                  <a:pt x="8748" y="2336"/>
                  <a:pt x="8748" y="2857"/>
                </a:cubicBezTo>
                <a:cubicBezTo>
                  <a:pt x="8748" y="3377"/>
                  <a:pt x="8577" y="3857"/>
                  <a:pt x="8236" y="4295"/>
                </a:cubicBezTo>
                <a:cubicBezTo>
                  <a:pt x="7902" y="4727"/>
                  <a:pt x="7452" y="5070"/>
                  <a:pt x="6886" y="5324"/>
                </a:cubicBezTo>
                <a:cubicBezTo>
                  <a:pt x="6311" y="5584"/>
                  <a:pt x="5682" y="5714"/>
                  <a:pt x="4999" y="5714"/>
                </a:cubicBezTo>
                <a:moveTo>
                  <a:pt x="4999" y="4762"/>
                </a:moveTo>
                <a:cubicBezTo>
                  <a:pt x="5449" y="4762"/>
                  <a:pt x="5865" y="4676"/>
                  <a:pt x="6249" y="4505"/>
                </a:cubicBezTo>
                <a:cubicBezTo>
                  <a:pt x="6632" y="4333"/>
                  <a:pt x="6936" y="4102"/>
                  <a:pt x="7161" y="3810"/>
                </a:cubicBezTo>
                <a:cubicBezTo>
                  <a:pt x="7386" y="3517"/>
                  <a:pt x="7499" y="3199"/>
                  <a:pt x="7499" y="2857"/>
                </a:cubicBezTo>
                <a:cubicBezTo>
                  <a:pt x="7499" y="2514"/>
                  <a:pt x="7386" y="2197"/>
                  <a:pt x="7161" y="1905"/>
                </a:cubicBezTo>
                <a:cubicBezTo>
                  <a:pt x="6936" y="1613"/>
                  <a:pt x="6632" y="1381"/>
                  <a:pt x="6249" y="1210"/>
                </a:cubicBezTo>
                <a:cubicBezTo>
                  <a:pt x="5865" y="1038"/>
                  <a:pt x="5449" y="952"/>
                  <a:pt x="4999" y="952"/>
                </a:cubicBezTo>
                <a:cubicBezTo>
                  <a:pt x="4549" y="952"/>
                  <a:pt x="4132" y="1038"/>
                  <a:pt x="3749" y="1210"/>
                </a:cubicBezTo>
                <a:cubicBezTo>
                  <a:pt x="3365" y="1381"/>
                  <a:pt x="3061" y="1613"/>
                  <a:pt x="2837" y="1905"/>
                </a:cubicBezTo>
                <a:cubicBezTo>
                  <a:pt x="2612" y="2197"/>
                  <a:pt x="2500" y="2514"/>
                  <a:pt x="2500" y="2857"/>
                </a:cubicBezTo>
                <a:cubicBezTo>
                  <a:pt x="2500" y="3199"/>
                  <a:pt x="2612" y="3517"/>
                  <a:pt x="2837" y="3810"/>
                </a:cubicBezTo>
                <a:cubicBezTo>
                  <a:pt x="3061" y="4102"/>
                  <a:pt x="3365" y="4333"/>
                  <a:pt x="3749" y="4505"/>
                </a:cubicBezTo>
                <a:cubicBezTo>
                  <a:pt x="4132" y="4676"/>
                  <a:pt x="4549" y="4762"/>
                  <a:pt x="4999" y="4762"/>
                </a:cubicBezTo>
              </a:path>
            </a:pathLst>
          </a:custGeom>
          <a:solidFill>
            <a:srgbClr val="2A1608">
              <a:alpha val="100000"/>
            </a:srgbClr>
          </a:solidFill>
          <a:ln>
            <a:headEnd type="none"/>
            <a:tailEnd type="none"/>
          </a:ln>
        </p:spPr>
      </p:sp>
      <p:sp>
        <p:nvSpPr>
          <p:cNvPr name="TextBox 23" id="23"/>
          <p:cNvSpPr txBox="true"/>
          <p:nvPr/>
        </p:nvSpPr>
        <p:spPr>
          <a:xfrm flipH="false" flipV="false" rot="0">
            <a:off x="7294921" y="5686276"/>
            <a:ext cx="4436796"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One-on-one scaffolding in a special education setting</a:t>
            </a:r>
            <a:endParaRPr lang="en-US" sz="1100"/>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DF7EF">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Scaffolding in Practice</a:t>
            </a:r>
            <a:endParaRPr lang="en-US" sz="1100"/>
          </a:p>
        </p:txBody>
      </p:sp>
      <p:sp>
        <p:nvSpPr>
          <p:cNvPr name="TextBox 4" id="4"/>
          <p:cNvSpPr txBox="true"/>
          <p:nvPr/>
        </p:nvSpPr>
        <p:spPr>
          <a:xfrm flipH="false" flipV="false" rot="0">
            <a:off x="457086" y="733425"/>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2A1608">
                    <a:alpha val="100000"/>
                  </a:srgbClr>
                </a:solidFill>
                <a:latin typeface="Source Han Serif CN"/>
                <a:ea typeface="Source Han Serif CN"/>
                <a:cs typeface="Source Han Serif CN"/>
              </a:rPr>
              <a:t>Practical Application: Folding Towels</a:t>
            </a:r>
            <a:endParaRPr lang="en-US" sz="1100"/>
          </a:p>
        </p:txBody>
      </p:sp>
      <p:sp>
        <p:nvSpPr>
          <p:cNvPr name="TextBox 5" id="5"/>
          <p:cNvSpPr txBox="true"/>
          <p:nvPr/>
        </p:nvSpPr>
        <p:spPr>
          <a:xfrm flipH="false" flipV="false" rot="0">
            <a:off x="457086" y="1266825"/>
            <a:ext cx="11274781" cy="161925"/>
          </a:xfrm>
          <a:prstGeom prst="rect">
            <a:avLst/>
          </a:prstGeom>
          <a:ln>
            <a:headEnd type="none"/>
            <a:tailEnd type="none"/>
          </a:ln>
        </p:spPr>
        <p:txBody>
          <a:bodyPr anchor="t" rtlCol="false" anchorCtr="false" wrap="none" lIns="0" rIns="0" tIns="0" bIns="0" vert="horz"/>
          <a:lstStyle/>
          <a:p>
            <a:pPr algn="l">
              <a:defRPr/>
            </a:pPr>
            <a:r>
              <a:rPr lang="en-US" b="false" i="false" strike="noStrike" sz="1200">
                <a:ln/>
                <a:solidFill>
                  <a:srgbClr val="2A1608">
                    <a:alpha val="65098"/>
                  </a:srgbClr>
                </a:solidFill>
                <a:latin typeface="Source Han Sans"/>
                <a:ea typeface="Source Han Sans"/>
                <a:cs typeface="Source Han Sans"/>
              </a:rPr>
              <a:t>A four-step scaffolding sequence that gradually transfers responsibility from teacher to learner.</a:t>
            </a:r>
            <a:endParaRPr lang="en-US" sz="1100"/>
          </a:p>
        </p:txBody>
      </p:sp>
      <p:sp>
        <p:nvSpPr>
          <p:cNvPr name="AutoShape 6" id="6"/>
          <p:cNvSpPr/>
          <p:nvPr/>
        </p:nvSpPr>
        <p:spPr>
          <a:xfrm flipH="false" flipV="false" rot="0">
            <a:off x="457086" y="1695450"/>
            <a:ext cx="5523120" cy="4050059"/>
          </a:xfrm>
          <a:prstGeom prst="rect">
            <a:avLst/>
          </a:prstGeom>
          <a:solidFill>
            <a:srgbClr val="F3ECE0">
              <a:alpha val="100000"/>
            </a:srgbClr>
          </a:solidFill>
          <a:ln w="9525">
            <a:solidFill>
              <a:srgbClr val="E0D5C3">
                <a:alpha val="100000"/>
              </a:srgbClr>
            </a:solidFill>
            <a:prstDash val="solid"/>
            <a:headEnd type="none"/>
            <a:tailEnd type="none"/>
          </a:ln>
        </p:spPr>
      </p:sp>
      <p:sp>
        <p:nvSpPr>
          <p:cNvPr name="AutoShape 7" id="7"/>
          <p:cNvSpPr/>
          <p:nvPr/>
        </p:nvSpPr>
        <p:spPr>
          <a:xfrm flipH="false" flipV="false" rot="0">
            <a:off x="457086" y="1695450"/>
            <a:ext cx="5523120" cy="9525"/>
          </a:xfrm>
          <a:prstGeom prst="line">
            <a:avLst/>
          </a:prstGeom>
          <a:ln w="28575">
            <a:solidFill>
              <a:srgbClr val="E08832">
                <a:alpha val="100000"/>
              </a:srgbClr>
            </a:solidFill>
            <a:prstDash val="solid"/>
            <a:headEnd type="none"/>
            <a:tailEnd type="none"/>
          </a:ln>
        </p:spPr>
      </p:sp>
      <p:sp>
        <p:nvSpPr>
          <p:cNvPr name="TextBox 8" id="8"/>
          <p:cNvSpPr txBox="true"/>
          <p:nvPr/>
        </p:nvSpPr>
        <p:spPr>
          <a:xfrm flipH="false" flipV="false" rot="0">
            <a:off x="695151" y="1971675"/>
            <a:ext cx="5046988"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5098"/>
                  </a:srgbClr>
                </a:solidFill>
                <a:latin typeface="Source Han Sans"/>
                <a:ea typeface="Source Han Sans"/>
                <a:cs typeface="Source Han Sans"/>
              </a:rPr>
              <a:t>Phase 1</a:t>
            </a:r>
            <a:endParaRPr lang="en-US" sz="1100"/>
          </a:p>
        </p:txBody>
      </p:sp>
      <p:sp>
        <p:nvSpPr>
          <p:cNvPr name="TextBox 9" id="9"/>
          <p:cNvSpPr txBox="true"/>
          <p:nvPr/>
        </p:nvSpPr>
        <p:spPr>
          <a:xfrm flipH="false" flipV="false" rot="0">
            <a:off x="695151" y="2166938"/>
            <a:ext cx="5046988"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2A1608">
                    <a:alpha val="100000"/>
                  </a:srgbClr>
                </a:solidFill>
                <a:latin typeface="Source Han Serif CN"/>
                <a:ea typeface="Source Han Serif CN"/>
                <a:cs typeface="Source Han Serif CN"/>
              </a:rPr>
              <a:t>High Support Phase</a:t>
            </a:r>
            <a:endParaRPr lang="en-US" sz="1100"/>
          </a:p>
        </p:txBody>
      </p:sp>
      <p:sp>
        <p:nvSpPr>
          <p:cNvPr name="AutoShape 10" id="10"/>
          <p:cNvSpPr/>
          <p:nvPr/>
        </p:nvSpPr>
        <p:spPr>
          <a:xfrm flipH="false" flipV="false" rot="0">
            <a:off x="676523" y="2950413"/>
            <a:ext cx="167598" cy="167640"/>
          </a:xfrm>
          <a:custGeom>
            <a:rect l="l" t="t" r="r" b="b"/>
            <a:pathLst>
              <a:path w="9998" h="10000">
                <a:moveTo>
                  <a:pt x="444" y="3359"/>
                </a:moveTo>
                <a:lnTo>
                  <a:pt x="1776" y="3359"/>
                </a:lnTo>
                <a:cubicBezTo>
                  <a:pt x="1900" y="3359"/>
                  <a:pt x="2005" y="3412"/>
                  <a:pt x="2091" y="3520"/>
                </a:cubicBezTo>
                <a:cubicBezTo>
                  <a:pt x="2177" y="3626"/>
                  <a:pt x="2220" y="3757"/>
                  <a:pt x="2220" y="3913"/>
                </a:cubicBezTo>
                <a:cubicBezTo>
                  <a:pt x="2575" y="3913"/>
                  <a:pt x="2917" y="3984"/>
                  <a:pt x="3245" y="4128"/>
                </a:cubicBezTo>
                <a:cubicBezTo>
                  <a:pt x="3573" y="4272"/>
                  <a:pt x="3874" y="4477"/>
                  <a:pt x="4147" y="4743"/>
                </a:cubicBezTo>
                <a:lnTo>
                  <a:pt x="5106" y="4743"/>
                </a:lnTo>
                <a:cubicBezTo>
                  <a:pt x="5396" y="4743"/>
                  <a:pt x="5669" y="4816"/>
                  <a:pt x="5927" y="4964"/>
                </a:cubicBezTo>
                <a:cubicBezTo>
                  <a:pt x="6184" y="5111"/>
                  <a:pt x="6407" y="5314"/>
                  <a:pt x="6597" y="5573"/>
                </a:cubicBezTo>
                <a:lnTo>
                  <a:pt x="7991" y="5573"/>
                </a:lnTo>
                <a:cubicBezTo>
                  <a:pt x="8429" y="5573"/>
                  <a:pt x="8827" y="5716"/>
                  <a:pt x="9186" y="6004"/>
                </a:cubicBezTo>
                <a:cubicBezTo>
                  <a:pt x="9544" y="6292"/>
                  <a:pt x="9814" y="6672"/>
                  <a:pt x="9998" y="7144"/>
                </a:cubicBezTo>
                <a:cubicBezTo>
                  <a:pt x="9465" y="8030"/>
                  <a:pt x="8796" y="8723"/>
                  <a:pt x="7991" y="9225"/>
                </a:cubicBezTo>
                <a:cubicBezTo>
                  <a:pt x="7156" y="9741"/>
                  <a:pt x="6268" y="10000"/>
                  <a:pt x="5328" y="10000"/>
                </a:cubicBezTo>
                <a:cubicBezTo>
                  <a:pt x="4126" y="10000"/>
                  <a:pt x="3081" y="9693"/>
                  <a:pt x="2193" y="9081"/>
                </a:cubicBezTo>
                <a:cubicBezTo>
                  <a:pt x="2163" y="9191"/>
                  <a:pt x="2110" y="9280"/>
                  <a:pt x="2033" y="9347"/>
                </a:cubicBezTo>
                <a:cubicBezTo>
                  <a:pt x="1956" y="9413"/>
                  <a:pt x="1870" y="9447"/>
                  <a:pt x="1776" y="9447"/>
                </a:cubicBezTo>
                <a:lnTo>
                  <a:pt x="444" y="9447"/>
                </a:lnTo>
                <a:cubicBezTo>
                  <a:pt x="319" y="9447"/>
                  <a:pt x="214" y="9393"/>
                  <a:pt x="129" y="9286"/>
                </a:cubicBezTo>
                <a:cubicBezTo>
                  <a:pt x="43" y="9179"/>
                  <a:pt x="0" y="9048"/>
                  <a:pt x="0" y="8893"/>
                </a:cubicBezTo>
                <a:lnTo>
                  <a:pt x="0" y="3913"/>
                </a:lnTo>
                <a:cubicBezTo>
                  <a:pt x="0" y="3757"/>
                  <a:pt x="43" y="3626"/>
                  <a:pt x="129" y="3520"/>
                </a:cubicBezTo>
                <a:cubicBezTo>
                  <a:pt x="214" y="3412"/>
                  <a:pt x="319" y="3359"/>
                  <a:pt x="444" y="3359"/>
                </a:cubicBezTo>
                <a:moveTo>
                  <a:pt x="2220" y="5019"/>
                </a:moveTo>
                <a:lnTo>
                  <a:pt x="2220" y="7797"/>
                </a:lnTo>
                <a:lnTo>
                  <a:pt x="2238" y="7820"/>
                </a:lnTo>
                <a:cubicBezTo>
                  <a:pt x="3060" y="8535"/>
                  <a:pt x="4090" y="8893"/>
                  <a:pt x="5328" y="8893"/>
                </a:cubicBezTo>
                <a:cubicBezTo>
                  <a:pt x="5990" y="8893"/>
                  <a:pt x="6622" y="8741"/>
                  <a:pt x="7223" y="8439"/>
                </a:cubicBezTo>
                <a:cubicBezTo>
                  <a:pt x="7823" y="8137"/>
                  <a:pt x="8352" y="7709"/>
                  <a:pt x="8808" y="7156"/>
                </a:cubicBezTo>
                <a:lnTo>
                  <a:pt x="8861" y="7089"/>
                </a:lnTo>
                <a:lnTo>
                  <a:pt x="8817" y="7034"/>
                </a:lnTo>
                <a:cubicBezTo>
                  <a:pt x="8598" y="6820"/>
                  <a:pt x="8352" y="6702"/>
                  <a:pt x="8080" y="6680"/>
                </a:cubicBezTo>
                <a:lnTo>
                  <a:pt x="7991" y="6680"/>
                </a:lnTo>
                <a:lnTo>
                  <a:pt x="7059" y="6680"/>
                </a:lnTo>
                <a:cubicBezTo>
                  <a:pt x="7088" y="6856"/>
                  <a:pt x="7103" y="7041"/>
                  <a:pt x="7103" y="7233"/>
                </a:cubicBezTo>
                <a:lnTo>
                  <a:pt x="7103" y="7786"/>
                </a:lnTo>
                <a:lnTo>
                  <a:pt x="3108" y="7786"/>
                </a:lnTo>
                <a:lnTo>
                  <a:pt x="3108" y="6680"/>
                </a:lnTo>
                <a:lnTo>
                  <a:pt x="6127" y="6680"/>
                </a:lnTo>
                <a:lnTo>
                  <a:pt x="6109" y="6635"/>
                </a:lnTo>
                <a:cubicBezTo>
                  <a:pt x="6020" y="6413"/>
                  <a:pt x="5894" y="6231"/>
                  <a:pt x="5732" y="6087"/>
                </a:cubicBezTo>
                <a:cubicBezTo>
                  <a:pt x="5568" y="5943"/>
                  <a:pt x="5383" y="5864"/>
                  <a:pt x="5177" y="5849"/>
                </a:cubicBezTo>
                <a:lnTo>
                  <a:pt x="3809" y="5849"/>
                </a:lnTo>
                <a:cubicBezTo>
                  <a:pt x="3601" y="5591"/>
                  <a:pt x="3362" y="5388"/>
                  <a:pt x="3090" y="5241"/>
                </a:cubicBezTo>
                <a:cubicBezTo>
                  <a:pt x="2818" y="5093"/>
                  <a:pt x="2528" y="5019"/>
                  <a:pt x="2220" y="5019"/>
                </a:cubicBezTo>
                <a:moveTo>
                  <a:pt x="1332" y="8340"/>
                </a:moveTo>
                <a:lnTo>
                  <a:pt x="1332" y="4466"/>
                </a:lnTo>
                <a:lnTo>
                  <a:pt x="888" y="4466"/>
                </a:lnTo>
                <a:lnTo>
                  <a:pt x="888" y="8340"/>
                </a:lnTo>
                <a:lnTo>
                  <a:pt x="1332" y="8340"/>
                </a:lnTo>
                <a:moveTo>
                  <a:pt x="5612" y="360"/>
                </a:moveTo>
                <a:lnTo>
                  <a:pt x="5771" y="548"/>
                </a:lnTo>
                <a:lnTo>
                  <a:pt x="5931" y="360"/>
                </a:lnTo>
                <a:cubicBezTo>
                  <a:pt x="6073" y="182"/>
                  <a:pt x="6239" y="62"/>
                  <a:pt x="6429" y="0"/>
                </a:cubicBezTo>
                <a:cubicBezTo>
                  <a:pt x="6618" y="-62"/>
                  <a:pt x="6809" y="-62"/>
                  <a:pt x="7001" y="0"/>
                </a:cubicBezTo>
                <a:cubicBezTo>
                  <a:pt x="7193" y="62"/>
                  <a:pt x="7361" y="182"/>
                  <a:pt x="7503" y="360"/>
                </a:cubicBezTo>
                <a:cubicBezTo>
                  <a:pt x="7645" y="536"/>
                  <a:pt x="7739" y="743"/>
                  <a:pt x="7787" y="980"/>
                </a:cubicBezTo>
                <a:cubicBezTo>
                  <a:pt x="7834" y="1216"/>
                  <a:pt x="7834" y="1452"/>
                  <a:pt x="7787" y="1688"/>
                </a:cubicBezTo>
                <a:cubicBezTo>
                  <a:pt x="7739" y="1924"/>
                  <a:pt x="7645" y="2130"/>
                  <a:pt x="7503" y="2308"/>
                </a:cubicBezTo>
                <a:lnTo>
                  <a:pt x="5771" y="4466"/>
                </a:lnTo>
                <a:lnTo>
                  <a:pt x="4049" y="2308"/>
                </a:lnTo>
                <a:cubicBezTo>
                  <a:pt x="3907" y="2130"/>
                  <a:pt x="3810" y="1924"/>
                  <a:pt x="3760" y="1688"/>
                </a:cubicBezTo>
                <a:cubicBezTo>
                  <a:pt x="3710" y="1452"/>
                  <a:pt x="3710" y="1216"/>
                  <a:pt x="3760" y="980"/>
                </a:cubicBezTo>
                <a:cubicBezTo>
                  <a:pt x="3810" y="743"/>
                  <a:pt x="3907" y="536"/>
                  <a:pt x="4049" y="360"/>
                </a:cubicBezTo>
                <a:cubicBezTo>
                  <a:pt x="4191" y="182"/>
                  <a:pt x="4356" y="62"/>
                  <a:pt x="4546" y="0"/>
                </a:cubicBezTo>
                <a:cubicBezTo>
                  <a:pt x="4735" y="-62"/>
                  <a:pt x="4924" y="-62"/>
                  <a:pt x="5114" y="0"/>
                </a:cubicBezTo>
                <a:cubicBezTo>
                  <a:pt x="5304" y="62"/>
                  <a:pt x="5470" y="182"/>
                  <a:pt x="5612" y="360"/>
                </a:cubicBezTo>
                <a:moveTo>
                  <a:pt x="4670" y="1134"/>
                </a:moveTo>
                <a:cubicBezTo>
                  <a:pt x="4634" y="1186"/>
                  <a:pt x="4614" y="1245"/>
                  <a:pt x="4608" y="1312"/>
                </a:cubicBezTo>
                <a:cubicBezTo>
                  <a:pt x="4602" y="1378"/>
                  <a:pt x="4614" y="1437"/>
                  <a:pt x="4644" y="1489"/>
                </a:cubicBezTo>
                <a:lnTo>
                  <a:pt x="4670" y="1533"/>
                </a:lnTo>
                <a:lnTo>
                  <a:pt x="5771" y="2894"/>
                </a:lnTo>
                <a:lnTo>
                  <a:pt x="6873" y="1533"/>
                </a:lnTo>
                <a:cubicBezTo>
                  <a:pt x="6908" y="1481"/>
                  <a:pt x="6929" y="1422"/>
                  <a:pt x="6935" y="1356"/>
                </a:cubicBezTo>
                <a:cubicBezTo>
                  <a:pt x="6941" y="1289"/>
                  <a:pt x="6929" y="1230"/>
                  <a:pt x="6899" y="1179"/>
                </a:cubicBezTo>
                <a:lnTo>
                  <a:pt x="6873" y="1134"/>
                </a:lnTo>
                <a:cubicBezTo>
                  <a:pt x="6831" y="1090"/>
                  <a:pt x="6783" y="1064"/>
                  <a:pt x="6730" y="1057"/>
                </a:cubicBezTo>
                <a:cubicBezTo>
                  <a:pt x="6677" y="1049"/>
                  <a:pt x="6630" y="1068"/>
                  <a:pt x="6588" y="1112"/>
                </a:cubicBezTo>
                <a:lnTo>
                  <a:pt x="6553" y="1134"/>
                </a:lnTo>
                <a:lnTo>
                  <a:pt x="5771" y="2120"/>
                </a:lnTo>
                <a:lnTo>
                  <a:pt x="4990" y="1134"/>
                </a:lnTo>
                <a:lnTo>
                  <a:pt x="4955" y="1112"/>
                </a:lnTo>
                <a:cubicBezTo>
                  <a:pt x="4913" y="1068"/>
                  <a:pt x="4865" y="1049"/>
                  <a:pt x="4813" y="1057"/>
                </a:cubicBezTo>
                <a:cubicBezTo>
                  <a:pt x="4759" y="1064"/>
                  <a:pt x="4712" y="1090"/>
                  <a:pt x="4670" y="1134"/>
                </a:cubicBezTo>
              </a:path>
            </a:pathLst>
          </a:custGeom>
          <a:solidFill>
            <a:srgbClr val="E08832">
              <a:alpha val="100000"/>
            </a:srgbClr>
          </a:solidFill>
          <a:ln>
            <a:headEnd type="none"/>
            <a:tailEnd type="none"/>
          </a:ln>
        </p:spPr>
      </p:sp>
      <p:sp>
        <p:nvSpPr>
          <p:cNvPr name="TextBox 11" id="11"/>
          <p:cNvSpPr txBox="true"/>
          <p:nvPr/>
        </p:nvSpPr>
        <p:spPr>
          <a:xfrm flipH="false" flipV="false" rot="0">
            <a:off x="920718" y="2908548"/>
            <a:ext cx="251947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5098"/>
                  </a:srgbClr>
                </a:solidFill>
                <a:latin typeface="Source Han Sans"/>
                <a:ea typeface="Source Han Sans"/>
                <a:cs typeface="Source Han Sans"/>
              </a:rPr>
              <a:t>Step 1 · Modeling</a:t>
            </a:r>
            <a:endParaRPr lang="en-US" sz="1100"/>
          </a:p>
        </p:txBody>
      </p:sp>
      <p:sp>
        <p:nvSpPr>
          <p:cNvPr name="TextBox 12" id="12"/>
          <p:cNvSpPr txBox="true"/>
          <p:nvPr/>
        </p:nvSpPr>
        <p:spPr>
          <a:xfrm flipH="false" flipV="false" rot="0">
            <a:off x="920718" y="3094285"/>
            <a:ext cx="2519477" cy="832396"/>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5098"/>
                  </a:srgbClr>
                </a:solidFill>
                <a:latin typeface="Source Han Sans"/>
                <a:ea typeface="Source Han Sans"/>
                <a:cs typeface="Source Han Sans"/>
              </a:rPr>
              <a:t>The teacher demonstrates the entire</a:t>
            </a:r>
            <a:endParaRPr lang="en-US" sz="1100"/>
          </a:p>
          <a:p>
            <a:pPr algn="l"/>
            <a:r>
              <a:rPr b="false" i="false" strike="noStrike" sz="1000">
                <a:ln/>
                <a:solidFill>
                  <a:srgbClr val="2A1608">
                    <a:alpha val="85098"/>
                  </a:srgbClr>
                </a:solidFill>
                <a:latin typeface="Source Han Sans"/>
                <a:ea typeface="Source Han Sans"/>
                <a:cs typeface="Source Han Sans"/>
              </a:rPr>
              <a:t>towel-folding task clearly, explaining each</a:t>
            </a:r>
            <a:endParaRPr/>
          </a:p>
          <a:p>
            <a:pPr algn="l"/>
            <a:r>
              <a:rPr b="false" i="false" strike="noStrike" sz="1000">
                <a:ln/>
                <a:solidFill>
                  <a:srgbClr val="2A1608">
                    <a:alpha val="85098"/>
                  </a:srgbClr>
                </a:solidFill>
                <a:latin typeface="Source Han Sans"/>
                <a:ea typeface="Source Han Sans"/>
                <a:cs typeface="Source Han Sans"/>
              </a:rPr>
              <a:t>step to provide a complete model of the</a:t>
            </a:r>
            <a:endParaRPr/>
          </a:p>
          <a:p>
            <a:pPr algn="l"/>
            <a:r>
              <a:rPr b="false" i="false" strike="noStrike" sz="1000">
                <a:ln/>
                <a:solidFill>
                  <a:srgbClr val="2A1608">
                    <a:alpha val="85098"/>
                  </a:srgbClr>
                </a:solidFill>
                <a:latin typeface="Source Han Sans"/>
                <a:ea typeface="Source Han Sans"/>
                <a:cs typeface="Source Han Sans"/>
              </a:rPr>
              <a:t>expected outcome.</a:t>
            </a:r>
            <a:endParaRPr/>
          </a:p>
        </p:txBody>
      </p:sp>
      <p:sp>
        <p:nvSpPr>
          <p:cNvPr name="AutoShape 13" id="13"/>
          <p:cNvSpPr/>
          <p:nvPr/>
        </p:nvSpPr>
        <p:spPr>
          <a:xfrm flipH="false" flipV="false" rot="0">
            <a:off x="676523" y="4166636"/>
            <a:ext cx="167598" cy="167640"/>
          </a:xfrm>
          <a:custGeom>
            <a:rect l="l" t="t" r="r" b="b"/>
            <a:pathLst>
              <a:path w="9998" h="10000">
                <a:moveTo>
                  <a:pt x="444" y="3684"/>
                </a:moveTo>
                <a:lnTo>
                  <a:pt x="1776" y="3684"/>
                </a:lnTo>
                <a:cubicBezTo>
                  <a:pt x="1900" y="3684"/>
                  <a:pt x="2005" y="3735"/>
                  <a:pt x="2091" y="3837"/>
                </a:cubicBezTo>
                <a:cubicBezTo>
                  <a:pt x="2177" y="3938"/>
                  <a:pt x="2220" y="4063"/>
                  <a:pt x="2220" y="4211"/>
                </a:cubicBezTo>
                <a:cubicBezTo>
                  <a:pt x="2575" y="4211"/>
                  <a:pt x="2917" y="4279"/>
                  <a:pt x="3245" y="4416"/>
                </a:cubicBezTo>
                <a:cubicBezTo>
                  <a:pt x="3573" y="4552"/>
                  <a:pt x="3874" y="4747"/>
                  <a:pt x="4147" y="5000"/>
                </a:cubicBezTo>
                <a:lnTo>
                  <a:pt x="5106" y="5000"/>
                </a:lnTo>
                <a:cubicBezTo>
                  <a:pt x="5396" y="5000"/>
                  <a:pt x="5669" y="5070"/>
                  <a:pt x="5927" y="5211"/>
                </a:cubicBezTo>
                <a:cubicBezTo>
                  <a:pt x="6184" y="5351"/>
                  <a:pt x="6407" y="5543"/>
                  <a:pt x="6597" y="5789"/>
                </a:cubicBezTo>
                <a:lnTo>
                  <a:pt x="7991" y="5789"/>
                </a:lnTo>
                <a:cubicBezTo>
                  <a:pt x="8429" y="5789"/>
                  <a:pt x="8827" y="5926"/>
                  <a:pt x="9186" y="6200"/>
                </a:cubicBezTo>
                <a:cubicBezTo>
                  <a:pt x="9544" y="6474"/>
                  <a:pt x="9814" y="6839"/>
                  <a:pt x="9998" y="7295"/>
                </a:cubicBezTo>
                <a:cubicBezTo>
                  <a:pt x="9465" y="8129"/>
                  <a:pt x="8796" y="8785"/>
                  <a:pt x="7991" y="9263"/>
                </a:cubicBezTo>
                <a:cubicBezTo>
                  <a:pt x="7156" y="9754"/>
                  <a:pt x="6268" y="10000"/>
                  <a:pt x="5328" y="10000"/>
                </a:cubicBezTo>
                <a:cubicBezTo>
                  <a:pt x="4126" y="10000"/>
                  <a:pt x="3081" y="9708"/>
                  <a:pt x="2193" y="9126"/>
                </a:cubicBezTo>
                <a:cubicBezTo>
                  <a:pt x="2163" y="9231"/>
                  <a:pt x="2110" y="9315"/>
                  <a:pt x="2033" y="9379"/>
                </a:cubicBezTo>
                <a:cubicBezTo>
                  <a:pt x="1956" y="9442"/>
                  <a:pt x="1870" y="9474"/>
                  <a:pt x="1776" y="9474"/>
                </a:cubicBezTo>
                <a:lnTo>
                  <a:pt x="444" y="9474"/>
                </a:lnTo>
                <a:cubicBezTo>
                  <a:pt x="319" y="9474"/>
                  <a:pt x="214" y="9423"/>
                  <a:pt x="129" y="9321"/>
                </a:cubicBezTo>
                <a:cubicBezTo>
                  <a:pt x="43" y="9219"/>
                  <a:pt x="0" y="9094"/>
                  <a:pt x="0" y="8947"/>
                </a:cubicBezTo>
                <a:lnTo>
                  <a:pt x="0" y="4211"/>
                </a:lnTo>
                <a:cubicBezTo>
                  <a:pt x="0" y="4063"/>
                  <a:pt x="43" y="3938"/>
                  <a:pt x="129" y="3837"/>
                </a:cubicBezTo>
                <a:cubicBezTo>
                  <a:pt x="214" y="3735"/>
                  <a:pt x="319" y="3684"/>
                  <a:pt x="444" y="3684"/>
                </a:cubicBezTo>
                <a:moveTo>
                  <a:pt x="2220" y="5263"/>
                </a:moveTo>
                <a:lnTo>
                  <a:pt x="2220" y="7905"/>
                </a:lnTo>
                <a:lnTo>
                  <a:pt x="2238" y="7926"/>
                </a:lnTo>
                <a:cubicBezTo>
                  <a:pt x="3060" y="8606"/>
                  <a:pt x="4090" y="8947"/>
                  <a:pt x="5328" y="8947"/>
                </a:cubicBezTo>
                <a:cubicBezTo>
                  <a:pt x="5990" y="8947"/>
                  <a:pt x="6622" y="8803"/>
                  <a:pt x="7223" y="8516"/>
                </a:cubicBezTo>
                <a:cubicBezTo>
                  <a:pt x="7823" y="8228"/>
                  <a:pt x="8352" y="7824"/>
                  <a:pt x="8808" y="7305"/>
                </a:cubicBezTo>
                <a:lnTo>
                  <a:pt x="8861" y="7232"/>
                </a:lnTo>
                <a:lnTo>
                  <a:pt x="8817" y="7179"/>
                </a:lnTo>
                <a:cubicBezTo>
                  <a:pt x="8598" y="6975"/>
                  <a:pt x="8352" y="6863"/>
                  <a:pt x="8080" y="6842"/>
                </a:cubicBezTo>
                <a:lnTo>
                  <a:pt x="7991" y="6842"/>
                </a:lnTo>
                <a:lnTo>
                  <a:pt x="7059" y="6842"/>
                </a:lnTo>
                <a:cubicBezTo>
                  <a:pt x="7088" y="7017"/>
                  <a:pt x="7103" y="7192"/>
                  <a:pt x="7103" y="7368"/>
                </a:cubicBezTo>
                <a:lnTo>
                  <a:pt x="7103" y="7895"/>
                </a:lnTo>
                <a:lnTo>
                  <a:pt x="3108" y="7895"/>
                </a:lnTo>
                <a:lnTo>
                  <a:pt x="3108" y="6842"/>
                </a:lnTo>
                <a:lnTo>
                  <a:pt x="6127" y="6842"/>
                </a:lnTo>
                <a:lnTo>
                  <a:pt x="6109" y="6800"/>
                </a:lnTo>
                <a:cubicBezTo>
                  <a:pt x="6020" y="6589"/>
                  <a:pt x="5894" y="6415"/>
                  <a:pt x="5732" y="6279"/>
                </a:cubicBezTo>
                <a:cubicBezTo>
                  <a:pt x="5568" y="6142"/>
                  <a:pt x="5383" y="6067"/>
                  <a:pt x="5177" y="6053"/>
                </a:cubicBezTo>
                <a:lnTo>
                  <a:pt x="3809" y="6053"/>
                </a:lnTo>
                <a:cubicBezTo>
                  <a:pt x="3601" y="5807"/>
                  <a:pt x="3362" y="5614"/>
                  <a:pt x="3090" y="5474"/>
                </a:cubicBezTo>
                <a:cubicBezTo>
                  <a:pt x="2818" y="5333"/>
                  <a:pt x="2528" y="5263"/>
                  <a:pt x="2220" y="5263"/>
                </a:cubicBezTo>
                <a:moveTo>
                  <a:pt x="1332" y="8421"/>
                </a:moveTo>
                <a:lnTo>
                  <a:pt x="1332" y="4737"/>
                </a:lnTo>
                <a:lnTo>
                  <a:pt x="888" y="4737"/>
                </a:lnTo>
                <a:lnTo>
                  <a:pt x="888" y="8421"/>
                </a:lnTo>
                <a:lnTo>
                  <a:pt x="1332" y="8421"/>
                </a:lnTo>
                <a:moveTo>
                  <a:pt x="7547" y="1579"/>
                </a:moveTo>
                <a:cubicBezTo>
                  <a:pt x="7789" y="1579"/>
                  <a:pt x="8013" y="1649"/>
                  <a:pt x="8218" y="1789"/>
                </a:cubicBezTo>
                <a:cubicBezTo>
                  <a:pt x="8422" y="1929"/>
                  <a:pt x="8583" y="2121"/>
                  <a:pt x="8702" y="2363"/>
                </a:cubicBezTo>
                <a:cubicBezTo>
                  <a:pt x="8820" y="2605"/>
                  <a:pt x="8879" y="2870"/>
                  <a:pt x="8879" y="3158"/>
                </a:cubicBezTo>
                <a:cubicBezTo>
                  <a:pt x="8879" y="3445"/>
                  <a:pt x="8820" y="3710"/>
                  <a:pt x="8702" y="3953"/>
                </a:cubicBezTo>
                <a:cubicBezTo>
                  <a:pt x="8583" y="4195"/>
                  <a:pt x="8422" y="4386"/>
                  <a:pt x="8218" y="4526"/>
                </a:cubicBezTo>
                <a:cubicBezTo>
                  <a:pt x="8013" y="4666"/>
                  <a:pt x="7789" y="4737"/>
                  <a:pt x="7547" y="4737"/>
                </a:cubicBezTo>
                <a:cubicBezTo>
                  <a:pt x="7304" y="4737"/>
                  <a:pt x="7081" y="4666"/>
                  <a:pt x="6877" y="4526"/>
                </a:cubicBezTo>
                <a:cubicBezTo>
                  <a:pt x="6673" y="4386"/>
                  <a:pt x="6511" y="4195"/>
                  <a:pt x="6393" y="3953"/>
                </a:cubicBezTo>
                <a:cubicBezTo>
                  <a:pt x="6274" y="3710"/>
                  <a:pt x="6215" y="3445"/>
                  <a:pt x="6215" y="3158"/>
                </a:cubicBezTo>
                <a:cubicBezTo>
                  <a:pt x="6215" y="2870"/>
                  <a:pt x="6274" y="2605"/>
                  <a:pt x="6393" y="2363"/>
                </a:cubicBezTo>
                <a:cubicBezTo>
                  <a:pt x="6511" y="2121"/>
                  <a:pt x="6673" y="1929"/>
                  <a:pt x="6877" y="1789"/>
                </a:cubicBezTo>
                <a:cubicBezTo>
                  <a:pt x="7081" y="1649"/>
                  <a:pt x="7304" y="1579"/>
                  <a:pt x="7547" y="1579"/>
                </a:cubicBezTo>
                <a:moveTo>
                  <a:pt x="7547" y="2632"/>
                </a:moveTo>
                <a:cubicBezTo>
                  <a:pt x="7423" y="2632"/>
                  <a:pt x="7318" y="2682"/>
                  <a:pt x="7232" y="2784"/>
                </a:cubicBezTo>
                <a:cubicBezTo>
                  <a:pt x="7146" y="2886"/>
                  <a:pt x="7103" y="3010"/>
                  <a:pt x="7103" y="3158"/>
                </a:cubicBezTo>
                <a:cubicBezTo>
                  <a:pt x="7103" y="3305"/>
                  <a:pt x="7146" y="3430"/>
                  <a:pt x="7232" y="3532"/>
                </a:cubicBezTo>
                <a:cubicBezTo>
                  <a:pt x="7318" y="3633"/>
                  <a:pt x="7423" y="3684"/>
                  <a:pt x="7547" y="3684"/>
                </a:cubicBezTo>
                <a:cubicBezTo>
                  <a:pt x="7671" y="3684"/>
                  <a:pt x="7777" y="3633"/>
                  <a:pt x="7863" y="3532"/>
                </a:cubicBezTo>
                <a:cubicBezTo>
                  <a:pt x="7948" y="3430"/>
                  <a:pt x="7991" y="3305"/>
                  <a:pt x="7991" y="3158"/>
                </a:cubicBezTo>
                <a:cubicBezTo>
                  <a:pt x="7991" y="3010"/>
                  <a:pt x="7948" y="2886"/>
                  <a:pt x="7863" y="2784"/>
                </a:cubicBezTo>
                <a:cubicBezTo>
                  <a:pt x="7777" y="2682"/>
                  <a:pt x="7671" y="2632"/>
                  <a:pt x="7547" y="2632"/>
                </a:cubicBezTo>
                <a:moveTo>
                  <a:pt x="4440" y="0"/>
                </a:moveTo>
                <a:cubicBezTo>
                  <a:pt x="4682" y="0"/>
                  <a:pt x="4906" y="70"/>
                  <a:pt x="5110" y="211"/>
                </a:cubicBezTo>
                <a:cubicBezTo>
                  <a:pt x="5314" y="351"/>
                  <a:pt x="5475" y="542"/>
                  <a:pt x="5594" y="784"/>
                </a:cubicBezTo>
                <a:cubicBezTo>
                  <a:pt x="5712" y="1026"/>
                  <a:pt x="5771" y="1291"/>
                  <a:pt x="5771" y="1579"/>
                </a:cubicBezTo>
                <a:cubicBezTo>
                  <a:pt x="5771" y="1867"/>
                  <a:pt x="5712" y="2132"/>
                  <a:pt x="5594" y="2374"/>
                </a:cubicBezTo>
                <a:cubicBezTo>
                  <a:pt x="5475" y="2616"/>
                  <a:pt x="5314" y="2807"/>
                  <a:pt x="5110" y="2947"/>
                </a:cubicBezTo>
                <a:cubicBezTo>
                  <a:pt x="4906" y="3087"/>
                  <a:pt x="4682" y="3158"/>
                  <a:pt x="4440" y="3158"/>
                </a:cubicBezTo>
                <a:cubicBezTo>
                  <a:pt x="4197" y="3158"/>
                  <a:pt x="3973" y="3087"/>
                  <a:pt x="3769" y="2947"/>
                </a:cubicBezTo>
                <a:cubicBezTo>
                  <a:pt x="3565" y="2807"/>
                  <a:pt x="3403" y="2616"/>
                  <a:pt x="3285" y="2374"/>
                </a:cubicBezTo>
                <a:cubicBezTo>
                  <a:pt x="3167" y="2132"/>
                  <a:pt x="3108" y="1867"/>
                  <a:pt x="3108" y="1579"/>
                </a:cubicBezTo>
                <a:cubicBezTo>
                  <a:pt x="3108" y="1291"/>
                  <a:pt x="3167" y="1026"/>
                  <a:pt x="3285" y="784"/>
                </a:cubicBezTo>
                <a:cubicBezTo>
                  <a:pt x="3403" y="542"/>
                  <a:pt x="3565" y="351"/>
                  <a:pt x="3769" y="211"/>
                </a:cubicBezTo>
                <a:cubicBezTo>
                  <a:pt x="3973" y="70"/>
                  <a:pt x="4197" y="0"/>
                  <a:pt x="4440" y="0"/>
                </a:cubicBezTo>
                <a:moveTo>
                  <a:pt x="4440" y="1053"/>
                </a:moveTo>
                <a:cubicBezTo>
                  <a:pt x="4315" y="1053"/>
                  <a:pt x="4210" y="1103"/>
                  <a:pt x="4124" y="1205"/>
                </a:cubicBezTo>
                <a:cubicBezTo>
                  <a:pt x="4038" y="1307"/>
                  <a:pt x="3996" y="1431"/>
                  <a:pt x="3996" y="1579"/>
                </a:cubicBezTo>
                <a:cubicBezTo>
                  <a:pt x="3996" y="1726"/>
                  <a:pt x="4038" y="1851"/>
                  <a:pt x="4124" y="1953"/>
                </a:cubicBezTo>
                <a:cubicBezTo>
                  <a:pt x="4210" y="2054"/>
                  <a:pt x="4315" y="2105"/>
                  <a:pt x="4440" y="2105"/>
                </a:cubicBezTo>
                <a:cubicBezTo>
                  <a:pt x="4564" y="2105"/>
                  <a:pt x="4669" y="2054"/>
                  <a:pt x="4755" y="1953"/>
                </a:cubicBezTo>
                <a:cubicBezTo>
                  <a:pt x="4841" y="1851"/>
                  <a:pt x="4884" y="1726"/>
                  <a:pt x="4884" y="1579"/>
                </a:cubicBezTo>
                <a:cubicBezTo>
                  <a:pt x="4884" y="1431"/>
                  <a:pt x="4841" y="1307"/>
                  <a:pt x="4755" y="1205"/>
                </a:cubicBezTo>
                <a:cubicBezTo>
                  <a:pt x="4669" y="1103"/>
                  <a:pt x="4564" y="1053"/>
                  <a:pt x="4440" y="1053"/>
                </a:cubicBezTo>
              </a:path>
            </a:pathLst>
          </a:custGeom>
          <a:solidFill>
            <a:srgbClr val="E08832">
              <a:alpha val="100000"/>
            </a:srgbClr>
          </a:solidFill>
          <a:ln>
            <a:headEnd type="none"/>
            <a:tailEnd type="none"/>
          </a:ln>
        </p:spPr>
      </p:sp>
      <p:sp>
        <p:nvSpPr>
          <p:cNvPr name="TextBox 14" id="14"/>
          <p:cNvSpPr txBox="true"/>
          <p:nvPr/>
        </p:nvSpPr>
        <p:spPr>
          <a:xfrm flipH="false" flipV="false" rot="0">
            <a:off x="920718" y="4124772"/>
            <a:ext cx="251947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5098"/>
                  </a:srgbClr>
                </a:solidFill>
                <a:latin typeface="Source Han Sans"/>
                <a:ea typeface="Source Han Sans"/>
                <a:cs typeface="Source Han Sans"/>
              </a:rPr>
              <a:t>Step 2 · Guided Practice</a:t>
            </a:r>
            <a:endParaRPr lang="en-US" sz="1100"/>
          </a:p>
        </p:txBody>
      </p:sp>
      <p:sp>
        <p:nvSpPr>
          <p:cNvPr name="TextBox 15" id="15"/>
          <p:cNvSpPr txBox="true"/>
          <p:nvPr/>
        </p:nvSpPr>
        <p:spPr>
          <a:xfrm flipH="false" flipV="false" rot="0">
            <a:off x="920718" y="4310510"/>
            <a:ext cx="2519477" cy="832396"/>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5098"/>
                  </a:srgbClr>
                </a:solidFill>
                <a:latin typeface="Source Han Sans"/>
                <a:ea typeface="Source Han Sans"/>
                <a:cs typeface="Source Han Sans"/>
              </a:rPr>
              <a:t>Hand-over-hand guidance helps the</a:t>
            </a:r>
            <a:endParaRPr lang="en-US" sz="1100"/>
          </a:p>
          <a:p>
            <a:pPr algn="l"/>
            <a:r>
              <a:rPr b="false" i="false" strike="noStrike" sz="1000">
                <a:ln/>
                <a:solidFill>
                  <a:srgbClr val="2A1608">
                    <a:alpha val="85098"/>
                  </a:srgbClr>
                </a:solidFill>
                <a:latin typeface="Source Han Sans"/>
                <a:ea typeface="Source Han Sans"/>
                <a:cs typeface="Source Han Sans"/>
              </a:rPr>
              <a:t>student physically complete the task,</a:t>
            </a:r>
            <a:endParaRPr/>
          </a:p>
          <a:p>
            <a:pPr algn="l"/>
            <a:r>
              <a:rPr b="false" i="false" strike="noStrike" sz="1000">
                <a:ln/>
                <a:solidFill>
                  <a:srgbClr val="2A1608">
                    <a:alpha val="85098"/>
                  </a:srgbClr>
                </a:solidFill>
                <a:latin typeface="Source Han Sans"/>
                <a:ea typeface="Source Han Sans"/>
                <a:cs typeface="Source Han Sans"/>
              </a:rPr>
              <a:t>offering maximum support to ensure initial</a:t>
            </a:r>
            <a:endParaRPr/>
          </a:p>
          <a:p>
            <a:pPr algn="l"/>
            <a:r>
              <a:rPr b="false" i="false" strike="noStrike" sz="1000">
                <a:ln/>
                <a:solidFill>
                  <a:srgbClr val="2A1608">
                    <a:alpha val="85098"/>
                  </a:srgbClr>
                </a:solidFill>
                <a:latin typeface="Source Han Sans"/>
                <a:ea typeface="Source Han Sans"/>
                <a:cs typeface="Source Han Sans"/>
              </a:rPr>
              <a:t>success.</a:t>
            </a:r>
            <a:endParaRPr/>
          </a:p>
        </p:txBody>
      </p:sp>
      <p:pic>
        <p:nvPicPr>
          <p:cNvPr name="Picture 16" id="16"/>
          <p:cNvPicPr>
            <a:picLocks noChangeAspect="true"/>
          </p:cNvPicPr>
          <p:nvPr/>
        </p:nvPicPr>
        <p:blipFill>
          <a:blip r:embed="rId2">
            <a:alphaModFix amt="100000"/>
          </a:blip>
          <a:srcRect l="0" r="0" t="1" b="1"/>
          <a:stretch>
            <a:fillRect/>
          </a:stretch>
        </p:blipFill>
        <p:spPr>
          <a:xfrm flipH="false" flipV="false" rot="0">
            <a:off x="3630647" y="2570709"/>
            <a:ext cx="2111492" cy="1583978"/>
          </a:xfrm>
          <a:prstGeom prst="rect">
            <a:avLst/>
          </a:prstGeom>
          <a:ln>
            <a:headEnd type="none"/>
            <a:tailEnd type="none"/>
          </a:ln>
        </p:spPr>
      </p:pic>
      <p:sp>
        <p:nvSpPr>
          <p:cNvPr name="TextBox 17" id="17"/>
          <p:cNvSpPr txBox="true"/>
          <p:nvPr/>
        </p:nvSpPr>
        <p:spPr>
          <a:xfrm flipH="false" flipV="false" rot="0">
            <a:off x="3630647" y="4221361"/>
            <a:ext cx="2111492"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0000"/>
                  </a:srgbClr>
                </a:solidFill>
                <a:latin typeface="Source Han Sans"/>
                <a:ea typeface="Source Han Sans"/>
                <a:cs typeface="Source Han Sans"/>
              </a:rPr>
              <a:t>Teacher modeling and physical guidance</a:t>
            </a:r>
            <a:endParaRPr lang="en-US" sz="1100"/>
          </a:p>
        </p:txBody>
      </p:sp>
      <p:sp>
        <p:nvSpPr>
          <p:cNvPr name="AutoShape 18" id="18"/>
          <p:cNvSpPr/>
          <p:nvPr/>
        </p:nvSpPr>
        <p:spPr>
          <a:xfrm flipH="false" flipV="false" rot="0">
            <a:off x="6208747" y="1695450"/>
            <a:ext cx="5523120" cy="4050059"/>
          </a:xfrm>
          <a:prstGeom prst="rect">
            <a:avLst/>
          </a:prstGeom>
          <a:solidFill>
            <a:srgbClr val="F3ECE0">
              <a:alpha val="100000"/>
            </a:srgbClr>
          </a:solidFill>
          <a:ln w="9525">
            <a:solidFill>
              <a:srgbClr val="E0D5C3">
                <a:alpha val="100000"/>
              </a:srgbClr>
            </a:solidFill>
            <a:prstDash val="solid"/>
            <a:headEnd type="none"/>
            <a:tailEnd type="none"/>
          </a:ln>
        </p:spPr>
      </p:sp>
      <p:sp>
        <p:nvSpPr>
          <p:cNvPr name="AutoShape 19" id="19"/>
          <p:cNvSpPr/>
          <p:nvPr/>
        </p:nvSpPr>
        <p:spPr>
          <a:xfrm flipH="false" flipV="false" rot="0">
            <a:off x="6208747" y="1695450"/>
            <a:ext cx="5523120" cy="9525"/>
          </a:xfrm>
          <a:prstGeom prst="line">
            <a:avLst/>
          </a:prstGeom>
          <a:ln w="28575">
            <a:solidFill>
              <a:srgbClr val="E08832">
                <a:alpha val="100000"/>
              </a:srgbClr>
            </a:solidFill>
            <a:prstDash val="solid"/>
            <a:headEnd type="none"/>
            <a:tailEnd type="none"/>
          </a:ln>
        </p:spPr>
      </p:sp>
      <p:sp>
        <p:nvSpPr>
          <p:cNvPr name="TextBox 20" id="20"/>
          <p:cNvSpPr txBox="true"/>
          <p:nvPr/>
        </p:nvSpPr>
        <p:spPr>
          <a:xfrm flipH="false" flipV="false" rot="0">
            <a:off x="6446813" y="1971675"/>
            <a:ext cx="5046988"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5098"/>
                  </a:srgbClr>
                </a:solidFill>
                <a:latin typeface="Source Han Sans"/>
                <a:ea typeface="Source Han Sans"/>
                <a:cs typeface="Source Han Sans"/>
              </a:rPr>
              <a:t>Phase 2</a:t>
            </a:r>
            <a:endParaRPr lang="en-US" sz="1100"/>
          </a:p>
        </p:txBody>
      </p:sp>
      <p:sp>
        <p:nvSpPr>
          <p:cNvPr name="TextBox 21" id="21"/>
          <p:cNvSpPr txBox="true"/>
          <p:nvPr/>
        </p:nvSpPr>
        <p:spPr>
          <a:xfrm flipH="false" flipV="false" rot="0">
            <a:off x="6446813" y="2166938"/>
            <a:ext cx="5046988"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2A1608">
                    <a:alpha val="100000"/>
                  </a:srgbClr>
                </a:solidFill>
                <a:latin typeface="Source Han Serif CN"/>
                <a:ea typeface="Source Han Serif CN"/>
                <a:cs typeface="Source Han Serif CN"/>
              </a:rPr>
              <a:t>Fading Support Phase</a:t>
            </a:r>
            <a:endParaRPr lang="en-US" sz="1100"/>
          </a:p>
        </p:txBody>
      </p:sp>
      <p:sp>
        <p:nvSpPr>
          <p:cNvPr name="AutoShape 22" id="22"/>
          <p:cNvSpPr/>
          <p:nvPr/>
        </p:nvSpPr>
        <p:spPr>
          <a:xfrm flipH="false" flipV="false" rot="0">
            <a:off x="6428184" y="3177079"/>
            <a:ext cx="167598" cy="167640"/>
          </a:xfrm>
          <a:custGeom>
            <a:rect l="l" t="t" r="r" b="b"/>
            <a:pathLst>
              <a:path w="9998" h="10000">
                <a:moveTo>
                  <a:pt x="0" y="5000"/>
                </a:move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lnTo>
                  <a:pt x="0" y="10000"/>
                </a:lnTo>
                <a:lnTo>
                  <a:pt x="1460" y="8540"/>
                </a:lnTo>
                <a:cubicBezTo>
                  <a:pt x="1000" y="8073"/>
                  <a:pt x="643" y="7543"/>
                  <a:pt x="390" y="6950"/>
                </a:cubicBezTo>
                <a:cubicBezTo>
                  <a:pt x="130" y="6330"/>
                  <a:pt x="0" y="5680"/>
                  <a:pt x="0" y="5000"/>
                </a:cubicBezTo>
                <a:moveTo>
                  <a:pt x="2879" y="8540"/>
                </a:moveTo>
                <a:lnTo>
                  <a:pt x="2410" y="9000"/>
                </a:lnTo>
                <a:lnTo>
                  <a:pt x="4999" y="9000"/>
                </a:ln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533"/>
                  <a:pt x="1101" y="6045"/>
                  <a:pt x="1305" y="6535"/>
                </a:cubicBezTo>
                <a:cubicBezTo>
                  <a:pt x="1508" y="7025"/>
                  <a:pt x="1796" y="7456"/>
                  <a:pt x="2170" y="7830"/>
                </a:cubicBezTo>
                <a:lnTo>
                  <a:pt x="2879" y="8540"/>
                </a:lnTo>
                <a:moveTo>
                  <a:pt x="4499" y="8000"/>
                </a:moveTo>
                <a:lnTo>
                  <a:pt x="4499" y="2000"/>
                </a:lnTo>
                <a:lnTo>
                  <a:pt x="5499" y="2000"/>
                </a:lnTo>
                <a:lnTo>
                  <a:pt x="5499" y="8000"/>
                </a:lnTo>
                <a:lnTo>
                  <a:pt x="4499" y="8000"/>
                </a:lnTo>
                <a:moveTo>
                  <a:pt x="2500" y="6500"/>
                </a:moveTo>
                <a:lnTo>
                  <a:pt x="2500" y="3500"/>
                </a:lnTo>
                <a:lnTo>
                  <a:pt x="3499" y="3500"/>
                </a:lnTo>
                <a:lnTo>
                  <a:pt x="3499" y="6500"/>
                </a:lnTo>
                <a:lnTo>
                  <a:pt x="2500" y="6500"/>
                </a:lnTo>
                <a:moveTo>
                  <a:pt x="6499" y="6500"/>
                </a:moveTo>
                <a:lnTo>
                  <a:pt x="6499" y="3500"/>
                </a:lnTo>
                <a:lnTo>
                  <a:pt x="7498" y="3500"/>
                </a:lnTo>
                <a:lnTo>
                  <a:pt x="7498" y="6500"/>
                </a:lnTo>
              </a:path>
            </a:pathLst>
          </a:custGeom>
          <a:solidFill>
            <a:srgbClr val="E08832">
              <a:alpha val="100000"/>
            </a:srgbClr>
          </a:solidFill>
          <a:ln>
            <a:headEnd type="none"/>
            <a:tailEnd type="none"/>
          </a:ln>
        </p:spPr>
      </p:sp>
      <p:sp>
        <p:nvSpPr>
          <p:cNvPr name="TextBox 23" id="23"/>
          <p:cNvSpPr txBox="true"/>
          <p:nvPr/>
        </p:nvSpPr>
        <p:spPr>
          <a:xfrm flipH="false" flipV="false" rot="0">
            <a:off x="6672379" y="3135213"/>
            <a:ext cx="251947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5098"/>
                  </a:srgbClr>
                </a:solidFill>
                <a:latin typeface="Source Han Sans"/>
                <a:ea typeface="Source Han Sans"/>
                <a:cs typeface="Source Han Sans"/>
              </a:rPr>
              <a:t>Step 3 · Verbal Prompts</a:t>
            </a:r>
            <a:endParaRPr lang="en-US" sz="1100"/>
          </a:p>
        </p:txBody>
      </p:sp>
      <p:sp>
        <p:nvSpPr>
          <p:cNvPr name="TextBox 24" id="24"/>
          <p:cNvSpPr txBox="true"/>
          <p:nvPr/>
        </p:nvSpPr>
        <p:spPr>
          <a:xfrm flipH="false" flipV="false" rot="0">
            <a:off x="6672379" y="3320951"/>
            <a:ext cx="2557269" cy="605730"/>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5098"/>
                  </a:srgbClr>
                </a:solidFill>
                <a:latin typeface="Source Han Sans"/>
                <a:ea typeface="Source Han Sans"/>
                <a:cs typeface="Source Han Sans"/>
              </a:rPr>
              <a:t>As familiarity grows, the teacher withdraws</a:t>
            </a:r>
            <a:endParaRPr lang="en-US" sz="1100"/>
          </a:p>
          <a:p>
            <a:pPr algn="l"/>
            <a:r>
              <a:rPr b="false" i="false" strike="noStrike" sz="1000">
                <a:ln/>
                <a:solidFill>
                  <a:srgbClr val="2A1608">
                    <a:alpha val="85098"/>
                  </a:srgbClr>
                </a:solidFill>
                <a:latin typeface="Source Han Sans"/>
                <a:ea typeface="Source Han Sans"/>
                <a:cs typeface="Source Han Sans"/>
              </a:rPr>
              <a:t>physical help and relies only on verbal</a:t>
            </a:r>
            <a:endParaRPr/>
          </a:p>
          <a:p>
            <a:pPr algn="l"/>
            <a:r>
              <a:rPr b="false" i="false" strike="noStrike" sz="1000">
                <a:ln/>
                <a:solidFill>
                  <a:srgbClr val="2A1608">
                    <a:alpha val="85098"/>
                  </a:srgbClr>
                </a:solidFill>
                <a:latin typeface="Source Han Sans"/>
                <a:ea typeface="Source Han Sans"/>
                <a:cs typeface="Source Han Sans"/>
              </a:rPr>
              <a:t>cues such as "now fold it in half."</a:t>
            </a:r>
            <a:endParaRPr/>
          </a:p>
        </p:txBody>
      </p:sp>
      <p:sp>
        <p:nvSpPr>
          <p:cNvPr name="AutoShape 25" id="25"/>
          <p:cNvSpPr/>
          <p:nvPr/>
        </p:nvSpPr>
        <p:spPr>
          <a:xfrm flipH="false" flipV="false" rot="0">
            <a:off x="6428184" y="4166636"/>
            <a:ext cx="167598" cy="167640"/>
          </a:xfrm>
          <a:custGeom>
            <a:rect l="l" t="t" r="r" b="b"/>
            <a:pathLst>
              <a:path w="9998" h="10000">
                <a:moveTo>
                  <a:pt x="4264" y="5898"/>
                </a:moveTo>
                <a:lnTo>
                  <a:pt x="4264" y="6806"/>
                </a:lnTo>
                <a:cubicBezTo>
                  <a:pt x="3688" y="6806"/>
                  <a:pt x="3151" y="6930"/>
                  <a:pt x="2654" y="7178"/>
                </a:cubicBezTo>
                <a:cubicBezTo>
                  <a:pt x="2170" y="7420"/>
                  <a:pt x="1787" y="7743"/>
                  <a:pt x="1503" y="8149"/>
                </a:cubicBezTo>
                <a:cubicBezTo>
                  <a:pt x="1211" y="8572"/>
                  <a:pt x="1066" y="9032"/>
                  <a:pt x="1066" y="9528"/>
                </a:cubicBezTo>
                <a:lnTo>
                  <a:pt x="0" y="9528"/>
                </a:lnTo>
                <a:cubicBezTo>
                  <a:pt x="0" y="8868"/>
                  <a:pt x="195" y="8257"/>
                  <a:pt x="586" y="7695"/>
                </a:cubicBezTo>
                <a:cubicBezTo>
                  <a:pt x="962" y="7144"/>
                  <a:pt x="1470" y="6708"/>
                  <a:pt x="2110" y="6388"/>
                </a:cubicBezTo>
                <a:cubicBezTo>
                  <a:pt x="2771" y="6061"/>
                  <a:pt x="3489" y="5898"/>
                  <a:pt x="4264" y="5898"/>
                </a:cubicBezTo>
                <a:moveTo>
                  <a:pt x="4264" y="5445"/>
                </a:moveTo>
                <a:cubicBezTo>
                  <a:pt x="3688" y="5445"/>
                  <a:pt x="3151" y="5321"/>
                  <a:pt x="2654" y="5073"/>
                </a:cubicBezTo>
                <a:cubicBezTo>
                  <a:pt x="2170" y="4831"/>
                  <a:pt x="1787" y="4504"/>
                  <a:pt x="1503" y="4093"/>
                </a:cubicBezTo>
                <a:cubicBezTo>
                  <a:pt x="1211" y="3669"/>
                  <a:pt x="1066" y="3210"/>
                  <a:pt x="1066" y="2718"/>
                </a:cubicBezTo>
                <a:cubicBezTo>
                  <a:pt x="1066" y="2224"/>
                  <a:pt x="1211" y="1766"/>
                  <a:pt x="1503" y="1343"/>
                </a:cubicBezTo>
                <a:cubicBezTo>
                  <a:pt x="1787" y="937"/>
                  <a:pt x="2170" y="614"/>
                  <a:pt x="2654" y="372"/>
                </a:cubicBezTo>
                <a:cubicBezTo>
                  <a:pt x="3151" y="124"/>
                  <a:pt x="3689" y="0"/>
                  <a:pt x="4269" y="0"/>
                </a:cubicBezTo>
                <a:cubicBezTo>
                  <a:pt x="4848" y="0"/>
                  <a:pt x="5386" y="124"/>
                  <a:pt x="5884" y="372"/>
                </a:cubicBezTo>
                <a:cubicBezTo>
                  <a:pt x="6360" y="614"/>
                  <a:pt x="6740" y="937"/>
                  <a:pt x="7024" y="1343"/>
                </a:cubicBezTo>
                <a:cubicBezTo>
                  <a:pt x="7315" y="1766"/>
                  <a:pt x="7461" y="2224"/>
                  <a:pt x="7461" y="2718"/>
                </a:cubicBezTo>
                <a:cubicBezTo>
                  <a:pt x="7461" y="3210"/>
                  <a:pt x="7315" y="3669"/>
                  <a:pt x="7024" y="4093"/>
                </a:cubicBezTo>
                <a:cubicBezTo>
                  <a:pt x="6740" y="4504"/>
                  <a:pt x="6360" y="4831"/>
                  <a:pt x="5884" y="5073"/>
                </a:cubicBezTo>
                <a:cubicBezTo>
                  <a:pt x="5386" y="5321"/>
                  <a:pt x="4846" y="5445"/>
                  <a:pt x="4264" y="5445"/>
                </a:cubicBezTo>
                <a:moveTo>
                  <a:pt x="4264" y="4537"/>
                </a:moveTo>
                <a:cubicBezTo>
                  <a:pt x="4647" y="4537"/>
                  <a:pt x="5002" y="4455"/>
                  <a:pt x="5329" y="4292"/>
                </a:cubicBezTo>
                <a:cubicBezTo>
                  <a:pt x="5656" y="4128"/>
                  <a:pt x="5916" y="3908"/>
                  <a:pt x="6108" y="3630"/>
                </a:cubicBezTo>
                <a:cubicBezTo>
                  <a:pt x="6299" y="3351"/>
                  <a:pt x="6395" y="3048"/>
                  <a:pt x="6395" y="2722"/>
                </a:cubicBezTo>
                <a:cubicBezTo>
                  <a:pt x="6395" y="2395"/>
                  <a:pt x="6299" y="2093"/>
                  <a:pt x="6108" y="1815"/>
                </a:cubicBezTo>
                <a:cubicBezTo>
                  <a:pt x="5916" y="1536"/>
                  <a:pt x="5656" y="1315"/>
                  <a:pt x="5329" y="1152"/>
                </a:cubicBezTo>
                <a:cubicBezTo>
                  <a:pt x="5002" y="988"/>
                  <a:pt x="4647" y="907"/>
                  <a:pt x="4264" y="907"/>
                </a:cubicBezTo>
                <a:cubicBezTo>
                  <a:pt x="3880" y="907"/>
                  <a:pt x="3524" y="988"/>
                  <a:pt x="3198" y="1152"/>
                </a:cubicBezTo>
                <a:cubicBezTo>
                  <a:pt x="2870" y="1315"/>
                  <a:pt x="2611" y="1536"/>
                  <a:pt x="2420" y="1815"/>
                </a:cubicBezTo>
                <a:cubicBezTo>
                  <a:pt x="2228" y="2093"/>
                  <a:pt x="2132" y="2395"/>
                  <a:pt x="2132" y="2722"/>
                </a:cubicBezTo>
                <a:cubicBezTo>
                  <a:pt x="2132" y="3048"/>
                  <a:pt x="2228" y="3351"/>
                  <a:pt x="2420" y="3630"/>
                </a:cubicBezTo>
                <a:cubicBezTo>
                  <a:pt x="2611" y="3908"/>
                  <a:pt x="2870" y="4128"/>
                  <a:pt x="3198" y="4292"/>
                </a:cubicBezTo>
                <a:cubicBezTo>
                  <a:pt x="3524" y="4455"/>
                  <a:pt x="3880" y="4537"/>
                  <a:pt x="4264" y="4537"/>
                </a:cubicBezTo>
                <a:moveTo>
                  <a:pt x="9028" y="10000"/>
                </a:moveTo>
                <a:lnTo>
                  <a:pt x="7461" y="9301"/>
                </a:lnTo>
                <a:lnTo>
                  <a:pt x="5894" y="10000"/>
                </a:lnTo>
                <a:lnTo>
                  <a:pt x="6193" y="8512"/>
                </a:lnTo>
                <a:lnTo>
                  <a:pt x="4924" y="7468"/>
                </a:lnTo>
                <a:lnTo>
                  <a:pt x="6683" y="7250"/>
                </a:lnTo>
                <a:lnTo>
                  <a:pt x="7461" y="5898"/>
                </a:lnTo>
                <a:lnTo>
                  <a:pt x="8250" y="7250"/>
                </a:lnTo>
                <a:lnTo>
                  <a:pt x="9998" y="7468"/>
                </a:lnTo>
                <a:lnTo>
                  <a:pt x="8730" y="8512"/>
                </a:lnTo>
              </a:path>
            </a:pathLst>
          </a:custGeom>
          <a:solidFill>
            <a:srgbClr val="E08832">
              <a:alpha val="100000"/>
            </a:srgbClr>
          </a:solidFill>
          <a:ln>
            <a:headEnd type="none"/>
            <a:tailEnd type="none"/>
          </a:ln>
        </p:spPr>
      </p:sp>
      <p:sp>
        <p:nvSpPr>
          <p:cNvPr name="TextBox 26" id="26"/>
          <p:cNvSpPr txBox="true"/>
          <p:nvPr/>
        </p:nvSpPr>
        <p:spPr>
          <a:xfrm flipH="false" flipV="false" rot="0">
            <a:off x="6672379" y="4124772"/>
            <a:ext cx="251947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5098"/>
                  </a:srgbClr>
                </a:solidFill>
                <a:latin typeface="Source Han Sans"/>
                <a:ea typeface="Source Han Sans"/>
                <a:cs typeface="Source Han Sans"/>
              </a:rPr>
              <a:t>Step 4 · Independent Practice</a:t>
            </a:r>
            <a:endParaRPr lang="en-US" sz="1100"/>
          </a:p>
        </p:txBody>
      </p:sp>
      <p:sp>
        <p:nvSpPr>
          <p:cNvPr name="TextBox 27" id="27"/>
          <p:cNvSpPr txBox="true"/>
          <p:nvPr/>
        </p:nvSpPr>
        <p:spPr>
          <a:xfrm flipH="false" flipV="false" rot="0">
            <a:off x="6672379" y="4310510"/>
            <a:ext cx="2542837" cy="605730"/>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5098"/>
                  </a:srgbClr>
                </a:solidFill>
                <a:latin typeface="Source Han Sans"/>
                <a:ea typeface="Source Han Sans"/>
                <a:cs typeface="Source Han Sans"/>
              </a:rPr>
              <a:t>All support is removed — the student folds</a:t>
            </a:r>
            <a:endParaRPr lang="en-US" sz="1100"/>
          </a:p>
          <a:p>
            <a:pPr algn="l"/>
            <a:r>
              <a:rPr b="false" i="false" strike="noStrike" sz="1000">
                <a:ln/>
                <a:solidFill>
                  <a:srgbClr val="2A1608">
                    <a:alpha val="85098"/>
                  </a:srgbClr>
                </a:solidFill>
                <a:latin typeface="Source Han Sans"/>
                <a:ea typeface="Source Han Sans"/>
                <a:cs typeface="Source Han Sans"/>
              </a:rPr>
              <a:t>independently while receiving positive</a:t>
            </a:r>
            <a:endParaRPr/>
          </a:p>
          <a:p>
            <a:pPr algn="l"/>
            <a:r>
              <a:rPr b="false" i="false" strike="noStrike" sz="1000">
                <a:ln/>
                <a:solidFill>
                  <a:srgbClr val="2A1608">
                    <a:alpha val="85098"/>
                  </a:srgbClr>
                </a:solidFill>
                <a:latin typeface="Source Han Sans"/>
                <a:ea typeface="Source Han Sans"/>
                <a:cs typeface="Source Han Sans"/>
              </a:rPr>
              <a:t>reinforcement to build confidence.</a:t>
            </a:r>
            <a:endParaRPr/>
          </a:p>
        </p:txBody>
      </p:sp>
      <p:pic>
        <p:nvPicPr>
          <p:cNvPr name="Picture 28" id="28"/>
          <p:cNvPicPr>
            <a:picLocks noChangeAspect="true"/>
          </p:cNvPicPr>
          <p:nvPr/>
        </p:nvPicPr>
        <p:blipFill>
          <a:blip r:embed="rId3">
            <a:alphaModFix amt="100000"/>
          </a:blip>
          <a:srcRect l="0" r="0" t="1" b="1"/>
          <a:stretch>
            <a:fillRect/>
          </a:stretch>
        </p:blipFill>
        <p:spPr>
          <a:xfrm flipH="false" flipV="false" rot="0">
            <a:off x="9382309" y="2570709"/>
            <a:ext cx="2111492" cy="1583978"/>
          </a:xfrm>
          <a:prstGeom prst="rect">
            <a:avLst/>
          </a:prstGeom>
          <a:ln>
            <a:headEnd type="none"/>
            <a:tailEnd type="none"/>
          </a:ln>
        </p:spPr>
      </p:pic>
      <p:sp>
        <p:nvSpPr>
          <p:cNvPr name="TextBox 29" id="29"/>
          <p:cNvSpPr txBox="true"/>
          <p:nvPr/>
        </p:nvSpPr>
        <p:spPr>
          <a:xfrm flipH="false" flipV="false" rot="0">
            <a:off x="9382309" y="4221361"/>
            <a:ext cx="2111492"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0000"/>
                  </a:srgbClr>
                </a:solidFill>
                <a:latin typeface="Source Han Sans"/>
                <a:ea typeface="Source Han Sans"/>
                <a:cs typeface="Source Han Sans"/>
              </a:rPr>
              <a:t>Student achieving independent completion</a:t>
            </a:r>
            <a:endParaRPr lang="en-US" sz="1100"/>
          </a:p>
        </p:txBody>
      </p:sp>
      <p:sp>
        <p:nvSpPr>
          <p:cNvPr name="AutoShape 30" id="30"/>
          <p:cNvSpPr/>
          <p:nvPr/>
        </p:nvSpPr>
        <p:spPr>
          <a:xfrm flipH="false" flipV="false" rot="0">
            <a:off x="457086" y="5936009"/>
            <a:ext cx="9522" cy="464791"/>
          </a:xfrm>
          <a:prstGeom prst="line">
            <a:avLst/>
          </a:prstGeom>
          <a:ln w="19050">
            <a:solidFill>
              <a:srgbClr val="E08832">
                <a:alpha val="100000"/>
              </a:srgbClr>
            </a:solidFill>
            <a:prstDash val="solid"/>
            <a:headEnd type="none"/>
            <a:tailEnd type="none"/>
          </a:ln>
        </p:spPr>
      </p:sp>
      <p:sp>
        <p:nvSpPr>
          <p:cNvPr name="TextBox 31" id="31"/>
          <p:cNvSpPr txBox="true"/>
          <p:nvPr/>
        </p:nvSpPr>
        <p:spPr>
          <a:xfrm flipH="false" flipV="false" rot="0">
            <a:off x="704673" y="6078884"/>
            <a:ext cx="11484279" cy="161925"/>
          </a:xfrm>
          <a:prstGeom prst="rect">
            <a:avLst/>
          </a:prstGeom>
          <a:ln>
            <a:headEnd type="none"/>
            <a:tailEnd type="none"/>
          </a:ln>
        </p:spPr>
        <p:txBody>
          <a:bodyPr anchor="t" rtlCol="false" anchorCtr="false" wrap="none" lIns="0" rIns="0" tIns="0" bIns="0" vert="horz"/>
          <a:lstStyle/>
          <a:p>
            <a:pPr algn="l">
              <a:defRPr/>
            </a:pPr>
            <a:r>
              <a:rPr lang="en-US" b="false" i="true" strike="noStrike" sz="1200">
                <a:ln/>
                <a:solidFill>
                  <a:srgbClr val="2A1608">
                    <a:alpha val="85098"/>
                  </a:srgbClr>
                </a:solidFill>
                <a:latin typeface="Source Han Serif CN"/>
                <a:ea typeface="Source Han Serif CN"/>
                <a:cs typeface="Source Han Serif CN"/>
              </a:rPr>
              <a:t>"Structured support transitions from physical guidance to complete independence, ensuring SEN learners experience success at every stage of the learning process."</a:t>
            </a:r>
            <a:endParaRPr lang="en-US" sz="1100"/>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E8E0D8">
              <a:alpha val="100000"/>
            </a:srgbClr>
          </a:solidFill>
          <a:ln>
            <a:headEnd type="none"/>
            <a:tailEnd type="none"/>
          </a:ln>
        </p:spPr>
      </p:sp>
      <p:sp>
        <p:nvSpPr>
          <p:cNvPr name="AutoShape 3" id="3"/>
          <p:cNvSpPr/>
          <p:nvPr/>
        </p:nvSpPr>
        <p:spPr>
          <a:xfrm flipH="false" flipV="false" rot="0">
            <a:off x="0" y="0"/>
            <a:ext cx="12188952" cy="6858000"/>
          </a:xfrm>
          <a:prstGeom prst="rect">
            <a:avLst/>
          </a:prstGeom>
          <a:solidFill>
            <a:srgbClr val="FDF7EF">
              <a:alpha val="100000"/>
            </a:srgbClr>
          </a:solidFill>
          <a:ln>
            <a:headEnd type="none"/>
            <a:tailEnd type="none"/>
          </a:ln>
        </p:spPr>
      </p:sp>
      <p:sp>
        <p:nvSpPr>
          <p:cNvPr name="TextBox 4" id="4"/>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Pedagogical Impact</a:t>
            </a:r>
            <a:endParaRPr lang="en-US" sz="1100"/>
          </a:p>
        </p:txBody>
      </p:sp>
      <p:sp>
        <p:nvSpPr>
          <p:cNvPr name="TextBox 5" id="5"/>
          <p:cNvSpPr txBox="true"/>
          <p:nvPr/>
        </p:nvSpPr>
        <p:spPr>
          <a:xfrm flipH="false" flipV="false" rot="0">
            <a:off x="457086" y="771525"/>
            <a:ext cx="11274781" cy="400050"/>
          </a:xfrm>
          <a:prstGeom prst="rect">
            <a:avLst/>
          </a:prstGeom>
          <a:ln>
            <a:headEnd type="none"/>
            <a:tailEnd type="none"/>
          </a:ln>
        </p:spPr>
        <p:txBody>
          <a:bodyPr anchor="t" rtlCol="false" anchorCtr="false" wrap="none" lIns="0" rIns="0" tIns="0" bIns="0" vert="horz"/>
          <a:lstStyle/>
          <a:p>
            <a:pPr algn="l">
              <a:defRPr/>
            </a:pPr>
            <a:r>
              <a:rPr lang="en-US" b="true" i="false" strike="noStrike" sz="2800">
                <a:ln/>
                <a:solidFill>
                  <a:srgbClr val="2A1608">
                    <a:alpha val="100000"/>
                  </a:srgbClr>
                </a:solidFill>
                <a:latin typeface="Source Han Serif CN"/>
                <a:ea typeface="Source Han Serif CN"/>
                <a:cs typeface="Source Han Serif CN"/>
              </a:rPr>
              <a:t>Why It Works: Building Learner Confidence</a:t>
            </a:r>
            <a:endParaRPr lang="en-US" sz="1100"/>
          </a:p>
        </p:txBody>
      </p:sp>
      <p:sp>
        <p:nvSpPr>
          <p:cNvPr name="AutoShape 6" id="6"/>
          <p:cNvSpPr/>
          <p:nvPr/>
        </p:nvSpPr>
        <p:spPr>
          <a:xfrm flipH="false" flipV="false" rot="0">
            <a:off x="457086" y="1482030"/>
            <a:ext cx="304724" cy="304800"/>
          </a:xfrm>
          <a:prstGeom prst="rect">
            <a:avLst/>
          </a:prstGeom>
          <a:ln w="9525">
            <a:solidFill>
              <a:srgbClr val="E0D6C8">
                <a:alpha val="100000"/>
              </a:srgbClr>
            </a:solidFill>
            <a:prstDash val="solid"/>
            <a:headEnd type="none"/>
            <a:tailEnd type="none"/>
          </a:ln>
        </p:spPr>
      </p:sp>
      <p:sp>
        <p:nvSpPr>
          <p:cNvPr name="AutoShape 7" id="7"/>
          <p:cNvSpPr/>
          <p:nvPr/>
        </p:nvSpPr>
        <p:spPr>
          <a:xfrm flipH="false" flipV="false" rot="0">
            <a:off x="533192" y="1558230"/>
            <a:ext cx="152362" cy="152400"/>
          </a:xfrm>
          <a:custGeom>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8887" y="1636"/>
                </a:moveTo>
                <a:lnTo>
                  <a:pt x="4999" y="927"/>
                </a:ln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moveTo>
                  <a:pt x="4721" y="5536"/>
                </a:moveTo>
                <a:lnTo>
                  <a:pt x="7476" y="3282"/>
                </a:lnTo>
                <a:lnTo>
                  <a:pt x="8254" y="3927"/>
                </a:lnTo>
                <a:lnTo>
                  <a:pt x="4721" y="6818"/>
                </a:lnTo>
                <a:lnTo>
                  <a:pt x="2366" y="4891"/>
                </a:lnTo>
                <a:lnTo>
                  <a:pt x="3155" y="4245"/>
                </a:lnTo>
              </a:path>
            </a:pathLst>
          </a:custGeom>
          <a:solidFill>
            <a:srgbClr val="E08832">
              <a:alpha val="100000"/>
            </a:srgbClr>
          </a:solidFill>
          <a:ln>
            <a:headEnd type="none"/>
            <a:tailEnd type="none"/>
          </a:ln>
        </p:spPr>
      </p:sp>
      <p:sp>
        <p:nvSpPr>
          <p:cNvPr name="TextBox 8" id="8"/>
          <p:cNvSpPr txBox="true"/>
          <p:nvPr/>
        </p:nvSpPr>
        <p:spPr>
          <a:xfrm flipH="false" flipV="false" rot="0">
            <a:off x="914171" y="1472505"/>
            <a:ext cx="5897626"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2A1608">
                    <a:alpha val="100000"/>
                  </a:srgbClr>
                </a:solidFill>
                <a:latin typeface="Source Han Serif CN"/>
                <a:ea typeface="Source Han Serif CN"/>
                <a:cs typeface="Source Han Serif CN"/>
              </a:rPr>
              <a:t>Preventing Frustration</a:t>
            </a:r>
            <a:endParaRPr lang="en-US" sz="1100"/>
          </a:p>
        </p:txBody>
      </p:sp>
      <p:sp>
        <p:nvSpPr>
          <p:cNvPr name="TextBox 9" id="9"/>
          <p:cNvSpPr txBox="true"/>
          <p:nvPr/>
        </p:nvSpPr>
        <p:spPr>
          <a:xfrm flipH="false" flipV="false" rot="0">
            <a:off x="914171" y="1759148"/>
            <a:ext cx="5897626" cy="379066"/>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0000"/>
                  </a:srgbClr>
                </a:solidFill>
                <a:latin typeface="Source Han Sans"/>
                <a:ea typeface="Source Han Sans"/>
                <a:cs typeface="Source Han Sans"/>
              </a:rPr>
              <a:t>SEN learners often feel overwhelmed by new skills; scaffolding breaks tasks into manageable</a:t>
            </a:r>
            <a:endParaRPr lang="en-US" sz="1100"/>
          </a:p>
          <a:p>
            <a:pPr algn="l"/>
            <a:r>
              <a:rPr b="false" i="false" strike="noStrike" sz="1000">
                <a:ln/>
                <a:solidFill>
                  <a:srgbClr val="2A1608">
                    <a:alpha val="80000"/>
                  </a:srgbClr>
                </a:solidFill>
                <a:latin typeface="Source Han Sans"/>
                <a:ea typeface="Source Han Sans"/>
                <a:cs typeface="Source Han Sans"/>
              </a:rPr>
              <a:t>steps, preventing the learner from feeling frustrated, anxious, or giving up entirely.</a:t>
            </a:r>
            <a:endParaRPr/>
          </a:p>
        </p:txBody>
      </p:sp>
      <p:sp>
        <p:nvSpPr>
          <p:cNvPr name="AutoShape 10" id="10"/>
          <p:cNvSpPr/>
          <p:nvPr/>
        </p:nvSpPr>
        <p:spPr>
          <a:xfrm flipH="false" flipV="false" rot="0">
            <a:off x="457086" y="2871490"/>
            <a:ext cx="304724" cy="304800"/>
          </a:xfrm>
          <a:prstGeom prst="rect">
            <a:avLst/>
          </a:prstGeom>
          <a:ln w="9525">
            <a:solidFill>
              <a:srgbClr val="E0D6C8">
                <a:alpha val="100000"/>
              </a:srgbClr>
            </a:solidFill>
            <a:prstDash val="solid"/>
            <a:headEnd type="none"/>
            <a:tailEnd type="none"/>
          </a:ln>
        </p:spPr>
      </p:sp>
      <p:sp>
        <p:nvSpPr>
          <p:cNvPr name="AutoShape 11" id="11"/>
          <p:cNvSpPr/>
          <p:nvPr/>
        </p:nvSpPr>
        <p:spPr>
          <a:xfrm flipH="false" flipV="false" rot="0">
            <a:off x="533192" y="2947690"/>
            <a:ext cx="152362" cy="152400"/>
          </a:xfrm>
          <a:custGeom>
            <a:rect l="l" t="t" r="r" b="b"/>
            <a:pathLst>
              <a:path w="9998" h="10000">
                <a:moveTo>
                  <a:pt x="5453" y="7744"/>
                </a:moveTo>
                <a:lnTo>
                  <a:pt x="5453" y="8889"/>
                </a:lnTo>
                <a:lnTo>
                  <a:pt x="7726" y="8889"/>
                </a:lnTo>
                <a:lnTo>
                  <a:pt x="7726" y="10000"/>
                </a:lnTo>
                <a:lnTo>
                  <a:pt x="2272" y="10000"/>
                </a:lnTo>
                <a:lnTo>
                  <a:pt x="2272" y="8889"/>
                </a:lnTo>
                <a:lnTo>
                  <a:pt x="4545" y="8889"/>
                </a:lnTo>
                <a:lnTo>
                  <a:pt x="4545" y="7744"/>
                </a:lnTo>
                <a:cubicBezTo>
                  <a:pt x="3951" y="7655"/>
                  <a:pt x="3411" y="7403"/>
                  <a:pt x="2927" y="6989"/>
                </a:cubicBezTo>
                <a:cubicBezTo>
                  <a:pt x="2442" y="6574"/>
                  <a:pt x="2063" y="6052"/>
                  <a:pt x="1791" y="5422"/>
                </a:cubicBezTo>
                <a:cubicBezTo>
                  <a:pt x="1505" y="4770"/>
                  <a:pt x="1363" y="4073"/>
                  <a:pt x="1363" y="3333"/>
                </a:cubicBezTo>
                <a:lnTo>
                  <a:pt x="1363" y="0"/>
                </a:lnTo>
                <a:lnTo>
                  <a:pt x="8635" y="0"/>
                </a:lnTo>
                <a:lnTo>
                  <a:pt x="8635" y="3333"/>
                </a:lnTo>
                <a:cubicBezTo>
                  <a:pt x="8635" y="4073"/>
                  <a:pt x="8492" y="4770"/>
                  <a:pt x="8207" y="5422"/>
                </a:cubicBezTo>
                <a:cubicBezTo>
                  <a:pt x="7934" y="6052"/>
                  <a:pt x="7555" y="6574"/>
                  <a:pt x="7071" y="6989"/>
                </a:cubicBezTo>
                <a:cubicBezTo>
                  <a:pt x="6586" y="7403"/>
                  <a:pt x="6047" y="7655"/>
                  <a:pt x="5453" y="7744"/>
                </a:cubicBezTo>
                <a:moveTo>
                  <a:pt x="7726" y="1111"/>
                </a:moveTo>
                <a:lnTo>
                  <a:pt x="2272" y="1111"/>
                </a:lnTo>
                <a:lnTo>
                  <a:pt x="2272" y="3333"/>
                </a:lnTo>
                <a:cubicBezTo>
                  <a:pt x="2272" y="3933"/>
                  <a:pt x="2396" y="4492"/>
                  <a:pt x="2645" y="5011"/>
                </a:cubicBezTo>
                <a:cubicBezTo>
                  <a:pt x="2887" y="5515"/>
                  <a:pt x="3214" y="5915"/>
                  <a:pt x="3627" y="6211"/>
                </a:cubicBezTo>
                <a:cubicBezTo>
                  <a:pt x="4051" y="6515"/>
                  <a:pt x="4508" y="6667"/>
                  <a:pt x="4999" y="6667"/>
                </a:cubicBezTo>
                <a:cubicBezTo>
                  <a:pt x="5489" y="6667"/>
                  <a:pt x="5947" y="6515"/>
                  <a:pt x="6371" y="6211"/>
                </a:cubicBezTo>
                <a:cubicBezTo>
                  <a:pt x="6783" y="5915"/>
                  <a:pt x="7111" y="5515"/>
                  <a:pt x="7353" y="5011"/>
                </a:cubicBezTo>
                <a:cubicBezTo>
                  <a:pt x="7601" y="4492"/>
                  <a:pt x="7726" y="3933"/>
                  <a:pt x="7726" y="3333"/>
                </a:cubicBezTo>
                <a:lnTo>
                  <a:pt x="7726" y="1111"/>
                </a:lnTo>
                <a:moveTo>
                  <a:pt x="0" y="3333"/>
                </a:moveTo>
                <a:lnTo>
                  <a:pt x="0" y="1111"/>
                </a:lnTo>
                <a:lnTo>
                  <a:pt x="909" y="1111"/>
                </a:lnTo>
                <a:lnTo>
                  <a:pt x="909" y="3333"/>
                </a:lnTo>
                <a:lnTo>
                  <a:pt x="0" y="3333"/>
                </a:lnTo>
                <a:moveTo>
                  <a:pt x="9089" y="3333"/>
                </a:moveTo>
                <a:lnTo>
                  <a:pt x="9089" y="1111"/>
                </a:lnTo>
                <a:lnTo>
                  <a:pt x="9998" y="1111"/>
                </a:lnTo>
                <a:lnTo>
                  <a:pt x="9998" y="3333"/>
                </a:lnTo>
              </a:path>
            </a:pathLst>
          </a:custGeom>
          <a:solidFill>
            <a:srgbClr val="E08832">
              <a:alpha val="100000"/>
            </a:srgbClr>
          </a:solidFill>
          <a:ln>
            <a:headEnd type="none"/>
            <a:tailEnd type="none"/>
          </a:ln>
        </p:spPr>
      </p:sp>
      <p:sp>
        <p:nvSpPr>
          <p:cNvPr name="TextBox 12" id="12"/>
          <p:cNvSpPr txBox="true"/>
          <p:nvPr/>
        </p:nvSpPr>
        <p:spPr>
          <a:xfrm flipH="false" flipV="false" rot="0">
            <a:off x="914171" y="2861965"/>
            <a:ext cx="5897626"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2A1608">
                    <a:alpha val="100000"/>
                  </a:srgbClr>
                </a:solidFill>
                <a:latin typeface="Source Han Serif CN"/>
                <a:ea typeface="Source Han Serif CN"/>
                <a:cs typeface="Source Han Serif CN"/>
              </a:rPr>
              <a:t>Experiencing Small Successes</a:t>
            </a:r>
            <a:endParaRPr lang="en-US" sz="1100"/>
          </a:p>
        </p:txBody>
      </p:sp>
      <p:sp>
        <p:nvSpPr>
          <p:cNvPr name="TextBox 13" id="13"/>
          <p:cNvSpPr txBox="true"/>
          <p:nvPr/>
        </p:nvSpPr>
        <p:spPr>
          <a:xfrm flipH="false" flipV="false" rot="0">
            <a:off x="914171" y="3148608"/>
            <a:ext cx="5897626" cy="379066"/>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0000"/>
                  </a:srgbClr>
                </a:solidFill>
                <a:latin typeface="Source Han Sans"/>
                <a:ea typeface="Source Han Sans"/>
                <a:cs typeface="Source Han Sans"/>
              </a:rPr>
              <a:t>By providing high initial support, scaffolding ensures learners can successfully complete tasks right</a:t>
            </a:r>
            <a:endParaRPr lang="en-US" sz="1100"/>
          </a:p>
          <a:p>
            <a:pPr algn="l"/>
            <a:r>
              <a:rPr b="false" i="false" strike="noStrike" sz="1000">
                <a:ln/>
                <a:solidFill>
                  <a:srgbClr val="2A1608">
                    <a:alpha val="80000"/>
                  </a:srgbClr>
                </a:solidFill>
                <a:latin typeface="Source Han Sans"/>
                <a:ea typeface="Source Han Sans"/>
                <a:cs typeface="Source Han Sans"/>
              </a:rPr>
              <a:t>from the start, and these repeated small wins build their confidence and motivation.</a:t>
            </a:r>
            <a:endParaRPr/>
          </a:p>
        </p:txBody>
      </p:sp>
      <p:sp>
        <p:nvSpPr>
          <p:cNvPr name="AutoShape 14" id="14"/>
          <p:cNvSpPr/>
          <p:nvPr/>
        </p:nvSpPr>
        <p:spPr>
          <a:xfrm flipH="false" flipV="false" rot="0">
            <a:off x="457086" y="4260949"/>
            <a:ext cx="304724" cy="304800"/>
          </a:xfrm>
          <a:prstGeom prst="rect">
            <a:avLst/>
          </a:prstGeom>
          <a:ln w="9525">
            <a:solidFill>
              <a:srgbClr val="E0D6C8">
                <a:alpha val="100000"/>
              </a:srgbClr>
            </a:solidFill>
            <a:prstDash val="solid"/>
            <a:headEnd type="none"/>
            <a:tailEnd type="none"/>
          </a:ln>
        </p:spPr>
      </p:sp>
      <p:sp>
        <p:nvSpPr>
          <p:cNvPr name="AutoShape 15" id="15"/>
          <p:cNvSpPr/>
          <p:nvPr/>
        </p:nvSpPr>
        <p:spPr>
          <a:xfrm flipH="false" flipV="false" rot="0">
            <a:off x="533192" y="4337149"/>
            <a:ext cx="152362" cy="152400"/>
          </a:xfrm>
          <a:custGeom>
            <a:rect l="l" t="t" r="r" b="b"/>
            <a:pathLst>
              <a:path w="9998" h="10000">
                <a:moveTo>
                  <a:pt x="0" y="0"/>
                </a:moveTo>
                <a:lnTo>
                  <a:pt x="2000" y="0"/>
                </a:lnTo>
                <a:cubicBezTo>
                  <a:pt x="2572" y="0"/>
                  <a:pt x="3109" y="144"/>
                  <a:pt x="3609" y="433"/>
                </a:cubicBezTo>
                <a:cubicBezTo>
                  <a:pt x="4095" y="715"/>
                  <a:pt x="4504" y="1106"/>
                  <a:pt x="4834" y="1606"/>
                </a:cubicBezTo>
                <a:cubicBezTo>
                  <a:pt x="5164" y="2106"/>
                  <a:pt x="5372" y="2663"/>
                  <a:pt x="5459" y="3278"/>
                </a:cubicBezTo>
                <a:cubicBezTo>
                  <a:pt x="5759" y="2944"/>
                  <a:pt x="6102" y="2685"/>
                  <a:pt x="6489" y="2500"/>
                </a:cubicBezTo>
                <a:cubicBezTo>
                  <a:pt x="6889" y="2314"/>
                  <a:pt x="7308" y="2222"/>
                  <a:pt x="7748" y="2222"/>
                </a:cubicBezTo>
                <a:lnTo>
                  <a:pt x="9998" y="2222"/>
                </a:lnTo>
                <a:lnTo>
                  <a:pt x="9998" y="3611"/>
                </a:lnTo>
                <a:cubicBezTo>
                  <a:pt x="9998" y="4263"/>
                  <a:pt x="9851" y="4870"/>
                  <a:pt x="9558" y="5433"/>
                </a:cubicBezTo>
                <a:cubicBezTo>
                  <a:pt x="9271" y="5981"/>
                  <a:pt x="8881" y="6415"/>
                  <a:pt x="8388" y="6733"/>
                </a:cubicBezTo>
                <a:cubicBezTo>
                  <a:pt x="7881" y="7059"/>
                  <a:pt x="7335" y="7222"/>
                  <a:pt x="6749" y="7222"/>
                </a:cubicBezTo>
                <a:lnTo>
                  <a:pt x="5499" y="7222"/>
                </a:lnTo>
                <a:lnTo>
                  <a:pt x="5499" y="10000"/>
                </a:lnTo>
                <a:lnTo>
                  <a:pt x="4499" y="10000"/>
                </a:lnTo>
                <a:lnTo>
                  <a:pt x="4499" y="5556"/>
                </a:lnTo>
                <a:lnTo>
                  <a:pt x="3499" y="5556"/>
                </a:lnTo>
                <a:cubicBezTo>
                  <a:pt x="2865" y="5556"/>
                  <a:pt x="2276" y="5378"/>
                  <a:pt x="1730" y="5022"/>
                </a:cubicBezTo>
                <a:cubicBezTo>
                  <a:pt x="1203" y="4681"/>
                  <a:pt x="786" y="4218"/>
                  <a:pt x="480" y="3633"/>
                </a:cubicBezTo>
                <a:cubicBezTo>
                  <a:pt x="160" y="3025"/>
                  <a:pt x="0" y="2370"/>
                  <a:pt x="0" y="1667"/>
                </a:cubicBezTo>
                <a:lnTo>
                  <a:pt x="0" y="0"/>
                </a:lnTo>
                <a:moveTo>
                  <a:pt x="8998" y="3611"/>
                </a:moveTo>
                <a:lnTo>
                  <a:pt x="8998" y="3333"/>
                </a:lnTo>
                <a:lnTo>
                  <a:pt x="7748" y="3333"/>
                </a:lnTo>
                <a:cubicBezTo>
                  <a:pt x="7342" y="3333"/>
                  <a:pt x="6967" y="3446"/>
                  <a:pt x="6624" y="3672"/>
                </a:cubicBezTo>
                <a:cubicBezTo>
                  <a:pt x="6280" y="3898"/>
                  <a:pt x="6007" y="4201"/>
                  <a:pt x="5804" y="4583"/>
                </a:cubicBezTo>
                <a:cubicBezTo>
                  <a:pt x="5600" y="4965"/>
                  <a:pt x="5499" y="5381"/>
                  <a:pt x="5499" y="5833"/>
                </a:cubicBezTo>
                <a:lnTo>
                  <a:pt x="5499" y="6111"/>
                </a:lnTo>
                <a:lnTo>
                  <a:pt x="6749" y="6111"/>
                </a:lnTo>
                <a:cubicBezTo>
                  <a:pt x="7155" y="6111"/>
                  <a:pt x="7530" y="5998"/>
                  <a:pt x="7873" y="5772"/>
                </a:cubicBezTo>
                <a:cubicBezTo>
                  <a:pt x="8216" y="5546"/>
                  <a:pt x="8489" y="5242"/>
                  <a:pt x="8693" y="4861"/>
                </a:cubicBezTo>
                <a:cubicBezTo>
                  <a:pt x="8896" y="4479"/>
                  <a:pt x="8998" y="4063"/>
                  <a:pt x="8998" y="3611"/>
                </a:cubicBezTo>
                <a:moveTo>
                  <a:pt x="2000" y="1111"/>
                </a:moveTo>
                <a:lnTo>
                  <a:pt x="1000" y="1111"/>
                </a:lnTo>
                <a:lnTo>
                  <a:pt x="1000" y="1667"/>
                </a:lnTo>
                <a:cubicBezTo>
                  <a:pt x="1000" y="2170"/>
                  <a:pt x="1111" y="2635"/>
                  <a:pt x="1335" y="3061"/>
                </a:cubicBezTo>
                <a:cubicBezTo>
                  <a:pt x="1558" y="3487"/>
                  <a:pt x="1861" y="3824"/>
                  <a:pt x="2245" y="4072"/>
                </a:cubicBezTo>
                <a:cubicBezTo>
                  <a:pt x="2627" y="4320"/>
                  <a:pt x="3045" y="4444"/>
                  <a:pt x="3499" y="4444"/>
                </a:cubicBezTo>
                <a:lnTo>
                  <a:pt x="4499" y="4444"/>
                </a:lnTo>
                <a:lnTo>
                  <a:pt x="4499" y="3889"/>
                </a:lnTo>
                <a:cubicBezTo>
                  <a:pt x="4499" y="3385"/>
                  <a:pt x="4387" y="2920"/>
                  <a:pt x="4164" y="2494"/>
                </a:cubicBezTo>
                <a:cubicBezTo>
                  <a:pt x="3940" y="2068"/>
                  <a:pt x="3637" y="1731"/>
                  <a:pt x="3254" y="1483"/>
                </a:cubicBezTo>
                <a:cubicBezTo>
                  <a:pt x="2870" y="1235"/>
                  <a:pt x="2452" y="1111"/>
                  <a:pt x="2000" y="1111"/>
                </a:cubicBezTo>
              </a:path>
            </a:pathLst>
          </a:custGeom>
          <a:solidFill>
            <a:srgbClr val="E08832">
              <a:alpha val="100000"/>
            </a:srgbClr>
          </a:solidFill>
          <a:ln>
            <a:headEnd type="none"/>
            <a:tailEnd type="none"/>
          </a:ln>
        </p:spPr>
      </p:sp>
      <p:sp>
        <p:nvSpPr>
          <p:cNvPr name="TextBox 16" id="16"/>
          <p:cNvSpPr txBox="true"/>
          <p:nvPr/>
        </p:nvSpPr>
        <p:spPr>
          <a:xfrm flipH="false" flipV="false" rot="0">
            <a:off x="914171" y="4251424"/>
            <a:ext cx="5897626"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2A1608">
                    <a:alpha val="100000"/>
                  </a:srgbClr>
                </a:solidFill>
                <a:latin typeface="Source Han Serif CN"/>
                <a:ea typeface="Source Han Serif CN"/>
                <a:cs typeface="Source Han Serif CN"/>
              </a:rPr>
              <a:t>Fostering a Growth Mindset</a:t>
            </a:r>
            <a:endParaRPr lang="en-US" sz="1100"/>
          </a:p>
        </p:txBody>
      </p:sp>
      <p:sp>
        <p:nvSpPr>
          <p:cNvPr name="TextBox 17" id="17"/>
          <p:cNvSpPr txBox="true"/>
          <p:nvPr/>
        </p:nvSpPr>
        <p:spPr>
          <a:xfrm flipH="false" flipV="false" rot="0">
            <a:off x="914171" y="4538067"/>
            <a:ext cx="5897626" cy="379066"/>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0000"/>
                  </a:srgbClr>
                </a:solidFill>
                <a:latin typeface="Source Han Sans"/>
                <a:ea typeface="Source Han Sans"/>
                <a:cs typeface="Source Han Sans"/>
              </a:rPr>
              <a:t>The gradual reduction of support encourages learners to take on more responsibility, nurturing the</a:t>
            </a:r>
            <a:endParaRPr lang="en-US" sz="1100"/>
          </a:p>
          <a:p>
            <a:pPr algn="l"/>
            <a:r>
              <a:rPr b="false" i="false" strike="noStrike" sz="1000">
                <a:ln/>
                <a:solidFill>
                  <a:srgbClr val="2A1608">
                    <a:alpha val="80000"/>
                  </a:srgbClr>
                </a:solidFill>
                <a:latin typeface="Source Han Sans"/>
                <a:ea typeface="Source Han Sans"/>
                <a:cs typeface="Source Han Sans"/>
              </a:rPr>
              <a:t>belief that they have the capacity to learn, improve, and overcome challenges.</a:t>
            </a:r>
            <a:endParaRPr/>
          </a:p>
        </p:txBody>
      </p:sp>
      <p:sp>
        <p:nvSpPr>
          <p:cNvPr name="AutoShape 18" id="18"/>
          <p:cNvSpPr/>
          <p:nvPr/>
        </p:nvSpPr>
        <p:spPr>
          <a:xfrm flipH="false" flipV="false" rot="0">
            <a:off x="457086" y="5707559"/>
            <a:ext cx="9522" cy="693241"/>
          </a:xfrm>
          <a:prstGeom prst="line">
            <a:avLst/>
          </a:prstGeom>
          <a:ln w="19050">
            <a:solidFill>
              <a:srgbClr val="E08832">
                <a:alpha val="100000"/>
              </a:srgbClr>
            </a:solidFill>
            <a:prstDash val="solid"/>
            <a:headEnd type="none"/>
            <a:tailEnd type="none"/>
          </a:ln>
        </p:spPr>
      </p:sp>
      <p:sp>
        <p:nvSpPr>
          <p:cNvPr name="TextBox 19" id="19"/>
          <p:cNvSpPr txBox="true"/>
          <p:nvPr/>
        </p:nvSpPr>
        <p:spPr>
          <a:xfrm flipH="false" flipV="false" rot="0">
            <a:off x="666584" y="5869484"/>
            <a:ext cx="6145214" cy="356146"/>
          </a:xfrm>
          <a:prstGeom prst="rect">
            <a:avLst/>
          </a:prstGeom>
          <a:ln>
            <a:headEnd type="none"/>
            <a:tailEnd type="none"/>
          </a:ln>
        </p:spPr>
        <p:txBody>
          <a:bodyPr anchor="t" rtlCol="false" anchorCtr="false" wrap="square" lIns="0" rIns="0" tIns="0" bIns="0" vert="horz"/>
          <a:lstStyle/>
          <a:p>
            <a:pPr algn="l">
              <a:defRPr/>
            </a:pPr>
            <a:r>
              <a:rPr lang="en-US" b="false" i="true" strike="noStrike" sz="1000">
                <a:ln/>
                <a:solidFill>
                  <a:srgbClr val="2A1608">
                    <a:alpha val="85098"/>
                  </a:srgbClr>
                </a:solidFill>
                <a:latin typeface="Source Han Serif CN"/>
                <a:ea typeface="Source Han Serif CN"/>
                <a:cs typeface="Source Han Serif CN"/>
              </a:rPr>
              <a:t>"Scaffolding effectively builds confidence in SEN learners by breaking down complex tasks into manageable</a:t>
            </a:r>
            <a:endParaRPr lang="en-US" sz="1100"/>
          </a:p>
          <a:p>
            <a:pPr algn="l"/>
            <a:r>
              <a:rPr b="false" i="true" strike="noStrike" sz="1000">
                <a:ln/>
                <a:solidFill>
                  <a:srgbClr val="2A1608">
                    <a:alpha val="85098"/>
                  </a:srgbClr>
                </a:solidFill>
                <a:latin typeface="Source Han Serif CN"/>
                <a:ea typeface="Source Han Serif CN"/>
                <a:cs typeface="Source Han Serif CN"/>
              </a:rPr>
              <a:t>steps, preventing frustration, and ensuring early successes that foster a growth mindset."</a:t>
            </a:r>
            <a:endParaRPr/>
          </a:p>
        </p:txBody>
      </p:sp>
      <p:pic>
        <p:nvPicPr>
          <p:cNvPr name="Picture 20" id="20"/>
          <p:cNvPicPr>
            <a:picLocks noChangeAspect="true"/>
          </p:cNvPicPr>
          <p:nvPr/>
        </p:nvPicPr>
        <p:blipFill>
          <a:blip r:embed="rId2">
            <a:alphaModFix amt="100000"/>
          </a:blip>
          <a:srcRect l="0" r="0" t="0" b="0"/>
          <a:stretch>
            <a:fillRect/>
          </a:stretch>
        </p:blipFill>
        <p:spPr>
          <a:xfrm flipH="false" flipV="false" rot="0">
            <a:off x="7192702" y="1462980"/>
            <a:ext cx="4539164" cy="3023890"/>
          </a:xfrm>
          <a:prstGeom prst="rect">
            <a:avLst/>
          </a:prstGeom>
          <a:ln>
            <a:headEnd type="none"/>
            <a:tailEnd type="none"/>
          </a:ln>
        </p:spPr>
      </p:pic>
      <p:sp>
        <p:nvSpPr>
          <p:cNvPr name="TextBox 21" id="21"/>
          <p:cNvSpPr txBox="true"/>
          <p:nvPr/>
        </p:nvSpPr>
        <p:spPr>
          <a:xfrm flipH="false" flipV="false" rot="0">
            <a:off x="7192702" y="4601171"/>
            <a:ext cx="4539164"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A learner's moment of confidence — the result of structured, step-by-step support.</a:t>
            </a:r>
            <a:endParaRPr lang="en-US" sz="1100"/>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DF7EF">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Why It Works</a:t>
            </a:r>
            <a:endParaRPr lang="en-US" sz="1100"/>
          </a:p>
        </p:txBody>
      </p:sp>
      <p:sp>
        <p:nvSpPr>
          <p:cNvPr name="TextBox 4" id="4"/>
          <p:cNvSpPr txBox="true"/>
          <p:nvPr/>
        </p:nvSpPr>
        <p:spPr>
          <a:xfrm flipH="false" flipV="false" rot="0">
            <a:off x="457086" y="752475"/>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2A1608">
                    <a:alpha val="100000"/>
                  </a:srgbClr>
                </a:solidFill>
                <a:latin typeface="Source Han Serif CN"/>
                <a:ea typeface="Source Han Serif CN"/>
                <a:cs typeface="Source Han Serif CN"/>
              </a:rPr>
              <a:t>Promoting Learner Independence</a:t>
            </a:r>
            <a:endParaRPr lang="en-US" sz="1100"/>
          </a:p>
        </p:txBody>
      </p:sp>
      <p:sp>
        <p:nvSpPr>
          <p:cNvPr name="TextBox 5" id="5"/>
          <p:cNvSpPr txBox="true"/>
          <p:nvPr/>
        </p:nvSpPr>
        <p:spPr>
          <a:xfrm flipH="false" flipV="false" rot="0">
            <a:off x="457086" y="1352550"/>
            <a:ext cx="11274781" cy="40570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2A1608">
                    <a:alpha val="70196"/>
                  </a:srgbClr>
                </a:solidFill>
                <a:latin typeface="Source Han Sans"/>
                <a:ea typeface="Source Han Sans"/>
                <a:cs typeface="Source Han Sans"/>
              </a:rPr>
              <a:t>The ultimate aim of scaffolding is to promote learner independence through the structured withdrawal</a:t>
            </a:r>
            <a:endParaRPr lang="en-US" sz="1100"/>
          </a:p>
          <a:p>
            <a:pPr algn="l"/>
            <a:r>
              <a:rPr b="false" i="false" strike="noStrike" sz="1200">
                <a:ln/>
                <a:solidFill>
                  <a:srgbClr val="2A1608">
                    <a:alpha val="70196"/>
                  </a:srgbClr>
                </a:solidFill>
                <a:latin typeface="Source Han Sans"/>
                <a:ea typeface="Source Han Sans"/>
                <a:cs typeface="Source Han Sans"/>
              </a:rPr>
              <a:t>of support.</a:t>
            </a:r>
            <a:endParaRPr/>
          </a:p>
        </p:txBody>
      </p:sp>
      <p:sp>
        <p:nvSpPr>
          <p:cNvPr name="TextBox 6" id="6"/>
          <p:cNvSpPr txBox="true"/>
          <p:nvPr/>
        </p:nvSpPr>
        <p:spPr>
          <a:xfrm flipH="false" flipV="false" rot="0">
            <a:off x="457086" y="2049661"/>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2A1608">
                    <a:alpha val="14901"/>
                  </a:srgbClr>
                </a:solidFill>
                <a:latin typeface="Source Han Sans"/>
                <a:ea typeface="Source Han Sans"/>
                <a:cs typeface="Source Han Sans"/>
              </a:rPr>
              <a:t>01</a:t>
            </a:r>
            <a:endParaRPr lang="en-US" sz="1100"/>
          </a:p>
        </p:txBody>
      </p:sp>
      <p:sp>
        <p:nvSpPr>
          <p:cNvPr name="TextBox 7" id="7"/>
          <p:cNvSpPr txBox="true"/>
          <p:nvPr/>
        </p:nvSpPr>
        <p:spPr>
          <a:xfrm flipH="false" flipV="false" rot="0">
            <a:off x="952261" y="2078236"/>
            <a:ext cx="5859535" cy="190500"/>
          </a:xfrm>
          <a:prstGeom prst="rect">
            <a:avLst/>
          </a:prstGeom>
          <a:ln>
            <a:headEnd type="none"/>
            <a:tailEnd type="none"/>
          </a:ln>
        </p:spPr>
        <p:txBody>
          <a:bodyPr anchor="t" rtlCol="false" anchorCtr="false" wrap="none" lIns="0" rIns="0" tIns="0" bIns="0" vert="horz"/>
          <a:lstStyle/>
          <a:p>
            <a:pPr algn="l">
              <a:defRPr/>
            </a:pPr>
            <a:r>
              <a:rPr lang="en-US" b="true" i="false" strike="noStrike" sz="1300">
                <a:ln/>
                <a:solidFill>
                  <a:srgbClr val="2A1608">
                    <a:alpha val="100000"/>
                  </a:srgbClr>
                </a:solidFill>
                <a:latin typeface="Source Han Serif CN"/>
                <a:ea typeface="Source Han Serif CN"/>
                <a:cs typeface="Source Han Serif CN"/>
              </a:rPr>
              <a:t>Gradual Release of Responsibility</a:t>
            </a:r>
            <a:endParaRPr lang="en-US" sz="1100"/>
          </a:p>
        </p:txBody>
      </p:sp>
      <p:sp>
        <p:nvSpPr>
          <p:cNvPr name="TextBox 8" id="8"/>
          <p:cNvSpPr txBox="true"/>
          <p:nvPr/>
        </p:nvSpPr>
        <p:spPr>
          <a:xfrm flipH="false" flipV="false" rot="0">
            <a:off x="952261" y="2377232"/>
            <a:ext cx="5859535" cy="379066"/>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0000"/>
                  </a:srgbClr>
                </a:solidFill>
                <a:latin typeface="Source Han Sans"/>
                <a:ea typeface="Source Han Sans"/>
                <a:cs typeface="Source Han Sans"/>
              </a:rPr>
              <a:t>Structured withdrawal of support is key; as learners master each step, they naturally take more</a:t>
            </a:r>
            <a:endParaRPr lang="en-US" sz="1100"/>
          </a:p>
          <a:p>
            <a:pPr algn="l"/>
            <a:r>
              <a:rPr b="false" i="false" strike="noStrike" sz="1000">
                <a:ln/>
                <a:solidFill>
                  <a:srgbClr val="2A1608">
                    <a:alpha val="80000"/>
                  </a:srgbClr>
                </a:solidFill>
                <a:latin typeface="Source Han Sans"/>
                <a:ea typeface="Source Han Sans"/>
                <a:cs typeface="Source Han Sans"/>
              </a:rPr>
              <a:t>responsibility, transitioning from relying on the teacher to independent performance.</a:t>
            </a:r>
            <a:endParaRPr/>
          </a:p>
        </p:txBody>
      </p:sp>
      <p:sp>
        <p:nvSpPr>
          <p:cNvPr name="TextBox 9" id="9"/>
          <p:cNvSpPr txBox="true"/>
          <p:nvPr/>
        </p:nvSpPr>
        <p:spPr>
          <a:xfrm flipH="false" flipV="false" rot="0">
            <a:off x="457086" y="3252340"/>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2A1608">
                    <a:alpha val="14901"/>
                  </a:srgbClr>
                </a:solidFill>
                <a:latin typeface="Source Han Sans"/>
                <a:ea typeface="Source Han Sans"/>
                <a:cs typeface="Source Han Sans"/>
              </a:rPr>
              <a:t>02</a:t>
            </a:r>
            <a:endParaRPr lang="en-US" sz="1100"/>
          </a:p>
        </p:txBody>
      </p:sp>
      <p:sp>
        <p:nvSpPr>
          <p:cNvPr name="TextBox 10" id="10"/>
          <p:cNvSpPr txBox="true"/>
          <p:nvPr/>
        </p:nvSpPr>
        <p:spPr>
          <a:xfrm flipH="false" flipV="false" rot="0">
            <a:off x="952261" y="3280915"/>
            <a:ext cx="5859535" cy="190500"/>
          </a:xfrm>
          <a:prstGeom prst="rect">
            <a:avLst/>
          </a:prstGeom>
          <a:ln>
            <a:headEnd type="none"/>
            <a:tailEnd type="none"/>
          </a:ln>
        </p:spPr>
        <p:txBody>
          <a:bodyPr anchor="t" rtlCol="false" anchorCtr="false" wrap="none" lIns="0" rIns="0" tIns="0" bIns="0" vert="horz"/>
          <a:lstStyle/>
          <a:p>
            <a:pPr algn="l">
              <a:defRPr/>
            </a:pPr>
            <a:r>
              <a:rPr lang="en-US" b="true" i="false" strike="noStrike" sz="1300">
                <a:ln/>
                <a:solidFill>
                  <a:srgbClr val="2A1608">
                    <a:alpha val="100000"/>
                  </a:srgbClr>
                </a:solidFill>
                <a:latin typeface="Source Han Serif CN"/>
                <a:ea typeface="Source Han Serif CN"/>
                <a:cs typeface="Source Han Serif CN"/>
              </a:rPr>
              <a:t>Developing Problem-Solving Skills</a:t>
            </a:r>
            <a:endParaRPr lang="en-US" sz="1100"/>
          </a:p>
        </p:txBody>
      </p:sp>
      <p:sp>
        <p:nvSpPr>
          <p:cNvPr name="TextBox 11" id="11"/>
          <p:cNvSpPr txBox="true"/>
          <p:nvPr/>
        </p:nvSpPr>
        <p:spPr>
          <a:xfrm flipH="false" flipV="false" rot="0">
            <a:off x="952261" y="3579912"/>
            <a:ext cx="5859535" cy="379066"/>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0000"/>
                  </a:srgbClr>
                </a:solidFill>
                <a:latin typeface="Source Han Sans"/>
                <a:ea typeface="Source Han Sans"/>
                <a:cs typeface="Source Han Sans"/>
              </a:rPr>
              <a:t>By facing manageable challenges within their learning zone, students develop their own strategies</a:t>
            </a:r>
            <a:endParaRPr lang="en-US" sz="1100"/>
          </a:p>
          <a:p>
            <a:pPr algn="l"/>
            <a:r>
              <a:rPr b="false" i="false" strike="noStrike" sz="1000">
                <a:ln/>
                <a:solidFill>
                  <a:srgbClr val="2A1608">
                    <a:alpha val="80000"/>
                  </a:srgbClr>
                </a:solidFill>
                <a:latin typeface="Source Han Sans"/>
                <a:ea typeface="Source Han Sans"/>
                <a:cs typeface="Source Han Sans"/>
              </a:rPr>
              <a:t>and problem-solving abilities, which are crucial for long-term independence.</a:t>
            </a:r>
            <a:endParaRPr/>
          </a:p>
        </p:txBody>
      </p:sp>
      <p:sp>
        <p:nvSpPr>
          <p:cNvPr name="TextBox 12" id="12"/>
          <p:cNvSpPr txBox="true"/>
          <p:nvPr/>
        </p:nvSpPr>
        <p:spPr>
          <a:xfrm flipH="false" flipV="false" rot="0">
            <a:off x="457086" y="4455022"/>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2A1608">
                    <a:alpha val="14901"/>
                  </a:srgbClr>
                </a:solidFill>
                <a:latin typeface="Source Han Sans"/>
                <a:ea typeface="Source Han Sans"/>
                <a:cs typeface="Source Han Sans"/>
              </a:rPr>
              <a:t>03</a:t>
            </a:r>
            <a:endParaRPr lang="en-US" sz="1100"/>
          </a:p>
        </p:txBody>
      </p:sp>
      <p:sp>
        <p:nvSpPr>
          <p:cNvPr name="TextBox 13" id="13"/>
          <p:cNvSpPr txBox="true"/>
          <p:nvPr/>
        </p:nvSpPr>
        <p:spPr>
          <a:xfrm flipH="false" flipV="false" rot="0">
            <a:off x="952261" y="4483597"/>
            <a:ext cx="5859535" cy="190500"/>
          </a:xfrm>
          <a:prstGeom prst="rect">
            <a:avLst/>
          </a:prstGeom>
          <a:ln>
            <a:headEnd type="none"/>
            <a:tailEnd type="none"/>
          </a:ln>
        </p:spPr>
        <p:txBody>
          <a:bodyPr anchor="t" rtlCol="false" anchorCtr="false" wrap="none" lIns="0" rIns="0" tIns="0" bIns="0" vert="horz"/>
          <a:lstStyle/>
          <a:p>
            <a:pPr algn="l">
              <a:defRPr/>
            </a:pPr>
            <a:r>
              <a:rPr lang="en-US" b="true" i="false" strike="noStrike" sz="1300">
                <a:ln/>
                <a:solidFill>
                  <a:srgbClr val="2A1608">
                    <a:alpha val="100000"/>
                  </a:srgbClr>
                </a:solidFill>
                <a:latin typeface="Source Han Serif CN"/>
                <a:ea typeface="Source Han Serif CN"/>
                <a:cs typeface="Source Han Serif CN"/>
              </a:rPr>
              <a:t>Internalizing Skills</a:t>
            </a:r>
            <a:endParaRPr lang="en-US" sz="1100"/>
          </a:p>
        </p:txBody>
      </p:sp>
      <p:sp>
        <p:nvSpPr>
          <p:cNvPr name="TextBox 14" id="14"/>
          <p:cNvSpPr txBox="true"/>
          <p:nvPr/>
        </p:nvSpPr>
        <p:spPr>
          <a:xfrm flipH="false" flipV="false" rot="0">
            <a:off x="952261" y="4782591"/>
            <a:ext cx="5870397" cy="379066"/>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0000"/>
                  </a:srgbClr>
                </a:solidFill>
                <a:latin typeface="Source Han Sans"/>
                <a:ea typeface="Source Han Sans"/>
                <a:cs typeface="Source Han Sans"/>
              </a:rPr>
              <a:t>The final goal is for learners to no longer need external support, having fully internalized the skill as</a:t>
            </a:r>
            <a:endParaRPr lang="en-US" sz="1100"/>
          </a:p>
          <a:p>
            <a:pPr algn="l"/>
            <a:r>
              <a:rPr b="false" i="false" strike="noStrike" sz="1000">
                <a:ln/>
                <a:solidFill>
                  <a:srgbClr val="2A1608">
                    <a:alpha val="80000"/>
                  </a:srgbClr>
                </a:solidFill>
                <a:latin typeface="Source Han Sans"/>
                <a:ea typeface="Source Han Sans"/>
                <a:cs typeface="Source Han Sans"/>
              </a:rPr>
              <a:t>their own independent capability through the scaffolding process.</a:t>
            </a:r>
            <a:endParaRPr/>
          </a:p>
        </p:txBody>
      </p:sp>
      <p:sp>
        <p:nvSpPr>
          <p:cNvPr name="AutoShape 15" id="15"/>
          <p:cNvSpPr/>
          <p:nvPr/>
        </p:nvSpPr>
        <p:spPr>
          <a:xfrm flipH="false" flipV="false" rot="0">
            <a:off x="457086" y="5676751"/>
            <a:ext cx="9522" cy="723900"/>
          </a:xfrm>
          <a:prstGeom prst="line">
            <a:avLst/>
          </a:prstGeom>
          <a:ln w="19050">
            <a:solidFill>
              <a:srgbClr val="E08832">
                <a:alpha val="100000"/>
              </a:srgbClr>
            </a:solidFill>
            <a:prstDash val="solid"/>
            <a:headEnd type="none"/>
            <a:tailEnd type="none"/>
          </a:ln>
        </p:spPr>
      </p:sp>
      <p:sp>
        <p:nvSpPr>
          <p:cNvPr name="TextBox 16" id="16"/>
          <p:cNvSpPr txBox="true"/>
          <p:nvPr/>
        </p:nvSpPr>
        <p:spPr>
          <a:xfrm flipH="false" flipV="false" rot="0">
            <a:off x="666584" y="5848201"/>
            <a:ext cx="6145214" cy="381000"/>
          </a:xfrm>
          <a:prstGeom prst="rect">
            <a:avLst/>
          </a:prstGeom>
          <a:ln>
            <a:headEnd type="none"/>
            <a:tailEnd type="none"/>
          </a:ln>
        </p:spPr>
        <p:txBody>
          <a:bodyPr anchor="t" rtlCol="false" anchorCtr="false" wrap="square" lIns="0" rIns="0" tIns="0" bIns="0" vert="horz"/>
          <a:lstStyle/>
          <a:p>
            <a:pPr algn="l">
              <a:defRPr/>
            </a:pPr>
            <a:r>
              <a:rPr lang="en-US" b="false" i="true" strike="noStrike" sz="1100">
                <a:ln/>
                <a:solidFill>
                  <a:srgbClr val="2A1608">
                    <a:alpha val="85098"/>
                  </a:srgbClr>
                </a:solidFill>
                <a:latin typeface="Source Han Serif CN"/>
                <a:ea typeface="Source Han Serif CN"/>
                <a:cs typeface="Source Han Serif CN"/>
              </a:rPr>
              <a:t>"Enabling SEN students to develop problem-solving skills and internalize new abilities for autonomous</a:t>
            </a:r>
            <a:endParaRPr lang="en-US" sz="1100"/>
          </a:p>
          <a:p>
            <a:pPr algn="l"/>
            <a:r>
              <a:rPr b="false" i="true" strike="noStrike" sz="1100">
                <a:ln/>
                <a:solidFill>
                  <a:srgbClr val="2A1608">
                    <a:alpha val="85098"/>
                  </a:srgbClr>
                </a:solidFill>
                <a:latin typeface="Source Han Serif CN"/>
                <a:ea typeface="Source Han Serif CN"/>
                <a:cs typeface="Source Han Serif CN"/>
              </a:rPr>
              <a:t>performance."</a:t>
            </a:r>
            <a:endParaRPr/>
          </a:p>
        </p:txBody>
      </p:sp>
      <p:pic>
        <p:nvPicPr>
          <p:cNvPr name="Picture 17" id="17"/>
          <p:cNvPicPr>
            <a:picLocks noChangeAspect="true"/>
          </p:cNvPicPr>
          <p:nvPr/>
        </p:nvPicPr>
        <p:blipFill>
          <a:blip r:embed="rId2">
            <a:alphaModFix amt="100000"/>
          </a:blip>
          <a:srcRect l="173" r="173" t="0" b="0"/>
          <a:stretch>
            <a:fillRect/>
          </a:stretch>
        </p:blipFill>
        <p:spPr>
          <a:xfrm flipH="false" flipV="false" rot="0">
            <a:off x="7192702" y="2068711"/>
            <a:ext cx="4539164" cy="2553891"/>
          </a:xfrm>
          <a:prstGeom prst="rect">
            <a:avLst/>
          </a:prstGeom>
          <a:ln>
            <a:headEnd type="none"/>
            <a:tailEnd type="none"/>
          </a:ln>
        </p:spPr>
      </p:pic>
      <p:sp>
        <p:nvSpPr>
          <p:cNvPr name="TextBox 18" id="18"/>
          <p:cNvSpPr txBox="true"/>
          <p:nvPr/>
        </p:nvSpPr>
        <p:spPr>
          <a:xfrm flipH="false" flipV="false" rot="0">
            <a:off x="7192702" y="4717852"/>
            <a:ext cx="4539164"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Learner independence through structured support withdrawal</a:t>
            </a:r>
            <a:endParaRPr lang="en-US" sz="1100"/>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DF7EF">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4901"/>
                  </a:srgbClr>
                </a:solidFill>
                <a:latin typeface="Source Han Sans"/>
                <a:ea typeface="Source Han Sans"/>
                <a:cs typeface="Source Han Sans"/>
              </a:rPr>
              <a:t>Theoretical Foundation</a:t>
            </a:r>
            <a:endParaRPr lang="en-US" sz="1100"/>
          </a:p>
        </p:txBody>
      </p:sp>
      <p:sp>
        <p:nvSpPr>
          <p:cNvPr name="TextBox 4" id="4"/>
          <p:cNvSpPr txBox="true"/>
          <p:nvPr/>
        </p:nvSpPr>
        <p:spPr>
          <a:xfrm flipH="false" flipV="false" rot="0">
            <a:off x="457086" y="762000"/>
            <a:ext cx="11274781" cy="400050"/>
          </a:xfrm>
          <a:prstGeom prst="rect">
            <a:avLst/>
          </a:prstGeom>
          <a:ln>
            <a:headEnd type="none"/>
            <a:tailEnd type="none"/>
          </a:ln>
        </p:spPr>
        <p:txBody>
          <a:bodyPr anchor="t" rtlCol="false" anchorCtr="false" wrap="none" lIns="0" rIns="0" tIns="0" bIns="0" vert="horz"/>
          <a:lstStyle/>
          <a:p>
            <a:pPr algn="l">
              <a:defRPr/>
            </a:pPr>
            <a:r>
              <a:rPr lang="en-US" b="true" i="false" strike="noStrike" sz="2800">
                <a:ln/>
                <a:solidFill>
                  <a:srgbClr val="2A1608">
                    <a:alpha val="100000"/>
                  </a:srgbClr>
                </a:solidFill>
                <a:latin typeface="Source Han Serif CN"/>
                <a:ea typeface="Source Han Serif CN"/>
                <a:cs typeface="Source Han Serif CN"/>
              </a:rPr>
              <a:t>Theoretical Support: Vygotsky's Theory</a:t>
            </a:r>
            <a:endParaRPr lang="en-US" sz="1100"/>
          </a:p>
        </p:txBody>
      </p:sp>
      <p:sp>
        <p:nvSpPr>
          <p:cNvPr name="TextBox 5" id="5"/>
          <p:cNvSpPr txBox="true"/>
          <p:nvPr/>
        </p:nvSpPr>
        <p:spPr>
          <a:xfrm flipH="false" flipV="false" rot="0">
            <a:off x="457086" y="1359098"/>
            <a:ext cx="11731866" cy="397669"/>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2A1608">
                    <a:alpha val="72156"/>
                  </a:srgbClr>
                </a:solidFill>
                <a:latin typeface="Source Han Sans"/>
                <a:ea typeface="Source Han Sans"/>
                <a:cs typeface="Source Han Sans"/>
              </a:rPr>
              <a:t>Scaffolding is strongly supported by Lev Vygotsky's Sociocultural Theory, particularly the concept of the Zone of Proximal Development (ZPD), which emphasizes</a:t>
            </a:r>
            <a:endParaRPr lang="en-US" sz="1100"/>
          </a:p>
          <a:p>
            <a:pPr algn="l"/>
            <a:r>
              <a:rPr b="false" i="false" strike="noStrike" sz="1100">
                <a:ln/>
                <a:solidFill>
                  <a:srgbClr val="2A1608">
                    <a:alpha val="72156"/>
                  </a:srgbClr>
                </a:solidFill>
                <a:latin typeface="Source Han Sans"/>
                <a:ea typeface="Source Han Sans"/>
                <a:cs typeface="Source Han Sans"/>
              </a:rPr>
              <a:t>that learning is a social process facilitated by interaction and language.</a:t>
            </a:r>
            <a:endParaRPr/>
          </a:p>
        </p:txBody>
      </p:sp>
      <p:sp>
        <p:nvSpPr>
          <p:cNvPr name="AutoShape 6" id="6"/>
          <p:cNvSpPr/>
          <p:nvPr/>
        </p:nvSpPr>
        <p:spPr>
          <a:xfrm flipH="false" flipV="false" rot="0">
            <a:off x="457086" y="2068711"/>
            <a:ext cx="9522" cy="734318"/>
          </a:xfrm>
          <a:prstGeom prst="line">
            <a:avLst/>
          </a:prstGeom>
          <a:ln w="28575">
            <a:solidFill>
              <a:srgbClr val="E08832">
                <a:alpha val="100000"/>
              </a:srgbClr>
            </a:solidFill>
            <a:prstDash val="solid"/>
            <a:headEnd type="none"/>
            <a:tailEnd type="none"/>
          </a:ln>
        </p:spPr>
      </p:sp>
      <p:sp>
        <p:nvSpPr>
          <p:cNvPr name="TextBox 7" id="7"/>
          <p:cNvSpPr txBox="true"/>
          <p:nvPr/>
        </p:nvSpPr>
        <p:spPr>
          <a:xfrm flipH="false" flipV="false" rot="0">
            <a:off x="657061" y="2078236"/>
            <a:ext cx="6176907"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2A1608">
                    <a:alpha val="100000"/>
                  </a:srgbClr>
                </a:solidFill>
                <a:latin typeface="Source Han Serif CN"/>
                <a:ea typeface="Source Han Serif CN"/>
                <a:cs typeface="Source Han Serif CN"/>
              </a:rPr>
              <a:t>Zone of Proximal Development (ZPD)</a:t>
            </a:r>
            <a:endParaRPr lang="en-US" sz="1100"/>
          </a:p>
        </p:txBody>
      </p:sp>
      <p:sp>
        <p:nvSpPr>
          <p:cNvPr name="TextBox 8" id="8"/>
          <p:cNvSpPr txBox="true"/>
          <p:nvPr/>
        </p:nvSpPr>
        <p:spPr>
          <a:xfrm flipH="false" flipV="false" rot="0">
            <a:off x="657061" y="2374403"/>
            <a:ext cx="11074805" cy="385762"/>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1960"/>
                  </a:srgbClr>
                </a:solidFill>
                <a:latin typeface="Source Han Sans"/>
                <a:ea typeface="Source Han Sans"/>
                <a:cs typeface="Source Han Sans"/>
              </a:rPr>
              <a:t>Vygotsky defined ZPD as the gap between what a learner can do independently and what they can</a:t>
            </a:r>
            <a:endParaRPr lang="en-US" sz="1100"/>
          </a:p>
          <a:p>
            <a:pPr algn="l"/>
            <a:r>
              <a:rPr b="false" i="false" strike="noStrike" sz="1000">
                <a:ln/>
                <a:solidFill>
                  <a:srgbClr val="2A1608">
                    <a:alpha val="81960"/>
                  </a:srgbClr>
                </a:solidFill>
                <a:latin typeface="Source Han Sans"/>
                <a:ea typeface="Source Han Sans"/>
                <a:cs typeface="Source Han Sans"/>
              </a:rPr>
              <a:t>achieve with guidance, highlighting the exact space where scaffolding operates.</a:t>
            </a:r>
            <a:endParaRPr/>
          </a:p>
        </p:txBody>
      </p:sp>
      <p:sp>
        <p:nvSpPr>
          <p:cNvPr name="AutoShape 9" id="9"/>
          <p:cNvSpPr/>
          <p:nvPr/>
        </p:nvSpPr>
        <p:spPr>
          <a:xfrm flipH="false" flipV="false" rot="0">
            <a:off x="457086" y="3867597"/>
            <a:ext cx="9522" cy="734318"/>
          </a:xfrm>
          <a:prstGeom prst="line">
            <a:avLst/>
          </a:prstGeom>
          <a:ln w="28575">
            <a:solidFill>
              <a:srgbClr val="E08832">
                <a:alpha val="100000"/>
              </a:srgbClr>
            </a:solidFill>
            <a:prstDash val="solid"/>
            <a:headEnd type="none"/>
            <a:tailEnd type="none"/>
          </a:ln>
        </p:spPr>
      </p:sp>
      <p:sp>
        <p:nvSpPr>
          <p:cNvPr name="TextBox 10" id="10"/>
          <p:cNvSpPr txBox="true"/>
          <p:nvPr/>
        </p:nvSpPr>
        <p:spPr>
          <a:xfrm flipH="false" flipV="false" rot="0">
            <a:off x="657061" y="3877122"/>
            <a:ext cx="6176907"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2A1608">
                    <a:alpha val="100000"/>
                  </a:srgbClr>
                </a:solidFill>
                <a:latin typeface="Source Han Serif CN"/>
                <a:ea typeface="Source Han Serif CN"/>
                <a:cs typeface="Source Han Serif CN"/>
              </a:rPr>
              <a:t>Social Interaction is Key</a:t>
            </a:r>
            <a:endParaRPr lang="en-US" sz="1100"/>
          </a:p>
        </p:txBody>
      </p:sp>
      <p:sp>
        <p:nvSpPr>
          <p:cNvPr name="TextBox 11" id="11"/>
          <p:cNvSpPr txBox="true"/>
          <p:nvPr/>
        </p:nvSpPr>
        <p:spPr>
          <a:xfrm flipH="false" flipV="false" rot="0">
            <a:off x="657061" y="4173290"/>
            <a:ext cx="6176907" cy="385762"/>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1960"/>
                  </a:srgbClr>
                </a:solidFill>
                <a:latin typeface="Source Han Sans"/>
                <a:ea typeface="Source Han Sans"/>
                <a:cs typeface="Source Han Sans"/>
              </a:rPr>
              <a:t>The theory emphasizes that learning is inherently a social process, and interaction with a more</a:t>
            </a:r>
            <a:endParaRPr lang="en-US" sz="1100"/>
          </a:p>
          <a:p>
            <a:pPr algn="l"/>
            <a:r>
              <a:rPr b="false" i="false" strike="noStrike" sz="1000">
                <a:ln/>
                <a:solidFill>
                  <a:srgbClr val="2A1608">
                    <a:alpha val="81960"/>
                  </a:srgbClr>
                </a:solidFill>
                <a:latin typeface="Source Han Sans"/>
                <a:ea typeface="Source Han Sans"/>
                <a:cs typeface="Source Han Sans"/>
              </a:rPr>
              <a:t>knowledgeable peer or teacher is crucial for cognitive development and mastering new skills.</a:t>
            </a:r>
            <a:endParaRPr/>
          </a:p>
        </p:txBody>
      </p:sp>
      <p:sp>
        <p:nvSpPr>
          <p:cNvPr name="AutoShape 12" id="12"/>
          <p:cNvSpPr/>
          <p:nvPr/>
        </p:nvSpPr>
        <p:spPr>
          <a:xfrm flipH="false" flipV="false" rot="0">
            <a:off x="457086" y="5666482"/>
            <a:ext cx="9522" cy="734318"/>
          </a:xfrm>
          <a:prstGeom prst="line">
            <a:avLst/>
          </a:prstGeom>
          <a:ln w="28575">
            <a:solidFill>
              <a:srgbClr val="E08832">
                <a:alpha val="100000"/>
              </a:srgbClr>
            </a:solidFill>
            <a:prstDash val="solid"/>
            <a:headEnd type="none"/>
            <a:tailEnd type="none"/>
          </a:ln>
        </p:spPr>
      </p:sp>
      <p:sp>
        <p:nvSpPr>
          <p:cNvPr name="TextBox 13" id="13"/>
          <p:cNvSpPr txBox="true"/>
          <p:nvPr/>
        </p:nvSpPr>
        <p:spPr>
          <a:xfrm flipH="false" flipV="false" rot="0">
            <a:off x="657061" y="5676007"/>
            <a:ext cx="6176907"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2A1608">
                    <a:alpha val="100000"/>
                  </a:srgbClr>
                </a:solidFill>
                <a:latin typeface="Source Han Serif CN"/>
                <a:ea typeface="Source Han Serif CN"/>
                <a:cs typeface="Source Han Serif CN"/>
              </a:rPr>
              <a:t>Language as a Cognitive Tool</a:t>
            </a:r>
            <a:endParaRPr lang="en-US" sz="1100"/>
          </a:p>
        </p:txBody>
      </p:sp>
      <p:sp>
        <p:nvSpPr>
          <p:cNvPr name="TextBox 14" id="14"/>
          <p:cNvSpPr txBox="true"/>
          <p:nvPr/>
        </p:nvSpPr>
        <p:spPr>
          <a:xfrm flipH="false" flipV="false" rot="0">
            <a:off x="657061" y="5972175"/>
            <a:ext cx="11074805" cy="385762"/>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2A1608">
                    <a:alpha val="81960"/>
                  </a:srgbClr>
                </a:solidFill>
                <a:latin typeface="Source Han Sans"/>
                <a:ea typeface="Source Han Sans"/>
                <a:cs typeface="Source Han Sans"/>
              </a:rPr>
              <a:t>Language, including the teacher's instructions and the learner's internal dialogue, serves as a critical tool</a:t>
            </a:r>
            <a:endParaRPr lang="en-US" sz="1100"/>
          </a:p>
          <a:p>
            <a:pPr algn="l"/>
            <a:r>
              <a:rPr b="false" i="false" strike="noStrike" sz="1000">
                <a:ln/>
                <a:solidFill>
                  <a:srgbClr val="2A1608">
                    <a:alpha val="81960"/>
                  </a:srgbClr>
                </a:solidFill>
                <a:latin typeface="Source Han Sans"/>
                <a:ea typeface="Source Han Sans"/>
                <a:cs typeface="Source Han Sans"/>
              </a:rPr>
              <a:t>for thinking and learning within the ZPD during the scaffolding process.</a:t>
            </a:r>
            <a:endParaRPr/>
          </a:p>
        </p:txBody>
      </p:sp>
      <p:pic>
        <p:nvPicPr>
          <p:cNvPr name="Picture 15" id="15"/>
          <p:cNvPicPr>
            <a:picLocks noChangeAspect="true"/>
          </p:cNvPicPr>
          <p:nvPr/>
        </p:nvPicPr>
        <p:blipFill>
          <a:blip r:embed="rId2">
            <a:alphaModFix amt="100000"/>
          </a:blip>
          <a:srcRect l="0" r="0" t="15069" b="15069"/>
          <a:stretch>
            <a:fillRect/>
          </a:stretch>
        </p:blipFill>
        <p:spPr>
          <a:xfrm flipH="false" flipV="false" rot="0">
            <a:off x="7176781" y="2068711"/>
            <a:ext cx="4554936" cy="4084439"/>
          </a:xfrm>
          <a:prstGeom prst="rect">
            <a:avLst/>
          </a:prstGeom>
          <a:ln>
            <a:headEnd type="none"/>
            <a:tailEnd type="none"/>
          </a:ln>
        </p:spPr>
      </p:pic>
      <p:sp>
        <p:nvSpPr>
          <p:cNvPr name="TextBox 16" id="16"/>
          <p:cNvSpPr txBox="true"/>
          <p:nvPr/>
        </p:nvSpPr>
        <p:spPr>
          <a:xfrm flipH="false" flipV="false" rot="0">
            <a:off x="7176781" y="6248400"/>
            <a:ext cx="4554936"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Zone of Proximal Development — Vygotsky's Sociocultural Framework</a:t>
            </a:r>
            <a:endParaRPr lang="en-US" sz="1100"/>
          </a:p>
        </p:txBody>
      </p:sp>
    </p:spTree>
  </p:cSld>
  <p:clrMapOvr>
    <a:masterClrMapping/>
  </p:clrMapOvr>
</p:sld>
</file>

<file path=ppt/slides/slide7.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DF7EF">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Theory &amp; Practice</a:t>
            </a:r>
            <a:endParaRPr lang="en-US" sz="1100"/>
          </a:p>
        </p:txBody>
      </p:sp>
      <p:sp>
        <p:nvSpPr>
          <p:cNvPr name="TextBox 4" id="4"/>
          <p:cNvSpPr txBox="true"/>
          <p:nvPr/>
        </p:nvSpPr>
        <p:spPr>
          <a:xfrm flipH="false" flipV="false" rot="0">
            <a:off x="457086" y="790575"/>
            <a:ext cx="11274781" cy="438150"/>
          </a:xfrm>
          <a:prstGeom prst="rect">
            <a:avLst/>
          </a:prstGeom>
          <a:ln>
            <a:headEnd type="none"/>
            <a:tailEnd type="none"/>
          </a:ln>
        </p:spPr>
        <p:txBody>
          <a:bodyPr anchor="t" rtlCol="false" anchorCtr="false" wrap="none" lIns="0" rIns="0" tIns="0" bIns="0" vert="horz"/>
          <a:lstStyle/>
          <a:p>
            <a:pPr algn="l">
              <a:defRPr/>
            </a:pPr>
            <a:r>
              <a:rPr lang="en-US" b="true" i="false" strike="noStrike" sz="3100">
                <a:ln/>
                <a:solidFill>
                  <a:srgbClr val="2A1608">
                    <a:alpha val="100000"/>
                  </a:srgbClr>
                </a:solidFill>
                <a:latin typeface="Source Han Serif CN"/>
                <a:ea typeface="Source Han Serif CN"/>
                <a:cs typeface="Source Han Serif CN"/>
              </a:rPr>
              <a:t>How Theory Guides Practice</a:t>
            </a:r>
            <a:endParaRPr lang="en-US" sz="1100"/>
          </a:p>
        </p:txBody>
      </p:sp>
      <p:sp>
        <p:nvSpPr>
          <p:cNvPr name="TextBox 5" id="5"/>
          <p:cNvSpPr txBox="true"/>
          <p:nvPr/>
        </p:nvSpPr>
        <p:spPr>
          <a:xfrm flipH="false" flipV="false" rot="0">
            <a:off x="457086" y="1469678"/>
            <a:ext cx="11731866" cy="456159"/>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2A1608">
                    <a:alpha val="72156"/>
                  </a:srgbClr>
                </a:solidFill>
                <a:latin typeface="Source Han Sans"/>
                <a:ea typeface="Source Han Sans"/>
                <a:cs typeface="Source Han Sans"/>
              </a:rPr>
              <a:t>Scaffolding serves as the direct practical application of Vygotsky's Zone of Proximal Development, bridging the gap between what</a:t>
            </a:r>
            <a:endParaRPr lang="en-US" sz="1100"/>
          </a:p>
          <a:p>
            <a:pPr algn="l"/>
            <a:r>
              <a:rPr b="false" i="false" strike="noStrike" sz="1200">
                <a:ln/>
                <a:solidFill>
                  <a:srgbClr val="2A1608">
                    <a:alpha val="72156"/>
                  </a:srgbClr>
                </a:solidFill>
                <a:latin typeface="Source Han Sans"/>
                <a:ea typeface="Source Han Sans"/>
                <a:cs typeface="Source Han Sans"/>
              </a:rPr>
              <a:t>learners can do alone and what they can achieve with guidance.</a:t>
            </a:r>
            <a:endParaRPr/>
          </a:p>
        </p:txBody>
      </p:sp>
      <p:sp>
        <p:nvSpPr>
          <p:cNvPr name="TextBox 6" id="6"/>
          <p:cNvSpPr txBox="true"/>
          <p:nvPr/>
        </p:nvSpPr>
        <p:spPr>
          <a:xfrm flipH="false" flipV="false" rot="0">
            <a:off x="457086" y="2315319"/>
            <a:ext cx="457531" cy="390525"/>
          </a:xfrm>
          <a:prstGeom prst="rect">
            <a:avLst/>
          </a:prstGeom>
          <a:ln>
            <a:headEnd type="none"/>
            <a:tailEnd type="none"/>
          </a:ln>
        </p:spPr>
        <p:txBody>
          <a:bodyPr anchor="t" rtlCol="false" anchorCtr="false" wrap="none" lIns="0" rIns="0" tIns="0" bIns="0" vert="horz"/>
          <a:lstStyle/>
          <a:p>
            <a:pPr algn="l">
              <a:defRPr/>
            </a:pPr>
            <a:r>
              <a:rPr lang="en-US" b="true" i="false" strike="noStrike" sz="2700">
                <a:ln/>
                <a:solidFill>
                  <a:srgbClr val="2A1608">
                    <a:alpha val="14901"/>
                  </a:srgbClr>
                </a:solidFill>
                <a:latin typeface="Source Han Sans"/>
                <a:ea typeface="Source Han Sans"/>
                <a:cs typeface="Source Han Sans"/>
              </a:rPr>
              <a:t>01</a:t>
            </a:r>
            <a:endParaRPr lang="en-US" sz="1100"/>
          </a:p>
        </p:txBody>
      </p:sp>
      <p:sp>
        <p:nvSpPr>
          <p:cNvPr name="TextBox 7" id="7"/>
          <p:cNvSpPr txBox="true"/>
          <p:nvPr/>
        </p:nvSpPr>
        <p:spPr>
          <a:xfrm flipH="false" flipV="false" rot="0">
            <a:off x="1104623" y="2343894"/>
            <a:ext cx="5888846"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2A1608">
                    <a:alpha val="100000"/>
                  </a:srgbClr>
                </a:solidFill>
                <a:latin typeface="Source Han Serif CN"/>
                <a:ea typeface="Source Han Serif CN"/>
                <a:cs typeface="Source Han Serif CN"/>
              </a:rPr>
              <a:t>Direct Application of ZPD</a:t>
            </a:r>
            <a:endParaRPr lang="en-US" sz="1100"/>
          </a:p>
        </p:txBody>
      </p:sp>
      <p:sp>
        <p:nvSpPr>
          <p:cNvPr name="TextBox 8" id="8"/>
          <p:cNvSpPr txBox="true"/>
          <p:nvPr/>
        </p:nvSpPr>
        <p:spPr>
          <a:xfrm flipH="false" flipV="false" rot="0">
            <a:off x="1104623" y="2696319"/>
            <a:ext cx="5888846"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2A1608">
                    <a:alpha val="81960"/>
                  </a:srgbClr>
                </a:solidFill>
                <a:latin typeface="Source Han Sans"/>
                <a:ea typeface="Source Han Sans"/>
                <a:cs typeface="Source Han Sans"/>
              </a:rPr>
              <a:t>Scaffolding is the practical implementation of the ZPD concept, with teacher support</a:t>
            </a:r>
            <a:endParaRPr lang="en-US" sz="1100"/>
          </a:p>
          <a:p>
            <a:pPr algn="l"/>
            <a:r>
              <a:rPr b="false" i="false" strike="noStrike" sz="1200">
                <a:ln/>
                <a:solidFill>
                  <a:srgbClr val="2A1608">
                    <a:alpha val="81960"/>
                  </a:srgbClr>
                </a:solidFill>
                <a:latin typeface="Source Han Sans"/>
                <a:ea typeface="Source Han Sans"/>
                <a:cs typeface="Source Han Sans"/>
              </a:rPr>
              <a:t>specifically designed to operate within the student's zone of proximal development.</a:t>
            </a:r>
            <a:endParaRPr/>
          </a:p>
        </p:txBody>
      </p:sp>
      <p:sp>
        <p:nvSpPr>
          <p:cNvPr name="TextBox 9" id="9"/>
          <p:cNvSpPr txBox="true"/>
          <p:nvPr/>
        </p:nvSpPr>
        <p:spPr>
          <a:xfrm flipH="false" flipV="false" rot="0">
            <a:off x="457086" y="3750172"/>
            <a:ext cx="457531" cy="390525"/>
          </a:xfrm>
          <a:prstGeom prst="rect">
            <a:avLst/>
          </a:prstGeom>
          <a:ln>
            <a:headEnd type="none"/>
            <a:tailEnd type="none"/>
          </a:ln>
        </p:spPr>
        <p:txBody>
          <a:bodyPr anchor="t" rtlCol="false" anchorCtr="false" wrap="none" lIns="0" rIns="0" tIns="0" bIns="0" vert="horz"/>
          <a:lstStyle/>
          <a:p>
            <a:pPr algn="l">
              <a:defRPr/>
            </a:pPr>
            <a:r>
              <a:rPr lang="en-US" b="true" i="false" strike="noStrike" sz="2700">
                <a:ln/>
                <a:solidFill>
                  <a:srgbClr val="2A1608">
                    <a:alpha val="14901"/>
                  </a:srgbClr>
                </a:solidFill>
                <a:latin typeface="Source Han Sans"/>
                <a:ea typeface="Source Han Sans"/>
                <a:cs typeface="Source Han Sans"/>
              </a:rPr>
              <a:t>02</a:t>
            </a:r>
            <a:endParaRPr lang="en-US" sz="1100"/>
          </a:p>
        </p:txBody>
      </p:sp>
      <p:sp>
        <p:nvSpPr>
          <p:cNvPr name="TextBox 10" id="10"/>
          <p:cNvSpPr txBox="true"/>
          <p:nvPr/>
        </p:nvSpPr>
        <p:spPr>
          <a:xfrm flipH="false" flipV="false" rot="0">
            <a:off x="1104623" y="3778747"/>
            <a:ext cx="5888846"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2A1608">
                    <a:alpha val="100000"/>
                  </a:srgbClr>
                </a:solidFill>
                <a:latin typeface="Source Han Serif CN"/>
                <a:ea typeface="Source Han Serif CN"/>
                <a:cs typeface="Source Han Serif CN"/>
              </a:rPr>
              <a:t>Providing Guided Assistance</a:t>
            </a:r>
            <a:endParaRPr lang="en-US" sz="1100"/>
          </a:p>
        </p:txBody>
      </p:sp>
      <p:sp>
        <p:nvSpPr>
          <p:cNvPr name="TextBox 11" id="11"/>
          <p:cNvSpPr txBox="true"/>
          <p:nvPr/>
        </p:nvSpPr>
        <p:spPr>
          <a:xfrm flipH="false" flipV="false" rot="0">
            <a:off x="1104623" y="4131172"/>
            <a:ext cx="5888846" cy="6953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2A1608">
                    <a:alpha val="81960"/>
                  </a:srgbClr>
                </a:solidFill>
                <a:latin typeface="Source Han Sans"/>
                <a:ea typeface="Source Han Sans"/>
                <a:cs typeface="Source Han Sans"/>
              </a:rPr>
              <a:t>The temporary support offered in scaffolding is the guided assistance Vygotsky</a:t>
            </a:r>
            <a:endParaRPr lang="en-US" sz="1100"/>
          </a:p>
          <a:p>
            <a:pPr algn="l"/>
            <a:r>
              <a:rPr b="false" i="false" strike="noStrike" sz="1200">
                <a:ln/>
                <a:solidFill>
                  <a:srgbClr val="2A1608">
                    <a:alpha val="81960"/>
                  </a:srgbClr>
                </a:solidFill>
                <a:latin typeface="Source Han Sans"/>
                <a:ea typeface="Source Han Sans"/>
                <a:cs typeface="Source Han Sans"/>
              </a:rPr>
              <a:t>identified as crucial, enabling learners to accomplish tasks beyond their independent</a:t>
            </a:r>
            <a:endParaRPr/>
          </a:p>
          <a:p>
            <a:pPr algn="l"/>
            <a:r>
              <a:rPr b="false" i="false" strike="noStrike" sz="1200">
                <a:ln/>
                <a:solidFill>
                  <a:srgbClr val="2A1608">
                    <a:alpha val="81960"/>
                  </a:srgbClr>
                </a:solidFill>
                <a:latin typeface="Source Han Sans"/>
                <a:ea typeface="Source Han Sans"/>
                <a:cs typeface="Source Han Sans"/>
              </a:rPr>
              <a:t>capabilities.</a:t>
            </a:r>
            <a:endParaRPr/>
          </a:p>
        </p:txBody>
      </p:sp>
      <p:sp>
        <p:nvSpPr>
          <p:cNvPr name="TextBox 12" id="12"/>
          <p:cNvSpPr txBox="true"/>
          <p:nvPr/>
        </p:nvSpPr>
        <p:spPr>
          <a:xfrm flipH="false" flipV="false" rot="0">
            <a:off x="457086" y="5185023"/>
            <a:ext cx="457531" cy="390525"/>
          </a:xfrm>
          <a:prstGeom prst="rect">
            <a:avLst/>
          </a:prstGeom>
          <a:ln>
            <a:headEnd type="none"/>
            <a:tailEnd type="none"/>
          </a:ln>
        </p:spPr>
        <p:txBody>
          <a:bodyPr anchor="t" rtlCol="false" anchorCtr="false" wrap="none" lIns="0" rIns="0" tIns="0" bIns="0" vert="horz"/>
          <a:lstStyle/>
          <a:p>
            <a:pPr algn="l">
              <a:defRPr/>
            </a:pPr>
            <a:r>
              <a:rPr lang="en-US" b="true" i="false" strike="noStrike" sz="2700">
                <a:ln/>
                <a:solidFill>
                  <a:srgbClr val="2A1608">
                    <a:alpha val="14901"/>
                  </a:srgbClr>
                </a:solidFill>
                <a:latin typeface="Source Han Sans"/>
                <a:ea typeface="Source Han Sans"/>
                <a:cs typeface="Source Han Sans"/>
              </a:rPr>
              <a:t>03</a:t>
            </a:r>
            <a:endParaRPr lang="en-US" sz="1100"/>
          </a:p>
        </p:txBody>
      </p:sp>
      <p:sp>
        <p:nvSpPr>
          <p:cNvPr name="TextBox 13" id="13"/>
          <p:cNvSpPr txBox="true"/>
          <p:nvPr/>
        </p:nvSpPr>
        <p:spPr>
          <a:xfrm flipH="false" flipV="false" rot="0">
            <a:off x="1104623" y="5213598"/>
            <a:ext cx="5888846"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2A1608">
                    <a:alpha val="100000"/>
                  </a:srgbClr>
                </a:solidFill>
                <a:latin typeface="Source Han Serif CN"/>
                <a:ea typeface="Source Han Serif CN"/>
                <a:cs typeface="Source Han Serif CN"/>
              </a:rPr>
              <a:t>Fading Support &amp; The Teacher's Role</a:t>
            </a:r>
            <a:endParaRPr lang="en-US" sz="1100"/>
          </a:p>
        </p:txBody>
      </p:sp>
      <p:sp>
        <p:nvSpPr>
          <p:cNvPr name="TextBox 14" id="14"/>
          <p:cNvSpPr txBox="true"/>
          <p:nvPr/>
        </p:nvSpPr>
        <p:spPr>
          <a:xfrm flipH="false" flipV="false" rot="0">
            <a:off x="1104623" y="5566023"/>
            <a:ext cx="5888846" cy="6953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2A1608">
                    <a:alpha val="81960"/>
                  </a:srgbClr>
                </a:solidFill>
                <a:latin typeface="Source Han Sans"/>
                <a:ea typeface="Source Han Sans"/>
                <a:cs typeface="Source Han Sans"/>
              </a:rPr>
              <a:t>As the learner's ability grows, support is withdrawn—reflecting the shift from the upper</a:t>
            </a:r>
            <a:endParaRPr lang="en-US" sz="1100"/>
          </a:p>
          <a:p>
            <a:pPr algn="l"/>
            <a:r>
              <a:rPr b="false" i="false" strike="noStrike" sz="1200">
                <a:ln/>
                <a:solidFill>
                  <a:srgbClr val="2A1608">
                    <a:alpha val="81960"/>
                  </a:srgbClr>
                </a:solidFill>
                <a:latin typeface="Source Han Sans"/>
                <a:ea typeface="Source Han Sans"/>
                <a:cs typeface="Source Han Sans"/>
              </a:rPr>
              <a:t>limit of the ZPD to independent performance, with the teacher as the More</a:t>
            </a:r>
            <a:endParaRPr/>
          </a:p>
          <a:p>
            <a:pPr algn="l"/>
            <a:r>
              <a:rPr b="false" i="false" strike="noStrike" sz="1200">
                <a:ln/>
                <a:solidFill>
                  <a:srgbClr val="2A1608">
                    <a:alpha val="81960"/>
                  </a:srgbClr>
                </a:solidFill>
                <a:latin typeface="Source Han Sans"/>
                <a:ea typeface="Source Han Sans"/>
                <a:cs typeface="Source Han Sans"/>
              </a:rPr>
              <a:t>Knowledgeable Other.</a:t>
            </a:r>
            <a:endParaRPr/>
          </a:p>
        </p:txBody>
      </p:sp>
      <p:sp>
        <p:nvSpPr>
          <p:cNvPr name="AutoShape 15" id="15"/>
          <p:cNvSpPr/>
          <p:nvPr/>
        </p:nvSpPr>
        <p:spPr>
          <a:xfrm flipH="false" flipV="false" rot="0">
            <a:off x="7374376" y="3137743"/>
            <a:ext cx="4357491" cy="2450009"/>
          </a:xfrm>
          <a:prstGeom prst="rect">
            <a:avLst/>
          </a:prstGeom>
          <a:solidFill>
            <a:srgbClr val="F2ECE3">
              <a:alpha val="100000"/>
            </a:srgbClr>
          </a:solidFill>
          <a:ln w="9525">
            <a:solidFill>
              <a:srgbClr val="E2DBD1">
                <a:alpha val="100000"/>
              </a:srgbClr>
            </a:solidFill>
            <a:prstDash val="solid"/>
            <a:headEnd type="none"/>
            <a:tailEnd type="none"/>
          </a:ln>
        </p:spPr>
      </p:sp>
      <p:sp>
        <p:nvSpPr>
          <p:cNvPr name="AutoShape 16" id="16"/>
          <p:cNvSpPr/>
          <p:nvPr/>
        </p:nvSpPr>
        <p:spPr>
          <a:xfrm flipH="false" flipV="false" rot="0">
            <a:off x="7374376" y="3137743"/>
            <a:ext cx="4357491" cy="9525"/>
          </a:xfrm>
          <a:prstGeom prst="line">
            <a:avLst/>
          </a:prstGeom>
          <a:ln w="28575">
            <a:solidFill>
              <a:srgbClr val="E08832">
                <a:alpha val="100000"/>
              </a:srgbClr>
            </a:solidFill>
            <a:prstDash val="solid"/>
            <a:headEnd type="none"/>
            <a:tailEnd type="none"/>
          </a:ln>
        </p:spPr>
      </p:sp>
      <p:sp>
        <p:nvSpPr>
          <p:cNvPr name="TextBox 17" id="17"/>
          <p:cNvSpPr txBox="true"/>
          <p:nvPr/>
        </p:nvSpPr>
        <p:spPr>
          <a:xfrm flipH="false" flipV="false" rot="0">
            <a:off x="7650531" y="3490168"/>
            <a:ext cx="3805179"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5098"/>
                  </a:srgbClr>
                </a:solidFill>
                <a:latin typeface="Source Han Sans"/>
                <a:ea typeface="Source Han Sans"/>
                <a:cs typeface="Source Han Sans"/>
              </a:rPr>
              <a:t>Key Insight</a:t>
            </a:r>
            <a:endParaRPr lang="en-US" sz="1100"/>
          </a:p>
        </p:txBody>
      </p:sp>
      <p:sp>
        <p:nvSpPr>
          <p:cNvPr name="TextBox 18" id="18"/>
          <p:cNvSpPr txBox="true"/>
          <p:nvPr/>
        </p:nvSpPr>
        <p:spPr>
          <a:xfrm flipH="false" flipV="false" rot="0">
            <a:off x="7650531" y="3828306"/>
            <a:ext cx="4081336" cy="1394223"/>
          </a:xfrm>
          <a:prstGeom prst="rect">
            <a:avLst/>
          </a:prstGeom>
          <a:ln>
            <a:headEnd type="none"/>
            <a:tailEnd type="none"/>
          </a:ln>
        </p:spPr>
        <p:txBody>
          <a:bodyPr anchor="t" rtlCol="false" anchorCtr="false" wrap="square" lIns="0" rIns="0" tIns="0" bIns="0" vert="horz"/>
          <a:lstStyle/>
          <a:p>
            <a:pPr algn="l">
              <a:defRPr/>
            </a:pPr>
            <a:r>
              <a:rPr lang="en-US" b="false" i="true" strike="noStrike" sz="1400">
                <a:ln/>
                <a:solidFill>
                  <a:srgbClr val="2A1608">
                    <a:alpha val="87843"/>
                  </a:srgbClr>
                </a:solidFill>
                <a:latin typeface="Source Han Serif CN"/>
                <a:ea typeface="Source Han Serif CN"/>
                <a:cs typeface="Source Han Serif CN"/>
              </a:rPr>
              <a:t>"Scaffolding serves as the direct practical</a:t>
            </a:r>
            <a:endParaRPr lang="en-US" sz="1100"/>
          </a:p>
          <a:p>
            <a:pPr algn="l"/>
            <a:r>
              <a:rPr b="false" i="true" strike="noStrike" sz="1400">
                <a:ln/>
                <a:solidFill>
                  <a:srgbClr val="2A1608">
                    <a:alpha val="87843"/>
                  </a:srgbClr>
                </a:solidFill>
                <a:latin typeface="Source Han Serif CN"/>
                <a:ea typeface="Source Han Serif CN"/>
                <a:cs typeface="Source Han Serif CN"/>
              </a:rPr>
              <a:t>application of Vygotsky's ZPD, where the teacher</a:t>
            </a:r>
            <a:endParaRPr/>
          </a:p>
          <a:p>
            <a:pPr algn="l"/>
            <a:r>
              <a:rPr b="false" i="true" strike="noStrike" sz="1400">
                <a:ln/>
                <a:solidFill>
                  <a:srgbClr val="2A1608">
                    <a:alpha val="87843"/>
                  </a:srgbClr>
                </a:solidFill>
                <a:latin typeface="Source Han Serif CN"/>
                <a:ea typeface="Source Han Serif CN"/>
                <a:cs typeface="Source Han Serif CN"/>
              </a:rPr>
              <a:t>acts as the 'More Knowledgeable Other' to provide</a:t>
            </a:r>
            <a:endParaRPr/>
          </a:p>
          <a:p>
            <a:pPr algn="l"/>
            <a:r>
              <a:rPr b="false" i="true" strike="noStrike" sz="1400">
                <a:ln/>
                <a:solidFill>
                  <a:srgbClr val="2A1608">
                    <a:alpha val="87843"/>
                  </a:srgbClr>
                </a:solidFill>
                <a:latin typeface="Source Han Serif CN"/>
                <a:ea typeface="Source Han Serif CN"/>
                <a:cs typeface="Source Han Serif CN"/>
              </a:rPr>
              <a:t>guided assistance that is systematically faded as the</a:t>
            </a:r>
            <a:endParaRPr/>
          </a:p>
          <a:p>
            <a:pPr algn="l"/>
            <a:r>
              <a:rPr b="false" i="true" strike="noStrike" sz="1400">
                <a:ln/>
                <a:solidFill>
                  <a:srgbClr val="2A1608">
                    <a:alpha val="87843"/>
                  </a:srgbClr>
                </a:solidFill>
                <a:latin typeface="Source Han Serif CN"/>
                <a:ea typeface="Source Han Serif CN"/>
                <a:cs typeface="Source Han Serif CN"/>
              </a:rPr>
              <a:t>learner's competence expands."</a:t>
            </a:r>
            <a:endParaR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DF7EF">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Summary</a:t>
            </a:r>
            <a:endParaRPr lang="en-US" sz="1100"/>
          </a:p>
        </p:txBody>
      </p:sp>
      <p:sp>
        <p:nvSpPr>
          <p:cNvPr name="TextBox 4" id="4"/>
          <p:cNvSpPr txBox="true"/>
          <p:nvPr/>
        </p:nvSpPr>
        <p:spPr>
          <a:xfrm flipH="false" flipV="false" rot="0">
            <a:off x="457086" y="752475"/>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2A1608">
                    <a:alpha val="100000"/>
                  </a:srgbClr>
                </a:solidFill>
                <a:latin typeface="Source Han Serif CN"/>
                <a:ea typeface="Source Han Serif CN"/>
                <a:cs typeface="Source Han Serif CN"/>
              </a:rPr>
              <a:t>Key Takeaways &amp; Summary</a:t>
            </a:r>
            <a:endParaRPr lang="en-US" sz="1100"/>
          </a:p>
        </p:txBody>
      </p:sp>
      <p:sp>
        <p:nvSpPr>
          <p:cNvPr name="TextBox 5" id="5"/>
          <p:cNvSpPr txBox="true"/>
          <p:nvPr/>
        </p:nvSpPr>
        <p:spPr>
          <a:xfrm flipH="false" flipV="false" rot="0">
            <a:off x="457086" y="1371600"/>
            <a:ext cx="11274781" cy="40570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2A1608">
                    <a:alpha val="74901"/>
                  </a:srgbClr>
                </a:solidFill>
                <a:latin typeface="Source Han Sans"/>
                <a:ea typeface="Source Han Sans"/>
                <a:cs typeface="Source Han Sans"/>
              </a:rPr>
              <a:t>Scaffolding is a highly effective, theory-backed strategy for SEN education that builds confidence through structured success and aims for</a:t>
            </a:r>
            <a:endParaRPr lang="en-US" sz="1100"/>
          </a:p>
          <a:p>
            <a:pPr algn="l"/>
            <a:r>
              <a:rPr b="false" i="false" strike="noStrike" sz="1200">
                <a:ln/>
                <a:solidFill>
                  <a:srgbClr val="2A1608">
                    <a:alpha val="74901"/>
                  </a:srgbClr>
                </a:solidFill>
                <a:latin typeface="Source Han Sans"/>
                <a:ea typeface="Source Han Sans"/>
                <a:cs typeface="Source Han Sans"/>
              </a:rPr>
              <a:t>ultimate independence, perfectly aligning with Vygotsky's constructivist principles.</a:t>
            </a:r>
            <a:endParaRPr/>
          </a:p>
        </p:txBody>
      </p:sp>
      <p:sp>
        <p:nvSpPr>
          <p:cNvPr name="AutoShape 6" id="6"/>
          <p:cNvSpPr/>
          <p:nvPr/>
        </p:nvSpPr>
        <p:spPr>
          <a:xfrm flipH="false" flipV="false" rot="0">
            <a:off x="457086" y="2049661"/>
            <a:ext cx="9522" cy="1059656"/>
          </a:xfrm>
          <a:prstGeom prst="line">
            <a:avLst/>
          </a:prstGeom>
          <a:ln w="19050">
            <a:solidFill>
              <a:srgbClr val="E08832">
                <a:alpha val="100000"/>
              </a:srgbClr>
            </a:solidFill>
            <a:prstDash val="solid"/>
            <a:headEnd type="none"/>
            <a:tailEnd type="none"/>
          </a:ln>
        </p:spPr>
      </p:sp>
      <p:sp>
        <p:nvSpPr>
          <p:cNvPr name="TextBox 7" id="7"/>
          <p:cNvSpPr txBox="true"/>
          <p:nvPr/>
        </p:nvSpPr>
        <p:spPr>
          <a:xfrm flipH="false" flipV="false" rot="0">
            <a:off x="704673" y="2106811"/>
            <a:ext cx="6107123"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5098"/>
                  </a:srgbClr>
                </a:solidFill>
                <a:latin typeface="Source Han Sans"/>
                <a:ea typeface="Source Han Sans"/>
                <a:cs typeface="Source Han Sans"/>
              </a:rPr>
              <a:t>A Powerful Strategy for SEN</a:t>
            </a:r>
            <a:endParaRPr lang="en-US" sz="1100"/>
          </a:p>
        </p:txBody>
      </p:sp>
      <p:sp>
        <p:nvSpPr>
          <p:cNvPr name="TextBox 8" id="8"/>
          <p:cNvSpPr txBox="true"/>
          <p:nvPr/>
        </p:nvSpPr>
        <p:spPr>
          <a:xfrm flipH="false" flipV="false" rot="0">
            <a:off x="704673" y="2359223"/>
            <a:ext cx="11027193"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2A1608">
                    <a:alpha val="85098"/>
                  </a:srgbClr>
                </a:solidFill>
                <a:latin typeface="Source Han Sans"/>
                <a:ea typeface="Source Han Sans"/>
                <a:cs typeface="Source Han Sans"/>
              </a:rPr>
              <a:t>Scaffolding provides the structured support SEN learners need, working effectively by ensuring</a:t>
            </a:r>
            <a:endParaRPr lang="en-US" sz="1100"/>
          </a:p>
          <a:p>
            <a:pPr algn="l"/>
            <a:r>
              <a:rPr b="false" i="false" strike="noStrike" sz="1100">
                <a:ln/>
                <a:solidFill>
                  <a:srgbClr val="2A1608">
                    <a:alpha val="85098"/>
                  </a:srgbClr>
                </a:solidFill>
                <a:latin typeface="Source Han Sans"/>
                <a:ea typeface="Source Han Sans"/>
                <a:cs typeface="Source Han Sans"/>
              </a:rPr>
              <a:t>early and repeated successes that build confidence and reduce anxiety when facing new</a:t>
            </a:r>
            <a:endParaRPr/>
          </a:p>
          <a:p>
            <a:pPr algn="l"/>
            <a:r>
              <a:rPr b="false" i="false" strike="noStrike" sz="1100">
                <a:ln/>
                <a:solidFill>
                  <a:srgbClr val="2A1608">
                    <a:alpha val="85098"/>
                  </a:srgbClr>
                </a:solidFill>
                <a:latin typeface="Source Han Sans"/>
                <a:ea typeface="Source Han Sans"/>
                <a:cs typeface="Source Han Sans"/>
              </a:rPr>
              <a:t>challenges.</a:t>
            </a:r>
            <a:endParaRPr/>
          </a:p>
        </p:txBody>
      </p:sp>
      <p:sp>
        <p:nvSpPr>
          <p:cNvPr name="AutoShape 9" id="9"/>
          <p:cNvSpPr/>
          <p:nvPr/>
        </p:nvSpPr>
        <p:spPr>
          <a:xfrm flipH="false" flipV="false" rot="0">
            <a:off x="457086" y="3945434"/>
            <a:ext cx="9522" cy="809625"/>
          </a:xfrm>
          <a:prstGeom prst="line">
            <a:avLst/>
          </a:prstGeom>
          <a:ln w="19050">
            <a:solidFill>
              <a:srgbClr val="E08832">
                <a:alpha val="100000"/>
              </a:srgbClr>
            </a:solidFill>
            <a:prstDash val="solid"/>
            <a:headEnd type="none"/>
            <a:tailEnd type="none"/>
          </a:ln>
        </p:spPr>
      </p:sp>
      <p:sp>
        <p:nvSpPr>
          <p:cNvPr name="TextBox 10" id="10"/>
          <p:cNvSpPr txBox="true"/>
          <p:nvPr/>
        </p:nvSpPr>
        <p:spPr>
          <a:xfrm flipH="false" flipV="false" rot="0">
            <a:off x="704673" y="4002584"/>
            <a:ext cx="6107123"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5098"/>
                  </a:srgbClr>
                </a:solidFill>
                <a:latin typeface="Source Han Sans"/>
                <a:ea typeface="Source Han Sans"/>
                <a:cs typeface="Source Han Sans"/>
              </a:rPr>
              <a:t>Aiming for Independence</a:t>
            </a:r>
            <a:endParaRPr lang="en-US" sz="1100"/>
          </a:p>
        </p:txBody>
      </p:sp>
      <p:sp>
        <p:nvSpPr>
          <p:cNvPr name="TextBox 11" id="11"/>
          <p:cNvSpPr txBox="true"/>
          <p:nvPr/>
        </p:nvSpPr>
        <p:spPr>
          <a:xfrm flipH="false" flipV="false" rot="0">
            <a:off x="704673" y="4254997"/>
            <a:ext cx="11027193" cy="411956"/>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2A1608">
                    <a:alpha val="85098"/>
                  </a:srgbClr>
                </a:solidFill>
                <a:latin typeface="Source Han Sans"/>
                <a:ea typeface="Source Han Sans"/>
                <a:cs typeface="Source Han Sans"/>
              </a:rPr>
              <a:t>The gradual reduction of support is intentionally designed to foster learner independence, which</a:t>
            </a:r>
            <a:endParaRPr lang="en-US" sz="1100"/>
          </a:p>
          <a:p>
            <a:pPr algn="l"/>
            <a:r>
              <a:rPr b="false" i="false" strike="noStrike" sz="1100">
                <a:ln/>
                <a:solidFill>
                  <a:srgbClr val="2A1608">
                    <a:alpha val="85098"/>
                  </a:srgbClr>
                </a:solidFill>
                <a:latin typeface="Source Han Sans"/>
                <a:ea typeface="Source Han Sans"/>
                <a:cs typeface="Source Han Sans"/>
              </a:rPr>
              <a:t>is the ultimate goal of any educational intervention for special needs students.</a:t>
            </a:r>
            <a:endParaRPr/>
          </a:p>
        </p:txBody>
      </p:sp>
      <p:sp>
        <p:nvSpPr>
          <p:cNvPr name="AutoShape 12" id="12"/>
          <p:cNvSpPr/>
          <p:nvPr/>
        </p:nvSpPr>
        <p:spPr>
          <a:xfrm flipH="false" flipV="false" rot="0">
            <a:off x="457086" y="5591175"/>
            <a:ext cx="9522" cy="809625"/>
          </a:xfrm>
          <a:prstGeom prst="line">
            <a:avLst/>
          </a:prstGeom>
          <a:ln w="19050">
            <a:solidFill>
              <a:srgbClr val="E08832">
                <a:alpha val="100000"/>
              </a:srgbClr>
            </a:solidFill>
            <a:prstDash val="solid"/>
            <a:headEnd type="none"/>
            <a:tailEnd type="none"/>
          </a:ln>
        </p:spPr>
      </p:sp>
      <p:sp>
        <p:nvSpPr>
          <p:cNvPr name="TextBox 13" id="13"/>
          <p:cNvSpPr txBox="true"/>
          <p:nvPr/>
        </p:nvSpPr>
        <p:spPr>
          <a:xfrm flipH="false" flipV="false" rot="0">
            <a:off x="704673" y="5648325"/>
            <a:ext cx="6107123"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45098"/>
                  </a:srgbClr>
                </a:solidFill>
                <a:latin typeface="Source Han Sans"/>
                <a:ea typeface="Source Han Sans"/>
                <a:cs typeface="Source Han Sans"/>
              </a:rPr>
              <a:t>Theory Guiding Practice</a:t>
            </a:r>
            <a:endParaRPr lang="en-US" sz="1100"/>
          </a:p>
        </p:txBody>
      </p:sp>
      <p:sp>
        <p:nvSpPr>
          <p:cNvPr name="TextBox 14" id="14"/>
          <p:cNvSpPr txBox="true"/>
          <p:nvPr/>
        </p:nvSpPr>
        <p:spPr>
          <a:xfrm flipH="false" flipV="false" rot="0">
            <a:off x="704673" y="5900738"/>
            <a:ext cx="11027193" cy="411956"/>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2A1608">
                    <a:alpha val="85098"/>
                  </a:srgbClr>
                </a:solidFill>
                <a:latin typeface="Source Han Sans"/>
                <a:ea typeface="Source Han Sans"/>
                <a:cs typeface="Source Han Sans"/>
              </a:rPr>
              <a:t>This strategy is strongly backed by Vygotsky's social constructivism, specifically the ZPD</a:t>
            </a:r>
            <a:endParaRPr lang="en-US" sz="1100"/>
          </a:p>
          <a:p>
            <a:pPr algn="l"/>
            <a:r>
              <a:rPr b="false" i="false" strike="noStrike" sz="1100">
                <a:ln/>
                <a:solidFill>
                  <a:srgbClr val="2A1608">
                    <a:alpha val="85098"/>
                  </a:srgbClr>
                </a:solidFill>
                <a:latin typeface="Source Han Sans"/>
                <a:ea typeface="Source Han Sans"/>
                <a:cs typeface="Source Han Sans"/>
              </a:rPr>
              <a:t>concept, proving that theoretical foundations can directly enhance practical teaching outcomes.</a:t>
            </a:r>
            <a:endParaRPr/>
          </a:p>
        </p:txBody>
      </p:sp>
      <p:pic>
        <p:nvPicPr>
          <p:cNvPr name="Picture 15" id="15"/>
          <p:cNvPicPr>
            <a:picLocks noChangeAspect="true"/>
          </p:cNvPicPr>
          <p:nvPr/>
        </p:nvPicPr>
        <p:blipFill>
          <a:blip r:embed="rId2">
            <a:alphaModFix amt="100000"/>
          </a:blip>
          <a:srcRect l="0" r="0" t="1" b="1"/>
          <a:stretch>
            <a:fillRect/>
          </a:stretch>
        </p:blipFill>
        <p:spPr>
          <a:xfrm flipH="false" flipV="false" rot="0">
            <a:off x="7192702" y="2049661"/>
            <a:ext cx="4539164" cy="3405188"/>
          </a:xfrm>
          <a:prstGeom prst="rect">
            <a:avLst/>
          </a:prstGeom>
          <a:ln>
            <a:headEnd type="none"/>
            <a:tailEnd type="none"/>
          </a:ln>
        </p:spPr>
      </p:pic>
      <p:sp>
        <p:nvSpPr>
          <p:cNvPr name="TextBox 16" id="16"/>
          <p:cNvSpPr txBox="true"/>
          <p:nvPr/>
        </p:nvSpPr>
        <p:spPr>
          <a:xfrm flipH="false" flipV="false" rot="0">
            <a:off x="7192702" y="5569148"/>
            <a:ext cx="4539164" cy="304800"/>
          </a:xfrm>
          <a:prstGeom prst="rect">
            <a:avLst/>
          </a:prstGeom>
          <a:ln>
            <a:headEnd type="none"/>
            <a:tailEnd type="none"/>
          </a:ln>
        </p:spPr>
        <p:txBody>
          <a:bodyPr anchor="t" rtlCol="false" anchorCtr="false" wrap="squar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Theory and practice fitting together — the scaffolding approach bridges constructivist</a:t>
            </a:r>
            <a:endParaRPr lang="en-US" sz="1100"/>
          </a:p>
          <a:p>
            <a:pPr algn="l"/>
            <a:r>
              <a:rPr b="false" i="false" strike="noStrike" sz="900">
                <a:ln/>
                <a:solidFill>
                  <a:srgbClr val="2A1608">
                    <a:alpha val="50196"/>
                  </a:srgbClr>
                </a:solidFill>
                <a:latin typeface="Source Han Sans"/>
                <a:ea typeface="Source Han Sans"/>
                <a:cs typeface="Source Han Sans"/>
              </a:rPr>
              <a:t>principles with real classroom outcomes.</a:t>
            </a:r>
            <a:endParaRPr/>
          </a:p>
        </p:txBody>
      </p:sp>
    </p:spTree>
  </p:cSld>
  <p:clrMapOvr>
    <a:masterClrMapping/>
  </p:clrMapOvr>
</p:sld>
</file>

<file path=ppt/slides/slide9.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DF7EF">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Oral Presentation</a:t>
            </a:r>
            <a:endParaRPr lang="en-US" sz="1100"/>
          </a:p>
        </p:txBody>
      </p:sp>
      <p:sp>
        <p:nvSpPr>
          <p:cNvPr name="TextBox 4" id="4"/>
          <p:cNvSpPr txBox="true"/>
          <p:nvPr/>
        </p:nvSpPr>
        <p:spPr>
          <a:xfrm flipH="false" flipV="false" rot="0">
            <a:off x="457086" y="790575"/>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2A1608">
                    <a:alpha val="100000"/>
                  </a:srgbClr>
                </a:solidFill>
                <a:latin typeface="Source Han Serif CN"/>
                <a:ea typeface="Source Han Serif CN"/>
                <a:cs typeface="Source Han Serif CN"/>
              </a:rPr>
              <a:t>Oral Presentation Guide</a:t>
            </a:r>
            <a:endParaRPr lang="en-US" sz="1100"/>
          </a:p>
        </p:txBody>
      </p:sp>
      <p:sp>
        <p:nvSpPr>
          <p:cNvPr name="TextBox 5" id="5"/>
          <p:cNvSpPr txBox="true"/>
          <p:nvPr/>
        </p:nvSpPr>
        <p:spPr>
          <a:xfrm flipH="false" flipV="false" rot="0">
            <a:off x="457086" y="1390650"/>
            <a:ext cx="11274781" cy="180975"/>
          </a:xfrm>
          <a:prstGeom prst="rect">
            <a:avLst/>
          </a:prstGeom>
          <a:ln>
            <a:headEnd type="none"/>
            <a:tailEnd type="none"/>
          </a:ln>
        </p:spPr>
        <p:txBody>
          <a:bodyPr anchor="t" rtlCol="false" anchorCtr="false" wrap="none" lIns="0" rIns="0" tIns="0" bIns="0" vert="horz"/>
          <a:lstStyle/>
          <a:p>
            <a:pPr algn="l">
              <a:defRPr/>
            </a:pPr>
            <a:r>
              <a:rPr lang="en-US" b="false" i="false" strike="noStrike" sz="1200">
                <a:ln/>
                <a:solidFill>
                  <a:srgbClr val="2A1608">
                    <a:alpha val="70196"/>
                  </a:srgbClr>
                </a:solidFill>
                <a:latin typeface="Source Han Sans"/>
                <a:ea typeface="Source Han Sans"/>
                <a:cs typeface="Source Han Sans"/>
              </a:rPr>
              <a:t>A structured approach to presenting pedagogical strategies — connecting practical classroom examples with theoretical frameworks.</a:t>
            </a:r>
            <a:endParaRPr lang="en-US" sz="1100"/>
          </a:p>
        </p:txBody>
      </p:sp>
      <p:sp>
        <p:nvSpPr>
          <p:cNvPr name="AutoShape 6" id="6"/>
          <p:cNvSpPr/>
          <p:nvPr/>
        </p:nvSpPr>
        <p:spPr>
          <a:xfrm flipH="false" flipV="false" rot="0">
            <a:off x="457086" y="1916311"/>
            <a:ext cx="5485028" cy="3707309"/>
          </a:xfrm>
          <a:prstGeom prst="rect">
            <a:avLst/>
          </a:prstGeom>
          <a:solidFill>
            <a:srgbClr val="F4ECE0">
              <a:alpha val="100000"/>
            </a:srgbClr>
          </a:solidFill>
          <a:ln w="9525">
            <a:solidFill>
              <a:srgbClr val="E0D5C4">
                <a:alpha val="100000"/>
              </a:srgbClr>
            </a:solidFill>
            <a:prstDash val="solid"/>
            <a:headEnd type="none"/>
            <a:tailEnd type="none"/>
          </a:ln>
        </p:spPr>
      </p:sp>
      <p:sp>
        <p:nvSpPr>
          <p:cNvPr name="AutoShape 7" id="7"/>
          <p:cNvSpPr/>
          <p:nvPr/>
        </p:nvSpPr>
        <p:spPr>
          <a:xfrm flipH="false" flipV="false" rot="0">
            <a:off x="457086" y="1916311"/>
            <a:ext cx="5485028" cy="9525"/>
          </a:xfrm>
          <a:prstGeom prst="line">
            <a:avLst/>
          </a:prstGeom>
          <a:ln w="28575">
            <a:solidFill>
              <a:srgbClr val="E08832">
                <a:alpha val="100000"/>
              </a:srgbClr>
            </a:solidFill>
            <a:prstDash val="solid"/>
            <a:headEnd type="none"/>
            <a:tailEnd type="none"/>
          </a:ln>
        </p:spPr>
      </p:sp>
      <p:sp>
        <p:nvSpPr>
          <p:cNvPr name="TextBox 8" id="8"/>
          <p:cNvSpPr txBox="true"/>
          <p:nvPr/>
        </p:nvSpPr>
        <p:spPr>
          <a:xfrm flipH="false" flipV="false" rot="0">
            <a:off x="733242" y="2230636"/>
            <a:ext cx="493271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50196"/>
                  </a:srgbClr>
                </a:solidFill>
                <a:latin typeface="Source Han Sans"/>
                <a:ea typeface="Source Han Sans"/>
                <a:cs typeface="Source Han Sans"/>
              </a:rPr>
              <a:t>Section 01</a:t>
            </a:r>
            <a:endParaRPr lang="en-US" sz="1100"/>
          </a:p>
        </p:txBody>
      </p:sp>
      <p:sp>
        <p:nvSpPr>
          <p:cNvPr name="TextBox 9" id="9"/>
          <p:cNvSpPr txBox="true"/>
          <p:nvPr/>
        </p:nvSpPr>
        <p:spPr>
          <a:xfrm flipH="false" flipV="false" rot="0">
            <a:off x="733242" y="2492573"/>
            <a:ext cx="4932717"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2A1608">
                    <a:alpha val="100000"/>
                  </a:srgbClr>
                </a:solidFill>
                <a:latin typeface="Source Han Serif CN"/>
                <a:ea typeface="Source Han Serif CN"/>
                <a:cs typeface="Source Han Serif CN"/>
              </a:rPr>
              <a:t>Introduction &amp; Example</a:t>
            </a:r>
            <a:endParaRPr lang="en-US" sz="1100"/>
          </a:p>
        </p:txBody>
      </p:sp>
      <p:sp>
        <p:nvSpPr>
          <p:cNvPr name="AutoShape 10" id="10"/>
          <p:cNvSpPr/>
          <p:nvPr/>
        </p:nvSpPr>
        <p:spPr>
          <a:xfrm flipH="false" flipV="false" rot="0">
            <a:off x="714612" y="3636065"/>
            <a:ext cx="167598" cy="167640"/>
          </a:xfrm>
          <a:custGeom>
            <a:rect l="l" t="t" r="r" b="b"/>
            <a:pathLst>
              <a:path w="9998" h="10000">
                <a:moveTo>
                  <a:pt x="3999" y="10"/>
                </a:moveTo>
                <a:lnTo>
                  <a:pt x="3999" y="0"/>
                </a:lnTo>
                <a:lnTo>
                  <a:pt x="5999" y="0"/>
                </a:lnTo>
                <a:cubicBezTo>
                  <a:pt x="6725" y="0"/>
                  <a:pt x="7398" y="188"/>
                  <a:pt x="8018" y="564"/>
                </a:cubicBezTo>
                <a:cubicBezTo>
                  <a:pt x="8618" y="926"/>
                  <a:pt x="9094" y="1419"/>
                  <a:pt x="9448" y="2041"/>
                </a:cubicBezTo>
                <a:cubicBezTo>
                  <a:pt x="9814" y="2677"/>
                  <a:pt x="9998" y="3366"/>
                  <a:pt x="9998" y="4108"/>
                </a:cubicBezTo>
                <a:cubicBezTo>
                  <a:pt x="9998" y="4850"/>
                  <a:pt x="9814" y="5538"/>
                  <a:pt x="9448" y="6174"/>
                </a:cubicBezTo>
                <a:cubicBezTo>
                  <a:pt x="9094" y="6796"/>
                  <a:pt x="8618" y="7289"/>
                  <a:pt x="8018" y="7651"/>
                </a:cubicBezTo>
                <a:cubicBezTo>
                  <a:pt x="7398" y="8020"/>
                  <a:pt x="6725" y="8205"/>
                  <a:pt x="5999" y="8205"/>
                </a:cubicBezTo>
                <a:lnTo>
                  <a:pt x="5999" y="10000"/>
                </a:lnTo>
                <a:cubicBezTo>
                  <a:pt x="5172" y="9664"/>
                  <a:pt x="4509" y="9370"/>
                  <a:pt x="4009" y="9118"/>
                </a:cubicBezTo>
                <a:cubicBezTo>
                  <a:pt x="3242" y="8735"/>
                  <a:pt x="2592" y="8335"/>
                  <a:pt x="2060" y="7918"/>
                </a:cubicBezTo>
                <a:cubicBezTo>
                  <a:pt x="1420" y="7418"/>
                  <a:pt x="930" y="6875"/>
                  <a:pt x="590" y="6287"/>
                </a:cubicBezTo>
                <a:cubicBezTo>
                  <a:pt x="196" y="5623"/>
                  <a:pt x="0" y="4895"/>
                  <a:pt x="0" y="4103"/>
                </a:cubicBezTo>
                <a:cubicBezTo>
                  <a:pt x="0" y="3364"/>
                  <a:pt x="183" y="2677"/>
                  <a:pt x="550" y="2041"/>
                </a:cubicBezTo>
                <a:cubicBezTo>
                  <a:pt x="903" y="1419"/>
                  <a:pt x="1380" y="926"/>
                  <a:pt x="1980" y="564"/>
                </a:cubicBezTo>
                <a:cubicBezTo>
                  <a:pt x="2599" y="194"/>
                  <a:pt x="3272" y="10"/>
                  <a:pt x="3999" y="10"/>
                </a:cubicBezTo>
                <a:moveTo>
                  <a:pt x="4999" y="8451"/>
                </a:moveTo>
                <a:lnTo>
                  <a:pt x="4999" y="7179"/>
                </a:lnTo>
                <a:lnTo>
                  <a:pt x="5999" y="7179"/>
                </a:lnTo>
                <a:cubicBezTo>
                  <a:pt x="6539" y="7186"/>
                  <a:pt x="7042" y="7049"/>
                  <a:pt x="7508" y="6769"/>
                </a:cubicBezTo>
                <a:cubicBezTo>
                  <a:pt x="7961" y="6495"/>
                  <a:pt x="8321" y="6126"/>
                  <a:pt x="8588" y="5662"/>
                </a:cubicBezTo>
                <a:cubicBezTo>
                  <a:pt x="8861" y="5183"/>
                  <a:pt x="8998" y="4665"/>
                  <a:pt x="8998" y="4108"/>
                </a:cubicBezTo>
                <a:cubicBezTo>
                  <a:pt x="8998" y="3550"/>
                  <a:pt x="8861" y="3032"/>
                  <a:pt x="8588" y="2554"/>
                </a:cubicBezTo>
                <a:cubicBezTo>
                  <a:pt x="8321" y="2088"/>
                  <a:pt x="7961" y="1719"/>
                  <a:pt x="7508" y="1446"/>
                </a:cubicBezTo>
                <a:cubicBezTo>
                  <a:pt x="7042" y="1166"/>
                  <a:pt x="6539" y="1026"/>
                  <a:pt x="5999" y="1026"/>
                </a:cubicBezTo>
                <a:lnTo>
                  <a:pt x="3999" y="1026"/>
                </a:lnTo>
                <a:cubicBezTo>
                  <a:pt x="3459" y="1026"/>
                  <a:pt x="2956" y="1166"/>
                  <a:pt x="2490" y="1446"/>
                </a:cubicBezTo>
                <a:cubicBezTo>
                  <a:pt x="2036" y="1719"/>
                  <a:pt x="1676" y="2088"/>
                  <a:pt x="1410" y="2554"/>
                </a:cubicBezTo>
                <a:cubicBezTo>
                  <a:pt x="1136" y="3032"/>
                  <a:pt x="1000" y="3549"/>
                  <a:pt x="1000" y="4103"/>
                </a:cubicBezTo>
                <a:cubicBezTo>
                  <a:pt x="1000" y="4718"/>
                  <a:pt x="1140" y="5272"/>
                  <a:pt x="1420" y="5764"/>
                </a:cubicBezTo>
                <a:cubicBezTo>
                  <a:pt x="1700" y="6256"/>
                  <a:pt x="2136" y="6725"/>
                  <a:pt x="2729" y="7169"/>
                </a:cubicBezTo>
                <a:cubicBezTo>
                  <a:pt x="3295" y="7586"/>
                  <a:pt x="4052" y="8013"/>
                  <a:pt x="4999" y="8451"/>
                </a:cubicBezTo>
              </a:path>
            </a:pathLst>
          </a:custGeom>
          <a:solidFill>
            <a:srgbClr val="E08832">
              <a:alpha val="100000"/>
            </a:srgbClr>
          </a:solidFill>
          <a:ln>
            <a:headEnd type="none"/>
            <a:tailEnd type="none"/>
          </a:ln>
        </p:spPr>
      </p:sp>
      <p:sp>
        <p:nvSpPr>
          <p:cNvPr name="TextBox 11" id="11"/>
          <p:cNvSpPr txBox="true"/>
          <p:nvPr/>
        </p:nvSpPr>
        <p:spPr>
          <a:xfrm flipH="false" flipV="false" rot="0">
            <a:off x="977854" y="3603724"/>
            <a:ext cx="4688105"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2A1608">
                    <a:alpha val="85098"/>
                  </a:srgbClr>
                </a:solidFill>
                <a:latin typeface="Source Han Sans"/>
                <a:ea typeface="Source Han Sans"/>
                <a:cs typeface="Source Han Sans"/>
              </a:rPr>
              <a:t>Clearly state the chosen strategy (Scaffolding) and briefly define it as</a:t>
            </a:r>
            <a:endParaRPr lang="en-US" sz="1100"/>
          </a:p>
          <a:p>
            <a:pPr algn="l"/>
            <a:r>
              <a:rPr b="false" i="false" strike="noStrike" sz="1100">
                <a:ln/>
                <a:solidFill>
                  <a:srgbClr val="2A1608">
                    <a:alpha val="85098"/>
                  </a:srgbClr>
                </a:solidFill>
                <a:latin typeface="Source Han Sans"/>
                <a:ea typeface="Source Han Sans"/>
                <a:cs typeface="Source Han Sans"/>
              </a:rPr>
              <a:t>providing temporary, tailored support that is gradually reduced.</a:t>
            </a:r>
            <a:endParaRPr/>
          </a:p>
        </p:txBody>
      </p:sp>
      <p:sp>
        <p:nvSpPr>
          <p:cNvPr name="AutoShape 12" id="12"/>
          <p:cNvSpPr/>
          <p:nvPr/>
        </p:nvSpPr>
        <p:spPr>
          <a:xfrm flipH="false" flipV="false" rot="0">
            <a:off x="714612" y="4312340"/>
            <a:ext cx="167598" cy="167640"/>
          </a:xfrm>
          <a:custGeom>
            <a:rect l="l" t="t" r="r" b="b"/>
            <a:pathLst>
              <a:path w="9998" h="10000">
                <a:moveTo>
                  <a:pt x="444" y="3359"/>
                </a:moveTo>
                <a:lnTo>
                  <a:pt x="1776" y="3359"/>
                </a:lnTo>
                <a:cubicBezTo>
                  <a:pt x="1900" y="3359"/>
                  <a:pt x="2005" y="3412"/>
                  <a:pt x="2091" y="3520"/>
                </a:cubicBezTo>
                <a:cubicBezTo>
                  <a:pt x="2177" y="3626"/>
                  <a:pt x="2220" y="3757"/>
                  <a:pt x="2220" y="3913"/>
                </a:cubicBezTo>
                <a:cubicBezTo>
                  <a:pt x="2575" y="3913"/>
                  <a:pt x="2917" y="3984"/>
                  <a:pt x="3245" y="4128"/>
                </a:cubicBezTo>
                <a:cubicBezTo>
                  <a:pt x="3573" y="4272"/>
                  <a:pt x="3874" y="4477"/>
                  <a:pt x="4147" y="4743"/>
                </a:cubicBezTo>
                <a:lnTo>
                  <a:pt x="5106" y="4743"/>
                </a:lnTo>
                <a:cubicBezTo>
                  <a:pt x="5396" y="4743"/>
                  <a:pt x="5669" y="4816"/>
                  <a:pt x="5927" y="4964"/>
                </a:cubicBezTo>
                <a:cubicBezTo>
                  <a:pt x="6184" y="5111"/>
                  <a:pt x="6407" y="5314"/>
                  <a:pt x="6597" y="5573"/>
                </a:cubicBezTo>
                <a:lnTo>
                  <a:pt x="7991" y="5573"/>
                </a:lnTo>
                <a:cubicBezTo>
                  <a:pt x="8429" y="5573"/>
                  <a:pt x="8827" y="5716"/>
                  <a:pt x="9186" y="6004"/>
                </a:cubicBezTo>
                <a:cubicBezTo>
                  <a:pt x="9544" y="6292"/>
                  <a:pt x="9814" y="6672"/>
                  <a:pt x="9998" y="7144"/>
                </a:cubicBezTo>
                <a:cubicBezTo>
                  <a:pt x="9465" y="8030"/>
                  <a:pt x="8796" y="8723"/>
                  <a:pt x="7991" y="9225"/>
                </a:cubicBezTo>
                <a:cubicBezTo>
                  <a:pt x="7156" y="9741"/>
                  <a:pt x="6268" y="10000"/>
                  <a:pt x="5328" y="10000"/>
                </a:cubicBezTo>
                <a:cubicBezTo>
                  <a:pt x="4126" y="10000"/>
                  <a:pt x="3081" y="9693"/>
                  <a:pt x="2193" y="9081"/>
                </a:cubicBezTo>
                <a:cubicBezTo>
                  <a:pt x="2163" y="9191"/>
                  <a:pt x="2110" y="9280"/>
                  <a:pt x="2033" y="9347"/>
                </a:cubicBezTo>
                <a:cubicBezTo>
                  <a:pt x="1956" y="9413"/>
                  <a:pt x="1870" y="9447"/>
                  <a:pt x="1776" y="9447"/>
                </a:cubicBezTo>
                <a:lnTo>
                  <a:pt x="444" y="9447"/>
                </a:lnTo>
                <a:cubicBezTo>
                  <a:pt x="319" y="9447"/>
                  <a:pt x="214" y="9393"/>
                  <a:pt x="129" y="9286"/>
                </a:cubicBezTo>
                <a:cubicBezTo>
                  <a:pt x="43" y="9179"/>
                  <a:pt x="0" y="9048"/>
                  <a:pt x="0" y="8893"/>
                </a:cubicBezTo>
                <a:lnTo>
                  <a:pt x="0" y="3913"/>
                </a:lnTo>
                <a:cubicBezTo>
                  <a:pt x="0" y="3757"/>
                  <a:pt x="43" y="3626"/>
                  <a:pt x="129" y="3520"/>
                </a:cubicBezTo>
                <a:cubicBezTo>
                  <a:pt x="214" y="3412"/>
                  <a:pt x="319" y="3359"/>
                  <a:pt x="444" y="3359"/>
                </a:cubicBezTo>
                <a:moveTo>
                  <a:pt x="2220" y="5019"/>
                </a:moveTo>
                <a:lnTo>
                  <a:pt x="2220" y="7797"/>
                </a:lnTo>
                <a:lnTo>
                  <a:pt x="2238" y="7820"/>
                </a:lnTo>
                <a:cubicBezTo>
                  <a:pt x="3060" y="8535"/>
                  <a:pt x="4090" y="8893"/>
                  <a:pt x="5328" y="8893"/>
                </a:cubicBezTo>
                <a:cubicBezTo>
                  <a:pt x="5990" y="8893"/>
                  <a:pt x="6622" y="8741"/>
                  <a:pt x="7223" y="8439"/>
                </a:cubicBezTo>
                <a:cubicBezTo>
                  <a:pt x="7823" y="8137"/>
                  <a:pt x="8352" y="7709"/>
                  <a:pt x="8808" y="7156"/>
                </a:cubicBezTo>
                <a:lnTo>
                  <a:pt x="8861" y="7089"/>
                </a:lnTo>
                <a:lnTo>
                  <a:pt x="8817" y="7034"/>
                </a:lnTo>
                <a:cubicBezTo>
                  <a:pt x="8598" y="6820"/>
                  <a:pt x="8352" y="6702"/>
                  <a:pt x="8080" y="6680"/>
                </a:cubicBezTo>
                <a:lnTo>
                  <a:pt x="7991" y="6680"/>
                </a:lnTo>
                <a:lnTo>
                  <a:pt x="7059" y="6680"/>
                </a:lnTo>
                <a:cubicBezTo>
                  <a:pt x="7088" y="6856"/>
                  <a:pt x="7103" y="7041"/>
                  <a:pt x="7103" y="7233"/>
                </a:cubicBezTo>
                <a:lnTo>
                  <a:pt x="7103" y="7786"/>
                </a:lnTo>
                <a:lnTo>
                  <a:pt x="3108" y="7786"/>
                </a:lnTo>
                <a:lnTo>
                  <a:pt x="3108" y="6680"/>
                </a:lnTo>
                <a:lnTo>
                  <a:pt x="6127" y="6680"/>
                </a:lnTo>
                <a:lnTo>
                  <a:pt x="6109" y="6635"/>
                </a:lnTo>
                <a:cubicBezTo>
                  <a:pt x="6020" y="6413"/>
                  <a:pt x="5894" y="6231"/>
                  <a:pt x="5732" y="6087"/>
                </a:cubicBezTo>
                <a:cubicBezTo>
                  <a:pt x="5568" y="5943"/>
                  <a:pt x="5383" y="5864"/>
                  <a:pt x="5177" y="5849"/>
                </a:cubicBezTo>
                <a:lnTo>
                  <a:pt x="3809" y="5849"/>
                </a:lnTo>
                <a:cubicBezTo>
                  <a:pt x="3601" y="5591"/>
                  <a:pt x="3362" y="5388"/>
                  <a:pt x="3090" y="5241"/>
                </a:cubicBezTo>
                <a:cubicBezTo>
                  <a:pt x="2818" y="5093"/>
                  <a:pt x="2528" y="5019"/>
                  <a:pt x="2220" y="5019"/>
                </a:cubicBezTo>
                <a:moveTo>
                  <a:pt x="1332" y="8340"/>
                </a:moveTo>
                <a:lnTo>
                  <a:pt x="1332" y="4466"/>
                </a:lnTo>
                <a:lnTo>
                  <a:pt x="888" y="4466"/>
                </a:lnTo>
                <a:lnTo>
                  <a:pt x="888" y="8340"/>
                </a:lnTo>
                <a:lnTo>
                  <a:pt x="1332" y="8340"/>
                </a:lnTo>
                <a:moveTo>
                  <a:pt x="5612" y="360"/>
                </a:moveTo>
                <a:lnTo>
                  <a:pt x="5771" y="548"/>
                </a:lnTo>
                <a:lnTo>
                  <a:pt x="5931" y="360"/>
                </a:lnTo>
                <a:cubicBezTo>
                  <a:pt x="6073" y="182"/>
                  <a:pt x="6239" y="62"/>
                  <a:pt x="6429" y="0"/>
                </a:cubicBezTo>
                <a:cubicBezTo>
                  <a:pt x="6618" y="-62"/>
                  <a:pt x="6809" y="-62"/>
                  <a:pt x="7001" y="0"/>
                </a:cubicBezTo>
                <a:cubicBezTo>
                  <a:pt x="7193" y="62"/>
                  <a:pt x="7361" y="182"/>
                  <a:pt x="7503" y="360"/>
                </a:cubicBezTo>
                <a:cubicBezTo>
                  <a:pt x="7645" y="536"/>
                  <a:pt x="7739" y="743"/>
                  <a:pt x="7787" y="980"/>
                </a:cubicBezTo>
                <a:cubicBezTo>
                  <a:pt x="7834" y="1216"/>
                  <a:pt x="7834" y="1452"/>
                  <a:pt x="7787" y="1688"/>
                </a:cubicBezTo>
                <a:cubicBezTo>
                  <a:pt x="7739" y="1924"/>
                  <a:pt x="7645" y="2130"/>
                  <a:pt x="7503" y="2308"/>
                </a:cubicBezTo>
                <a:lnTo>
                  <a:pt x="5771" y="4466"/>
                </a:lnTo>
                <a:lnTo>
                  <a:pt x="4049" y="2308"/>
                </a:lnTo>
                <a:cubicBezTo>
                  <a:pt x="3907" y="2130"/>
                  <a:pt x="3810" y="1924"/>
                  <a:pt x="3760" y="1688"/>
                </a:cubicBezTo>
                <a:cubicBezTo>
                  <a:pt x="3710" y="1452"/>
                  <a:pt x="3710" y="1216"/>
                  <a:pt x="3760" y="980"/>
                </a:cubicBezTo>
                <a:cubicBezTo>
                  <a:pt x="3810" y="743"/>
                  <a:pt x="3907" y="536"/>
                  <a:pt x="4049" y="360"/>
                </a:cubicBezTo>
                <a:cubicBezTo>
                  <a:pt x="4191" y="182"/>
                  <a:pt x="4356" y="62"/>
                  <a:pt x="4546" y="0"/>
                </a:cubicBezTo>
                <a:cubicBezTo>
                  <a:pt x="4735" y="-62"/>
                  <a:pt x="4924" y="-62"/>
                  <a:pt x="5114" y="0"/>
                </a:cubicBezTo>
                <a:cubicBezTo>
                  <a:pt x="5304" y="62"/>
                  <a:pt x="5470" y="182"/>
                  <a:pt x="5612" y="360"/>
                </a:cubicBezTo>
                <a:moveTo>
                  <a:pt x="4670" y="1134"/>
                </a:moveTo>
                <a:cubicBezTo>
                  <a:pt x="4634" y="1186"/>
                  <a:pt x="4614" y="1245"/>
                  <a:pt x="4608" y="1312"/>
                </a:cubicBezTo>
                <a:cubicBezTo>
                  <a:pt x="4602" y="1378"/>
                  <a:pt x="4614" y="1437"/>
                  <a:pt x="4644" y="1489"/>
                </a:cubicBezTo>
                <a:lnTo>
                  <a:pt x="4670" y="1533"/>
                </a:lnTo>
                <a:lnTo>
                  <a:pt x="5771" y="2894"/>
                </a:lnTo>
                <a:lnTo>
                  <a:pt x="6873" y="1533"/>
                </a:lnTo>
                <a:cubicBezTo>
                  <a:pt x="6908" y="1481"/>
                  <a:pt x="6929" y="1422"/>
                  <a:pt x="6935" y="1356"/>
                </a:cubicBezTo>
                <a:cubicBezTo>
                  <a:pt x="6941" y="1289"/>
                  <a:pt x="6929" y="1230"/>
                  <a:pt x="6899" y="1179"/>
                </a:cubicBezTo>
                <a:lnTo>
                  <a:pt x="6873" y="1134"/>
                </a:lnTo>
                <a:cubicBezTo>
                  <a:pt x="6831" y="1090"/>
                  <a:pt x="6783" y="1064"/>
                  <a:pt x="6730" y="1057"/>
                </a:cubicBezTo>
                <a:cubicBezTo>
                  <a:pt x="6677" y="1049"/>
                  <a:pt x="6630" y="1068"/>
                  <a:pt x="6588" y="1112"/>
                </a:cubicBezTo>
                <a:lnTo>
                  <a:pt x="6553" y="1134"/>
                </a:lnTo>
                <a:lnTo>
                  <a:pt x="5771" y="2120"/>
                </a:lnTo>
                <a:lnTo>
                  <a:pt x="4990" y="1134"/>
                </a:lnTo>
                <a:lnTo>
                  <a:pt x="4955" y="1112"/>
                </a:lnTo>
                <a:cubicBezTo>
                  <a:pt x="4913" y="1068"/>
                  <a:pt x="4865" y="1049"/>
                  <a:pt x="4813" y="1057"/>
                </a:cubicBezTo>
                <a:cubicBezTo>
                  <a:pt x="4759" y="1064"/>
                  <a:pt x="4712" y="1090"/>
                  <a:pt x="4670" y="1134"/>
                </a:cubicBezTo>
              </a:path>
            </a:pathLst>
          </a:custGeom>
          <a:solidFill>
            <a:srgbClr val="E08832">
              <a:alpha val="100000"/>
            </a:srgbClr>
          </a:solidFill>
          <a:ln>
            <a:headEnd type="none"/>
            <a:tailEnd type="none"/>
          </a:ln>
        </p:spPr>
      </p:sp>
      <p:sp>
        <p:nvSpPr>
          <p:cNvPr name="TextBox 13" id="13"/>
          <p:cNvSpPr txBox="true"/>
          <p:nvPr/>
        </p:nvSpPr>
        <p:spPr>
          <a:xfrm flipH="false" flipV="false" rot="0">
            <a:off x="977854" y="4279999"/>
            <a:ext cx="4688105"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2A1608">
                    <a:alpha val="85098"/>
                  </a:srgbClr>
                </a:solidFill>
                <a:latin typeface="Source Han Sans"/>
                <a:ea typeface="Source Han Sans"/>
                <a:cs typeface="Source Han Sans"/>
              </a:rPr>
              <a:t>Use the "folding towels" scenario to illustrate the transition from hand-</a:t>
            </a:r>
            <a:endParaRPr lang="en-US" sz="1100"/>
          </a:p>
          <a:p>
            <a:pPr algn="l"/>
            <a:r>
              <a:rPr b="false" i="false" strike="noStrike" sz="1100">
                <a:ln/>
                <a:solidFill>
                  <a:srgbClr val="2A1608">
                    <a:alpha val="85098"/>
                  </a:srgbClr>
                </a:solidFill>
                <a:latin typeface="Source Han Sans"/>
                <a:ea typeface="Source Han Sans"/>
                <a:cs typeface="Source Han Sans"/>
              </a:rPr>
              <a:t>over-hand guidance to verbal prompts and final independence.</a:t>
            </a:r>
            <a:endParaRPr/>
          </a:p>
        </p:txBody>
      </p:sp>
      <p:sp>
        <p:nvSpPr>
          <p:cNvPr name="AutoShape 14" id="14"/>
          <p:cNvSpPr/>
          <p:nvPr/>
        </p:nvSpPr>
        <p:spPr>
          <a:xfrm flipH="false" flipV="false" rot="0">
            <a:off x="6246838" y="1916311"/>
            <a:ext cx="5485028" cy="3707309"/>
          </a:xfrm>
          <a:prstGeom prst="rect">
            <a:avLst/>
          </a:prstGeom>
          <a:solidFill>
            <a:srgbClr val="F4ECE0">
              <a:alpha val="100000"/>
            </a:srgbClr>
          </a:solidFill>
          <a:ln w="9525">
            <a:solidFill>
              <a:srgbClr val="E0D5C4">
                <a:alpha val="100000"/>
              </a:srgbClr>
            </a:solidFill>
            <a:prstDash val="solid"/>
            <a:headEnd type="none"/>
            <a:tailEnd type="none"/>
          </a:ln>
        </p:spPr>
      </p:sp>
      <p:sp>
        <p:nvSpPr>
          <p:cNvPr name="AutoShape 15" id="15"/>
          <p:cNvSpPr/>
          <p:nvPr/>
        </p:nvSpPr>
        <p:spPr>
          <a:xfrm flipH="false" flipV="false" rot="0">
            <a:off x="6246838" y="1916311"/>
            <a:ext cx="5485028" cy="9525"/>
          </a:xfrm>
          <a:prstGeom prst="line">
            <a:avLst/>
          </a:prstGeom>
          <a:ln w="28575">
            <a:solidFill>
              <a:srgbClr val="E08832">
                <a:alpha val="100000"/>
              </a:srgbClr>
            </a:solidFill>
            <a:prstDash val="solid"/>
            <a:headEnd type="none"/>
            <a:tailEnd type="none"/>
          </a:ln>
        </p:spPr>
      </p:sp>
      <p:sp>
        <p:nvSpPr>
          <p:cNvPr name="TextBox 16" id="16"/>
          <p:cNvSpPr txBox="true"/>
          <p:nvPr/>
        </p:nvSpPr>
        <p:spPr>
          <a:xfrm flipH="false" flipV="false" rot="0">
            <a:off x="6522994" y="2230636"/>
            <a:ext cx="493271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2A1608">
                    <a:alpha val="50196"/>
                  </a:srgbClr>
                </a:solidFill>
                <a:latin typeface="Source Han Sans"/>
                <a:ea typeface="Source Han Sans"/>
                <a:cs typeface="Source Han Sans"/>
              </a:rPr>
              <a:t>Section 02</a:t>
            </a:r>
            <a:endParaRPr lang="en-US" sz="1100"/>
          </a:p>
        </p:txBody>
      </p:sp>
      <p:sp>
        <p:nvSpPr>
          <p:cNvPr name="TextBox 17" id="17"/>
          <p:cNvSpPr txBox="true"/>
          <p:nvPr/>
        </p:nvSpPr>
        <p:spPr>
          <a:xfrm flipH="false" flipV="false" rot="0">
            <a:off x="6522994" y="2492573"/>
            <a:ext cx="4932717"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2A1608">
                    <a:alpha val="100000"/>
                  </a:srgbClr>
                </a:solidFill>
                <a:latin typeface="Source Han Serif CN"/>
                <a:ea typeface="Source Han Serif CN"/>
                <a:cs typeface="Source Han Serif CN"/>
              </a:rPr>
              <a:t>Rationale &amp; Theory</a:t>
            </a:r>
            <a:endParaRPr lang="en-US" sz="1100"/>
          </a:p>
        </p:txBody>
      </p:sp>
      <p:sp>
        <p:nvSpPr>
          <p:cNvPr name="AutoShape 18" id="18"/>
          <p:cNvSpPr/>
          <p:nvPr/>
        </p:nvSpPr>
        <p:spPr>
          <a:xfrm flipH="false" flipV="false" rot="0">
            <a:off x="6504365" y="3636065"/>
            <a:ext cx="167598" cy="167640"/>
          </a:xfrm>
          <a:custGeom>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6" y="9378"/>
                  <a:pt x="2500" y="9219"/>
                  <a:pt x="2500" y="9048"/>
                </a:cubicBezTo>
                <a:lnTo>
                  <a:pt x="2500" y="7857"/>
                </a:lnTo>
                <a:cubicBezTo>
                  <a:pt x="2500" y="7615"/>
                  <a:pt x="2379" y="7361"/>
                  <a:pt x="2137" y="7095"/>
                </a:cubicBezTo>
                <a:cubicBezTo>
                  <a:pt x="2003" y="6943"/>
                  <a:pt x="1774" y="6736"/>
                  <a:pt x="1450" y="6476"/>
                </a:cubicBezTo>
                <a:cubicBezTo>
                  <a:pt x="1274" y="6342"/>
                  <a:pt x="1158" y="6247"/>
                  <a:pt x="1100" y="6190"/>
                </a:cubicBezTo>
              </a:path>
            </a:pathLst>
          </a:custGeom>
          <a:solidFill>
            <a:srgbClr val="E08832">
              <a:alpha val="100000"/>
            </a:srgbClr>
          </a:solidFill>
          <a:ln>
            <a:headEnd type="none"/>
            <a:tailEnd type="none"/>
          </a:ln>
        </p:spPr>
      </p:sp>
      <p:sp>
        <p:nvSpPr>
          <p:cNvPr name="TextBox 19" id="19"/>
          <p:cNvSpPr txBox="true"/>
          <p:nvPr/>
        </p:nvSpPr>
        <p:spPr>
          <a:xfrm flipH="false" flipV="false" rot="0">
            <a:off x="6767606" y="3603724"/>
            <a:ext cx="4688105"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2A1608">
                    <a:alpha val="85098"/>
                  </a:srgbClr>
                </a:solidFill>
                <a:latin typeface="Source Han Sans"/>
                <a:ea typeface="Source Han Sans"/>
                <a:cs typeface="Source Han Sans"/>
              </a:rPr>
              <a:t>Emphasize that it prevents frustration, builds confidence through small</a:t>
            </a:r>
            <a:endParaRPr lang="en-US" sz="1100"/>
          </a:p>
          <a:p>
            <a:pPr algn="l"/>
            <a:r>
              <a:rPr b="false" i="false" strike="noStrike" sz="1100">
                <a:ln/>
                <a:solidFill>
                  <a:srgbClr val="2A1608">
                    <a:alpha val="85098"/>
                  </a:srgbClr>
                </a:solidFill>
                <a:latin typeface="Source Han Sans"/>
                <a:ea typeface="Source Han Sans"/>
                <a:cs typeface="Source Han Sans"/>
              </a:rPr>
              <a:t>successes, and fosters a growth mindset for long-term independence.</a:t>
            </a:r>
            <a:endParaRPr/>
          </a:p>
        </p:txBody>
      </p:sp>
      <p:sp>
        <p:nvSpPr>
          <p:cNvPr name="AutoShape 20" id="20"/>
          <p:cNvSpPr/>
          <p:nvPr/>
        </p:nvSpPr>
        <p:spPr>
          <a:xfrm flipH="false" flipV="false" rot="0">
            <a:off x="6504365" y="4312340"/>
            <a:ext cx="167598" cy="167640"/>
          </a:xfrm>
          <a:custGeom>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E08832">
              <a:alpha val="100000"/>
            </a:srgbClr>
          </a:solidFill>
          <a:ln>
            <a:headEnd type="none"/>
            <a:tailEnd type="none"/>
          </a:ln>
        </p:spPr>
      </p:sp>
      <p:sp>
        <p:nvSpPr>
          <p:cNvPr name="TextBox 21" id="21"/>
          <p:cNvSpPr txBox="true"/>
          <p:nvPr/>
        </p:nvSpPr>
        <p:spPr>
          <a:xfrm flipH="false" flipV="false" rot="0">
            <a:off x="6767606" y="4279999"/>
            <a:ext cx="4688105"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2A1608">
                    <a:alpha val="85098"/>
                  </a:srgbClr>
                </a:solidFill>
                <a:latin typeface="Source Han Sans"/>
                <a:ea typeface="Source Han Sans"/>
                <a:cs typeface="Source Han Sans"/>
              </a:rPr>
              <a:t>Cite Vygotsky's Sociocultural Theory and the Zone of Proximal</a:t>
            </a:r>
            <a:endParaRPr lang="en-US" sz="1100"/>
          </a:p>
          <a:p>
            <a:pPr algn="l"/>
            <a:r>
              <a:rPr b="false" i="false" strike="noStrike" sz="1100">
                <a:ln/>
                <a:solidFill>
                  <a:srgbClr val="2A1608">
                    <a:alpha val="85098"/>
                  </a:srgbClr>
                </a:solidFill>
                <a:latin typeface="Source Han Sans"/>
                <a:ea typeface="Source Han Sans"/>
                <a:cs typeface="Source Han Sans"/>
              </a:rPr>
              <a:t>Development (ZPD) to validate the strategy academically.</a:t>
            </a:r>
            <a:endParaRPr/>
          </a:p>
        </p:txBody>
      </p:sp>
      <p:sp>
        <p:nvSpPr>
          <p:cNvPr name="AutoShape 22" id="22"/>
          <p:cNvSpPr/>
          <p:nvPr/>
        </p:nvSpPr>
        <p:spPr>
          <a:xfrm flipH="false" flipV="false" rot="0">
            <a:off x="457086" y="5890320"/>
            <a:ext cx="9522" cy="510480"/>
          </a:xfrm>
          <a:prstGeom prst="line">
            <a:avLst/>
          </a:prstGeom>
          <a:ln w="19050">
            <a:solidFill>
              <a:srgbClr val="E08832">
                <a:alpha val="100000"/>
              </a:srgbClr>
            </a:solidFill>
            <a:prstDash val="solid"/>
            <a:headEnd type="none"/>
            <a:tailEnd type="none"/>
          </a:ln>
        </p:spPr>
      </p:sp>
      <p:sp>
        <p:nvSpPr>
          <p:cNvPr name="TextBox 23" id="23"/>
          <p:cNvSpPr txBox="true"/>
          <p:nvPr/>
        </p:nvSpPr>
        <p:spPr>
          <a:xfrm flipH="false" flipV="false" rot="0">
            <a:off x="704673" y="6061770"/>
            <a:ext cx="11484279" cy="161925"/>
          </a:xfrm>
          <a:prstGeom prst="rect">
            <a:avLst/>
          </a:prstGeom>
          <a:ln>
            <a:headEnd type="none"/>
            <a:tailEnd type="none"/>
          </a:ln>
        </p:spPr>
        <p:txBody>
          <a:bodyPr anchor="t" rtlCol="false" anchorCtr="false" wrap="none" lIns="0" rIns="0" tIns="0" bIns="0" vert="horz"/>
          <a:lstStyle/>
          <a:p>
            <a:pPr algn="l">
              <a:defRPr/>
            </a:pPr>
            <a:r>
              <a:rPr lang="en-US" b="false" i="true" strike="noStrike" sz="1200">
                <a:ln/>
                <a:solidFill>
                  <a:srgbClr val="2A1608">
                    <a:alpha val="80000"/>
                  </a:srgbClr>
                </a:solidFill>
                <a:latin typeface="Source Han Serif CN"/>
                <a:ea typeface="Source Han Serif CN"/>
                <a:cs typeface="Source Han Serif CN"/>
              </a:rPr>
              <a:t>"A successful presentation connects practical classroom examples with theoretical frameworks to demonstrate both the 'how' and the 'why' of the chosen teaching method."</a:t>
            </a:r>
            <a:endParaRPr lang="en-US" sz="1100"/>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name="">
    <p:bg>
      <p:bgPr>
        <a:solidFill>
          <a:srgbClr val="FFFFFF">
            <a:alpha val="100000"/>
          </a:srgbClr>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100000"/>
          </a:blip>
          <a:srcRect l="440" r="440" t="0" b="0"/>
          <a:stretch>
            <a:fillRect/>
          </a:stretch>
        </p:blipFill>
        <p:spPr>
          <a:xfrm flipH="false" flipV="false" rot="0">
            <a:off x="0" y="0"/>
            <a:ext cx="12188952" cy="6858000"/>
          </a:xfrm>
          <a:prstGeom prst="rect">
            <a:avLst/>
          </a:prstGeom>
          <a:ln>
            <a:headEnd type="none"/>
            <a:tailEnd type="none"/>
          </a:ln>
        </p:spPr>
      </p:pic>
      <p:sp>
        <p:nvSpPr>
          <p:cNvPr name="TextBox 3" id="3"/>
          <p:cNvSpPr txBox="true"/>
          <p:nvPr/>
        </p:nvSpPr>
        <p:spPr>
          <a:xfrm flipH="false" flipV="false" rot="0">
            <a:off x="4712655" y="2339876"/>
            <a:ext cx="7476297"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2A1608">
                    <a:alpha val="50196"/>
                  </a:srgbClr>
                </a:solidFill>
                <a:latin typeface="Source Han Sans"/>
                <a:ea typeface="Source Han Sans"/>
                <a:cs typeface="Source Han Sans"/>
              </a:rPr>
              <a:t>Scaffolding and Constructivism</a:t>
            </a:r>
            <a:endParaRPr lang="en-US" sz="1100"/>
          </a:p>
        </p:txBody>
      </p:sp>
      <p:sp>
        <p:nvSpPr>
          <p:cNvPr name="TextBox 4" id="4"/>
          <p:cNvSpPr txBox="true"/>
          <p:nvPr/>
        </p:nvSpPr>
        <p:spPr>
          <a:xfrm flipH="false" flipV="false" rot="0">
            <a:off x="2183357" y="2811363"/>
            <a:ext cx="7822236" cy="838200"/>
          </a:xfrm>
          <a:prstGeom prst="rect">
            <a:avLst/>
          </a:prstGeom>
          <a:ln>
            <a:headEnd type="none"/>
            <a:tailEnd type="none"/>
          </a:ln>
        </p:spPr>
        <p:txBody>
          <a:bodyPr anchor="t" rtlCol="false" anchorCtr="true" wrap="none" lIns="0" rIns="0" tIns="0" bIns="0" vert="horz"/>
          <a:lstStyle/>
          <a:p>
            <a:pPr algn="ctr">
              <a:defRPr/>
            </a:pPr>
            <a:r>
              <a:rPr lang="en-US" b="true" i="false" strike="noStrike" sz="6000">
                <a:ln/>
                <a:solidFill>
                  <a:srgbClr val="2A1608">
                    <a:alpha val="100000"/>
                  </a:srgbClr>
                </a:solidFill>
                <a:latin typeface="Source Han Serif CN"/>
                <a:ea typeface="Source Han Serif CN"/>
                <a:cs typeface="Source Han Serif CN"/>
              </a:rPr>
              <a:t>Thank You</a:t>
            </a:r>
            <a:endParaRPr lang="en-US" sz="1100"/>
          </a:p>
        </p:txBody>
      </p:sp>
      <p:sp>
        <p:nvSpPr>
          <p:cNvPr name="AutoShape 5" id="5"/>
          <p:cNvSpPr/>
          <p:nvPr/>
        </p:nvSpPr>
        <p:spPr>
          <a:xfrm flipH="false" flipV="false" rot="0">
            <a:off x="5827842" y="3916263"/>
            <a:ext cx="533267" cy="19050"/>
          </a:xfrm>
          <a:prstGeom prst="rect">
            <a:avLst/>
          </a:prstGeom>
          <a:solidFill>
            <a:srgbClr val="E08832">
              <a:alpha val="100000"/>
            </a:srgbClr>
          </a:solidFill>
          <a:ln>
            <a:headEnd type="none"/>
            <a:tailEnd type="none"/>
          </a:ln>
        </p:spPr>
      </p:sp>
      <p:sp>
        <p:nvSpPr>
          <p:cNvPr name="TextBox 6" id="6"/>
          <p:cNvSpPr txBox="true"/>
          <p:nvPr/>
        </p:nvSpPr>
        <p:spPr>
          <a:xfrm flipH="false" flipV="false" rot="0">
            <a:off x="2448057" y="4202013"/>
            <a:ext cx="7292838" cy="335161"/>
          </a:xfrm>
          <a:prstGeom prst="rect">
            <a:avLst/>
          </a:prstGeom>
          <a:ln>
            <a:headEnd type="none"/>
            <a:tailEnd type="none"/>
          </a:ln>
        </p:spPr>
        <p:txBody>
          <a:bodyPr anchor="ctr" rtlCol="false" anchorCtr="true" wrap="none" lIns="0" rIns="0" tIns="0" bIns="0" vert="horz"/>
          <a:lstStyle/>
          <a:p>
            <a:pPr algn="ctr">
              <a:defRPr/>
            </a:pPr>
            <a:r>
              <a:rPr lang="en-US" b="false" i="false" strike="noStrike" sz="1600">
                <a:ln/>
                <a:solidFill>
                  <a:srgbClr val="2A1608">
                    <a:alpha val="65098"/>
                  </a:srgbClr>
                </a:solidFill>
                <a:latin typeface="Open Sans"/>
                <a:ea typeface="Open Sans"/>
                <a:cs typeface="Open Sans"/>
              </a:rPr>
              <a:t>Questions &amp; Discussion</a:t>
            </a:r>
            <a:endParaRPr lang="en-US" sz="1100"/>
          </a:p>
        </p:txBody>
      </p:sp>
    </p:spTree>
  </p:cSld>
  <p:clrMapOvr>
    <a:masterClrMapping/>
  </p:clrMapOvr>
</p:sld>
</file>

<file path=ppt/theme/theme1.xml><?xml version="1.0" encoding="utf-8"?>
<a:theme xmlns:a="http://schemas.openxmlformats.org/drawingml/2006/main" na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Microsoft YaHei"/>
        <a:cs typeface="Microsoft YaHei"/>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Microsoft YaHei"/>
        <a:cs typeface="Microsoft YaHei"/>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Microsoft YaHei"/>
        <a:cs typeface="Microsoft YaHei"/>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Microsoft YaHei"/>
        <a:cs typeface="Microsoft YaHei"/>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