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7" Type="http://schemas.openxmlformats.org/officeDocument/2006/relationships/image" Target="../media/image10.png"/><Relationship Id="rId8" Type="http://schemas.openxmlformats.org/officeDocument/2006/relationships/image" Target="../media/image11.png"/><Relationship Id="rId9" Type="http://schemas.openxmlformats.org/officeDocument/2006/relationships/image" Target="../media/image12.png"/><Relationship Id="rId10" Type="http://schemas.openxmlformats.org/officeDocument/2006/relationships/image" Target="../media/image13.png"/><Relationship Id="rId11" Type="http://schemas.openxmlformats.org/officeDocument/2006/relationships/image" Target="../media/image14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9.png"/><Relationship Id="rId4" Type="http://schemas.openxmlformats.org/officeDocument/2006/relationships/image" Target="../media/image20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26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7.png"/><Relationship Id="rId4" Type="http://schemas.openxmlformats.org/officeDocument/2006/relationships/image" Target="../media/image28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9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0.png"/><Relationship Id="rId4" Type="http://schemas.openxmlformats.org/officeDocument/2006/relationships/image" Target="../media/image3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2.png"/><Relationship Id="rId4" Type="http://schemas.openxmlformats.org/officeDocument/2006/relationships/image" Target="../media/image33.png"/><Relationship Id="rId5" Type="http://schemas.openxmlformats.org/officeDocument/2006/relationships/image" Target="../media/image34.png"/><Relationship Id="rId6" Type="http://schemas.openxmlformats.org/officeDocument/2006/relationships/image" Target="../media/image35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6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7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8.png"/><Relationship Id="rId4" Type="http://schemas.openxmlformats.org/officeDocument/2006/relationships/image" Target="../media/image39.png"/><Relationship Id="rId5" Type="http://schemas.openxmlformats.org/officeDocument/2006/relationships/image" Target="../media/image40.png"/><Relationship Id="rId6" Type="http://schemas.openxmlformats.org/officeDocument/2006/relationships/image" Target="../media/image4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2.png"/><Relationship Id="rId4" Type="http://schemas.openxmlformats.org/officeDocument/2006/relationships/image" Target="../media/image43.png"/><Relationship Id="rId5" Type="http://schemas.openxmlformats.org/officeDocument/2006/relationships/image" Target="../media/image44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5.png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476250"/>
            <a:ext cx="11049000" cy="59055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9917" y="2412652"/>
            <a:ext cx="3992016" cy="2952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81985" y="2936527"/>
            <a:ext cx="9228028" cy="613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4830"/>
              </a:lnSpc>
            </a:pPr>
            <a:r>
              <a:rPr b="1" sz="4200" i="0" u="none">
                <a:solidFill>
                  <a:srgbClr val="0F172A"/>
                </a:solidFill>
                <a:latin typeface="Plus Jakarta Sans"/>
              </a:rPr>
              <a:t>Inclusive Education &amp; Rehabilitation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09750" y="3740348"/>
            <a:ext cx="8572500" cy="590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2325"/>
              </a:lnSpc>
            </a:pPr>
            <a:r>
              <a:rPr b="0" sz="1500" i="0" u="none">
                <a:solidFill>
                  <a:srgbClr val="475569"/>
                </a:solidFill>
                <a:latin typeface="Inter"/>
              </a:rPr>
              <a:t>A Multidimensional Analysis of Support Systems for Children with Special Needs in Brunei Darussalam and Singapore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7450" y="1966912"/>
            <a:ext cx="5353050" cy="3619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1500" y="1966912"/>
            <a:ext cx="5353050" cy="70857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b="1" sz="1200" i="0" u="none">
                <a:solidFill>
                  <a:srgbClr val="334155"/>
                </a:solidFill>
                <a:latin typeface="Inter"/>
              </a:rPr>
              <a:t>Global Imperative:</a:t>
            </a:r>
            <a:r>
              <a:rPr b="0" sz="1200" i="0" u="none">
                <a:solidFill>
                  <a:srgbClr val="334155"/>
                </a:solidFill>
                <a:latin typeface="Inter"/>
              </a:rPr>
              <a:t> The UN Convention on the Rights of Persons with Disabilities (CRPD) mandates a continuous, seamless continuum of educational, rehabilitative, and social support services.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1500" y="2789783"/>
            <a:ext cx="5353050" cy="70857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b="1" sz="1200" i="0" u="none">
                <a:solidFill>
                  <a:srgbClr val="334155"/>
                </a:solidFill>
                <a:latin typeface="Inter"/>
              </a:rPr>
              <a:t>Regional Focus:</a:t>
            </a:r>
            <a:r>
              <a:rPr b="0" sz="1200" i="0" u="none">
                <a:solidFill>
                  <a:srgbClr val="334155"/>
                </a:solidFill>
                <a:latin typeface="Inter"/>
              </a:rPr>
              <a:t> Both Brunei Darussalam and Singapore are high-income Southeast Asian nations with contrasting governance structures, cultural settings, and administrative mechanisms.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1500" y="3612653"/>
            <a:ext cx="5353050" cy="70857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b="1" sz="1200" i="0" u="none">
                <a:solidFill>
                  <a:srgbClr val="334155"/>
                </a:solidFill>
                <a:latin typeface="Inter"/>
              </a:rPr>
              <a:t>Core Objective:</a:t>
            </a:r>
            <a:r>
              <a:rPr b="0" sz="1200" i="0" u="none">
                <a:solidFill>
                  <a:srgbClr val="334155"/>
                </a:solidFill>
                <a:latin typeface="Inter"/>
              </a:rPr>
              <a:t> Evaluate national policies against grassroots practice across eleven systematic dimensions to draw evidence-based insights for ASEAN inclusion models.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7450" y="1966912"/>
            <a:ext cx="5353050" cy="36195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71500" y="476250"/>
            <a:ext cx="11601450" cy="4095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550" i="0" u="none">
                <a:solidFill>
                  <a:srgbClr val="0F172A"/>
                </a:solidFill>
                <a:latin typeface="Plus Jakarta Sans"/>
              </a:rPr>
              <a:t>Background &amp; Research Context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418457"/>
            <a:ext cx="3530649" cy="271641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0749" y="2418457"/>
            <a:ext cx="3530649" cy="271641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89999" y="2418457"/>
            <a:ext cx="3530649" cy="271641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725" y="2694682"/>
            <a:ext cx="571500" cy="571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47725" y="3418582"/>
            <a:ext cx="3127109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650" i="0" u="none">
                <a:solidFill>
                  <a:srgbClr val="1E293B"/>
                </a:solidFill>
                <a:latin typeface="Plus Jakarta Sans SemiBold"/>
              </a:rPr>
              <a:t>Documentary Analysis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7725" y="3799582"/>
            <a:ext cx="2978199" cy="70857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b="0" sz="1200" i="0" u="none">
                <a:solidFill>
                  <a:srgbClr val="334155"/>
                </a:solidFill>
                <a:latin typeface="Inter"/>
              </a:rPr>
              <a:t>Systematic review of official national policy texts, Parliamentary replies, WHO guidelines, and SEAMEO reports.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06974" y="2694682"/>
            <a:ext cx="571500" cy="5715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606974" y="3418582"/>
            <a:ext cx="3127109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650" i="0" u="none">
                <a:solidFill>
                  <a:srgbClr val="1E293B"/>
                </a:solidFill>
                <a:latin typeface="Plus Jakarta Sans SemiBold"/>
              </a:rPr>
              <a:t>Empirical Insights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06974" y="3799582"/>
            <a:ext cx="2978199" cy="70857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b="0" sz="1200" i="0" u="none">
                <a:solidFill>
                  <a:srgbClr val="334155"/>
                </a:solidFill>
                <a:latin typeface="Inter"/>
              </a:rPr>
              <a:t>Synthesis of local empirical studies from Universiti Brunei Darussalam, PMC journals, and NGO survey reports.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66224" y="2694682"/>
            <a:ext cx="571500" cy="5715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366224" y="3418582"/>
            <a:ext cx="3127109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650" i="0" u="none">
                <a:solidFill>
                  <a:srgbClr val="1E293B"/>
                </a:solidFill>
                <a:latin typeface="Plus Jakarta Sans SemiBold"/>
              </a:rPr>
              <a:t>11 Dimensions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66224" y="3799582"/>
            <a:ext cx="2978199" cy="944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b="0" sz="1200" i="0" u="none">
                <a:solidFill>
                  <a:srgbClr val="334155"/>
                </a:solidFill>
                <a:latin typeface="Inter"/>
              </a:rPr>
              <a:t>Comprehensive evaluation spanning policy, screening, assessment, intervention, transition, CBR, AT, and family support.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19175" y="2828032"/>
            <a:ext cx="228600" cy="3048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59374" y="2828032"/>
            <a:ext cx="266700" cy="30480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80524" y="2828032"/>
            <a:ext cx="342900" cy="3048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71500" y="476250"/>
            <a:ext cx="11601450" cy="4095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550" i="0" u="none">
                <a:solidFill>
                  <a:srgbClr val="0F172A"/>
                </a:solidFill>
                <a:latin typeface="Plus Jakarta Sans"/>
              </a:rPr>
              <a:t>Research Scope &amp; Methodology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122289"/>
            <a:ext cx="5353050" cy="3308746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7450" y="2122289"/>
            <a:ext cx="5353050" cy="330874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85825" y="2436614"/>
            <a:ext cx="4960620" cy="29527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b="0" sz="1650" i="0" u="none">
                <a:solidFill>
                  <a:srgbClr val="2563EB"/>
                </a:solidFill>
                <a:latin typeface="Plus Jakarta Sans SemiBold"/>
              </a:rPr>
              <a:t>Brunei Darussalam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1775" y="2436614"/>
            <a:ext cx="4960620" cy="29527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b="0" sz="1650" i="0" u="none">
                <a:solidFill>
                  <a:srgbClr val="2563EB"/>
                </a:solidFill>
                <a:latin typeface="Plus Jakarta Sans SemiBold"/>
              </a:rPr>
              <a:t>Singapore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5825" y="2436614"/>
            <a:ext cx="504825" cy="29527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90600" y="2845236"/>
            <a:ext cx="85725" cy="2381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200" i="0" u="none">
                <a:solidFill>
                  <a:srgbClr val="334155"/>
                </a:solidFill>
                <a:latin typeface="Inter"/>
              </a:rPr>
              <a:t>•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6325" y="2846189"/>
            <a:ext cx="4533900" cy="472380"/>
          </a:xfrm>
          <a:prstGeom prst="rect">
            <a:avLst/>
          </a:prstGeom>
          <a:noFill/>
        </p:spPr>
        <p:txBody>
          <a:bodyPr wrap="square" lIns="85725" rIns="0" t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b="1" sz="1200" i="0" u="none">
                <a:solidFill>
                  <a:srgbClr val="334155"/>
                </a:solidFill>
                <a:latin typeface="Inter"/>
              </a:rPr>
              <a:t>SPN21 Reform:</a:t>
            </a:r>
            <a:r>
              <a:rPr b="0" sz="1200" i="0" u="none">
                <a:solidFill>
                  <a:srgbClr val="334155"/>
                </a:solidFill>
                <a:latin typeface="Inter"/>
              </a:rPr>
              <a:t> Endorses inclusive education under 21st-century national education reform.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90600" y="3412867"/>
            <a:ext cx="85725" cy="2381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200" i="0" u="none">
                <a:solidFill>
                  <a:srgbClr val="334155"/>
                </a:solidFill>
                <a:latin typeface="Inter"/>
              </a:rPr>
              <a:t>•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76325" y="3413819"/>
            <a:ext cx="4533900" cy="472380"/>
          </a:xfrm>
          <a:prstGeom prst="rect">
            <a:avLst/>
          </a:prstGeom>
          <a:noFill/>
        </p:spPr>
        <p:txBody>
          <a:bodyPr wrap="square" lIns="85725" rIns="0" t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b="1" sz="1200" i="0" u="none">
                <a:solidFill>
                  <a:srgbClr val="334155"/>
                </a:solidFill>
                <a:latin typeface="Inter"/>
              </a:rPr>
              <a:t>Cultural Ethos:</a:t>
            </a:r>
            <a:r>
              <a:rPr b="0" sz="1200" i="0" u="none">
                <a:solidFill>
                  <a:srgbClr val="334155"/>
                </a:solidFill>
                <a:latin typeface="Inter"/>
              </a:rPr>
              <a:t> Melayu Islam Beraja (MIB) philosophy guides support for vulnerable groups.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90600" y="3980497"/>
            <a:ext cx="85725" cy="2381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200" i="0" u="none">
                <a:solidFill>
                  <a:srgbClr val="334155"/>
                </a:solidFill>
                <a:latin typeface="Inter"/>
              </a:rPr>
              <a:t>•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76325" y="3981450"/>
            <a:ext cx="4533900" cy="472380"/>
          </a:xfrm>
          <a:prstGeom prst="rect">
            <a:avLst/>
          </a:prstGeom>
          <a:noFill/>
        </p:spPr>
        <p:txBody>
          <a:bodyPr wrap="square" lIns="85725" rIns="0" t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b="1" sz="1200" i="0" u="none">
                <a:solidFill>
                  <a:srgbClr val="334155"/>
                </a:solidFill>
                <a:latin typeface="Inter"/>
              </a:rPr>
              <a:t>Administrative Fragmentation:</a:t>
            </a:r>
            <a:r>
              <a:rPr b="0" sz="1200" i="0" u="none">
                <a:solidFill>
                  <a:srgbClr val="334155"/>
                </a:solidFill>
                <a:latin typeface="Inter"/>
              </a:rPr>
              <a:t> Dual-track system split between MOE (general) and MoRA (religious schools).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90600" y="4548127"/>
            <a:ext cx="85725" cy="2381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200" i="0" u="none">
                <a:solidFill>
                  <a:srgbClr val="334155"/>
                </a:solidFill>
                <a:latin typeface="Inter"/>
              </a:rPr>
              <a:t>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76325" y="4549080"/>
            <a:ext cx="4533900" cy="472380"/>
          </a:xfrm>
          <a:prstGeom prst="rect">
            <a:avLst/>
          </a:prstGeom>
          <a:noFill/>
        </p:spPr>
        <p:txBody>
          <a:bodyPr wrap="square" lIns="85725" rIns="0" t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b="1" sz="1200" i="0" u="none">
                <a:solidFill>
                  <a:srgbClr val="334155"/>
                </a:solidFill>
                <a:latin typeface="Inter"/>
              </a:rPr>
              <a:t>Policy Gap:</a:t>
            </a:r>
            <a:r>
              <a:rPr b="0" sz="1200" i="0" u="none">
                <a:solidFill>
                  <a:srgbClr val="334155"/>
                </a:solidFill>
                <a:latin typeface="Inter"/>
              </a:rPr>
              <a:t> Lack of antidiscrimination laws and mandatory Individualised Education Plans (IEPs).</a:t>
            </a:r>
          </a:p>
        </p:txBody>
      </p:sp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1775" y="2436614"/>
            <a:ext cx="523875" cy="29527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686550" y="2845236"/>
            <a:ext cx="85725" cy="2381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200" i="0" u="none">
                <a:solidFill>
                  <a:srgbClr val="334155"/>
                </a:solidFill>
                <a:latin typeface="Inter"/>
              </a:rPr>
              <a:t>•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772275" y="2846189"/>
            <a:ext cx="4533900" cy="472380"/>
          </a:xfrm>
          <a:prstGeom prst="rect">
            <a:avLst/>
          </a:prstGeom>
          <a:noFill/>
        </p:spPr>
        <p:txBody>
          <a:bodyPr wrap="square" lIns="85725" rIns="0" t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b="1" sz="1200" i="0" u="none">
                <a:solidFill>
                  <a:srgbClr val="334155"/>
                </a:solidFill>
                <a:latin typeface="Inter"/>
              </a:rPr>
              <a:t>Enable Masterplan:</a:t>
            </a:r>
            <a:r>
              <a:rPr b="0" sz="1200" i="0" u="none">
                <a:solidFill>
                  <a:srgbClr val="334155"/>
                </a:solidFill>
                <a:latin typeface="Inter"/>
              </a:rPr>
              <a:t> Quinquennial top-level roadmap coordinating lifelong disability services.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86550" y="3412867"/>
            <a:ext cx="85725" cy="2381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200" i="0" u="none">
                <a:solidFill>
                  <a:srgbClr val="334155"/>
                </a:solidFill>
                <a:latin typeface="Inter"/>
              </a:rPr>
              <a:t>•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72275" y="3413819"/>
            <a:ext cx="4533900" cy="472380"/>
          </a:xfrm>
          <a:prstGeom prst="rect">
            <a:avLst/>
          </a:prstGeom>
          <a:noFill/>
        </p:spPr>
        <p:txBody>
          <a:bodyPr wrap="square" lIns="85725" rIns="0" t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b="1" sz="1200" i="0" u="none">
                <a:solidFill>
                  <a:srgbClr val="334155"/>
                </a:solidFill>
                <a:latin typeface="Inter"/>
              </a:rPr>
              <a:t>Compulsory Education:</a:t>
            </a:r>
            <a:r>
              <a:rPr b="0" sz="1200" i="0" u="none">
                <a:solidFill>
                  <a:srgbClr val="334155"/>
                </a:solidFill>
                <a:latin typeface="Inter"/>
              </a:rPr>
              <a:t> Children with special needs included under compulsory education since 2019.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686550" y="3980497"/>
            <a:ext cx="85725" cy="2381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200" i="0" u="none">
                <a:solidFill>
                  <a:srgbClr val="334155"/>
                </a:solidFill>
                <a:latin typeface="Inter"/>
              </a:rPr>
              <a:t>•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772275" y="3981450"/>
            <a:ext cx="4533900" cy="472380"/>
          </a:xfrm>
          <a:prstGeom prst="rect">
            <a:avLst/>
          </a:prstGeom>
          <a:noFill/>
        </p:spPr>
        <p:txBody>
          <a:bodyPr wrap="square" lIns="85725" rIns="0" t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b="1" sz="1200" i="0" u="none">
                <a:solidFill>
                  <a:srgbClr val="334155"/>
                </a:solidFill>
                <a:latin typeface="Inter"/>
              </a:rPr>
              <a:t>Multi-Agency Model:</a:t>
            </a:r>
            <a:r>
              <a:rPr b="0" sz="1200" i="0" u="none">
                <a:solidFill>
                  <a:srgbClr val="334155"/>
                </a:solidFill>
                <a:latin typeface="Inter"/>
              </a:rPr>
              <a:t> Integrated responsibilities across MOE (schools), MSF (early intervention), and SG Enable.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686550" y="4548127"/>
            <a:ext cx="85725" cy="2381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200" i="0" u="none">
                <a:solidFill>
                  <a:srgbClr val="334155"/>
                </a:solidFill>
                <a:latin typeface="Inter"/>
              </a:rPr>
              <a:t>•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772275" y="4549080"/>
            <a:ext cx="4533900" cy="472380"/>
          </a:xfrm>
          <a:prstGeom prst="rect">
            <a:avLst/>
          </a:prstGeom>
          <a:noFill/>
        </p:spPr>
        <p:txBody>
          <a:bodyPr wrap="square" lIns="85725" rIns="0" t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b="1" sz="1200" i="0" u="none">
                <a:solidFill>
                  <a:srgbClr val="334155"/>
                </a:solidFill>
                <a:latin typeface="Inter"/>
              </a:rPr>
              <a:t>Institutionalized IEPs:</a:t>
            </a:r>
            <a:r>
              <a:rPr b="0" sz="1200" i="0" u="none">
                <a:solidFill>
                  <a:srgbClr val="334155"/>
                </a:solidFill>
                <a:latin typeface="Inter"/>
              </a:rPr>
              <a:t> Mandatory and systematically reviewed across mainstream and SPED schools.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71500" y="476250"/>
            <a:ext cx="11601450" cy="4095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550" i="0" u="none">
                <a:solidFill>
                  <a:srgbClr val="0F172A"/>
                </a:solidFill>
                <a:latin typeface="Plus Jakarta Sans"/>
              </a:rPr>
              <a:t>Top-Level Policy Frameworks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273647"/>
            <a:ext cx="5353050" cy="3005881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7450" y="2273647"/>
            <a:ext cx="5353050" cy="300588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85825" y="2587972"/>
            <a:ext cx="4960620" cy="2667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b="0" sz="1650" i="0" u="none">
                <a:solidFill>
                  <a:srgbClr val="2563EB"/>
                </a:solidFill>
                <a:latin typeface="Plus Jakarta Sans SemiBold"/>
              </a:rPr>
              <a:t>Brunei: Hospital-Centric Model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5825" y="2968972"/>
            <a:ext cx="4724400" cy="472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b="1" sz="1200" i="0" u="none">
                <a:solidFill>
                  <a:srgbClr val="334155"/>
                </a:solidFill>
                <a:latin typeface="Inter"/>
              </a:rPr>
              <a:t>Primary Screening Node:</a:t>
            </a:r>
            <a:r>
              <a:rPr b="0" sz="1200" i="0" u="none">
                <a:solidFill>
                  <a:srgbClr val="334155"/>
                </a:solidFill>
                <a:latin typeface="Inter"/>
              </a:rPr>
              <a:t> Centralised at RIPAS Hospital's Child Development Centre (CDC) in the capital.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85825" y="3555652"/>
            <a:ext cx="4724400" cy="70857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b="1" sz="1200" i="0" u="none">
                <a:solidFill>
                  <a:srgbClr val="334155"/>
                </a:solidFill>
                <a:latin typeface="Inter"/>
              </a:rPr>
              <a:t>Key Limitations:</a:t>
            </a:r>
            <a:r>
              <a:rPr b="0" sz="1200" i="0" u="none">
                <a:solidFill>
                  <a:srgbClr val="334155"/>
                </a:solidFill>
                <a:latin typeface="Inter"/>
              </a:rPr>
              <a:t> Community health centers lack standardized screening tools; primary detection relies heavily on parental vigilance.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5825" y="4378523"/>
            <a:ext cx="4724400" cy="472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b="1" sz="1200" i="0" u="none">
                <a:solidFill>
                  <a:srgbClr val="334155"/>
                </a:solidFill>
                <a:latin typeface="Inter"/>
              </a:rPr>
              <a:t>Service Delays:</a:t>
            </a:r>
            <a:r>
              <a:rPr b="0" sz="1200" i="0" u="none">
                <a:solidFill>
                  <a:srgbClr val="334155"/>
                </a:solidFill>
                <a:latin typeface="Inter"/>
              </a:rPr>
              <a:t> Rural/suburban families face long travel distances, lengthy waiting lists, and zero interim support.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1775" y="2587972"/>
            <a:ext cx="4960620" cy="2667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b="0" sz="1650" i="0" u="none">
                <a:solidFill>
                  <a:srgbClr val="2563EB"/>
                </a:solidFill>
                <a:latin typeface="Plus Jakarta Sans SemiBold"/>
              </a:rPr>
              <a:t>Singapore: Decentralised Ecosystem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1775" y="2968972"/>
            <a:ext cx="4724400" cy="472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b="1" sz="1200" i="0" u="none">
                <a:solidFill>
                  <a:srgbClr val="334155"/>
                </a:solidFill>
                <a:latin typeface="Inter"/>
              </a:rPr>
              <a:t>Universal Screening:</a:t>
            </a:r>
            <a:r>
              <a:rPr b="0" sz="1200" i="0" u="none">
                <a:solidFill>
                  <a:srgbClr val="334155"/>
                </a:solidFill>
                <a:latin typeface="Inter"/>
              </a:rPr>
              <a:t> Nationwide health handbooks with age-stratified developmental scales (0-6 years).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1775" y="3555652"/>
            <a:ext cx="4724400" cy="472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b="1" sz="1200" i="0" u="none">
                <a:solidFill>
                  <a:srgbClr val="334155"/>
                </a:solidFill>
                <a:latin typeface="Inter"/>
              </a:rPr>
              <a:t>Preschool Integration:</a:t>
            </a:r>
            <a:r>
              <a:rPr b="0" sz="1200" i="0" u="none">
                <a:solidFill>
                  <a:srgbClr val="334155"/>
                </a:solidFill>
                <a:latin typeface="Inter"/>
              </a:rPr>
              <a:t> ECDA InSP programme embeds early screening directly within regular kindergartens.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1775" y="4142333"/>
            <a:ext cx="4724400" cy="472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b="1" sz="1200" i="0" u="none">
                <a:solidFill>
                  <a:srgbClr val="334155"/>
                </a:solidFill>
                <a:latin typeface="Inter"/>
              </a:rPr>
              <a:t>Secondary Identification:</a:t>
            </a:r>
            <a:r>
              <a:rPr b="0" sz="1200" i="0" u="none">
                <a:solidFill>
                  <a:srgbClr val="334155"/>
                </a:solidFill>
                <a:latin typeface="Inter"/>
              </a:rPr>
              <a:t> Universal language &amp; literacy screening at Primary 1 entry by SEN Officers.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1500" y="476250"/>
            <a:ext cx="11601450" cy="4095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550" i="0" u="none">
                <a:solidFill>
                  <a:srgbClr val="0F172A"/>
                </a:solidFill>
                <a:latin typeface="Plus Jakarta Sans"/>
              </a:rPr>
              <a:t>Early-Stage Screening Systems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527696"/>
            <a:ext cx="11049000" cy="2497931"/>
          </a:xfrm>
          <a:prstGeom prst="rect">
            <a:avLst/>
          </a:prstGeom>
        </p:spPr>
      </p:pic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81025" y="2537221"/>
          <a:ext cx="11029948" cy="24788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  <a:lnL>
                  <a:noFill/>
                </a:lnL>
                <a:lnR>
                  <a:noFill/>
                </a:lnR>
                <a:lnT>
                  <a:noFill/>
                </a:lnT>
                <a:lnB>
                  <a:noFill/>
                </a:lnB>
                <a:lnV>
                  <a:noFill/>
                </a:lnV>
                <a:lnH>
                  <a:noFill/>
                </a:lnH>
              </a:tblPr>
              <a:tblGrid>
                <a:gridCol w="2205930"/>
                <a:gridCol w="4035325"/>
                <a:gridCol w="4788693"/>
              </a:tblGrid>
              <a:tr h="495776">
                <a:tc>
                  <a:txBody>
                    <a:bodyPr/>
                    <a:lstStyle/>
                    <a:p>
                      <a:pPr algn="l"/>
                      <a:r>
                        <a:rPr b="0" sz="1125" i="0" u="none">
                          <a:solidFill>
                            <a:srgbClr val="FFFFFF"/>
                          </a:solidFill>
                          <a:latin typeface="Plus Jakarta Sans SemiBold"/>
                        </a:rPr>
                        <a:t>Assessment Dimension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125" i="0" u="none">
                          <a:solidFill>
                            <a:srgbClr val="FFFFFF"/>
                          </a:solidFill>
                          <a:latin typeface="Plus Jakarta Sans SemiBold"/>
                        </a:rPr>
                        <a:t>Brunei Darussalam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125" i="0" u="none">
                          <a:solidFill>
                            <a:srgbClr val="FFFFFF"/>
                          </a:solidFill>
                          <a:latin typeface="Plus Jakarta Sans SemiBold"/>
                        </a:rPr>
                        <a:t>Singapore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</a:tr>
              <a:tr h="495776">
                <a:tc>
                  <a:txBody>
                    <a:bodyPr/>
                    <a:lstStyle/>
                    <a:p>
                      <a:pPr algn="l"/>
                      <a:r>
                        <a:rPr b="0" sz="1125" i="0" u="none">
                          <a:solidFill>
                            <a:srgbClr val="1E293B"/>
                          </a:solidFill>
                          <a:latin typeface="Inter SemiBold"/>
                        </a:rPr>
                        <a:t>Medical Diagnosis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125" i="0" u="none">
                          <a:solidFill>
                            <a:srgbClr val="334155"/>
                          </a:solidFill>
                          <a:latin typeface="Inter"/>
                        </a:rPr>
                        <a:t>Centralised CDC hospital multidisciplinary team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125" i="0" u="none">
                          <a:solidFill>
                            <a:srgbClr val="334155"/>
                          </a:solidFill>
                          <a:latin typeface="Inter"/>
                        </a:rPr>
                        <a:t>Hospital pediatric teams &amp; specialist clinics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95776">
                <a:tc>
                  <a:txBody>
                    <a:bodyPr/>
                    <a:lstStyle/>
                    <a:p>
                      <a:pPr algn="l"/>
                      <a:r>
                        <a:rPr b="0" sz="1125" i="0" u="none">
                          <a:solidFill>
                            <a:srgbClr val="1E293B"/>
                          </a:solidFill>
                          <a:latin typeface="Inter SemiBold"/>
                        </a:rPr>
                        <a:t>Educational Toolkit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125" i="0" u="none">
                          <a:solidFill>
                            <a:srgbClr val="334155"/>
                          </a:solidFill>
                          <a:latin typeface="Inter"/>
                        </a:rPr>
                        <a:t>Priority Levels tool (MOE general schools only)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125" i="0" u="none">
                          <a:solidFill>
                            <a:srgbClr val="334155"/>
                          </a:solidFill>
                          <a:latin typeface="Inter"/>
                        </a:rPr>
                        <a:t>Standardised psychological &amp; functional scales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</a:tr>
              <a:tr h="495776">
                <a:tc>
                  <a:txBody>
                    <a:bodyPr/>
                    <a:lstStyle/>
                    <a:p>
                      <a:pPr algn="l"/>
                      <a:r>
                        <a:rPr b="0" sz="1125" i="0" u="none">
                          <a:solidFill>
                            <a:srgbClr val="1E293B"/>
                          </a:solidFill>
                          <a:latin typeface="Inter SemiBold"/>
                        </a:rPr>
                        <a:t>Interagency Data Transfer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125" i="0" u="none">
                          <a:solidFill>
                            <a:srgbClr val="334155"/>
                          </a:solidFill>
                          <a:latin typeface="Inter"/>
                        </a:rPr>
                        <a:t>Manual report submission by parents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125" i="0" u="none">
                          <a:solidFill>
                            <a:srgbClr val="334155"/>
                          </a:solidFill>
                          <a:latin typeface="Inter"/>
                        </a:rPr>
                        <a:t>Formal automated interagency file transfers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95777">
                <a:tc>
                  <a:txBody>
                    <a:bodyPr/>
                    <a:lstStyle/>
                    <a:p>
                      <a:pPr algn="l"/>
                      <a:r>
                        <a:rPr b="0" sz="1125" i="0" u="none">
                          <a:solidFill>
                            <a:srgbClr val="1E293B"/>
                          </a:solidFill>
                          <a:latin typeface="Inter SemiBold"/>
                        </a:rPr>
                        <a:t>Interim Support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125" i="0" u="none">
                          <a:solidFill>
                            <a:srgbClr val="334155"/>
                          </a:solidFill>
                          <a:latin typeface="Inter"/>
                        </a:rPr>
                        <a:t>Unavailable during waitlist periods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125" i="0" u="none">
                          <a:solidFill>
                            <a:srgbClr val="334155"/>
                          </a:solidFill>
                          <a:latin typeface="Inter"/>
                        </a:rPr>
                        <a:t>Immediate in-school support during 2-month assessment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581025" y="3020615"/>
            <a:ext cx="220593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2786955" y="3020615"/>
            <a:ext cx="403532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822281" y="3020615"/>
            <a:ext cx="478869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81025" y="3518296"/>
            <a:ext cx="220593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2786955" y="3518296"/>
            <a:ext cx="403532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822281" y="3518296"/>
            <a:ext cx="478869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81025" y="4015978"/>
            <a:ext cx="220593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786955" y="4015978"/>
            <a:ext cx="403532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822281" y="4015978"/>
            <a:ext cx="478869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81025" y="4513659"/>
            <a:ext cx="220593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786955" y="4513659"/>
            <a:ext cx="4035325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822281" y="4513659"/>
            <a:ext cx="4788693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71500" y="476250"/>
            <a:ext cx="11601450" cy="4095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550" i="0" u="none">
                <a:solidFill>
                  <a:srgbClr val="0F172A"/>
                </a:solidFill>
                <a:latin typeface="Plus Jakarta Sans"/>
              </a:rPr>
              <a:t>Diagnostic Assessment Systems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1500" y="476250"/>
            <a:ext cx="5600700" cy="4095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550" i="0" u="none">
                <a:solidFill>
                  <a:srgbClr val="0F172A"/>
                </a:solidFill>
                <a:latin typeface="Plus Jakarta Sans"/>
              </a:rPr>
              <a:t>Early Intervention Delivery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0"/>
            <a:ext cx="59055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1500" y="2645122"/>
            <a:ext cx="5600700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650" i="0" u="none">
                <a:solidFill>
                  <a:srgbClr val="1E293B"/>
                </a:solidFill>
                <a:latin typeface="Plus Jakarta Sans SemiBold"/>
              </a:rPr>
              <a:t>Intervention Pathways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1500" y="3026122"/>
            <a:ext cx="5334000" cy="944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b="1" sz="1200" i="0" u="none">
                <a:solidFill>
                  <a:srgbClr val="334155"/>
                </a:solidFill>
                <a:latin typeface="Inter"/>
              </a:rPr>
              <a:t>Brunei Darussalam:</a:t>
            </a:r>
            <a:r>
              <a:rPr b="0" sz="1200" i="0" u="none">
                <a:solidFill>
                  <a:srgbClr val="334155"/>
                </a:solidFill>
                <a:latin typeface="Inter"/>
              </a:rPr>
              <a:t> Hospital-based therapies supplemented by fee-based NGO providers (e.g., Learning Ladders ABA therapy). In-school SENA assistant support is constrained by staffing quotas, with no coverage in religious classrooms.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1500" y="4085183"/>
            <a:ext cx="5334000" cy="70857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b="1" sz="1200" i="0" u="none">
                <a:solidFill>
                  <a:srgbClr val="334155"/>
                </a:solidFill>
                <a:latin typeface="Inter"/>
              </a:rPr>
              <a:t>Singapore:</a:t>
            </a:r>
            <a:r>
              <a:rPr b="0" sz="1200" i="0" u="none">
                <a:solidFill>
                  <a:srgbClr val="334155"/>
                </a:solidFill>
                <a:latin typeface="Inter"/>
              </a:rPr>
              <a:t> Comprehensive EIPIC early intervention centers and InSP embedded preschool programmes. Mainstream primary schools feature targeted TRANSIT programmes for socio-behavioral needs.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4100512"/>
            <a:ext cx="2541240" cy="1013221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7419" y="2630090"/>
            <a:ext cx="2541240" cy="1013221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3339" y="4100512"/>
            <a:ext cx="2541240" cy="1013221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79259" y="2423517"/>
            <a:ext cx="2541240" cy="121979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71500" y="3852862"/>
            <a:ext cx="11049000" cy="38100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77990" y="4262437"/>
            <a:ext cx="2328259" cy="2190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b="0" sz="1350" i="0" u="none">
                <a:solidFill>
                  <a:srgbClr val="2563EB"/>
                </a:solidFill>
                <a:latin typeface="Plus Jakarta Sans SemiBold"/>
              </a:rPr>
              <a:t>0-6 Years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3425" y="4538662"/>
            <a:ext cx="2217390" cy="41314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627"/>
              </a:lnSpc>
            </a:pPr>
            <a:r>
              <a:rPr b="0" sz="1050" i="0" u="none">
                <a:solidFill>
                  <a:srgbClr val="334155"/>
                </a:solidFill>
                <a:latin typeface="Inter"/>
              </a:rPr>
              <a:t>Screening at birth. EIPIC / CDC intervention onset.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13910" y="2792015"/>
            <a:ext cx="2328259" cy="2190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b="0" sz="1350" i="0" u="none">
                <a:solidFill>
                  <a:srgbClr val="2563EB"/>
                </a:solidFill>
                <a:latin typeface="Plus Jakarta Sans SemiBold"/>
              </a:rPr>
              <a:t>Preschool -&gt; Primary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69344" y="3068240"/>
            <a:ext cx="2217390" cy="41314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627"/>
              </a:lnSpc>
            </a:pPr>
            <a:r>
              <a:rPr b="0" sz="1050" i="0" u="none">
                <a:solidFill>
                  <a:srgbClr val="334155"/>
                </a:solidFill>
                <a:latin typeface="Inter"/>
              </a:rPr>
              <a:t>Formal file transfer in SG; manual parent submission in Brunei.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9830" y="4262437"/>
            <a:ext cx="2328259" cy="2190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b="0" sz="1350" i="0" u="none">
                <a:solidFill>
                  <a:srgbClr val="2563EB"/>
                </a:solidFill>
                <a:latin typeface="Plus Jakarta Sans SemiBold"/>
              </a:rPr>
              <a:t>Primary -&gt; Secondary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5264" y="4538662"/>
            <a:ext cx="2217390" cy="41314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627"/>
              </a:lnSpc>
            </a:pPr>
            <a:r>
              <a:rPr b="0" sz="1050" i="0" u="none">
                <a:solidFill>
                  <a:srgbClr val="334155"/>
                </a:solidFill>
                <a:latin typeface="Inter"/>
              </a:rPr>
              <a:t>SEN tracking in SG; dual-stream fragmentation in Brunei.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85750" y="2585442"/>
            <a:ext cx="2328259" cy="2190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b="0" sz="1350" i="0" u="none">
                <a:solidFill>
                  <a:srgbClr val="2563EB"/>
                </a:solidFill>
                <a:latin typeface="Plus Jakarta Sans SemiBold"/>
              </a:rPr>
              <a:t>School -&gt; Work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241184" y="2861667"/>
            <a:ext cx="2217390" cy="6197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1627"/>
              </a:lnSpc>
            </a:pPr>
            <a:r>
              <a:rPr b="0" sz="1050" i="0" u="none">
                <a:solidFill>
                  <a:srgbClr val="334155"/>
                </a:solidFill>
                <a:latin typeface="Inter"/>
              </a:rPr>
              <a:t>SG School-to-Work (S2W) &amp; SG Enable; informal family path in Brunei.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1500" y="476250"/>
            <a:ext cx="11601450" cy="4095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550" i="0" u="none">
                <a:solidFill>
                  <a:srgbClr val="0F172A"/>
                </a:solidFill>
                <a:latin typeface="Plus Jakarta Sans"/>
              </a:rPr>
              <a:t>Educational Transition Pathways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746870" y="3776662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256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4582790" y="3776662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256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7418709" y="3776662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256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10254629" y="3776662"/>
            <a:ext cx="190500" cy="19050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2563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391816"/>
            <a:ext cx="5353050" cy="2769691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7450" y="2391816"/>
            <a:ext cx="5353050" cy="276969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85825" y="2706141"/>
            <a:ext cx="4960620" cy="2667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b="0" sz="1650" i="0" u="none">
                <a:solidFill>
                  <a:srgbClr val="2563EB"/>
                </a:solidFill>
                <a:latin typeface="Plus Jakarta Sans SemiBold"/>
              </a:rPr>
              <a:t>Brunei: Nascent Community Setup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5825" y="3087141"/>
            <a:ext cx="4724400" cy="472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b="1" sz="1200" i="0" u="none">
                <a:solidFill>
                  <a:srgbClr val="334155"/>
                </a:solidFill>
                <a:latin typeface="Inter"/>
              </a:rPr>
              <a:t>No National CBR Policy:</a:t>
            </a:r>
            <a:r>
              <a:rPr b="0" sz="1200" i="0" u="none">
                <a:solidFill>
                  <a:srgbClr val="334155"/>
                </a:solidFill>
                <a:latin typeface="Inter"/>
              </a:rPr>
              <a:t> Absence of an official, standardized community-based rehabilitation framework.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85825" y="3673822"/>
            <a:ext cx="4724400" cy="472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b="1" sz="1200" i="0" u="none">
                <a:solidFill>
                  <a:srgbClr val="334155"/>
                </a:solidFill>
                <a:latin typeface="Inter"/>
              </a:rPr>
              <a:t>Civil Society Role:</a:t>
            </a:r>
            <a:r>
              <a:rPr b="0" sz="1200" i="0" u="none">
                <a:solidFill>
                  <a:srgbClr val="334155"/>
                </a:solidFill>
                <a:latin typeface="Inter"/>
              </a:rPr>
              <a:t> Parent-led NGOs fill service vacuums; high potential for mosque-based social infrastructure.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85825" y="4260502"/>
            <a:ext cx="4724400" cy="472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b="1" sz="1200" i="0" u="none">
                <a:solidFill>
                  <a:srgbClr val="334155"/>
                </a:solidFill>
                <a:latin typeface="Inter"/>
              </a:rPr>
              <a:t>Resource Gaps:</a:t>
            </a:r>
            <a:r>
              <a:rPr b="0" sz="1200" i="0" u="none">
                <a:solidFill>
                  <a:srgbClr val="334155"/>
                </a:solidFill>
                <a:latin typeface="Inter"/>
              </a:rPr>
              <a:t> Severe lack of community therapists in suburban and rural districts.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1775" y="2706141"/>
            <a:ext cx="4960620" cy="2667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b="0" sz="1650" i="0" u="none">
                <a:solidFill>
                  <a:srgbClr val="2563EB"/>
                </a:solidFill>
                <a:latin typeface="Plus Jakarta Sans SemiBold"/>
              </a:rPr>
              <a:t>Singapore: Integrated SSA Network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1775" y="3087141"/>
            <a:ext cx="4724400" cy="472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b="1" sz="1200" i="0" u="none">
                <a:solidFill>
                  <a:srgbClr val="334155"/>
                </a:solidFill>
                <a:latin typeface="Inter"/>
              </a:rPr>
              <a:t>Social Service Agencies:</a:t>
            </a:r>
            <a:r>
              <a:rPr b="0" sz="1200" i="0" u="none">
                <a:solidFill>
                  <a:srgbClr val="334155"/>
                </a:solidFill>
                <a:latin typeface="Inter"/>
              </a:rPr>
              <a:t> AWWA, Rainbow Centre, and others act as community nodes for daycare and respite care.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1775" y="3673822"/>
            <a:ext cx="4724400" cy="472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b="1" sz="1200" i="0" u="none">
                <a:solidFill>
                  <a:srgbClr val="334155"/>
                </a:solidFill>
                <a:latin typeface="Inter"/>
              </a:rPr>
              <a:t>Community Hubs:</a:t>
            </a:r>
            <a:r>
              <a:rPr b="0" sz="1200" i="0" u="none">
                <a:solidFill>
                  <a:srgbClr val="334155"/>
                </a:solidFill>
                <a:latin typeface="Inter"/>
              </a:rPr>
              <a:t> Disability support embedded directly into neighborhood family service networks.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1775" y="4260502"/>
            <a:ext cx="4724400" cy="472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b="1" sz="1200" i="0" u="none">
                <a:solidFill>
                  <a:srgbClr val="334155"/>
                </a:solidFill>
                <a:latin typeface="Inter"/>
              </a:rPr>
              <a:t>Lifelong Support:</a:t>
            </a:r>
            <a:r>
              <a:rPr b="0" sz="1200" i="0" u="none">
                <a:solidFill>
                  <a:srgbClr val="334155"/>
                </a:solidFill>
                <a:latin typeface="Inter"/>
              </a:rPr>
              <a:t> Smooth continuum extending from early childhood into adult community care.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71500" y="476250"/>
            <a:ext cx="11601450" cy="4095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550" i="0" u="none">
                <a:solidFill>
                  <a:srgbClr val="0F172A"/>
                </a:solidFill>
                <a:latin typeface="Plus Jakarta Sans"/>
              </a:rPr>
              <a:t>Community-Based Rehabilitation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757487"/>
            <a:ext cx="5353050" cy="20383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267450" y="2881312"/>
            <a:ext cx="5620702" cy="266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0" sz="1650" i="0" u="none">
                <a:solidFill>
                  <a:srgbClr val="1E293B"/>
                </a:solidFill>
                <a:latin typeface="Plus Jakarta Sans SemiBold"/>
              </a:rPr>
              <a:t>Psychosocial Empowerment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67450" y="3262312"/>
            <a:ext cx="5353050" cy="472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b="1" sz="1200" i="0" u="none">
                <a:solidFill>
                  <a:srgbClr val="334155"/>
                </a:solidFill>
                <a:latin typeface="Inter"/>
              </a:rPr>
              <a:t>Financial Subsidies:</a:t>
            </a:r>
            <a:r>
              <a:rPr b="0" sz="1200" i="0" u="none">
                <a:solidFill>
                  <a:srgbClr val="334155"/>
                </a:solidFill>
                <a:latin typeface="Inter"/>
              </a:rPr>
              <a:t> Brunei provides monthly disability allowances (&lt;15 yrs); Singapore offers EIPIC/SPED subsidies and tax relief.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67450" y="3848992"/>
            <a:ext cx="5353050" cy="70857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b="1" sz="1200" i="0" u="none">
                <a:solidFill>
                  <a:srgbClr val="334155"/>
                </a:solidFill>
                <a:latin typeface="Inter"/>
              </a:rPr>
              <a:t>Respite &amp; Peer Support:</a:t>
            </a:r>
            <a:r>
              <a:rPr b="0" sz="1200" i="0" u="none">
                <a:solidFill>
                  <a:srgbClr val="334155"/>
                </a:solidFill>
                <a:latin typeface="Inter"/>
              </a:rPr>
              <a:t> Singapore systematically pilots Parent Peer Support and institutionalised respite care; Brunei relies on informal religious coping with zero formal respite services.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62025" y="3148012"/>
            <a:ext cx="4572000" cy="91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b="0" sz="7200" i="0" u="none">
                <a:solidFill>
                  <a:srgbClr val="1D4ED8"/>
                </a:solidFill>
                <a:latin typeface="Plus Jakarta Sans ExtraBold"/>
              </a:rPr>
              <a:t>&gt;60%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2025" y="4176712"/>
            <a:ext cx="4572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b="0" sz="1500" i="0" u="none">
                <a:solidFill>
                  <a:srgbClr val="1E3A8A"/>
                </a:solidFill>
                <a:latin typeface="Inter SemiBold"/>
              </a:rPr>
              <a:t>Caregiver High-Stress Rate in Brunei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71500" y="476250"/>
            <a:ext cx="11601450" cy="4095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550" i="0" u="none">
                <a:solidFill>
                  <a:srgbClr val="0F172A"/>
                </a:solidFill>
                <a:latin typeface="Plus Jakarta Sans"/>
              </a:rPr>
              <a:t>Family Support &amp; Stress Relief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566987"/>
            <a:ext cx="5353050" cy="2419201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7450" y="2566987"/>
            <a:ext cx="5353050" cy="241920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85825" y="2881312"/>
            <a:ext cx="4960620" cy="2667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b="0" sz="1650" i="0" u="none">
                <a:solidFill>
                  <a:srgbClr val="2563EB"/>
                </a:solidFill>
                <a:latin typeface="Plus Jakarta Sans SemiBold"/>
              </a:rPr>
              <a:t>Healthcare Provision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5825" y="3262312"/>
            <a:ext cx="4724400" cy="472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b="1" sz="1200" i="0" u="none">
                <a:solidFill>
                  <a:srgbClr val="334155"/>
                </a:solidFill>
                <a:latin typeface="Inter"/>
              </a:rPr>
              <a:t>Brunei:</a:t>
            </a:r>
            <a:r>
              <a:rPr b="0" sz="1200" i="0" u="none">
                <a:solidFill>
                  <a:srgbClr val="334155"/>
                </a:solidFill>
                <a:latin typeface="Inter"/>
              </a:rPr>
              <a:t> Universal low-cost public healthcare. Specialized rehab therapy centered at capital hospital with long waiting lists.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85825" y="3848992"/>
            <a:ext cx="4724400" cy="70857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b="1" sz="1200" i="0" u="none">
                <a:solidFill>
                  <a:srgbClr val="334155"/>
                </a:solidFill>
                <a:latin typeface="Inter"/>
              </a:rPr>
              <a:t>Singapore:</a:t>
            </a:r>
            <a:r>
              <a:rPr b="0" sz="1200" i="0" u="none">
                <a:solidFill>
                  <a:srgbClr val="334155"/>
                </a:solidFill>
                <a:latin typeface="Inter"/>
              </a:rPr>
              <a:t> Coexisting public/private system backed by Medisave, Medifund, and funded surgeries (e.g., cochlear implants).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1775" y="2881312"/>
            <a:ext cx="4960620" cy="2667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b="0" sz="1650" i="0" u="none">
                <a:solidFill>
                  <a:srgbClr val="2563EB"/>
                </a:solidFill>
                <a:latin typeface="Plus Jakarta Sans SemiBold"/>
              </a:rPr>
              <a:t>Assistive Technology (AT)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1775" y="3262312"/>
            <a:ext cx="4724400" cy="472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b="1" sz="1200" i="0" u="none">
                <a:solidFill>
                  <a:srgbClr val="334155"/>
                </a:solidFill>
                <a:latin typeface="Inter"/>
              </a:rPr>
              <a:t>Brunei:</a:t>
            </a:r>
            <a:r>
              <a:rPr b="0" sz="1200" i="0" u="none">
                <a:solidFill>
                  <a:srgbClr val="334155"/>
                </a:solidFill>
                <a:latin typeface="Inter"/>
              </a:rPr>
              <a:t> Hospital-procured devices; lack of unified subsidies and limited AT teacher training in schools.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1775" y="3848992"/>
            <a:ext cx="4724400" cy="472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b="1" sz="1200" i="0" u="none">
                <a:solidFill>
                  <a:srgbClr val="334155"/>
                </a:solidFill>
                <a:latin typeface="Inter"/>
              </a:rPr>
              <a:t>Singapore:</a:t>
            </a:r>
            <a:r>
              <a:rPr b="0" sz="1200" i="0" u="none">
                <a:solidFill>
                  <a:srgbClr val="334155"/>
                </a:solidFill>
                <a:latin typeface="Inter"/>
              </a:rPr>
              <a:t> State-funded AT devices (hearing aids, screen magnifiers) and AI digital learning initiatives in SPED schools.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1500" y="476250"/>
            <a:ext cx="11601450" cy="4095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550" i="0" u="none">
                <a:solidFill>
                  <a:srgbClr val="0F172A"/>
                </a:solidFill>
                <a:latin typeface="Plus Jakarta Sans"/>
              </a:rPr>
              <a:t>Healthcare &amp; Assistive Tech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71550" y="2555527"/>
            <a:ext cx="10648950" cy="5018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b="1" sz="1275" i="0" u="none">
                <a:solidFill>
                  <a:srgbClr val="334155"/>
                </a:solidFill>
                <a:latin typeface="Inter"/>
              </a:rPr>
              <a:t>Specialized Workforce Expansion:</a:t>
            </a:r>
            <a:r>
              <a:rPr b="0" sz="1275" i="0" u="none">
                <a:solidFill>
                  <a:srgbClr val="334155"/>
                </a:solidFill>
                <a:latin typeface="Inter"/>
              </a:rPr>
              <a:t> Singapore NIE expands SPED training quotas to 180 seats/yr; Brunei relies on introductory modules via the Brunei Darussalam Teachers’ Academy (BDTA).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71550" y="3228826"/>
            <a:ext cx="10648950" cy="5018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b="1" sz="1275" i="0" u="none">
                <a:solidFill>
                  <a:srgbClr val="334155"/>
                </a:solidFill>
                <a:latin typeface="Inter"/>
              </a:rPr>
              <a:t>In-School Professional Roles:</a:t>
            </a:r>
            <a:r>
              <a:rPr b="0" sz="1275" i="0" u="none">
                <a:solidFill>
                  <a:srgbClr val="334155"/>
                </a:solidFill>
                <a:latin typeface="Inter"/>
              </a:rPr>
              <a:t> Singapore stations SEN Officers &amp; Allied Educators in mainstream schools; Brunei SENA special educator quotas remain constrained.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1550" y="3902124"/>
            <a:ext cx="10648950" cy="5018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b="1" sz="1275" i="0" u="none">
                <a:solidFill>
                  <a:srgbClr val="334155"/>
                </a:solidFill>
                <a:latin typeface="Inter"/>
              </a:rPr>
              <a:t>Universal Design for Learning (UDL):</a:t>
            </a:r>
            <a:r>
              <a:rPr b="0" sz="1275" i="0" u="none">
                <a:solidFill>
                  <a:srgbClr val="334155"/>
                </a:solidFill>
                <a:latin typeface="Inter"/>
              </a:rPr>
              <a:t> Systematically implemented in Singapore mainstream classrooms; non-mandatory in Brunei leading to school-level implementation variance.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1550" y="4575423"/>
            <a:ext cx="10648950" cy="2509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b="1" sz="1275" i="0" u="none">
                <a:solidFill>
                  <a:srgbClr val="334155"/>
                </a:solidFill>
                <a:latin typeface="Inter"/>
              </a:rPr>
              <a:t>School Twinning Initiatives:</a:t>
            </a:r>
            <a:r>
              <a:rPr b="0" sz="1275" i="0" u="none">
                <a:solidFill>
                  <a:srgbClr val="334155"/>
                </a:solidFill>
                <a:latin typeface="Inter"/>
              </a:rPr>
              <a:t> Singapore pairs mainstream and SPED schools to foster social inclusion and peer interaction.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569815"/>
            <a:ext cx="266700" cy="219075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3243113"/>
            <a:ext cx="266700" cy="219075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916412"/>
            <a:ext cx="266700" cy="219075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4589710"/>
            <a:ext cx="266700" cy="21907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71500" y="476250"/>
            <a:ext cx="11601450" cy="4095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550" i="0" u="none">
                <a:solidFill>
                  <a:srgbClr val="0F172A"/>
                </a:solidFill>
                <a:latin typeface="Plus Jakarta Sans"/>
              </a:rPr>
              <a:t>Pedagogies &amp; Workforce Development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1171575"/>
            <a:ext cx="11049000" cy="521017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71500" y="4159597"/>
            <a:ext cx="11049000" cy="700980"/>
          </a:xfrm>
          <a:prstGeom prst="rect">
            <a:avLst/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42950" y="4273897"/>
            <a:ext cx="10706100" cy="4723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b="1" sz="1200" i="0" u="none">
                <a:solidFill>
                  <a:srgbClr val="334155"/>
                </a:solidFill>
                <a:latin typeface="Inter"/>
              </a:rPr>
              <a:t>Transition Bottleneck:</a:t>
            </a:r>
            <a:r>
              <a:rPr b="0" sz="1200" i="0" u="none">
                <a:solidFill>
                  <a:srgbClr val="334155"/>
                </a:solidFill>
                <a:latin typeface="Inter"/>
              </a:rPr>
              <a:t> High national GNI does not automatically yield high employment rates. While Singapore utilizes job coaches and SG Enable wage subsidies, Brunei faces structural gaps with under 10% workforce participation among adults with special needs.</a:t>
            </a:r>
          </a:p>
        </p:txBody>
      </p:sp>
      <p:sp>
        <p:nvSpPr>
          <p:cNvPr id="6" name="Rectangle 5"/>
          <p:cNvSpPr/>
          <p:nvPr/>
        </p:nvSpPr>
        <p:spPr>
          <a:xfrm>
            <a:off x="571500" y="4159597"/>
            <a:ext cx="38100" cy="700980"/>
          </a:xfrm>
          <a:prstGeom prst="rect">
            <a:avLst/>
          </a:prstGeom>
          <a:solidFill>
            <a:srgbClr val="256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71500" y="476250"/>
            <a:ext cx="11601450" cy="4095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550" i="0" u="none">
                <a:solidFill>
                  <a:srgbClr val="0F172A"/>
                </a:solidFill>
                <a:latin typeface="Plus Jakarta Sans"/>
              </a:rPr>
              <a:t>Employment &amp; Adult Transition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278856"/>
            <a:ext cx="11049000" cy="2995612"/>
          </a:xfrm>
          <a:prstGeom prst="rect">
            <a:avLst/>
          </a:prstGeom>
        </p:spPr>
      </p:pic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81025" y="2288381"/>
          <a:ext cx="11029949" cy="29765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  <a:lnL>
                  <a:noFill/>
                </a:lnL>
                <a:lnR>
                  <a:noFill/>
                </a:lnR>
                <a:lnT>
                  <a:noFill/>
                </a:lnT>
                <a:lnB>
                  <a:noFill/>
                </a:lnB>
                <a:lnV>
                  <a:noFill/>
                </a:lnV>
                <a:lnH>
                  <a:noFill/>
                </a:lnH>
              </a:tblPr>
              <a:tblGrid>
                <a:gridCol w="2205930"/>
                <a:gridCol w="4706838"/>
                <a:gridCol w="4117181"/>
              </a:tblGrid>
              <a:tr h="496093">
                <a:tc>
                  <a:txBody>
                    <a:bodyPr/>
                    <a:lstStyle/>
                    <a:p>
                      <a:pPr algn="l"/>
                      <a:r>
                        <a:rPr b="0" sz="1125" i="0" u="none">
                          <a:solidFill>
                            <a:srgbClr val="FFFFFF"/>
                          </a:solidFill>
                          <a:latin typeface="Plus Jakarta Sans SemiBold"/>
                        </a:rPr>
                        <a:t>Dimension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125" i="0" u="none">
                          <a:solidFill>
                            <a:srgbClr val="FFFFFF"/>
                          </a:solidFill>
                          <a:latin typeface="Plus Jakarta Sans SemiBold"/>
                        </a:rPr>
                        <a:t>Brunei Darussalam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125" i="0" u="none">
                          <a:solidFill>
                            <a:srgbClr val="FFFFFF"/>
                          </a:solidFill>
                          <a:latin typeface="Plus Jakarta Sans SemiBold"/>
                        </a:rPr>
                        <a:t>Singapore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F172A"/>
                    </a:solidFill>
                  </a:tcPr>
                </a:tc>
              </a:tr>
              <a:tr h="496093">
                <a:tc>
                  <a:txBody>
                    <a:bodyPr/>
                    <a:lstStyle/>
                    <a:p>
                      <a:pPr algn="l"/>
                      <a:r>
                        <a:rPr b="0" sz="1125" i="0" u="none">
                          <a:solidFill>
                            <a:srgbClr val="1E293B"/>
                          </a:solidFill>
                          <a:latin typeface="Inter SemiBold"/>
                        </a:rPr>
                        <a:t>Governance &amp; Policy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125" i="0" u="none">
                          <a:solidFill>
                            <a:srgbClr val="334155"/>
                          </a:solidFill>
                          <a:latin typeface="Inter"/>
                        </a:rPr>
                        <a:t>SPN21 / MIB Ethos (Fragmented MoE-MoRA)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125" i="0" u="none">
                          <a:solidFill>
                            <a:srgbClr val="334155"/>
                          </a:solidFill>
                          <a:latin typeface="Inter"/>
                        </a:rPr>
                        <a:t>Enable Masterplan / Compulsory Education Act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96093">
                <a:tc>
                  <a:txBody>
                    <a:bodyPr/>
                    <a:lstStyle/>
                    <a:p>
                      <a:pPr algn="l"/>
                      <a:r>
                        <a:rPr b="0" sz="1125" i="0" u="none">
                          <a:solidFill>
                            <a:srgbClr val="1E293B"/>
                          </a:solidFill>
                          <a:latin typeface="Inter SemiBold"/>
                        </a:rPr>
                        <a:t>Interagency Sync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125" i="0" u="none">
                          <a:solidFill>
                            <a:srgbClr val="334155"/>
                          </a:solidFill>
                          <a:latin typeface="Inter"/>
                        </a:rPr>
                        <a:t>Manual paper file transfers by families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125" i="0" u="none">
                          <a:solidFill>
                            <a:srgbClr val="334155"/>
                          </a:solidFill>
                          <a:latin typeface="Inter"/>
                        </a:rPr>
                        <a:t>Closed-loop digital &amp; interagency integration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</a:tr>
              <a:tr h="496093">
                <a:tc>
                  <a:txBody>
                    <a:bodyPr/>
                    <a:lstStyle/>
                    <a:p>
                      <a:pPr algn="l"/>
                      <a:r>
                        <a:rPr b="0" sz="1125" i="0" u="none">
                          <a:solidFill>
                            <a:srgbClr val="1E293B"/>
                          </a:solidFill>
                          <a:latin typeface="Inter SemiBold"/>
                        </a:rPr>
                        <a:t>Early Intervention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125" i="0" u="none">
                          <a:solidFill>
                            <a:srgbClr val="334155"/>
                          </a:solidFill>
                          <a:latin typeface="Inter"/>
                        </a:rPr>
                        <a:t>Hospital-centric at CDC; limited rural outreach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125" i="0" u="none">
                          <a:solidFill>
                            <a:srgbClr val="334155"/>
                          </a:solidFill>
                          <a:latin typeface="Inter"/>
                        </a:rPr>
                        <a:t>ECDA InSP (Preschool) &amp; EIPIC Centers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496093">
                <a:tc>
                  <a:txBody>
                    <a:bodyPr/>
                    <a:lstStyle/>
                    <a:p>
                      <a:pPr algn="l"/>
                      <a:r>
                        <a:rPr b="0" sz="1125" i="0" u="none">
                          <a:solidFill>
                            <a:srgbClr val="1E293B"/>
                          </a:solidFill>
                          <a:latin typeface="Inter SemiBold"/>
                        </a:rPr>
                        <a:t>CBR Infrastructure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125" i="0" u="none">
                          <a:solidFill>
                            <a:srgbClr val="334155"/>
                          </a:solidFill>
                          <a:latin typeface="Inter"/>
                        </a:rPr>
                        <a:t>Informal / NGO-driven / Mosque potential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125" i="0" u="none">
                          <a:solidFill>
                            <a:srgbClr val="334155"/>
                          </a:solidFill>
                          <a:latin typeface="Inter"/>
                        </a:rPr>
                        <a:t>Institutionalised SSA community network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8FAFC"/>
                    </a:solidFill>
                  </a:tcPr>
                </a:tc>
              </a:tr>
              <a:tr h="496097">
                <a:tc>
                  <a:txBody>
                    <a:bodyPr/>
                    <a:lstStyle/>
                    <a:p>
                      <a:pPr algn="l"/>
                      <a:r>
                        <a:rPr b="0" sz="1125" i="0" u="none">
                          <a:solidFill>
                            <a:srgbClr val="1E293B"/>
                          </a:solidFill>
                          <a:latin typeface="Inter SemiBold"/>
                        </a:rPr>
                        <a:t>Adult Employment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125" i="0" u="none">
                          <a:solidFill>
                            <a:srgbClr val="334155"/>
                          </a:solidFill>
                          <a:latin typeface="Inter"/>
                        </a:rPr>
                        <a:t>Family-dependent; lack of reasonable accommodation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b="0" sz="1125" i="0" u="none">
                          <a:solidFill>
                            <a:srgbClr val="334155"/>
                          </a:solidFill>
                          <a:latin typeface="Inter"/>
                        </a:rPr>
                        <a:t>SG Enable, S2W scheme, job coach matching</a:t>
                      </a:r>
                    </a:p>
                  </a:txBody>
                  <a:tcPr anchor="ctr" marL="63500" marR="63500" marT="25400" marB="254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581025" y="2771775"/>
            <a:ext cx="220593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2786955" y="2771775"/>
            <a:ext cx="470683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493793" y="2771775"/>
            <a:ext cx="411718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81025" y="3269456"/>
            <a:ext cx="220593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2786955" y="3269456"/>
            <a:ext cx="470683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493793" y="3269456"/>
            <a:ext cx="411718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81025" y="3767137"/>
            <a:ext cx="220593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786955" y="3767137"/>
            <a:ext cx="470683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493793" y="3767137"/>
            <a:ext cx="411718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81025" y="4264818"/>
            <a:ext cx="220593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786955" y="4264818"/>
            <a:ext cx="470683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493793" y="4264818"/>
            <a:ext cx="411718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81025" y="4762500"/>
            <a:ext cx="220593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2786955" y="4762500"/>
            <a:ext cx="4706838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7493793" y="4762500"/>
            <a:ext cx="4117181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71500" y="476250"/>
            <a:ext cx="11601450" cy="4095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550" i="0" u="none">
                <a:solidFill>
                  <a:srgbClr val="0F172A"/>
                </a:solidFill>
                <a:latin typeface="Plus Jakarta Sans"/>
              </a:rPr>
              <a:t>Comparative Dimensions Matrix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71550" y="2430065"/>
            <a:ext cx="10648950" cy="5018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b="1" sz="1275" i="0" u="none">
                <a:solidFill>
                  <a:srgbClr val="334155"/>
                </a:solidFill>
                <a:latin typeface="Inter"/>
              </a:rPr>
              <a:t>Common Bottlenecks:</a:t>
            </a:r>
            <a:r>
              <a:rPr b="0" sz="1275" i="0" u="none">
                <a:solidFill>
                  <a:srgbClr val="334155"/>
                </a:solidFill>
                <a:latin typeface="Inter"/>
              </a:rPr>
              <a:t> Both nations face teacher capacity constraints in assistive technology deployment, behavioral intervention, and lingering workplace discrimination.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71550" y="3103364"/>
            <a:ext cx="10648950" cy="5018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b="1" sz="1275" i="0" u="none">
                <a:solidFill>
                  <a:srgbClr val="334155"/>
                </a:solidFill>
                <a:latin typeface="Inter"/>
              </a:rPr>
              <a:t>Dual-Track Administrative Alignment:</a:t>
            </a:r>
            <a:r>
              <a:rPr b="0" sz="1275" i="0" u="none">
                <a:solidFill>
                  <a:srgbClr val="334155"/>
                </a:solidFill>
                <a:latin typeface="Inter"/>
              </a:rPr>
              <a:t> Brunei must establish interministerial coordination between MoE and MoRA to harmonize special education across religious and general schools.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71550" y="3776662"/>
            <a:ext cx="10648950" cy="5018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b="1" sz="1275" i="0" u="none">
                <a:solidFill>
                  <a:srgbClr val="334155"/>
                </a:solidFill>
                <a:latin typeface="Inter"/>
              </a:rPr>
              <a:t>CBR as a Buffer Layer:</a:t>
            </a:r>
            <a:r>
              <a:rPr b="0" sz="1275" i="0" u="none">
                <a:solidFill>
                  <a:srgbClr val="334155"/>
                </a:solidFill>
                <a:latin typeface="Inter"/>
              </a:rPr>
              <a:t> Developing local community-based rehabilitation buffering layers can mitigate long hospital assessment waiting lists.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1550" y="4449960"/>
            <a:ext cx="10648950" cy="50184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976"/>
              </a:lnSpc>
            </a:pPr>
            <a:r>
              <a:rPr b="1" sz="1275" i="0" u="none">
                <a:solidFill>
                  <a:srgbClr val="334155"/>
                </a:solidFill>
                <a:latin typeface="Inter"/>
              </a:rPr>
              <a:t>Holistic Family Wellbeing:</a:t>
            </a:r>
            <a:r>
              <a:rPr b="0" sz="1275" i="0" u="none">
                <a:solidFill>
                  <a:srgbClr val="334155"/>
                </a:solidFill>
                <a:latin typeface="Inter"/>
              </a:rPr>
              <a:t> Transition support must incorporate caregiver mental health and parent peer support, transcending child-only skills training.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2444353"/>
            <a:ext cx="209550" cy="219075"/>
          </a:xfrm>
          <a:prstGeom prst="rect">
            <a:avLst/>
          </a:prstGeom>
        </p:spPr>
      </p:pic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3117651"/>
            <a:ext cx="238125" cy="219075"/>
          </a:xfrm>
          <a:prstGeom prst="rect">
            <a:avLst/>
          </a:prstGeom>
        </p:spPr>
      </p:pic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500" y="3790950"/>
            <a:ext cx="238125" cy="219075"/>
          </a:xfrm>
          <a:prstGeom prst="rect">
            <a:avLst/>
          </a:prstGeom>
        </p:spPr>
      </p:pic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500" y="4464248"/>
            <a:ext cx="209550" cy="21907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71500" y="476250"/>
            <a:ext cx="11601450" cy="4095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550" i="0" u="none">
                <a:solidFill>
                  <a:srgbClr val="0F172A"/>
                </a:solidFill>
                <a:latin typeface="Plus Jakarta Sans"/>
              </a:rPr>
              <a:t>Shared Challenges &amp; Insights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600" y="4125217"/>
            <a:ext cx="2590800" cy="5143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476250"/>
            <a:ext cx="11049000" cy="5905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780835" y="2218432"/>
            <a:ext cx="2630328" cy="6477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b="1" sz="4050" i="0" u="none">
                <a:solidFill>
                  <a:srgbClr val="FFFFFF"/>
                </a:solidFill>
                <a:latin typeface="Plus Jakarta Sans"/>
              </a:rPr>
              <a:t>Thank You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62250" y="3018532"/>
            <a:ext cx="6667500" cy="64948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ts val="2557"/>
              </a:lnSpc>
            </a:pPr>
            <a:r>
              <a:rPr b="0" sz="1650" i="0" u="none">
                <a:solidFill>
                  <a:srgbClr val="94A3B8"/>
                </a:solidFill>
                <a:latin typeface="Inter"/>
              </a:rPr>
              <a:t>A Seamless Inclusive Education Continuum Requires Interagency Synergy, Community CBR Buffers &amp; Holistic Family Empowerment.</a:t>
            </a:r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4925" y="4306192"/>
            <a:ext cx="190500" cy="1524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71500" y="3009900"/>
            <a:ext cx="11049000" cy="7715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71500" y="377190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71500" y="3771900"/>
            <a:ext cx="11049000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" y="3152775"/>
            <a:ext cx="857250" cy="4762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666875" y="3153072"/>
            <a:ext cx="9953625" cy="19183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11"/>
              </a:lnSpc>
            </a:pPr>
            <a:r>
              <a:rPr b="0" sz="975" i="0" u="none">
                <a:solidFill>
                  <a:srgbClr val="334155"/>
                </a:solidFill>
                <a:latin typeface="Inter"/>
              </a:rPr>
              <a:t>http://funandfunction.com/cdn/shop/articles/24341f4c788d2d65c37e8bc858950367.jpg?v=1761784609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66875" y="3392537"/>
            <a:ext cx="9953625" cy="2361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b="0" sz="1200" i="0" u="none">
                <a:solidFill>
                  <a:srgbClr val="334155"/>
                </a:solidFill>
                <a:latin typeface="Inter"/>
              </a:rPr>
              <a:t>Source: </a:t>
            </a:r>
            <a:r>
              <a:rPr b="0" sz="1200" i="0" u="none">
                <a:solidFill>
                  <a:srgbClr val="4F46E5"/>
                </a:solidFill>
                <a:latin typeface="Inter"/>
              </a:rPr>
              <a:t>funandfunction.com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3924300"/>
            <a:ext cx="857250" cy="4762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666875" y="3924597"/>
            <a:ext cx="9953625" cy="19183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511"/>
              </a:lnSpc>
            </a:pPr>
            <a:r>
              <a:rPr b="0" sz="975" i="0" u="none">
                <a:solidFill>
                  <a:srgbClr val="334155"/>
                </a:solidFill>
                <a:latin typeface="Inter"/>
              </a:rPr>
              <a:t>https://cmc.ph/wp-content/uploads/2025/08/IMG_2402-scaled.jpg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66875" y="4164062"/>
            <a:ext cx="9953625" cy="23619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ts val="1860"/>
              </a:lnSpc>
            </a:pPr>
            <a:r>
              <a:rPr b="0" sz="1200" i="0" u="none">
                <a:solidFill>
                  <a:srgbClr val="334155"/>
                </a:solidFill>
                <a:latin typeface="Inter"/>
              </a:rPr>
              <a:t>Source: </a:t>
            </a:r>
            <a:r>
              <a:rPr b="0" sz="1200" i="0" u="none">
                <a:solidFill>
                  <a:srgbClr val="4F46E5"/>
                </a:solidFill>
                <a:latin typeface="Inter"/>
              </a:rPr>
              <a:t>cmc.ph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1500" y="476250"/>
            <a:ext cx="11601450" cy="40957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b="1" sz="2550" i="0" u="none">
                <a:solidFill>
                  <a:srgbClr val="0F172A"/>
                </a:solidFill>
                <a:latin typeface="Plus Jakarta Sans"/>
              </a:rPr>
              <a:t>Image Sources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