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2252" autoAdjust="0"/>
  </p:normalViewPr>
  <p:slideViewPr>
    <p:cSldViewPr snapToGrid="0" snapToObjects="1">
      <p:cViewPr varScale="1">
        <p:scale>
          <a:sx n="98" d="100"/>
          <a:sy n="98" d="100"/>
        </p:scale>
        <p:origin x="95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27965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reference list for the pre-session reading and this deck. The pre-reading article lists DOIs and URLs.</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83112" y="6437376"/>
            <a:ext cx="457200" cy="237744"/>
          </a:xfrm>
          <a:prstGeom prst="rect">
            <a:avLst/>
          </a:prstGeom>
          <a:extLst>
            <a:ext uri="{C572A759-6A51-4108-AA02-DFA0A04FC94B}">
              <ma14:wrappingTextBoxFlag xmlns=""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83112" y="6437376"/>
            <a:ext cx="457200" cy="237744"/>
          </a:xfrm>
          <a:prstGeom prst="rect">
            <a:avLst/>
          </a:prstGeom>
          <a:extLst>
            <a:ext uri="{C572A759-6A51-4108-AA02-DFA0A04FC94B}">
              <ma14:wrappingTextBoxFlag xmlns=""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10.png"/><Relationship Id="rId4" Type="http://schemas.openxmlformats.org/officeDocument/2006/relationships/image" Target="../media/image21.png"/></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7A1F2B"/>
        </a:solidFill>
        <a:effectLst/>
      </p:bgPr>
    </p:bg>
    <p:spTree>
      <p:nvGrpSpPr>
        <p:cNvPr id="1" name=""/>
        <p:cNvGrpSpPr/>
        <p:nvPr/>
      </p:nvGrpSpPr>
      <p:grpSpPr>
        <a:xfrm>
          <a:off x="0" y="0"/>
          <a:ext cx="0" cy="0"/>
          <a:chOff x="0" y="0"/>
          <a:chExt cx="0" cy="0"/>
        </a:xfrm>
      </p:grpSpPr>
      <p:sp>
        <p:nvSpPr>
          <p:cNvPr id="2" name="Shape 0"/>
          <p:cNvSpPr/>
          <p:nvPr/>
        </p:nvSpPr>
        <p:spPr>
          <a:xfrm>
            <a:off x="7589520" y="2011680"/>
            <a:ext cx="1920240" cy="1920240"/>
          </a:xfrm>
          <a:prstGeom prst="ellipse">
            <a:avLst/>
          </a:prstGeom>
          <a:ln w="15875">
            <a:solidFill>
              <a:srgbClr val="EADBC0"/>
            </a:solidFill>
            <a:prstDash val="solid"/>
          </a:ln>
        </p:spPr>
      </p:sp>
      <p:sp>
        <p:nvSpPr>
          <p:cNvPr id="3" name="Shape 1"/>
          <p:cNvSpPr/>
          <p:nvPr/>
        </p:nvSpPr>
        <p:spPr>
          <a:xfrm>
            <a:off x="8686800" y="2011680"/>
            <a:ext cx="1920240" cy="1920240"/>
          </a:xfrm>
          <a:prstGeom prst="ellipse">
            <a:avLst/>
          </a:prstGeom>
          <a:ln w="15875">
            <a:solidFill>
              <a:srgbClr val="EADBC0"/>
            </a:solidFill>
            <a:prstDash val="solid"/>
          </a:ln>
        </p:spPr>
      </p:sp>
      <p:sp>
        <p:nvSpPr>
          <p:cNvPr id="4" name="Shape 2"/>
          <p:cNvSpPr/>
          <p:nvPr/>
        </p:nvSpPr>
        <p:spPr>
          <a:xfrm>
            <a:off x="9784080" y="2011680"/>
            <a:ext cx="1920240" cy="1920240"/>
          </a:xfrm>
          <a:prstGeom prst="ellipse">
            <a:avLst/>
          </a:prstGeom>
          <a:ln w="15875">
            <a:solidFill>
              <a:srgbClr val="EADBC0"/>
            </a:solidFill>
            <a:prstDash val="solid"/>
          </a:ln>
        </p:spPr>
      </p:sp>
      <p:sp>
        <p:nvSpPr>
          <p:cNvPr id="5" name="Shape 3"/>
          <p:cNvSpPr/>
          <p:nvPr/>
        </p:nvSpPr>
        <p:spPr>
          <a:xfrm>
            <a:off x="8138160" y="3566160"/>
            <a:ext cx="1920240" cy="1920240"/>
          </a:xfrm>
          <a:prstGeom prst="ellipse">
            <a:avLst/>
          </a:prstGeom>
          <a:ln w="15875">
            <a:solidFill>
              <a:srgbClr val="EADBC0"/>
            </a:solidFill>
            <a:prstDash val="solid"/>
          </a:ln>
        </p:spPr>
      </p:sp>
      <p:sp>
        <p:nvSpPr>
          <p:cNvPr id="6" name="Shape 4"/>
          <p:cNvSpPr/>
          <p:nvPr/>
        </p:nvSpPr>
        <p:spPr>
          <a:xfrm>
            <a:off x="9235440" y="3566160"/>
            <a:ext cx="1920240" cy="1920240"/>
          </a:xfrm>
          <a:prstGeom prst="ellipse">
            <a:avLst/>
          </a:prstGeom>
          <a:ln w="15875">
            <a:solidFill>
              <a:srgbClr val="EADBC0"/>
            </a:solidFill>
            <a:prstDash val="solid"/>
          </a:ln>
        </p:spPr>
      </p:sp>
      <p:sp>
        <p:nvSpPr>
          <p:cNvPr id="7" name="Shape 5"/>
          <p:cNvSpPr/>
          <p:nvPr/>
        </p:nvSpPr>
        <p:spPr>
          <a:xfrm>
            <a:off x="10332720" y="3566160"/>
            <a:ext cx="1920240" cy="1920240"/>
          </a:xfrm>
          <a:prstGeom prst="ellipse">
            <a:avLst/>
          </a:prstGeom>
          <a:ln w="15875">
            <a:solidFill>
              <a:srgbClr val="EADBC0"/>
            </a:solidFill>
            <a:prstDash val="solid"/>
          </a:ln>
        </p:spPr>
      </p:sp>
      <p:sp>
        <p:nvSpPr>
          <p:cNvPr id="8" name="Shape 6"/>
          <p:cNvSpPr/>
          <p:nvPr/>
        </p:nvSpPr>
        <p:spPr>
          <a:xfrm>
            <a:off x="9189720" y="3017520"/>
            <a:ext cx="822960" cy="822960"/>
          </a:xfrm>
          <a:prstGeom prst="ellipse">
            <a:avLst/>
          </a:prstGeom>
          <a:solidFill>
            <a:srgbClr val="EADBC0">
              <a:alpha val="80000"/>
            </a:srgbClr>
          </a:solidFill>
          <a:ln/>
        </p:spPr>
      </p:sp>
      <p:sp>
        <p:nvSpPr>
          <p:cNvPr id="9" name="Text 7"/>
          <p:cNvSpPr txBox="1"/>
          <p:nvPr/>
        </p:nvSpPr>
        <p:spPr>
          <a:xfrm>
            <a:off x="731520" y="1188720"/>
            <a:ext cx="7315200" cy="237744"/>
          </a:xfrm>
          <a:prstGeom prst="rect">
            <a:avLst/>
          </a:prstGeom>
          <a:noFill/>
          <a:ln/>
        </p:spPr>
        <p:txBody>
          <a:bodyPr wrap="square" lIns="0" tIns="0" rIns="0" bIns="0" rtlCol="0" anchor="ctr"/>
          <a:lstStyle/>
          <a:p>
            <a:pPr marL="0" indent="0">
              <a:buNone/>
            </a:pPr>
            <a:r>
              <a:rPr lang="en-US" sz="1200" b="1" kern="0" spc="150" dirty="0">
                <a:solidFill>
                  <a:srgbClr val="EADBC0"/>
                </a:solidFill>
                <a:latin typeface="Calibri" pitchFamily="34" charset="0"/>
                <a:ea typeface="Calibri" pitchFamily="34" charset="-122"/>
                <a:cs typeface="Calibri" pitchFamily="34" charset="-120"/>
              </a:rPr>
              <a:t>MSN1074 RESEARCH METHODOLOGY  ·  TOPIC 1  ·  SESSION 1</a:t>
            </a:r>
            <a:endParaRPr lang="en-US" sz="1200" dirty="0"/>
          </a:p>
        </p:txBody>
      </p:sp>
      <p:sp>
        <p:nvSpPr>
          <p:cNvPr id="10" name="Text 8"/>
          <p:cNvSpPr txBox="1"/>
          <p:nvPr/>
        </p:nvSpPr>
        <p:spPr>
          <a:xfrm>
            <a:off x="731520" y="1600200"/>
            <a:ext cx="6583680" cy="2103120"/>
          </a:xfrm>
          <a:prstGeom prst="rect">
            <a:avLst/>
          </a:prstGeom>
          <a:noFill/>
          <a:ln/>
        </p:spPr>
        <p:txBody>
          <a:bodyPr wrap="square" lIns="0" tIns="0" rIns="0" bIns="0" rtlCol="0" anchor="t"/>
          <a:lstStyle/>
          <a:p>
            <a:pPr marL="0" indent="0">
              <a:buNone/>
            </a:pPr>
            <a:r>
              <a:rPr lang="en-US" sz="4000" b="1" dirty="0">
                <a:solidFill>
                  <a:srgbClr val="FFFBF3"/>
                </a:solidFill>
                <a:latin typeface="Cambria" pitchFamily="34" charset="0"/>
                <a:ea typeface="Cambria" pitchFamily="34" charset="-122"/>
                <a:cs typeface="Cambria" pitchFamily="34" charset="-120"/>
              </a:rPr>
              <a:t>Introduction to Research in Special Needs Education</a:t>
            </a:r>
            <a:endParaRPr lang="en-US" sz="4000" dirty="0"/>
          </a:p>
        </p:txBody>
      </p:sp>
      <p:sp>
        <p:nvSpPr>
          <p:cNvPr id="11" name="Text 9"/>
          <p:cNvSpPr txBox="1"/>
          <p:nvPr/>
        </p:nvSpPr>
        <p:spPr>
          <a:xfrm>
            <a:off x="731520" y="3840480"/>
            <a:ext cx="6217920" cy="822960"/>
          </a:xfrm>
          <a:prstGeom prst="rect">
            <a:avLst/>
          </a:prstGeom>
          <a:noFill/>
          <a:ln/>
        </p:spPr>
        <p:txBody>
          <a:bodyPr wrap="square" lIns="0" tIns="0" rIns="0" bIns="0" rtlCol="0" anchor="t"/>
          <a:lstStyle/>
          <a:p>
            <a:pPr marL="0" indent="0">
              <a:buNone/>
            </a:pPr>
            <a:r>
              <a:rPr lang="en-US" sz="2000" dirty="0">
                <a:solidFill>
                  <a:srgbClr val="EADBC0"/>
                </a:solidFill>
                <a:latin typeface="Calibri" pitchFamily="34" charset="0"/>
                <a:ea typeface="Calibri" pitchFamily="34" charset="-122"/>
                <a:cs typeface="Calibri" pitchFamily="34" charset="-120"/>
              </a:rPr>
              <a:t>Session 1: Where SNE research comes from, what it is for, and how it is done</a:t>
            </a:r>
            <a:endParaRPr lang="en-US" sz="2000" dirty="0"/>
          </a:p>
        </p:txBody>
      </p:sp>
      <p:sp>
        <p:nvSpPr>
          <p:cNvPr id="12" name="Text 10"/>
          <p:cNvSpPr txBox="1"/>
          <p:nvPr/>
        </p:nvSpPr>
        <p:spPr>
          <a:xfrm>
            <a:off x="731520" y="5760720"/>
            <a:ext cx="7315200" cy="365760"/>
          </a:xfrm>
          <a:prstGeom prst="rect">
            <a:avLst/>
          </a:prstGeom>
          <a:noFill/>
          <a:ln/>
        </p:spPr>
        <p:txBody>
          <a:bodyPr wrap="square" lIns="0" tIns="0" rIns="0" bIns="0" rtlCol="0" anchor="t"/>
          <a:lstStyle/>
          <a:p>
            <a:pPr marL="0" indent="0">
              <a:buNone/>
            </a:pPr>
            <a:r>
              <a:rPr lang="en-US" sz="1300" dirty="0">
                <a:solidFill>
                  <a:srgbClr val="EADBC0"/>
                </a:solidFill>
                <a:latin typeface="Calibri" pitchFamily="34" charset="0"/>
                <a:ea typeface="Calibri" pitchFamily="34" charset="-122"/>
                <a:cs typeface="Calibri" pitchFamily="34" charset="-120"/>
              </a:rPr>
              <a:t>Master in Special Needs Education  ·  QIU–NNUSE</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wrap="square" lIns="0" tIns="0" rIns="0" bIns="0" rtlCol="0" anchor="ctr"/>
          <a:lstStyle/>
          <a:p>
            <a:pPr marL="0" indent="0">
              <a:buNone/>
            </a:pPr>
            <a:r>
              <a:rPr lang="en-US" sz="1000" b="1" kern="0" spc="150" dirty="0">
                <a:solidFill>
                  <a:srgbClr val="7A1F2B"/>
                </a:solidFill>
                <a:latin typeface="Calibri" pitchFamily="34" charset="0"/>
                <a:ea typeface="Calibri" pitchFamily="34" charset="-122"/>
                <a:cs typeface="Calibri" pitchFamily="34" charset="-120"/>
              </a:rPr>
              <a:t>SESSION 1 · 3 HOURS</a:t>
            </a:r>
            <a:endParaRPr lang="en-US" sz="1000" dirty="0"/>
          </a:p>
        </p:txBody>
      </p:sp>
      <p:sp>
        <p:nvSpPr>
          <p:cNvPr id="3" name="Text 1"/>
          <p:cNvSpPr txBox="1"/>
          <p:nvPr/>
        </p:nvSpPr>
        <p:spPr>
          <a:xfrm>
            <a:off x="548640" y="512064"/>
            <a:ext cx="11064240" cy="640080"/>
          </a:xfrm>
          <a:prstGeom prst="rect">
            <a:avLst/>
          </a:prstGeom>
          <a:noFill/>
          <a:ln/>
        </p:spPr>
        <p:txBody>
          <a:bodyPr wrap="square" lIns="0" tIns="0" rIns="0" bIns="0" rtlCol="0" anchor="ctr">
            <a:normAutofit/>
          </a:bodyPr>
          <a:lstStyle/>
          <a:p>
            <a:pPr marL="0" indent="0">
              <a:buNone/>
            </a:pPr>
            <a:r>
              <a:rPr lang="en-US" sz="2800" b="1" dirty="0">
                <a:solidFill>
                  <a:srgbClr val="2E2522"/>
                </a:solidFill>
                <a:latin typeface="Cambria" pitchFamily="34" charset="0"/>
                <a:ea typeface="Cambria" pitchFamily="34" charset="-122"/>
                <a:cs typeface="Cambria" pitchFamily="34" charset="-120"/>
              </a:rPr>
              <a:t>Today’s session at a glance</a:t>
            </a:r>
            <a:endParaRPr lang="en-US" sz="2800" dirty="0"/>
          </a:p>
        </p:txBody>
      </p:sp>
      <p:sp>
        <p:nvSpPr>
          <p:cNvPr id="4" name="Text 2"/>
          <p:cNvSpPr txBox="1"/>
          <p:nvPr/>
        </p:nvSpPr>
        <p:spPr>
          <a:xfrm>
            <a:off x="548640" y="6437376"/>
            <a:ext cx="9144000" cy="237744"/>
          </a:xfrm>
          <a:prstGeom prst="rect">
            <a:avLst/>
          </a:prstGeom>
          <a:noFill/>
          <a:ln/>
        </p:spPr>
        <p:txBody>
          <a:bodyPr wrap="square" lIns="0" tIns="0" rIns="0" bIns="0" rtlCol="0" anchor="ctr"/>
          <a:lstStyle/>
          <a:p>
            <a:pPr marL="0" indent="0">
              <a:buNone/>
            </a:pPr>
            <a:r>
              <a:rPr lang="en-US" sz="900" dirty="0">
                <a:solidFill>
                  <a:srgbClr val="6B5E55"/>
                </a:solidFill>
                <a:latin typeface="Calibri" pitchFamily="34" charset="0"/>
                <a:ea typeface="Calibri" pitchFamily="34" charset="-122"/>
                <a:cs typeface="Calibri" pitchFamily="34" charset="-120"/>
              </a:rPr>
              <a:t>MSN1074 Research Methodology  |  Topic 1: Introduction to Research in SNE  |  Session 1</a:t>
            </a:r>
            <a:endParaRPr lang="en-US" sz="900" dirty="0"/>
          </a:p>
        </p:txBody>
      </p:sp>
      <p:sp>
        <p:nvSpPr>
          <p:cNvPr id="5" name="Shape 3"/>
          <p:cNvSpPr/>
          <p:nvPr/>
        </p:nvSpPr>
        <p:spPr>
          <a:xfrm>
            <a:off x="566928" y="1417320"/>
            <a:ext cx="578104" cy="502920"/>
          </a:xfrm>
          <a:prstGeom prst="roundRect">
            <a:avLst>
              <a:gd name="adj" fmla="val 9091"/>
            </a:avLst>
          </a:prstGeom>
          <a:solidFill>
            <a:srgbClr val="C9AE85"/>
          </a:solidFill>
          <a:ln/>
        </p:spPr>
      </p:sp>
      <p:sp>
        <p:nvSpPr>
          <p:cNvPr id="6" name="Text 4"/>
          <p:cNvSpPr txBox="1"/>
          <p:nvPr/>
        </p:nvSpPr>
        <p:spPr>
          <a:xfrm>
            <a:off x="548640" y="1417320"/>
            <a:ext cx="614680" cy="502920"/>
          </a:xfrm>
          <a:prstGeom prst="rect">
            <a:avLst/>
          </a:prstGeom>
          <a:noFill/>
          <a:ln/>
        </p:spPr>
        <p:txBody>
          <a:bodyPr wrap="square" lIns="0" tIns="0" rIns="0" bIns="0" rtlCol="0" anchor="ctr"/>
          <a:lstStyle/>
          <a:p>
            <a:pPr marL="0" indent="0" algn="ctr">
              <a:buNone/>
            </a:pPr>
            <a:r>
              <a:rPr lang="en-US" sz="1600" b="1" dirty="0">
                <a:solidFill>
                  <a:srgbClr val="2E2522"/>
                </a:solidFill>
                <a:latin typeface="Calibri" pitchFamily="34" charset="0"/>
                <a:ea typeface="Calibri" pitchFamily="34" charset="-122"/>
                <a:cs typeface="Calibri" pitchFamily="34" charset="-120"/>
              </a:rPr>
              <a:t>10′</a:t>
            </a:r>
            <a:endParaRPr lang="en-US" sz="1600" dirty="0"/>
          </a:p>
        </p:txBody>
      </p:sp>
      <p:sp>
        <p:nvSpPr>
          <p:cNvPr id="7" name="Text 5"/>
          <p:cNvSpPr txBox="1"/>
          <p:nvPr/>
        </p:nvSpPr>
        <p:spPr>
          <a:xfrm>
            <a:off x="457200" y="1965960"/>
            <a:ext cx="797560" cy="274320"/>
          </a:xfrm>
          <a:prstGeom prst="rect">
            <a:avLst/>
          </a:prstGeom>
          <a:noFill/>
          <a:ln/>
        </p:spPr>
        <p:txBody>
          <a:bodyPr wrap="square" lIns="0" tIns="0" rIns="0" bIns="0" rtlCol="0" anchor="t"/>
          <a:lstStyle/>
          <a:p>
            <a:pPr marL="0" indent="0" algn="ctr">
              <a:buNone/>
            </a:pPr>
            <a:r>
              <a:rPr lang="en-US" sz="1100" dirty="0">
                <a:solidFill>
                  <a:srgbClr val="6B5E55"/>
                </a:solidFill>
                <a:latin typeface="Calibri" pitchFamily="34" charset="0"/>
                <a:ea typeface="Calibri" pitchFamily="34" charset="-122"/>
                <a:cs typeface="Calibri" pitchFamily="34" charset="-120"/>
              </a:rPr>
              <a:t>Opening</a:t>
            </a:r>
            <a:endParaRPr lang="en-US" sz="1100" dirty="0"/>
          </a:p>
        </p:txBody>
      </p:sp>
      <p:sp>
        <p:nvSpPr>
          <p:cNvPr id="8" name="Shape 6"/>
          <p:cNvSpPr/>
          <p:nvPr/>
        </p:nvSpPr>
        <p:spPr>
          <a:xfrm>
            <a:off x="1181608" y="1417320"/>
            <a:ext cx="3958844" cy="502920"/>
          </a:xfrm>
          <a:prstGeom prst="roundRect">
            <a:avLst>
              <a:gd name="adj" fmla="val 9091"/>
            </a:avLst>
          </a:prstGeom>
          <a:solidFill>
            <a:srgbClr val="7A1F2B"/>
          </a:solidFill>
          <a:ln/>
        </p:spPr>
      </p:sp>
      <p:sp>
        <p:nvSpPr>
          <p:cNvPr id="9" name="Text 7"/>
          <p:cNvSpPr txBox="1"/>
          <p:nvPr/>
        </p:nvSpPr>
        <p:spPr>
          <a:xfrm>
            <a:off x="1163320" y="1417320"/>
            <a:ext cx="3995420" cy="502920"/>
          </a:xfrm>
          <a:prstGeom prst="rect">
            <a:avLst/>
          </a:prstGeom>
          <a:noFill/>
          <a:ln/>
        </p:spPr>
        <p:txBody>
          <a:bodyPr wrap="square" lIns="0" tIns="0" rIns="0" bIns="0" rtlCol="0" anchor="ctr"/>
          <a:lstStyle/>
          <a:p>
            <a:pPr marL="0" indent="0" algn="ctr">
              <a:buNone/>
            </a:pPr>
            <a:r>
              <a:rPr lang="en-US" sz="1600" b="1" dirty="0">
                <a:solidFill>
                  <a:srgbClr val="FFFBF3"/>
                </a:solidFill>
                <a:latin typeface="Calibri" pitchFamily="34" charset="0"/>
                <a:ea typeface="Calibri" pitchFamily="34" charset="-122"/>
                <a:cs typeface="Calibri" pitchFamily="34" charset="-120"/>
              </a:rPr>
              <a:t>65 min</a:t>
            </a:r>
            <a:endParaRPr lang="en-US" sz="1600" dirty="0"/>
          </a:p>
        </p:txBody>
      </p:sp>
      <p:sp>
        <p:nvSpPr>
          <p:cNvPr id="10" name="Shape 8"/>
          <p:cNvSpPr/>
          <p:nvPr/>
        </p:nvSpPr>
        <p:spPr>
          <a:xfrm>
            <a:off x="5177028" y="1417320"/>
            <a:ext cx="578104" cy="502920"/>
          </a:xfrm>
          <a:prstGeom prst="roundRect">
            <a:avLst>
              <a:gd name="adj" fmla="val 9091"/>
            </a:avLst>
          </a:prstGeom>
          <a:solidFill>
            <a:srgbClr val="E4D4B8"/>
          </a:solidFill>
          <a:ln/>
        </p:spPr>
      </p:sp>
      <p:sp>
        <p:nvSpPr>
          <p:cNvPr id="11" name="Text 9"/>
          <p:cNvSpPr txBox="1"/>
          <p:nvPr/>
        </p:nvSpPr>
        <p:spPr>
          <a:xfrm>
            <a:off x="5158740" y="1417320"/>
            <a:ext cx="614680" cy="502920"/>
          </a:xfrm>
          <a:prstGeom prst="rect">
            <a:avLst/>
          </a:prstGeom>
          <a:noFill/>
          <a:ln/>
        </p:spPr>
        <p:txBody>
          <a:bodyPr wrap="square" lIns="0" tIns="0" rIns="0" bIns="0" rtlCol="0" anchor="ctr"/>
          <a:lstStyle/>
          <a:p>
            <a:pPr marL="0" indent="0" algn="ctr">
              <a:buNone/>
            </a:pPr>
            <a:r>
              <a:rPr lang="en-US" sz="1600" b="1" dirty="0">
                <a:solidFill>
                  <a:srgbClr val="2E2522"/>
                </a:solidFill>
                <a:latin typeface="Calibri" pitchFamily="34" charset="0"/>
                <a:ea typeface="Calibri" pitchFamily="34" charset="-122"/>
                <a:cs typeface="Calibri" pitchFamily="34" charset="-120"/>
              </a:rPr>
              <a:t>10′</a:t>
            </a:r>
            <a:endParaRPr lang="en-US" sz="1600" dirty="0"/>
          </a:p>
        </p:txBody>
      </p:sp>
      <p:sp>
        <p:nvSpPr>
          <p:cNvPr id="12" name="Text 10"/>
          <p:cNvSpPr txBox="1"/>
          <p:nvPr/>
        </p:nvSpPr>
        <p:spPr>
          <a:xfrm>
            <a:off x="5067300" y="1965960"/>
            <a:ext cx="797560" cy="274320"/>
          </a:xfrm>
          <a:prstGeom prst="rect">
            <a:avLst/>
          </a:prstGeom>
          <a:noFill/>
          <a:ln/>
        </p:spPr>
        <p:txBody>
          <a:bodyPr wrap="square" lIns="0" tIns="0" rIns="0" bIns="0" rtlCol="0" anchor="t"/>
          <a:lstStyle/>
          <a:p>
            <a:pPr marL="0" indent="0" algn="ctr">
              <a:buNone/>
            </a:pPr>
            <a:r>
              <a:rPr lang="en-US" sz="1000" dirty="0">
                <a:solidFill>
                  <a:srgbClr val="6B5E55"/>
                </a:solidFill>
                <a:latin typeface="Calibri" pitchFamily="34" charset="0"/>
                <a:ea typeface="Calibri" pitchFamily="34" charset="-122"/>
                <a:cs typeface="Calibri" pitchFamily="34" charset="-120"/>
              </a:rPr>
              <a:t>Break</a:t>
            </a:r>
            <a:endParaRPr lang="en-US" sz="1000" dirty="0"/>
          </a:p>
        </p:txBody>
      </p:sp>
      <p:sp>
        <p:nvSpPr>
          <p:cNvPr id="13" name="Shape 11"/>
          <p:cNvSpPr/>
          <p:nvPr/>
        </p:nvSpPr>
        <p:spPr>
          <a:xfrm>
            <a:off x="5791708" y="1417320"/>
            <a:ext cx="2422144" cy="502920"/>
          </a:xfrm>
          <a:prstGeom prst="roundRect">
            <a:avLst>
              <a:gd name="adj" fmla="val 9091"/>
            </a:avLst>
          </a:prstGeom>
          <a:solidFill>
            <a:srgbClr val="7A1F2B"/>
          </a:solidFill>
          <a:ln/>
        </p:spPr>
      </p:sp>
      <p:sp>
        <p:nvSpPr>
          <p:cNvPr id="14" name="Text 12"/>
          <p:cNvSpPr txBox="1"/>
          <p:nvPr/>
        </p:nvSpPr>
        <p:spPr>
          <a:xfrm>
            <a:off x="5773420" y="1417320"/>
            <a:ext cx="2458720" cy="502920"/>
          </a:xfrm>
          <a:prstGeom prst="rect">
            <a:avLst/>
          </a:prstGeom>
          <a:noFill/>
          <a:ln/>
        </p:spPr>
        <p:txBody>
          <a:bodyPr wrap="square" lIns="0" tIns="0" rIns="0" bIns="0" rtlCol="0" anchor="ctr"/>
          <a:lstStyle/>
          <a:p>
            <a:pPr marL="0" indent="0" algn="ctr">
              <a:buNone/>
            </a:pPr>
            <a:r>
              <a:rPr lang="en-US" sz="1600" b="1" dirty="0">
                <a:solidFill>
                  <a:srgbClr val="FFFBF3"/>
                </a:solidFill>
                <a:latin typeface="Calibri" pitchFamily="34" charset="0"/>
                <a:ea typeface="Calibri" pitchFamily="34" charset="-122"/>
                <a:cs typeface="Calibri" pitchFamily="34" charset="-120"/>
              </a:rPr>
              <a:t>40 min</a:t>
            </a:r>
            <a:endParaRPr lang="en-US" sz="1600" dirty="0"/>
          </a:p>
        </p:txBody>
      </p:sp>
      <p:sp>
        <p:nvSpPr>
          <p:cNvPr id="15" name="Shape 13"/>
          <p:cNvSpPr/>
          <p:nvPr/>
        </p:nvSpPr>
        <p:spPr>
          <a:xfrm>
            <a:off x="8250428" y="1417320"/>
            <a:ext cx="2729484" cy="502920"/>
          </a:xfrm>
          <a:prstGeom prst="roundRect">
            <a:avLst>
              <a:gd name="adj" fmla="val 9091"/>
            </a:avLst>
          </a:prstGeom>
          <a:solidFill>
            <a:srgbClr val="7A1F2B"/>
          </a:solidFill>
          <a:ln/>
        </p:spPr>
      </p:sp>
      <p:sp>
        <p:nvSpPr>
          <p:cNvPr id="16" name="Text 14"/>
          <p:cNvSpPr txBox="1"/>
          <p:nvPr/>
        </p:nvSpPr>
        <p:spPr>
          <a:xfrm>
            <a:off x="8232140" y="1417320"/>
            <a:ext cx="2766060" cy="502920"/>
          </a:xfrm>
          <a:prstGeom prst="rect">
            <a:avLst/>
          </a:prstGeom>
          <a:noFill/>
          <a:ln/>
        </p:spPr>
        <p:txBody>
          <a:bodyPr wrap="square" lIns="0" tIns="0" rIns="0" bIns="0" rtlCol="0" anchor="ctr"/>
          <a:lstStyle/>
          <a:p>
            <a:pPr marL="0" indent="0" algn="ctr">
              <a:buNone/>
            </a:pPr>
            <a:r>
              <a:rPr lang="en-US" sz="1600" b="1" dirty="0">
                <a:solidFill>
                  <a:srgbClr val="FFFBF3"/>
                </a:solidFill>
                <a:latin typeface="Calibri" pitchFamily="34" charset="0"/>
                <a:ea typeface="Calibri" pitchFamily="34" charset="-122"/>
                <a:cs typeface="Calibri" pitchFamily="34" charset="-120"/>
              </a:rPr>
              <a:t>45 min</a:t>
            </a:r>
            <a:endParaRPr lang="en-US" sz="1600" dirty="0"/>
          </a:p>
        </p:txBody>
      </p:sp>
      <p:sp>
        <p:nvSpPr>
          <p:cNvPr id="17" name="Shape 15"/>
          <p:cNvSpPr/>
          <p:nvPr/>
        </p:nvSpPr>
        <p:spPr>
          <a:xfrm>
            <a:off x="11016488" y="1417320"/>
            <a:ext cx="578104" cy="502920"/>
          </a:xfrm>
          <a:prstGeom prst="roundRect">
            <a:avLst>
              <a:gd name="adj" fmla="val 9091"/>
            </a:avLst>
          </a:prstGeom>
          <a:solidFill>
            <a:srgbClr val="C9AE85"/>
          </a:solidFill>
          <a:ln/>
        </p:spPr>
      </p:sp>
      <p:sp>
        <p:nvSpPr>
          <p:cNvPr id="18" name="Text 16"/>
          <p:cNvSpPr txBox="1"/>
          <p:nvPr/>
        </p:nvSpPr>
        <p:spPr>
          <a:xfrm>
            <a:off x="10998200" y="1417320"/>
            <a:ext cx="614680" cy="502920"/>
          </a:xfrm>
          <a:prstGeom prst="rect">
            <a:avLst/>
          </a:prstGeom>
          <a:noFill/>
          <a:ln/>
        </p:spPr>
        <p:txBody>
          <a:bodyPr wrap="square" lIns="0" tIns="0" rIns="0" bIns="0" rtlCol="0" anchor="ctr"/>
          <a:lstStyle/>
          <a:p>
            <a:pPr marL="0" indent="0" algn="ctr">
              <a:buNone/>
            </a:pPr>
            <a:r>
              <a:rPr lang="en-US" sz="1600" b="1" dirty="0">
                <a:solidFill>
                  <a:srgbClr val="2E2522"/>
                </a:solidFill>
                <a:latin typeface="Calibri" pitchFamily="34" charset="0"/>
                <a:ea typeface="Calibri" pitchFamily="34" charset="-122"/>
                <a:cs typeface="Calibri" pitchFamily="34" charset="-120"/>
              </a:rPr>
              <a:t>10′</a:t>
            </a:r>
            <a:endParaRPr lang="en-US" sz="1600" dirty="0"/>
          </a:p>
        </p:txBody>
      </p:sp>
      <p:sp>
        <p:nvSpPr>
          <p:cNvPr id="19" name="Text 17"/>
          <p:cNvSpPr txBox="1"/>
          <p:nvPr/>
        </p:nvSpPr>
        <p:spPr>
          <a:xfrm>
            <a:off x="10906760" y="1965960"/>
            <a:ext cx="797560" cy="274320"/>
          </a:xfrm>
          <a:prstGeom prst="rect">
            <a:avLst/>
          </a:prstGeom>
          <a:noFill/>
          <a:ln/>
        </p:spPr>
        <p:txBody>
          <a:bodyPr wrap="square" lIns="0" tIns="0" rIns="0" bIns="0" rtlCol="0" anchor="t"/>
          <a:lstStyle/>
          <a:p>
            <a:pPr marL="0" indent="0" algn="ctr">
              <a:buNone/>
            </a:pPr>
            <a:r>
              <a:rPr lang="en-US" sz="1100" dirty="0">
                <a:solidFill>
                  <a:srgbClr val="6B5E55"/>
                </a:solidFill>
                <a:latin typeface="Calibri" pitchFamily="34" charset="0"/>
                <a:ea typeface="Calibri" pitchFamily="34" charset="-122"/>
                <a:cs typeface="Calibri" pitchFamily="34" charset="-120"/>
              </a:rPr>
              <a:t>Wrap-up</a:t>
            </a:r>
            <a:endParaRPr lang="en-US" sz="1100" dirty="0"/>
          </a:p>
        </p:txBody>
      </p:sp>
      <p:sp>
        <p:nvSpPr>
          <p:cNvPr id="20" name="Shape 18"/>
          <p:cNvSpPr/>
          <p:nvPr/>
        </p:nvSpPr>
        <p:spPr>
          <a:xfrm>
            <a:off x="1209040" y="2331720"/>
            <a:ext cx="3903980" cy="3840480"/>
          </a:xfrm>
          <a:prstGeom prst="roundRect">
            <a:avLst>
              <a:gd name="adj" fmla="val 1905"/>
            </a:avLst>
          </a:prstGeom>
          <a:solidFill>
            <a:srgbClr val="EFE5D3"/>
          </a:solidFill>
          <a:ln/>
        </p:spPr>
      </p:sp>
      <p:sp>
        <p:nvSpPr>
          <p:cNvPr id="21" name="Text 19"/>
          <p:cNvSpPr txBox="1"/>
          <p:nvPr/>
        </p:nvSpPr>
        <p:spPr>
          <a:xfrm>
            <a:off x="1391920" y="2468880"/>
            <a:ext cx="3629660" cy="237744"/>
          </a:xfrm>
          <a:prstGeom prst="rect">
            <a:avLst/>
          </a:prstGeom>
          <a:noFill/>
          <a:ln/>
        </p:spPr>
        <p:txBody>
          <a:bodyPr wrap="square" lIns="0" tIns="0" rIns="0" bIns="0" rtlCol="0" anchor="ctr"/>
          <a:lstStyle/>
          <a:p>
            <a:pPr marL="0" indent="0">
              <a:buNone/>
            </a:pPr>
            <a:r>
              <a:rPr lang="en-US" sz="1100" b="1" kern="0" spc="150" dirty="0">
                <a:solidFill>
                  <a:srgbClr val="7A1F2B"/>
                </a:solidFill>
                <a:latin typeface="Calibri" pitchFamily="34" charset="0"/>
                <a:ea typeface="Calibri" pitchFamily="34" charset="-122"/>
                <a:cs typeface="Calibri" pitchFamily="34" charset="-120"/>
              </a:rPr>
              <a:t>PART A</a:t>
            </a:r>
            <a:endParaRPr lang="en-US" sz="1100" dirty="0"/>
          </a:p>
        </p:txBody>
      </p:sp>
      <p:sp>
        <p:nvSpPr>
          <p:cNvPr id="22" name="Text 20"/>
          <p:cNvSpPr txBox="1"/>
          <p:nvPr/>
        </p:nvSpPr>
        <p:spPr>
          <a:xfrm>
            <a:off x="1391920" y="2724912"/>
            <a:ext cx="3583940" cy="685800"/>
          </a:xfrm>
          <a:prstGeom prst="rect">
            <a:avLst/>
          </a:prstGeom>
          <a:noFill/>
          <a:ln/>
        </p:spPr>
        <p:txBody>
          <a:bodyPr wrap="square" lIns="0" tIns="0" rIns="0" bIns="0" rtlCol="0" anchor="t"/>
          <a:lstStyle/>
          <a:p>
            <a:pPr marL="0" indent="0">
              <a:buNone/>
            </a:pPr>
            <a:r>
              <a:rPr lang="en-US" b="1" dirty="0">
                <a:solidFill>
                  <a:srgbClr val="2E2522"/>
                </a:solidFill>
                <a:latin typeface="Cambria" pitchFamily="34" charset="0"/>
                <a:ea typeface="Cambria" pitchFamily="34" charset="-122"/>
                <a:cs typeface="Cambria" pitchFamily="34" charset="-120"/>
              </a:rPr>
              <a:t>Historical development and significance</a:t>
            </a:r>
            <a:endParaRPr lang="en-US" dirty="0"/>
          </a:p>
        </p:txBody>
      </p:sp>
      <p:sp>
        <p:nvSpPr>
          <p:cNvPr id="23" name="Text 21"/>
          <p:cNvSpPr txBox="1"/>
          <p:nvPr/>
        </p:nvSpPr>
        <p:spPr>
          <a:xfrm>
            <a:off x="1391920" y="3474720"/>
            <a:ext cx="3583940" cy="1920240"/>
          </a:xfrm>
          <a:prstGeom prst="rect">
            <a:avLst/>
          </a:prstGeom>
          <a:noFill/>
          <a:ln/>
        </p:spPr>
        <p:txBody>
          <a:bodyPr wrap="square" lIns="0" tIns="0" rIns="0" bIns="0" rtlCol="0" anchor="t"/>
          <a:lstStyle/>
          <a:p>
            <a:pPr marL="177800" indent="-177800">
              <a:spcAft>
                <a:spcPts val="300"/>
              </a:spcAft>
              <a:buSzPct val="100000"/>
              <a:buChar char="•"/>
            </a:pPr>
            <a:r>
              <a:rPr lang="en-US" sz="1600" dirty="0">
                <a:solidFill>
                  <a:srgbClr val="2E2522"/>
                </a:solidFill>
                <a:latin typeface="Calibri" pitchFamily="34" charset="0"/>
                <a:ea typeface="Calibri" pitchFamily="34" charset="-122"/>
                <a:cs typeface="Calibri" pitchFamily="34" charset="-120"/>
              </a:rPr>
              <a:t>Why the history matters</a:t>
            </a:r>
            <a:endParaRPr lang="en-US" dirty="0"/>
          </a:p>
          <a:p>
            <a:pPr marL="177800" indent="-177800">
              <a:spcAft>
                <a:spcPts val="300"/>
              </a:spcAft>
              <a:buSzPct val="100000"/>
              <a:buChar char="•"/>
            </a:pPr>
            <a:r>
              <a:rPr lang="en-US" sz="1600" dirty="0">
                <a:solidFill>
                  <a:srgbClr val="2E2522"/>
                </a:solidFill>
                <a:latin typeface="Calibri" pitchFamily="34" charset="0"/>
                <a:ea typeface="Calibri" pitchFamily="34" charset="-122"/>
                <a:cs typeface="Calibri" pitchFamily="34" charset="-120"/>
              </a:rPr>
              <a:t>Six developments in SNE research</a:t>
            </a:r>
            <a:endParaRPr lang="en-US" dirty="0"/>
          </a:p>
          <a:p>
            <a:pPr marL="177800" indent="-177800">
              <a:spcAft>
                <a:spcPts val="300"/>
              </a:spcAft>
              <a:buSzPct val="100000"/>
              <a:buChar char="•"/>
            </a:pPr>
            <a:r>
              <a:rPr lang="en-US" sz="1600" dirty="0">
                <a:solidFill>
                  <a:srgbClr val="2E2522"/>
                </a:solidFill>
                <a:latin typeface="Calibri" pitchFamily="34" charset="0"/>
                <a:ea typeface="Calibri" pitchFamily="34" charset="-122"/>
                <a:cs typeface="Calibri" pitchFamily="34" charset="-120"/>
              </a:rPr>
              <a:t>Integration and inclusion</a:t>
            </a:r>
            <a:endParaRPr lang="en-US" dirty="0"/>
          </a:p>
          <a:p>
            <a:pPr marL="177800" indent="-177800">
              <a:spcAft>
                <a:spcPts val="300"/>
              </a:spcAft>
              <a:buSzPct val="100000"/>
              <a:buChar char="•"/>
            </a:pPr>
            <a:r>
              <a:rPr lang="en-US" sz="1600" dirty="0">
                <a:solidFill>
                  <a:srgbClr val="2E2522"/>
                </a:solidFill>
                <a:latin typeface="Calibri" pitchFamily="34" charset="0"/>
                <a:ea typeface="Calibri" pitchFamily="34" charset="-122"/>
                <a:cs typeface="Calibri" pitchFamily="34" charset="-120"/>
              </a:rPr>
              <a:t>Malaysia and China: local histories</a:t>
            </a:r>
            <a:endParaRPr lang="en-US" dirty="0"/>
          </a:p>
          <a:p>
            <a:pPr marL="177800" indent="-177800">
              <a:spcAft>
                <a:spcPts val="300"/>
              </a:spcAft>
              <a:buSzPct val="100000"/>
              <a:buChar char="•"/>
            </a:pPr>
            <a:r>
              <a:rPr lang="en-US" sz="1600" dirty="0">
                <a:solidFill>
                  <a:srgbClr val="2E2522"/>
                </a:solidFill>
                <a:latin typeface="Calibri" pitchFamily="34" charset="0"/>
                <a:ea typeface="Calibri" pitchFamily="34" charset="-122"/>
                <a:cs typeface="Calibri" pitchFamily="34" charset="-120"/>
              </a:rPr>
              <a:t>Why SNE research matters</a:t>
            </a:r>
            <a:endParaRPr lang="en-US" dirty="0"/>
          </a:p>
          <a:p>
            <a:pPr marL="177800" indent="-177800">
              <a:spcAft>
                <a:spcPts val="300"/>
              </a:spcAft>
              <a:buSzPct val="100000"/>
              <a:buChar char="•"/>
            </a:pPr>
            <a:r>
              <a:rPr lang="en-US" sz="1600" dirty="0">
                <a:solidFill>
                  <a:srgbClr val="2E2522"/>
                </a:solidFill>
                <a:latin typeface="Calibri" pitchFamily="34" charset="0"/>
                <a:ea typeface="Calibri" pitchFamily="34" charset="-122"/>
                <a:cs typeface="Calibri" pitchFamily="34" charset="-120"/>
              </a:rPr>
              <a:t>What makes SNE research distinctive</a:t>
            </a:r>
            <a:endParaRPr lang="en-US" dirty="0"/>
          </a:p>
        </p:txBody>
      </p:sp>
      <p:sp>
        <p:nvSpPr>
          <p:cNvPr id="24" name="Shape 22"/>
          <p:cNvSpPr/>
          <p:nvPr/>
        </p:nvSpPr>
        <p:spPr>
          <a:xfrm>
            <a:off x="1346200" y="5440680"/>
            <a:ext cx="3629660" cy="566928"/>
          </a:xfrm>
          <a:prstGeom prst="roundRect">
            <a:avLst>
              <a:gd name="adj" fmla="val 9677"/>
            </a:avLst>
          </a:prstGeom>
          <a:solidFill>
            <a:srgbClr val="F1E0DC"/>
          </a:solidFill>
          <a:ln/>
        </p:spPr>
      </p:sp>
      <p:sp>
        <p:nvSpPr>
          <p:cNvPr id="25" name="Text 23"/>
          <p:cNvSpPr txBox="1"/>
          <p:nvPr/>
        </p:nvSpPr>
        <p:spPr>
          <a:xfrm>
            <a:off x="1437640" y="5440680"/>
            <a:ext cx="3446780" cy="566928"/>
          </a:xfrm>
          <a:prstGeom prst="rect">
            <a:avLst/>
          </a:prstGeom>
          <a:noFill/>
          <a:ln/>
        </p:spPr>
        <p:txBody>
          <a:bodyPr wrap="square" lIns="0" tIns="0" rIns="0" bIns="0" rtlCol="0" anchor="ctr"/>
          <a:lstStyle/>
          <a:p>
            <a:pPr marL="0" indent="0">
              <a:buNone/>
            </a:pPr>
            <a:r>
              <a:rPr lang="en-US" sz="1400" b="1" dirty="0">
                <a:solidFill>
                  <a:srgbClr val="7A1F2B"/>
                </a:solidFill>
                <a:latin typeface="Calibri" pitchFamily="34" charset="0"/>
                <a:ea typeface="Calibri" pitchFamily="34" charset="-122"/>
                <a:cs typeface="Calibri" pitchFamily="34" charset="-120"/>
              </a:rPr>
              <a:t>Activity 1: Six lenses on one school case (25 min)</a:t>
            </a:r>
            <a:endParaRPr lang="en-US" sz="1400" dirty="0"/>
          </a:p>
        </p:txBody>
      </p:sp>
      <p:sp>
        <p:nvSpPr>
          <p:cNvPr id="26" name="Shape 24"/>
          <p:cNvSpPr/>
          <p:nvPr/>
        </p:nvSpPr>
        <p:spPr>
          <a:xfrm>
            <a:off x="5819140" y="2331720"/>
            <a:ext cx="2367280" cy="3840480"/>
          </a:xfrm>
          <a:prstGeom prst="roundRect">
            <a:avLst>
              <a:gd name="adj" fmla="val 3090"/>
            </a:avLst>
          </a:prstGeom>
          <a:solidFill>
            <a:srgbClr val="EFE5D3"/>
          </a:solidFill>
          <a:ln/>
        </p:spPr>
      </p:sp>
      <p:sp>
        <p:nvSpPr>
          <p:cNvPr id="27" name="Text 25"/>
          <p:cNvSpPr txBox="1"/>
          <p:nvPr/>
        </p:nvSpPr>
        <p:spPr>
          <a:xfrm>
            <a:off x="6002020" y="2468880"/>
            <a:ext cx="2092960" cy="237744"/>
          </a:xfrm>
          <a:prstGeom prst="rect">
            <a:avLst/>
          </a:prstGeom>
          <a:noFill/>
          <a:ln/>
        </p:spPr>
        <p:txBody>
          <a:bodyPr wrap="square" lIns="0" tIns="0" rIns="0" bIns="0" rtlCol="0" anchor="ctr"/>
          <a:lstStyle/>
          <a:p>
            <a:pPr marL="0" indent="0">
              <a:buNone/>
            </a:pPr>
            <a:r>
              <a:rPr lang="en-US" sz="1100" b="1" kern="0" spc="150" dirty="0">
                <a:solidFill>
                  <a:srgbClr val="7A1F2B"/>
                </a:solidFill>
                <a:latin typeface="Calibri" pitchFamily="34" charset="0"/>
                <a:ea typeface="Calibri" pitchFamily="34" charset="-122"/>
                <a:cs typeface="Calibri" pitchFamily="34" charset="-120"/>
              </a:rPr>
              <a:t>PART B</a:t>
            </a:r>
            <a:endParaRPr lang="en-US" sz="1100" dirty="0"/>
          </a:p>
        </p:txBody>
      </p:sp>
      <p:sp>
        <p:nvSpPr>
          <p:cNvPr id="28" name="Text 26"/>
          <p:cNvSpPr txBox="1"/>
          <p:nvPr/>
        </p:nvSpPr>
        <p:spPr>
          <a:xfrm>
            <a:off x="6002020" y="2724912"/>
            <a:ext cx="2047240" cy="685800"/>
          </a:xfrm>
          <a:prstGeom prst="rect">
            <a:avLst/>
          </a:prstGeom>
          <a:noFill/>
          <a:ln/>
        </p:spPr>
        <p:txBody>
          <a:bodyPr wrap="square" lIns="0" tIns="0" rIns="0" bIns="0" rtlCol="0" anchor="t"/>
          <a:lstStyle/>
          <a:p>
            <a:pPr marL="0" indent="0">
              <a:buNone/>
            </a:pPr>
            <a:r>
              <a:rPr lang="en-US" b="1" dirty="0">
                <a:solidFill>
                  <a:srgbClr val="2E2522"/>
                </a:solidFill>
                <a:latin typeface="Cambria" pitchFamily="34" charset="0"/>
                <a:ea typeface="Cambria" pitchFamily="34" charset="-122"/>
                <a:cs typeface="Cambria" pitchFamily="34" charset="-120"/>
              </a:rPr>
              <a:t>Research purposes and types</a:t>
            </a:r>
            <a:endParaRPr lang="en-US" dirty="0"/>
          </a:p>
        </p:txBody>
      </p:sp>
      <p:sp>
        <p:nvSpPr>
          <p:cNvPr id="29" name="Text 27"/>
          <p:cNvSpPr txBox="1"/>
          <p:nvPr/>
        </p:nvSpPr>
        <p:spPr>
          <a:xfrm>
            <a:off x="6002020" y="3474720"/>
            <a:ext cx="2047240" cy="1920240"/>
          </a:xfrm>
          <a:prstGeom prst="rect">
            <a:avLst/>
          </a:prstGeom>
          <a:noFill/>
          <a:ln/>
        </p:spPr>
        <p:txBody>
          <a:bodyPr wrap="square" lIns="0" tIns="0" rIns="0" bIns="0" rtlCol="0" anchor="t"/>
          <a:lstStyle/>
          <a:p>
            <a:pPr marL="177800" indent="-177800">
              <a:spcAft>
                <a:spcPts val="300"/>
              </a:spcAft>
              <a:buSzPct val="100000"/>
              <a:buChar char="•"/>
            </a:pPr>
            <a:r>
              <a:rPr lang="en-US" sz="1600" dirty="0">
                <a:solidFill>
                  <a:srgbClr val="2E2522"/>
                </a:solidFill>
                <a:latin typeface="Calibri" pitchFamily="34" charset="0"/>
                <a:ea typeface="Calibri" pitchFamily="34" charset="-122"/>
                <a:cs typeface="Calibri" pitchFamily="34" charset="-120"/>
              </a:rPr>
              <a:t>What is research?</a:t>
            </a:r>
            <a:endParaRPr lang="en-US" dirty="0"/>
          </a:p>
          <a:p>
            <a:pPr marL="177800" indent="-177800">
              <a:spcAft>
                <a:spcPts val="300"/>
              </a:spcAft>
              <a:buSzPct val="100000"/>
              <a:buChar char="•"/>
            </a:pPr>
            <a:r>
              <a:rPr lang="en-US" sz="1600" dirty="0">
                <a:solidFill>
                  <a:srgbClr val="2E2522"/>
                </a:solidFill>
                <a:latin typeface="Calibri" pitchFamily="34" charset="0"/>
                <a:ea typeface="Calibri" pitchFamily="34" charset="-122"/>
                <a:cs typeface="Calibri" pitchFamily="34" charset="-120"/>
              </a:rPr>
              <a:t>Six purposes</a:t>
            </a:r>
            <a:endParaRPr lang="en-US" dirty="0"/>
          </a:p>
          <a:p>
            <a:pPr marL="177800" indent="-177800">
              <a:spcAft>
                <a:spcPts val="300"/>
              </a:spcAft>
              <a:buSzPct val="100000"/>
              <a:buChar char="•"/>
            </a:pPr>
            <a:r>
              <a:rPr lang="en-US" sz="1600" dirty="0">
                <a:solidFill>
                  <a:srgbClr val="2E2522"/>
                </a:solidFill>
                <a:latin typeface="Calibri" pitchFamily="34" charset="0"/>
                <a:ea typeface="Calibri" pitchFamily="34" charset="-122"/>
                <a:cs typeface="Calibri" pitchFamily="34" charset="-120"/>
              </a:rPr>
              <a:t>Types by use</a:t>
            </a:r>
            <a:endParaRPr lang="en-US" dirty="0"/>
          </a:p>
          <a:p>
            <a:pPr marL="177800" indent="-177800">
              <a:spcAft>
                <a:spcPts val="300"/>
              </a:spcAft>
              <a:buSzPct val="100000"/>
              <a:buChar char="•"/>
            </a:pPr>
            <a:r>
              <a:rPr lang="en-US" sz="1600" dirty="0">
                <a:solidFill>
                  <a:srgbClr val="2E2522"/>
                </a:solidFill>
                <a:latin typeface="Calibri" pitchFamily="34" charset="0"/>
                <a:ea typeface="Calibri" pitchFamily="34" charset="-122"/>
                <a:cs typeface="Calibri" pitchFamily="34" charset="-120"/>
              </a:rPr>
              <a:t>Three approaches</a:t>
            </a:r>
            <a:endParaRPr lang="en-US" dirty="0"/>
          </a:p>
          <a:p>
            <a:pPr marL="177800" indent="-177800">
              <a:spcAft>
                <a:spcPts val="300"/>
              </a:spcAft>
              <a:buSzPct val="100000"/>
              <a:buChar char="•"/>
            </a:pPr>
            <a:r>
              <a:rPr lang="en-US" sz="1600" dirty="0">
                <a:solidFill>
                  <a:srgbClr val="2E2522"/>
                </a:solidFill>
                <a:latin typeface="Calibri" pitchFamily="34" charset="0"/>
                <a:ea typeface="Calibri" pitchFamily="34" charset="-122"/>
                <a:cs typeface="Calibri" pitchFamily="34" charset="-120"/>
              </a:rPr>
              <a:t>Paradigms</a:t>
            </a:r>
            <a:endParaRPr lang="en-US" dirty="0"/>
          </a:p>
        </p:txBody>
      </p:sp>
      <p:sp>
        <p:nvSpPr>
          <p:cNvPr id="30" name="Shape 28"/>
          <p:cNvSpPr/>
          <p:nvPr/>
        </p:nvSpPr>
        <p:spPr>
          <a:xfrm>
            <a:off x="5956300" y="5440680"/>
            <a:ext cx="2092960" cy="566928"/>
          </a:xfrm>
          <a:prstGeom prst="roundRect">
            <a:avLst>
              <a:gd name="adj" fmla="val 9677"/>
            </a:avLst>
          </a:prstGeom>
          <a:solidFill>
            <a:srgbClr val="F1E0DC"/>
          </a:solidFill>
          <a:ln/>
        </p:spPr>
      </p:sp>
      <p:sp>
        <p:nvSpPr>
          <p:cNvPr id="31" name="Text 29"/>
          <p:cNvSpPr txBox="1"/>
          <p:nvPr/>
        </p:nvSpPr>
        <p:spPr>
          <a:xfrm>
            <a:off x="6047740" y="5440680"/>
            <a:ext cx="1910080" cy="566928"/>
          </a:xfrm>
          <a:prstGeom prst="rect">
            <a:avLst/>
          </a:prstGeom>
          <a:noFill/>
          <a:ln/>
        </p:spPr>
        <p:txBody>
          <a:bodyPr wrap="square" lIns="0" tIns="0" rIns="0" bIns="0" rtlCol="0" anchor="ctr"/>
          <a:lstStyle/>
          <a:p>
            <a:pPr marL="0" indent="0">
              <a:buNone/>
            </a:pPr>
            <a:r>
              <a:rPr lang="en-US" sz="1400" b="1" dirty="0">
                <a:solidFill>
                  <a:srgbClr val="7A1F2B"/>
                </a:solidFill>
                <a:latin typeface="Calibri" pitchFamily="34" charset="0"/>
                <a:ea typeface="Calibri" pitchFamily="34" charset="-122"/>
                <a:cs typeface="Calibri" pitchFamily="34" charset="-120"/>
              </a:rPr>
              <a:t>Quick check: classify four studies (10 min)</a:t>
            </a:r>
            <a:endParaRPr lang="en-US" sz="1400" dirty="0"/>
          </a:p>
        </p:txBody>
      </p:sp>
      <p:sp>
        <p:nvSpPr>
          <p:cNvPr id="32" name="Shape 30"/>
          <p:cNvSpPr/>
          <p:nvPr/>
        </p:nvSpPr>
        <p:spPr>
          <a:xfrm>
            <a:off x="8277860" y="2331720"/>
            <a:ext cx="2674620" cy="3840480"/>
          </a:xfrm>
          <a:prstGeom prst="roundRect">
            <a:avLst>
              <a:gd name="adj" fmla="val 2735"/>
            </a:avLst>
          </a:prstGeom>
          <a:solidFill>
            <a:srgbClr val="EFE5D3"/>
          </a:solidFill>
          <a:ln/>
        </p:spPr>
      </p:sp>
      <p:sp>
        <p:nvSpPr>
          <p:cNvPr id="33" name="Text 31"/>
          <p:cNvSpPr txBox="1"/>
          <p:nvPr/>
        </p:nvSpPr>
        <p:spPr>
          <a:xfrm>
            <a:off x="8460740" y="2468880"/>
            <a:ext cx="2400300" cy="237744"/>
          </a:xfrm>
          <a:prstGeom prst="rect">
            <a:avLst/>
          </a:prstGeom>
          <a:noFill/>
          <a:ln/>
        </p:spPr>
        <p:txBody>
          <a:bodyPr wrap="square" lIns="0" tIns="0" rIns="0" bIns="0" rtlCol="0" anchor="ctr"/>
          <a:lstStyle/>
          <a:p>
            <a:pPr marL="0" indent="0">
              <a:buNone/>
            </a:pPr>
            <a:r>
              <a:rPr lang="en-US" sz="1100" b="1" kern="0" spc="150" dirty="0">
                <a:solidFill>
                  <a:srgbClr val="7A1F2B"/>
                </a:solidFill>
                <a:latin typeface="Calibri" pitchFamily="34" charset="0"/>
                <a:ea typeface="Calibri" pitchFamily="34" charset="-122"/>
                <a:cs typeface="Calibri" pitchFamily="34" charset="-120"/>
              </a:rPr>
              <a:t>PART C</a:t>
            </a:r>
            <a:endParaRPr lang="en-US" sz="1100" dirty="0"/>
          </a:p>
        </p:txBody>
      </p:sp>
      <p:sp>
        <p:nvSpPr>
          <p:cNvPr id="34" name="Text 32"/>
          <p:cNvSpPr txBox="1"/>
          <p:nvPr/>
        </p:nvSpPr>
        <p:spPr>
          <a:xfrm>
            <a:off x="8460740" y="2724912"/>
            <a:ext cx="2354580" cy="685800"/>
          </a:xfrm>
          <a:prstGeom prst="rect">
            <a:avLst/>
          </a:prstGeom>
          <a:noFill/>
          <a:ln/>
        </p:spPr>
        <p:txBody>
          <a:bodyPr wrap="square" lIns="0" tIns="0" rIns="0" bIns="0" rtlCol="0" anchor="t"/>
          <a:lstStyle/>
          <a:p>
            <a:pPr marL="0" indent="0">
              <a:buNone/>
            </a:pPr>
            <a:r>
              <a:rPr lang="en-US" b="1" dirty="0">
                <a:solidFill>
                  <a:srgbClr val="2E2522"/>
                </a:solidFill>
                <a:latin typeface="Cambria" pitchFamily="34" charset="0"/>
                <a:ea typeface="Cambria" pitchFamily="34" charset="-122"/>
                <a:cs typeface="Cambria" pitchFamily="34" charset="-120"/>
              </a:rPr>
              <a:t>Overview of the research process</a:t>
            </a:r>
            <a:endParaRPr lang="en-US" dirty="0"/>
          </a:p>
        </p:txBody>
      </p:sp>
      <p:sp>
        <p:nvSpPr>
          <p:cNvPr id="35" name="Text 33"/>
          <p:cNvSpPr txBox="1"/>
          <p:nvPr/>
        </p:nvSpPr>
        <p:spPr>
          <a:xfrm>
            <a:off x="8460740" y="3474720"/>
            <a:ext cx="2354580" cy="1920240"/>
          </a:xfrm>
          <a:prstGeom prst="rect">
            <a:avLst/>
          </a:prstGeom>
          <a:noFill/>
          <a:ln/>
        </p:spPr>
        <p:txBody>
          <a:bodyPr wrap="square" lIns="0" tIns="0" rIns="0" bIns="0" rtlCol="0" anchor="t"/>
          <a:lstStyle/>
          <a:p>
            <a:pPr marL="177800" indent="-177800">
              <a:spcAft>
                <a:spcPts val="300"/>
              </a:spcAft>
              <a:buSzPct val="100000"/>
              <a:buChar char="•"/>
            </a:pPr>
            <a:r>
              <a:rPr lang="en-US" sz="1600" dirty="0">
                <a:solidFill>
                  <a:srgbClr val="2E2522"/>
                </a:solidFill>
                <a:latin typeface="Calibri" pitchFamily="34" charset="0"/>
                <a:ea typeface="Calibri" pitchFamily="34" charset="-122"/>
                <a:cs typeface="Calibri" pitchFamily="34" charset="-120"/>
              </a:rPr>
              <a:t>The eight-stage cycle</a:t>
            </a:r>
            <a:endParaRPr lang="en-US" dirty="0"/>
          </a:p>
          <a:p>
            <a:pPr marL="177800" indent="-177800">
              <a:spcAft>
                <a:spcPts val="300"/>
              </a:spcAft>
              <a:buSzPct val="100000"/>
              <a:buChar char="•"/>
            </a:pPr>
            <a:r>
              <a:rPr lang="en-US" sz="1600" dirty="0">
                <a:solidFill>
                  <a:srgbClr val="2E2522"/>
                </a:solidFill>
                <a:latin typeface="Calibri" pitchFamily="34" charset="0"/>
                <a:ea typeface="Calibri" pitchFamily="34" charset="-122"/>
                <a:cs typeface="Calibri" pitchFamily="34" charset="-120"/>
              </a:rPr>
              <a:t>One study, step by step</a:t>
            </a:r>
            <a:endParaRPr lang="en-US" dirty="0"/>
          </a:p>
          <a:p>
            <a:pPr marL="177800" indent="-177800">
              <a:spcAft>
                <a:spcPts val="300"/>
              </a:spcAft>
              <a:buSzPct val="100000"/>
              <a:buChar char="•"/>
            </a:pPr>
            <a:r>
              <a:rPr lang="en-US" sz="1600" dirty="0">
                <a:solidFill>
                  <a:srgbClr val="2E2522"/>
                </a:solidFill>
                <a:latin typeface="Calibri" pitchFamily="34" charset="0"/>
                <a:ea typeface="Calibri" pitchFamily="34" charset="-122"/>
                <a:cs typeface="Calibri" pitchFamily="34" charset="-120"/>
              </a:rPr>
              <a:t>Not a straight line</a:t>
            </a:r>
            <a:endParaRPr lang="en-US" dirty="0"/>
          </a:p>
          <a:p>
            <a:pPr marL="177800" indent="-177800">
              <a:spcAft>
                <a:spcPts val="300"/>
              </a:spcAft>
              <a:buSzPct val="100000"/>
              <a:buChar char="•"/>
            </a:pPr>
            <a:r>
              <a:rPr lang="en-US" sz="1600" dirty="0">
                <a:solidFill>
                  <a:srgbClr val="2E2522"/>
                </a:solidFill>
                <a:latin typeface="Calibri" pitchFamily="34" charset="0"/>
                <a:ea typeface="Calibri" pitchFamily="34" charset="-122"/>
                <a:cs typeface="Calibri" pitchFamily="34" charset="-120"/>
              </a:rPr>
              <a:t>Ethics at every stage</a:t>
            </a:r>
            <a:endParaRPr lang="en-US" dirty="0"/>
          </a:p>
        </p:txBody>
      </p:sp>
      <p:sp>
        <p:nvSpPr>
          <p:cNvPr id="36" name="Shape 34"/>
          <p:cNvSpPr/>
          <p:nvPr/>
        </p:nvSpPr>
        <p:spPr>
          <a:xfrm>
            <a:off x="8415020" y="5440680"/>
            <a:ext cx="2400300" cy="566928"/>
          </a:xfrm>
          <a:prstGeom prst="roundRect">
            <a:avLst>
              <a:gd name="adj" fmla="val 9677"/>
            </a:avLst>
          </a:prstGeom>
          <a:solidFill>
            <a:srgbClr val="F1E0DC"/>
          </a:solidFill>
          <a:ln/>
        </p:spPr>
      </p:sp>
      <p:sp>
        <p:nvSpPr>
          <p:cNvPr id="37" name="Text 35"/>
          <p:cNvSpPr txBox="1"/>
          <p:nvPr/>
        </p:nvSpPr>
        <p:spPr>
          <a:xfrm>
            <a:off x="8506460" y="5440680"/>
            <a:ext cx="2217420" cy="566928"/>
          </a:xfrm>
          <a:prstGeom prst="rect">
            <a:avLst/>
          </a:prstGeom>
          <a:noFill/>
          <a:ln/>
        </p:spPr>
        <p:txBody>
          <a:bodyPr wrap="square" lIns="0" tIns="0" rIns="0" bIns="0" rtlCol="0" anchor="ctr"/>
          <a:lstStyle/>
          <a:p>
            <a:pPr marL="0" indent="0">
              <a:buNone/>
            </a:pPr>
            <a:r>
              <a:rPr lang="en-US" sz="1400" b="1" dirty="0">
                <a:solidFill>
                  <a:srgbClr val="7A1F2B"/>
                </a:solidFill>
                <a:latin typeface="Calibri" pitchFamily="34" charset="0"/>
                <a:ea typeface="Calibri" pitchFamily="34" charset="-122"/>
                <a:cs typeface="Calibri" pitchFamily="34" charset="-120"/>
              </a:rPr>
              <a:t>Activity 2: Trace a published study (20 min)</a:t>
            </a:r>
            <a:endParaRPr lang="en-US" sz="1400" dirty="0"/>
          </a:p>
        </p:txBody>
      </p:sp>
      <p:sp>
        <p:nvSpPr>
          <p:cNvPr id="38" name="Slide Number Placeholder 0"/>
          <p:cNvSpPr>
            <a:spLocks noGrp="1"/>
          </p:cNvSpPr>
          <p:nvPr>
            <p:ph type="sldNum" sz="quarter" idx="4294967295"/>
          </p:nvPr>
        </p:nvSpPr>
        <p:spPr>
          <a:xfrm>
            <a:off x="11183112" y="6437376"/>
            <a:ext cx="457200" cy="237744"/>
          </a:xfrm>
          <a:prstGeom prst="rect">
            <a:avLst/>
          </a:prstGeom>
          <a:extLst>
            <a:ext uri="{C572A759-6A51-4108-AA02-DFA0A04FC94B}">
              <ma14:wrappingTextBoxFlag xmlns=""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wrap="square" lIns="0" tIns="0" rIns="0" bIns="0" rtlCol="0" anchor="ctr"/>
          <a:lstStyle/>
          <a:p>
            <a:pPr marL="0" indent="0">
              <a:buNone/>
            </a:pPr>
            <a:r>
              <a:rPr lang="en-US" sz="1000" b="1" kern="0" spc="150" dirty="0">
                <a:solidFill>
                  <a:srgbClr val="7A1F2B"/>
                </a:solidFill>
                <a:latin typeface="Calibri" pitchFamily="34" charset="0"/>
                <a:ea typeface="Calibri" pitchFamily="34" charset="-122"/>
                <a:cs typeface="Calibri" pitchFamily="34" charset="-120"/>
              </a:rPr>
              <a:t>SESSION OUTCOMES</a:t>
            </a:r>
            <a:endParaRPr lang="en-US" sz="1000" dirty="0"/>
          </a:p>
        </p:txBody>
      </p:sp>
      <p:sp>
        <p:nvSpPr>
          <p:cNvPr id="3" name="Text 1"/>
          <p:cNvSpPr txBox="1"/>
          <p:nvPr/>
        </p:nvSpPr>
        <p:spPr>
          <a:xfrm>
            <a:off x="548640" y="512064"/>
            <a:ext cx="11064240" cy="640080"/>
          </a:xfrm>
          <a:prstGeom prst="rect">
            <a:avLst/>
          </a:prstGeom>
          <a:noFill/>
          <a:ln/>
        </p:spPr>
        <p:txBody>
          <a:bodyPr wrap="square" lIns="0" tIns="0" rIns="0" bIns="0" rtlCol="0" anchor="ctr">
            <a:normAutofit/>
          </a:bodyPr>
          <a:lstStyle/>
          <a:p>
            <a:pPr marL="0" indent="0">
              <a:buNone/>
            </a:pPr>
            <a:r>
              <a:rPr lang="en-US" sz="2800" b="1" dirty="0">
                <a:solidFill>
                  <a:srgbClr val="2E2522"/>
                </a:solidFill>
                <a:latin typeface="Cambria" pitchFamily="34" charset="0"/>
                <a:ea typeface="Cambria" pitchFamily="34" charset="-122"/>
                <a:cs typeface="Cambria" pitchFamily="34" charset="-120"/>
              </a:rPr>
              <a:t>By the end of this session, you should be able to…</a:t>
            </a:r>
            <a:endParaRPr lang="en-US" sz="2800" dirty="0"/>
          </a:p>
        </p:txBody>
      </p:sp>
      <p:sp>
        <p:nvSpPr>
          <p:cNvPr id="4" name="Text 2"/>
          <p:cNvSpPr txBox="1"/>
          <p:nvPr/>
        </p:nvSpPr>
        <p:spPr>
          <a:xfrm>
            <a:off x="548640" y="6437376"/>
            <a:ext cx="9144000" cy="237744"/>
          </a:xfrm>
          <a:prstGeom prst="rect">
            <a:avLst/>
          </a:prstGeom>
          <a:noFill/>
          <a:ln/>
        </p:spPr>
        <p:txBody>
          <a:bodyPr wrap="square" lIns="0" tIns="0" rIns="0" bIns="0" rtlCol="0" anchor="ctr"/>
          <a:lstStyle/>
          <a:p>
            <a:pPr marL="0" indent="0">
              <a:buNone/>
            </a:pPr>
            <a:r>
              <a:rPr lang="en-US" sz="900" dirty="0">
                <a:solidFill>
                  <a:srgbClr val="6B5E55"/>
                </a:solidFill>
                <a:latin typeface="Calibri" pitchFamily="34" charset="0"/>
                <a:ea typeface="Calibri" pitchFamily="34" charset="-122"/>
                <a:cs typeface="Calibri" pitchFamily="34" charset="-120"/>
              </a:rPr>
              <a:t>MSN1074 Research Methodology  |  Topic 1: Introduction to Research in SNE  |  Session 1</a:t>
            </a:r>
            <a:endParaRPr lang="en-US" sz="900" dirty="0"/>
          </a:p>
        </p:txBody>
      </p:sp>
      <p:sp>
        <p:nvSpPr>
          <p:cNvPr id="5" name="Text 3"/>
          <p:cNvSpPr txBox="1"/>
          <p:nvPr/>
        </p:nvSpPr>
        <p:spPr>
          <a:xfrm>
            <a:off x="548640" y="1508760"/>
            <a:ext cx="502920" cy="502920"/>
          </a:xfrm>
          <a:prstGeom prst="ellipse">
            <a:avLst/>
          </a:prstGeom>
          <a:solidFill>
            <a:srgbClr val="7A1F2B"/>
          </a:solidFill>
          <a:ln/>
        </p:spPr>
        <p:txBody>
          <a:bodyPr wrap="square" lIns="0" tIns="0" rIns="0" bIns="0" rtlCol="0" anchor="ctr"/>
          <a:lstStyle/>
          <a:p>
            <a:pPr marL="0" indent="0" algn="ctr">
              <a:buNone/>
            </a:pPr>
            <a:r>
              <a:rPr lang="en-US" sz="1900" b="1" dirty="0">
                <a:solidFill>
                  <a:srgbClr val="FFFBF3"/>
                </a:solidFill>
                <a:latin typeface="Cambria" pitchFamily="34" charset="0"/>
                <a:ea typeface="Cambria" pitchFamily="34" charset="-122"/>
                <a:cs typeface="Cambria" pitchFamily="34" charset="-120"/>
              </a:rPr>
              <a:t>1</a:t>
            </a:r>
            <a:endParaRPr lang="en-US" sz="1900" dirty="0"/>
          </a:p>
        </p:txBody>
      </p:sp>
      <p:sp>
        <p:nvSpPr>
          <p:cNvPr id="6" name="Text 4"/>
          <p:cNvSpPr txBox="1"/>
          <p:nvPr/>
        </p:nvSpPr>
        <p:spPr>
          <a:xfrm>
            <a:off x="1234440" y="1417320"/>
            <a:ext cx="6309360" cy="731520"/>
          </a:xfrm>
          <a:prstGeom prst="rect">
            <a:avLst/>
          </a:prstGeom>
          <a:noFill/>
          <a:ln/>
        </p:spPr>
        <p:txBody>
          <a:bodyPr wrap="square" lIns="508" tIns="508" rIns="508" bIns="508" rtlCol="0" anchor="ctr"/>
          <a:lstStyle/>
          <a:p>
            <a:pPr marL="0" indent="0">
              <a:buNone/>
            </a:pPr>
            <a:r>
              <a:rPr lang="en-US" b="1" dirty="0">
                <a:solidFill>
                  <a:srgbClr val="2E2522"/>
                </a:solidFill>
                <a:latin typeface="Calibri" pitchFamily="34" charset="0"/>
                <a:ea typeface="Calibri" pitchFamily="34" charset="-122"/>
                <a:cs typeface="Calibri" pitchFamily="34" charset="-120"/>
              </a:rPr>
              <a:t>Describe</a:t>
            </a:r>
            <a:r>
              <a:rPr lang="en-US" dirty="0">
                <a:solidFill>
                  <a:srgbClr val="2E2522"/>
                </a:solidFill>
                <a:latin typeface="Calibri" pitchFamily="34" charset="0"/>
                <a:ea typeface="Calibri" pitchFamily="34" charset="-122"/>
                <a:cs typeface="Calibri" pitchFamily="34" charset="-120"/>
              </a:rPr>
              <a:t> six broad developments in SNE research and explain how each one shapes the questions researchers ask.</a:t>
            </a:r>
            <a:endParaRPr lang="en-US" dirty="0"/>
          </a:p>
        </p:txBody>
      </p:sp>
      <p:sp>
        <p:nvSpPr>
          <p:cNvPr id="7" name="Text 5"/>
          <p:cNvSpPr txBox="1"/>
          <p:nvPr/>
        </p:nvSpPr>
        <p:spPr>
          <a:xfrm>
            <a:off x="548640" y="2450592"/>
            <a:ext cx="502920" cy="502920"/>
          </a:xfrm>
          <a:prstGeom prst="ellipse">
            <a:avLst/>
          </a:prstGeom>
          <a:solidFill>
            <a:srgbClr val="7A1F2B"/>
          </a:solidFill>
          <a:ln/>
        </p:spPr>
        <p:txBody>
          <a:bodyPr wrap="square" lIns="0" tIns="0" rIns="0" bIns="0" rtlCol="0" anchor="ctr"/>
          <a:lstStyle/>
          <a:p>
            <a:pPr marL="0" indent="0" algn="ctr">
              <a:buNone/>
            </a:pPr>
            <a:r>
              <a:rPr lang="en-US" sz="1900" b="1" dirty="0">
                <a:solidFill>
                  <a:srgbClr val="FFFBF3"/>
                </a:solidFill>
                <a:latin typeface="Cambria" pitchFamily="34" charset="0"/>
                <a:ea typeface="Cambria" pitchFamily="34" charset="-122"/>
                <a:cs typeface="Cambria" pitchFamily="34" charset="-120"/>
              </a:rPr>
              <a:t>2</a:t>
            </a:r>
            <a:endParaRPr lang="en-US" sz="1900" dirty="0"/>
          </a:p>
        </p:txBody>
      </p:sp>
      <p:sp>
        <p:nvSpPr>
          <p:cNvPr id="8" name="Text 6"/>
          <p:cNvSpPr txBox="1"/>
          <p:nvPr/>
        </p:nvSpPr>
        <p:spPr>
          <a:xfrm>
            <a:off x="1234440" y="2359152"/>
            <a:ext cx="6309360" cy="731520"/>
          </a:xfrm>
          <a:prstGeom prst="rect">
            <a:avLst/>
          </a:prstGeom>
          <a:noFill/>
          <a:ln/>
        </p:spPr>
        <p:txBody>
          <a:bodyPr wrap="square" lIns="508" tIns="508" rIns="508" bIns="508" rtlCol="0" anchor="ctr"/>
          <a:lstStyle/>
          <a:p>
            <a:pPr marL="0" indent="0">
              <a:buNone/>
            </a:pPr>
            <a:r>
              <a:rPr lang="en-US" b="1" dirty="0">
                <a:solidFill>
                  <a:srgbClr val="2E2522"/>
                </a:solidFill>
                <a:latin typeface="Calibri" pitchFamily="34" charset="0"/>
                <a:ea typeface="Calibri" pitchFamily="34" charset="-122"/>
                <a:cs typeface="Calibri" pitchFamily="34" charset="-120"/>
              </a:rPr>
              <a:t>Explain</a:t>
            </a:r>
            <a:r>
              <a:rPr lang="en-US" dirty="0">
                <a:solidFill>
                  <a:srgbClr val="2E2522"/>
                </a:solidFill>
                <a:latin typeface="Calibri" pitchFamily="34" charset="0"/>
                <a:ea typeface="Calibri" pitchFamily="34" charset="-122"/>
                <a:cs typeface="Calibri" pitchFamily="34" charset="-120"/>
              </a:rPr>
              <a:t> why research matters in SNE, and what makes SNE research distinctive.</a:t>
            </a:r>
            <a:endParaRPr lang="en-US" dirty="0"/>
          </a:p>
        </p:txBody>
      </p:sp>
      <p:sp>
        <p:nvSpPr>
          <p:cNvPr id="9" name="Text 7"/>
          <p:cNvSpPr txBox="1"/>
          <p:nvPr/>
        </p:nvSpPr>
        <p:spPr>
          <a:xfrm>
            <a:off x="548640" y="3392424"/>
            <a:ext cx="502920" cy="502920"/>
          </a:xfrm>
          <a:prstGeom prst="ellipse">
            <a:avLst/>
          </a:prstGeom>
          <a:solidFill>
            <a:srgbClr val="7A1F2B"/>
          </a:solidFill>
          <a:ln/>
        </p:spPr>
        <p:txBody>
          <a:bodyPr wrap="square" lIns="0" tIns="0" rIns="0" bIns="0" rtlCol="0" anchor="ctr"/>
          <a:lstStyle/>
          <a:p>
            <a:pPr marL="0" indent="0" algn="ctr">
              <a:buNone/>
            </a:pPr>
            <a:r>
              <a:rPr lang="en-US" sz="1900" b="1" dirty="0">
                <a:solidFill>
                  <a:srgbClr val="FFFBF3"/>
                </a:solidFill>
                <a:latin typeface="Cambria" pitchFamily="34" charset="0"/>
                <a:ea typeface="Cambria" pitchFamily="34" charset="-122"/>
                <a:cs typeface="Cambria" pitchFamily="34" charset="-120"/>
              </a:rPr>
              <a:t>3</a:t>
            </a:r>
            <a:endParaRPr lang="en-US" sz="1900" dirty="0"/>
          </a:p>
        </p:txBody>
      </p:sp>
      <p:sp>
        <p:nvSpPr>
          <p:cNvPr id="10" name="Text 8"/>
          <p:cNvSpPr txBox="1"/>
          <p:nvPr/>
        </p:nvSpPr>
        <p:spPr>
          <a:xfrm>
            <a:off x="1234440" y="3300984"/>
            <a:ext cx="6309360" cy="731520"/>
          </a:xfrm>
          <a:prstGeom prst="rect">
            <a:avLst/>
          </a:prstGeom>
          <a:noFill/>
          <a:ln/>
        </p:spPr>
        <p:txBody>
          <a:bodyPr wrap="square" lIns="508" tIns="508" rIns="508" bIns="508" rtlCol="0" anchor="ctr"/>
          <a:lstStyle/>
          <a:p>
            <a:pPr marL="0" indent="0">
              <a:buNone/>
            </a:pPr>
            <a:r>
              <a:rPr lang="en-US" b="1" dirty="0">
                <a:solidFill>
                  <a:srgbClr val="2E2522"/>
                </a:solidFill>
                <a:latin typeface="Calibri" pitchFamily="34" charset="0"/>
                <a:ea typeface="Calibri" pitchFamily="34" charset="-122"/>
                <a:cs typeface="Calibri" pitchFamily="34" charset="-120"/>
              </a:rPr>
              <a:t>Distinguish</a:t>
            </a:r>
            <a:r>
              <a:rPr lang="en-US" dirty="0">
                <a:solidFill>
                  <a:srgbClr val="2E2522"/>
                </a:solidFill>
                <a:latin typeface="Calibri" pitchFamily="34" charset="0"/>
                <a:ea typeface="Calibri" pitchFamily="34" charset="-122"/>
                <a:cs typeface="Calibri" pitchFamily="34" charset="-120"/>
              </a:rPr>
              <a:t> the main purposes of research: explore, describe, explain, predict, evaluate and transform.</a:t>
            </a:r>
            <a:endParaRPr lang="en-US" dirty="0"/>
          </a:p>
        </p:txBody>
      </p:sp>
      <p:sp>
        <p:nvSpPr>
          <p:cNvPr id="11" name="Text 9"/>
          <p:cNvSpPr txBox="1"/>
          <p:nvPr/>
        </p:nvSpPr>
        <p:spPr>
          <a:xfrm>
            <a:off x="548640" y="4334256"/>
            <a:ext cx="502920" cy="502920"/>
          </a:xfrm>
          <a:prstGeom prst="ellipse">
            <a:avLst/>
          </a:prstGeom>
          <a:solidFill>
            <a:srgbClr val="7A1F2B"/>
          </a:solidFill>
          <a:ln/>
        </p:spPr>
        <p:txBody>
          <a:bodyPr wrap="square" lIns="0" tIns="0" rIns="0" bIns="0" rtlCol="0" anchor="ctr"/>
          <a:lstStyle/>
          <a:p>
            <a:pPr marL="0" indent="0" algn="ctr">
              <a:buNone/>
            </a:pPr>
            <a:r>
              <a:rPr lang="en-US" sz="1900" b="1" dirty="0">
                <a:solidFill>
                  <a:srgbClr val="FFFBF3"/>
                </a:solidFill>
                <a:latin typeface="Cambria" pitchFamily="34" charset="0"/>
                <a:ea typeface="Cambria" pitchFamily="34" charset="-122"/>
                <a:cs typeface="Cambria" pitchFamily="34" charset="-120"/>
              </a:rPr>
              <a:t>4</a:t>
            </a:r>
            <a:endParaRPr lang="en-US" sz="1900" dirty="0"/>
          </a:p>
        </p:txBody>
      </p:sp>
      <p:sp>
        <p:nvSpPr>
          <p:cNvPr id="12" name="Text 10"/>
          <p:cNvSpPr txBox="1"/>
          <p:nvPr/>
        </p:nvSpPr>
        <p:spPr>
          <a:xfrm>
            <a:off x="1234440" y="4242816"/>
            <a:ext cx="6309360" cy="731520"/>
          </a:xfrm>
          <a:prstGeom prst="rect">
            <a:avLst/>
          </a:prstGeom>
          <a:noFill/>
          <a:ln/>
        </p:spPr>
        <p:txBody>
          <a:bodyPr wrap="square" lIns="508" tIns="508" rIns="508" bIns="508" rtlCol="0" anchor="ctr"/>
          <a:lstStyle/>
          <a:p>
            <a:pPr marL="0" indent="0">
              <a:buNone/>
            </a:pPr>
            <a:r>
              <a:rPr lang="en-US" b="1" dirty="0">
                <a:solidFill>
                  <a:srgbClr val="2E2522"/>
                </a:solidFill>
                <a:latin typeface="Calibri" pitchFamily="34" charset="0"/>
                <a:ea typeface="Calibri" pitchFamily="34" charset="-122"/>
                <a:cs typeface="Calibri" pitchFamily="34" charset="-120"/>
              </a:rPr>
              <a:t>Classify</a:t>
            </a:r>
            <a:r>
              <a:rPr lang="en-US" dirty="0">
                <a:solidFill>
                  <a:srgbClr val="2E2522"/>
                </a:solidFill>
                <a:latin typeface="Calibri" pitchFamily="34" charset="0"/>
                <a:ea typeface="Calibri" pitchFamily="34" charset="-122"/>
                <a:cs typeface="Calibri" pitchFamily="34" charset="-120"/>
              </a:rPr>
              <a:t> studies by their use (basic, applied, evaluation, action) and approach (quantitative, qualitative, mixed).</a:t>
            </a:r>
            <a:endParaRPr lang="en-US" dirty="0"/>
          </a:p>
        </p:txBody>
      </p:sp>
      <p:sp>
        <p:nvSpPr>
          <p:cNvPr id="13" name="Text 11"/>
          <p:cNvSpPr txBox="1"/>
          <p:nvPr/>
        </p:nvSpPr>
        <p:spPr>
          <a:xfrm>
            <a:off x="548640" y="5276088"/>
            <a:ext cx="502920" cy="502920"/>
          </a:xfrm>
          <a:prstGeom prst="ellipse">
            <a:avLst/>
          </a:prstGeom>
          <a:solidFill>
            <a:srgbClr val="7A1F2B"/>
          </a:solidFill>
          <a:ln/>
        </p:spPr>
        <p:txBody>
          <a:bodyPr wrap="square" lIns="0" tIns="0" rIns="0" bIns="0" rtlCol="0" anchor="ctr"/>
          <a:lstStyle/>
          <a:p>
            <a:pPr marL="0" indent="0" algn="ctr">
              <a:buNone/>
            </a:pPr>
            <a:r>
              <a:rPr lang="en-US" sz="1900" b="1" dirty="0">
                <a:solidFill>
                  <a:srgbClr val="FFFBF3"/>
                </a:solidFill>
                <a:latin typeface="Cambria" pitchFamily="34" charset="0"/>
                <a:ea typeface="Cambria" pitchFamily="34" charset="-122"/>
                <a:cs typeface="Cambria" pitchFamily="34" charset="-120"/>
              </a:rPr>
              <a:t>5</a:t>
            </a:r>
            <a:endParaRPr lang="en-US" sz="1900" dirty="0"/>
          </a:p>
        </p:txBody>
      </p:sp>
      <p:sp>
        <p:nvSpPr>
          <p:cNvPr id="14" name="Text 12"/>
          <p:cNvSpPr txBox="1"/>
          <p:nvPr/>
        </p:nvSpPr>
        <p:spPr>
          <a:xfrm>
            <a:off x="1234440" y="5184648"/>
            <a:ext cx="6309360" cy="731520"/>
          </a:xfrm>
          <a:prstGeom prst="rect">
            <a:avLst/>
          </a:prstGeom>
          <a:noFill/>
          <a:ln/>
        </p:spPr>
        <p:txBody>
          <a:bodyPr wrap="square" lIns="508" tIns="508" rIns="508" bIns="508" rtlCol="0" anchor="ctr"/>
          <a:lstStyle/>
          <a:p>
            <a:pPr marL="0" indent="0">
              <a:buNone/>
            </a:pPr>
            <a:r>
              <a:rPr lang="en-US" b="1" dirty="0">
                <a:solidFill>
                  <a:srgbClr val="2E2522"/>
                </a:solidFill>
                <a:latin typeface="Calibri" pitchFamily="34" charset="0"/>
                <a:ea typeface="Calibri" pitchFamily="34" charset="-122"/>
                <a:cs typeface="Calibri" pitchFamily="34" charset="-120"/>
              </a:rPr>
              <a:t>Outline</a:t>
            </a:r>
            <a:r>
              <a:rPr lang="en-US" dirty="0">
                <a:solidFill>
                  <a:srgbClr val="2E2522"/>
                </a:solidFill>
                <a:latin typeface="Calibri" pitchFamily="34" charset="0"/>
                <a:ea typeface="Calibri" pitchFamily="34" charset="-122"/>
                <a:cs typeface="Calibri" pitchFamily="34" charset="-120"/>
              </a:rPr>
              <a:t> the stages of the research process and apply them to an SNE example.</a:t>
            </a:r>
            <a:endParaRPr lang="en-US" dirty="0"/>
          </a:p>
        </p:txBody>
      </p:sp>
      <p:sp>
        <p:nvSpPr>
          <p:cNvPr id="15" name="Shape 13"/>
          <p:cNvSpPr/>
          <p:nvPr/>
        </p:nvSpPr>
        <p:spPr>
          <a:xfrm>
            <a:off x="8001000" y="1417320"/>
            <a:ext cx="3639312" cy="4526280"/>
          </a:xfrm>
          <a:prstGeom prst="roundRect">
            <a:avLst>
              <a:gd name="adj" fmla="val 2010"/>
            </a:avLst>
          </a:prstGeom>
          <a:solidFill>
            <a:srgbClr val="7A1F2B"/>
          </a:solidFill>
          <a:ln/>
        </p:spPr>
      </p:sp>
      <p:pic>
        <p:nvPicPr>
          <p:cNvPr id="16" name="Image 0" descr="preencoded.png"/>
          <p:cNvPicPr>
            <a:picLocks noChangeAspect="1"/>
          </p:cNvPicPr>
          <p:nvPr/>
        </p:nvPicPr>
        <p:blipFill>
          <a:blip r:embed="rId3"/>
          <a:stretch>
            <a:fillRect/>
          </a:stretch>
        </p:blipFill>
        <p:spPr>
          <a:xfrm>
            <a:off x="8275320" y="1691640"/>
            <a:ext cx="548640" cy="548640"/>
          </a:xfrm>
          <a:prstGeom prst="rect">
            <a:avLst/>
          </a:prstGeom>
        </p:spPr>
      </p:pic>
      <p:sp>
        <p:nvSpPr>
          <p:cNvPr id="17" name="Text 14"/>
          <p:cNvSpPr txBox="1"/>
          <p:nvPr/>
        </p:nvSpPr>
        <p:spPr>
          <a:xfrm>
            <a:off x="8275320" y="2377440"/>
            <a:ext cx="3108960" cy="411480"/>
          </a:xfrm>
          <a:prstGeom prst="rect">
            <a:avLst/>
          </a:prstGeom>
          <a:noFill/>
          <a:ln/>
        </p:spPr>
        <p:txBody>
          <a:bodyPr wrap="square" lIns="0" tIns="0" rIns="0" bIns="0" rtlCol="0" anchor="t"/>
          <a:lstStyle/>
          <a:p>
            <a:pPr marL="0" indent="0">
              <a:buNone/>
            </a:pPr>
            <a:r>
              <a:rPr lang="en-US" sz="2400" b="1" dirty="0">
                <a:solidFill>
                  <a:srgbClr val="FFFBF3"/>
                </a:solidFill>
                <a:latin typeface="Cambria" pitchFamily="34" charset="0"/>
                <a:ea typeface="Cambria" pitchFamily="34" charset="-122"/>
                <a:cs typeface="Cambria" pitchFamily="34" charset="-120"/>
              </a:rPr>
              <a:t>Pre-reading check</a:t>
            </a:r>
            <a:endParaRPr lang="en-US" sz="2400" dirty="0"/>
          </a:p>
        </p:txBody>
      </p:sp>
      <p:sp>
        <p:nvSpPr>
          <p:cNvPr id="18" name="Text 15"/>
          <p:cNvSpPr txBox="1"/>
          <p:nvPr/>
        </p:nvSpPr>
        <p:spPr>
          <a:xfrm>
            <a:off x="8275320" y="2834640"/>
            <a:ext cx="3154680" cy="731520"/>
          </a:xfrm>
          <a:prstGeom prst="rect">
            <a:avLst/>
          </a:prstGeom>
          <a:noFill/>
          <a:ln/>
        </p:spPr>
        <p:txBody>
          <a:bodyPr wrap="square" lIns="0" tIns="0" rIns="0" bIns="0" rtlCol="0" anchor="t"/>
          <a:lstStyle/>
          <a:p>
            <a:pPr marL="0" indent="0">
              <a:buNone/>
            </a:pPr>
            <a:r>
              <a:rPr lang="en-US" sz="1600" dirty="0">
                <a:solidFill>
                  <a:srgbClr val="EADBC0"/>
                </a:solidFill>
                <a:latin typeface="Calibri" pitchFamily="34" charset="0"/>
                <a:ea typeface="Calibri" pitchFamily="34" charset="-122"/>
                <a:cs typeface="Calibri" pitchFamily="34" charset="-120"/>
              </a:rPr>
              <a:t>Have your notes on “Changing Perspectives in SNE Research” ready:</a:t>
            </a:r>
            <a:endParaRPr lang="en-US" sz="1600" dirty="0"/>
          </a:p>
        </p:txBody>
      </p:sp>
      <p:sp>
        <p:nvSpPr>
          <p:cNvPr id="19" name="Text 16"/>
          <p:cNvSpPr txBox="1"/>
          <p:nvPr/>
        </p:nvSpPr>
        <p:spPr>
          <a:xfrm>
            <a:off x="8275320" y="3611880"/>
            <a:ext cx="3154680" cy="1463040"/>
          </a:xfrm>
          <a:prstGeom prst="rect">
            <a:avLst/>
          </a:prstGeom>
          <a:noFill/>
          <a:ln/>
        </p:spPr>
        <p:txBody>
          <a:bodyPr wrap="square" lIns="0" tIns="0" rIns="0" bIns="0" rtlCol="0" anchor="t"/>
          <a:lstStyle/>
          <a:p>
            <a:pPr marL="177800" indent="-177800">
              <a:spcAft>
                <a:spcPts val="600"/>
              </a:spcAft>
              <a:buSzPct val="100000"/>
              <a:buChar char="•"/>
            </a:pPr>
            <a:r>
              <a:rPr lang="en-US" sz="1600" dirty="0">
                <a:solidFill>
                  <a:srgbClr val="FFFBF3"/>
                </a:solidFill>
                <a:latin typeface="Calibri" pitchFamily="34" charset="0"/>
                <a:ea typeface="Calibri" pitchFamily="34" charset="-122"/>
                <a:cs typeface="Calibri" pitchFamily="34" charset="-120"/>
              </a:rPr>
              <a:t>the six-development table</a:t>
            </a:r>
            <a:endParaRPr lang="en-US" dirty="0"/>
          </a:p>
          <a:p>
            <a:pPr marL="177800" indent="-177800">
              <a:spcAft>
                <a:spcPts val="600"/>
              </a:spcAft>
              <a:buSzPct val="100000"/>
              <a:buChar char="•"/>
            </a:pPr>
            <a:r>
              <a:rPr lang="en-US" sz="1600" dirty="0">
                <a:solidFill>
                  <a:srgbClr val="FFFBF3"/>
                </a:solidFill>
                <a:latin typeface="Calibri" pitchFamily="34" charset="0"/>
                <a:ea typeface="Calibri" pitchFamily="34" charset="-122"/>
                <a:cs typeface="Calibri" pitchFamily="34" charset="-120"/>
              </a:rPr>
              <a:t>integration vs inclusion in 1–2 sentences</a:t>
            </a:r>
            <a:endParaRPr lang="en-US" dirty="0"/>
          </a:p>
          <a:p>
            <a:pPr marL="177800" indent="-177800">
              <a:spcAft>
                <a:spcPts val="600"/>
              </a:spcAft>
              <a:buSzPct val="100000"/>
              <a:buChar char="•"/>
            </a:pPr>
            <a:r>
              <a:rPr lang="en-US" sz="1600" dirty="0">
                <a:solidFill>
                  <a:srgbClr val="FFFBF3"/>
                </a:solidFill>
                <a:latin typeface="Calibri" pitchFamily="34" charset="0"/>
                <a:ea typeface="Calibri" pitchFamily="34" charset="-122"/>
                <a:cs typeface="Calibri" pitchFamily="34" charset="-120"/>
              </a:rPr>
              <a:t>one question you want to clarify</a:t>
            </a:r>
            <a:endParaRPr lang="en-US" dirty="0"/>
          </a:p>
        </p:txBody>
      </p:sp>
      <p:sp>
        <p:nvSpPr>
          <p:cNvPr id="20" name="Text 17"/>
          <p:cNvSpPr txBox="1"/>
          <p:nvPr/>
        </p:nvSpPr>
        <p:spPr>
          <a:xfrm>
            <a:off x="8275320" y="5212080"/>
            <a:ext cx="3154680" cy="457200"/>
          </a:xfrm>
          <a:prstGeom prst="rect">
            <a:avLst/>
          </a:prstGeom>
          <a:noFill/>
          <a:ln/>
        </p:spPr>
        <p:txBody>
          <a:bodyPr wrap="square" lIns="0" tIns="0" rIns="0" bIns="0" rtlCol="0" anchor="t"/>
          <a:lstStyle/>
          <a:p>
            <a:pPr marL="0" indent="0">
              <a:buNone/>
            </a:pPr>
            <a:r>
              <a:rPr lang="en-US" sz="1600" i="1" dirty="0">
                <a:solidFill>
                  <a:srgbClr val="EADBC0"/>
                </a:solidFill>
                <a:latin typeface="Calibri" pitchFamily="34" charset="0"/>
                <a:ea typeface="Calibri" pitchFamily="34" charset="-122"/>
                <a:cs typeface="Calibri" pitchFamily="34" charset="-120"/>
              </a:rPr>
              <a:t>You will use them in Activity 1.</a:t>
            </a:r>
            <a:endParaRPr lang="en-US" sz="1600" dirty="0"/>
          </a:p>
        </p:txBody>
      </p:sp>
      <p:sp>
        <p:nvSpPr>
          <p:cNvPr id="25" name="Slide Number Placeholder 0"/>
          <p:cNvSpPr>
            <a:spLocks noGrp="1"/>
          </p:cNvSpPr>
          <p:nvPr>
            <p:ph type="sldNum" sz="quarter" idx="4294967295"/>
          </p:nvPr>
        </p:nvSpPr>
        <p:spPr>
          <a:xfrm>
            <a:off x="11183112" y="6437376"/>
            <a:ext cx="457200" cy="237744"/>
          </a:xfrm>
          <a:prstGeom prst="rect">
            <a:avLst/>
          </a:prstGeom>
          <a:extLst>
            <a:ext uri="{C572A759-6A51-4108-AA02-DFA0A04FC94B}">
              <ma14:wrappingTextBoxFlag xmlns=""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wrap="square" lIns="0" tIns="0" rIns="0" bIns="0" rtlCol="0" anchor="ctr"/>
          <a:lstStyle/>
          <a:p>
            <a:pPr marL="0" indent="0">
              <a:buNone/>
            </a:pPr>
            <a:r>
              <a:rPr lang="en-US" sz="1000" b="1" kern="0" spc="150" dirty="0">
                <a:solidFill>
                  <a:srgbClr val="7A1F2B"/>
                </a:solidFill>
                <a:latin typeface="Calibri" pitchFamily="34" charset="0"/>
                <a:ea typeface="Calibri" pitchFamily="34" charset="-122"/>
                <a:cs typeface="Calibri" pitchFamily="34" charset="-120"/>
              </a:rPr>
              <a:t>VOCABULARY</a:t>
            </a:r>
            <a:endParaRPr lang="en-US" sz="1000" dirty="0"/>
          </a:p>
        </p:txBody>
      </p:sp>
      <p:sp>
        <p:nvSpPr>
          <p:cNvPr id="3" name="Text 1"/>
          <p:cNvSpPr txBox="1"/>
          <p:nvPr/>
        </p:nvSpPr>
        <p:spPr>
          <a:xfrm>
            <a:off x="548640" y="512064"/>
            <a:ext cx="11064240" cy="640080"/>
          </a:xfrm>
          <a:prstGeom prst="rect">
            <a:avLst/>
          </a:prstGeom>
          <a:noFill/>
          <a:ln/>
        </p:spPr>
        <p:txBody>
          <a:bodyPr wrap="square" lIns="0" tIns="0" rIns="0" bIns="0" rtlCol="0" anchor="ctr">
            <a:normAutofit/>
          </a:bodyPr>
          <a:lstStyle/>
          <a:p>
            <a:pPr marL="0" indent="0">
              <a:buNone/>
            </a:pPr>
            <a:r>
              <a:rPr lang="en-US" sz="2800" b="1" dirty="0">
                <a:solidFill>
                  <a:srgbClr val="2E2522"/>
                </a:solidFill>
                <a:latin typeface="Cambria" pitchFamily="34" charset="0"/>
                <a:ea typeface="Cambria" pitchFamily="34" charset="-122"/>
                <a:cs typeface="Cambria" pitchFamily="34" charset="-120"/>
              </a:rPr>
              <a:t>Key words for today</a:t>
            </a:r>
            <a:endParaRPr lang="en-US" sz="2800" dirty="0"/>
          </a:p>
        </p:txBody>
      </p:sp>
      <p:sp>
        <p:nvSpPr>
          <p:cNvPr id="4" name="Text 2"/>
          <p:cNvSpPr txBox="1"/>
          <p:nvPr/>
        </p:nvSpPr>
        <p:spPr>
          <a:xfrm>
            <a:off x="548640" y="6437376"/>
            <a:ext cx="9144000" cy="237744"/>
          </a:xfrm>
          <a:prstGeom prst="rect">
            <a:avLst/>
          </a:prstGeom>
          <a:noFill/>
          <a:ln/>
        </p:spPr>
        <p:txBody>
          <a:bodyPr wrap="square" lIns="0" tIns="0" rIns="0" bIns="0" rtlCol="0" anchor="ctr"/>
          <a:lstStyle/>
          <a:p>
            <a:pPr marL="0" indent="0">
              <a:buNone/>
            </a:pPr>
            <a:r>
              <a:rPr lang="en-US" sz="900" dirty="0">
                <a:solidFill>
                  <a:srgbClr val="6B5E55"/>
                </a:solidFill>
                <a:latin typeface="Calibri" pitchFamily="34" charset="0"/>
                <a:ea typeface="Calibri" pitchFamily="34" charset="-122"/>
                <a:cs typeface="Calibri" pitchFamily="34" charset="-120"/>
              </a:rPr>
              <a:t>MSN1074 Research Methodology  |  Topic 1: Introduction to Research in SNE  |  Session 1</a:t>
            </a:r>
            <a:endParaRPr lang="en-US" sz="900" dirty="0"/>
          </a:p>
        </p:txBody>
      </p:sp>
      <p:sp>
        <p:nvSpPr>
          <p:cNvPr id="5" name="Shape 3"/>
          <p:cNvSpPr/>
          <p:nvPr/>
        </p:nvSpPr>
        <p:spPr>
          <a:xfrm>
            <a:off x="548640" y="1371600"/>
            <a:ext cx="2601468" cy="2240280"/>
          </a:xfrm>
          <a:prstGeom prst="roundRect">
            <a:avLst>
              <a:gd name="adj" fmla="val 3265"/>
            </a:avLst>
          </a:prstGeom>
          <a:solidFill>
            <a:srgbClr val="EFE5D3"/>
          </a:solidFill>
          <a:ln/>
        </p:spPr>
      </p:sp>
      <p:sp>
        <p:nvSpPr>
          <p:cNvPr id="6" name="Text 4"/>
          <p:cNvSpPr txBox="1"/>
          <p:nvPr/>
        </p:nvSpPr>
        <p:spPr>
          <a:xfrm>
            <a:off x="731520" y="1508760"/>
            <a:ext cx="2235708" cy="365760"/>
          </a:xfrm>
          <a:prstGeom prst="rect">
            <a:avLst/>
          </a:prstGeom>
          <a:noFill/>
          <a:ln/>
        </p:spPr>
        <p:txBody>
          <a:bodyPr wrap="square" lIns="0" tIns="0" rIns="0" bIns="0" rtlCol="0" anchor="t"/>
          <a:lstStyle/>
          <a:p>
            <a:pPr marL="0" indent="0">
              <a:buNone/>
            </a:pPr>
            <a:r>
              <a:rPr lang="en-US" sz="1600" b="1" dirty="0">
                <a:solidFill>
                  <a:srgbClr val="7A1F2B"/>
                </a:solidFill>
                <a:latin typeface="Cambria" pitchFamily="34" charset="0"/>
                <a:ea typeface="Cambria" pitchFamily="34" charset="-122"/>
                <a:cs typeface="Cambria" pitchFamily="34" charset="-120"/>
              </a:rPr>
              <a:t>Research</a:t>
            </a:r>
            <a:endParaRPr lang="en-US" sz="1600" dirty="0"/>
          </a:p>
        </p:txBody>
      </p:sp>
      <p:sp>
        <p:nvSpPr>
          <p:cNvPr id="7" name="Text 5"/>
          <p:cNvSpPr txBox="1"/>
          <p:nvPr/>
        </p:nvSpPr>
        <p:spPr>
          <a:xfrm>
            <a:off x="731520" y="1920240"/>
            <a:ext cx="2235708" cy="1005840"/>
          </a:xfrm>
          <a:prstGeom prst="rect">
            <a:avLst/>
          </a:prstGeom>
          <a:noFill/>
          <a:ln/>
        </p:spPr>
        <p:txBody>
          <a:bodyPr wrap="square" lIns="0" tIns="0" rIns="0" bIns="0" rtlCol="0" anchor="t"/>
          <a:lstStyle/>
          <a:p>
            <a:pPr marL="0" indent="0">
              <a:buNone/>
            </a:pPr>
            <a:r>
              <a:rPr lang="en-US" sz="1250" dirty="0">
                <a:solidFill>
                  <a:srgbClr val="2E2522"/>
                </a:solidFill>
                <a:latin typeface="Calibri" pitchFamily="34" charset="0"/>
                <a:ea typeface="Calibri" pitchFamily="34" charset="-122"/>
                <a:cs typeface="Calibri" pitchFamily="34" charset="-120"/>
              </a:rPr>
              <a:t>A systematic way of collecting and analysing information to answer a question.</a:t>
            </a:r>
            <a:endParaRPr lang="en-US" sz="1250" dirty="0"/>
          </a:p>
        </p:txBody>
      </p:sp>
      <p:sp>
        <p:nvSpPr>
          <p:cNvPr id="8" name="Text 6"/>
          <p:cNvSpPr txBox="1"/>
          <p:nvPr/>
        </p:nvSpPr>
        <p:spPr>
          <a:xfrm>
            <a:off x="731520" y="2926080"/>
            <a:ext cx="2235708" cy="594360"/>
          </a:xfrm>
          <a:prstGeom prst="rect">
            <a:avLst/>
          </a:prstGeom>
          <a:noFill/>
          <a:ln/>
        </p:spPr>
        <p:txBody>
          <a:bodyPr wrap="square" lIns="0" tIns="0" rIns="0" bIns="0" rtlCol="0" anchor="t"/>
          <a:lstStyle/>
          <a:p>
            <a:pPr marL="0" indent="0">
              <a:buNone/>
            </a:pPr>
            <a:r>
              <a:rPr lang="en-US" sz="1150" i="1" dirty="0">
                <a:solidFill>
                  <a:srgbClr val="6B5E55"/>
                </a:solidFill>
                <a:latin typeface="Calibri" pitchFamily="34" charset="0"/>
                <a:ea typeface="Calibri" pitchFamily="34" charset="-122"/>
                <a:cs typeface="Calibri" pitchFamily="34" charset="-120"/>
              </a:rPr>
              <a:t>e.g. A study of how 30 teachers use visual supports.</a:t>
            </a:r>
            <a:endParaRPr lang="en-US" sz="1150" dirty="0"/>
          </a:p>
        </p:txBody>
      </p:sp>
      <p:sp>
        <p:nvSpPr>
          <p:cNvPr id="9" name="Shape 7"/>
          <p:cNvSpPr/>
          <p:nvPr/>
        </p:nvSpPr>
        <p:spPr>
          <a:xfrm>
            <a:off x="3378708" y="1371600"/>
            <a:ext cx="2601468" cy="2240280"/>
          </a:xfrm>
          <a:prstGeom prst="roundRect">
            <a:avLst>
              <a:gd name="adj" fmla="val 3265"/>
            </a:avLst>
          </a:prstGeom>
          <a:solidFill>
            <a:srgbClr val="EFE5D3"/>
          </a:solidFill>
          <a:ln/>
        </p:spPr>
      </p:sp>
      <p:sp>
        <p:nvSpPr>
          <p:cNvPr id="10" name="Text 8"/>
          <p:cNvSpPr txBox="1"/>
          <p:nvPr/>
        </p:nvSpPr>
        <p:spPr>
          <a:xfrm>
            <a:off x="3561588" y="1508760"/>
            <a:ext cx="2235708" cy="365760"/>
          </a:xfrm>
          <a:prstGeom prst="rect">
            <a:avLst/>
          </a:prstGeom>
          <a:noFill/>
          <a:ln/>
        </p:spPr>
        <p:txBody>
          <a:bodyPr wrap="square" lIns="0" tIns="0" rIns="0" bIns="0" rtlCol="0" anchor="t"/>
          <a:lstStyle/>
          <a:p>
            <a:pPr marL="0" indent="0">
              <a:buNone/>
            </a:pPr>
            <a:r>
              <a:rPr lang="en-US" sz="1600" b="1" dirty="0">
                <a:solidFill>
                  <a:srgbClr val="7A1F2B"/>
                </a:solidFill>
                <a:latin typeface="Cambria" pitchFamily="34" charset="0"/>
                <a:ea typeface="Cambria" pitchFamily="34" charset="-122"/>
                <a:cs typeface="Cambria" pitchFamily="34" charset="-120"/>
              </a:rPr>
              <a:t>Empirical</a:t>
            </a:r>
            <a:endParaRPr lang="en-US" sz="1600" dirty="0"/>
          </a:p>
        </p:txBody>
      </p:sp>
      <p:sp>
        <p:nvSpPr>
          <p:cNvPr id="11" name="Text 9"/>
          <p:cNvSpPr txBox="1"/>
          <p:nvPr/>
        </p:nvSpPr>
        <p:spPr>
          <a:xfrm>
            <a:off x="3561588" y="1920240"/>
            <a:ext cx="2235708" cy="1005840"/>
          </a:xfrm>
          <a:prstGeom prst="rect">
            <a:avLst/>
          </a:prstGeom>
          <a:noFill/>
          <a:ln/>
        </p:spPr>
        <p:txBody>
          <a:bodyPr wrap="square" lIns="0" tIns="0" rIns="0" bIns="0" rtlCol="0" anchor="t"/>
          <a:lstStyle/>
          <a:p>
            <a:pPr marL="0" indent="0">
              <a:buNone/>
            </a:pPr>
            <a:r>
              <a:rPr lang="en-US" sz="1250" dirty="0">
                <a:solidFill>
                  <a:srgbClr val="2E2522"/>
                </a:solidFill>
                <a:latin typeface="Calibri" pitchFamily="34" charset="0"/>
                <a:ea typeface="Calibri" pitchFamily="34" charset="-122"/>
                <a:cs typeface="Calibri" pitchFamily="34" charset="-120"/>
              </a:rPr>
              <a:t>Based on evidence that we observe or measure, not only on opinion or belief.</a:t>
            </a:r>
            <a:endParaRPr lang="en-US" sz="1250" dirty="0"/>
          </a:p>
        </p:txBody>
      </p:sp>
      <p:sp>
        <p:nvSpPr>
          <p:cNvPr id="12" name="Text 10"/>
          <p:cNvSpPr txBox="1"/>
          <p:nvPr/>
        </p:nvSpPr>
        <p:spPr>
          <a:xfrm>
            <a:off x="3561588" y="2926080"/>
            <a:ext cx="2235708" cy="594360"/>
          </a:xfrm>
          <a:prstGeom prst="rect">
            <a:avLst/>
          </a:prstGeom>
          <a:noFill/>
          <a:ln/>
        </p:spPr>
        <p:txBody>
          <a:bodyPr wrap="square" lIns="0" tIns="0" rIns="0" bIns="0" rtlCol="0" anchor="t"/>
          <a:lstStyle/>
          <a:p>
            <a:pPr marL="0" indent="0">
              <a:buNone/>
            </a:pPr>
            <a:r>
              <a:rPr lang="en-US" sz="1150" i="1" dirty="0">
                <a:solidFill>
                  <a:srgbClr val="6B5E55"/>
                </a:solidFill>
                <a:latin typeface="Calibri" pitchFamily="34" charset="0"/>
                <a:ea typeface="Calibri" pitchFamily="34" charset="-122"/>
                <a:cs typeface="Calibri" pitchFamily="34" charset="-120"/>
              </a:rPr>
              <a:t>e.g. Counting how often a pupil asks for help.</a:t>
            </a:r>
            <a:endParaRPr lang="en-US" sz="1150" dirty="0"/>
          </a:p>
        </p:txBody>
      </p:sp>
      <p:sp>
        <p:nvSpPr>
          <p:cNvPr id="13" name="Shape 11"/>
          <p:cNvSpPr/>
          <p:nvPr/>
        </p:nvSpPr>
        <p:spPr>
          <a:xfrm>
            <a:off x="6208776" y="1371600"/>
            <a:ext cx="2601468" cy="2240280"/>
          </a:xfrm>
          <a:prstGeom prst="roundRect">
            <a:avLst>
              <a:gd name="adj" fmla="val 3265"/>
            </a:avLst>
          </a:prstGeom>
          <a:solidFill>
            <a:srgbClr val="EFE5D3"/>
          </a:solidFill>
          <a:ln/>
        </p:spPr>
      </p:sp>
      <p:sp>
        <p:nvSpPr>
          <p:cNvPr id="14" name="Text 12"/>
          <p:cNvSpPr txBox="1"/>
          <p:nvPr/>
        </p:nvSpPr>
        <p:spPr>
          <a:xfrm>
            <a:off x="6391656" y="1508760"/>
            <a:ext cx="2235708" cy="365760"/>
          </a:xfrm>
          <a:prstGeom prst="rect">
            <a:avLst/>
          </a:prstGeom>
          <a:noFill/>
          <a:ln/>
        </p:spPr>
        <p:txBody>
          <a:bodyPr wrap="square" lIns="0" tIns="0" rIns="0" bIns="0" rtlCol="0" anchor="t"/>
          <a:lstStyle/>
          <a:p>
            <a:pPr marL="0" indent="0">
              <a:buNone/>
            </a:pPr>
            <a:r>
              <a:rPr lang="en-US" sz="1600" b="1" dirty="0">
                <a:solidFill>
                  <a:srgbClr val="7A1F2B"/>
                </a:solidFill>
                <a:latin typeface="Cambria" pitchFamily="34" charset="0"/>
                <a:ea typeface="Cambria" pitchFamily="34" charset="-122"/>
                <a:cs typeface="Cambria" pitchFamily="34" charset="-120"/>
              </a:rPr>
              <a:t>Systematic</a:t>
            </a:r>
            <a:endParaRPr lang="en-US" sz="1600" dirty="0"/>
          </a:p>
        </p:txBody>
      </p:sp>
      <p:sp>
        <p:nvSpPr>
          <p:cNvPr id="15" name="Text 13"/>
          <p:cNvSpPr txBox="1"/>
          <p:nvPr/>
        </p:nvSpPr>
        <p:spPr>
          <a:xfrm>
            <a:off x="6391656" y="1920240"/>
            <a:ext cx="2235708" cy="1005840"/>
          </a:xfrm>
          <a:prstGeom prst="rect">
            <a:avLst/>
          </a:prstGeom>
          <a:noFill/>
          <a:ln/>
        </p:spPr>
        <p:txBody>
          <a:bodyPr wrap="square" lIns="0" tIns="0" rIns="0" bIns="0" rtlCol="0" anchor="t"/>
          <a:lstStyle/>
          <a:p>
            <a:pPr marL="0" indent="0">
              <a:buNone/>
            </a:pPr>
            <a:r>
              <a:rPr lang="en-US" sz="1250" dirty="0">
                <a:solidFill>
                  <a:srgbClr val="2E2522"/>
                </a:solidFill>
                <a:latin typeface="Calibri" pitchFamily="34" charset="0"/>
                <a:ea typeface="Calibri" pitchFamily="34" charset="-122"/>
                <a:cs typeface="Calibri" pitchFamily="34" charset="-120"/>
              </a:rPr>
              <a:t>Planned and carried out in clear, logical steps that others can follow and check.</a:t>
            </a:r>
            <a:endParaRPr lang="en-US" sz="1250" dirty="0"/>
          </a:p>
        </p:txBody>
      </p:sp>
      <p:sp>
        <p:nvSpPr>
          <p:cNvPr id="16" name="Text 14"/>
          <p:cNvSpPr txBox="1"/>
          <p:nvPr/>
        </p:nvSpPr>
        <p:spPr>
          <a:xfrm>
            <a:off x="6391656" y="2926080"/>
            <a:ext cx="2235708" cy="594360"/>
          </a:xfrm>
          <a:prstGeom prst="rect">
            <a:avLst/>
          </a:prstGeom>
          <a:noFill/>
          <a:ln/>
        </p:spPr>
        <p:txBody>
          <a:bodyPr wrap="square" lIns="0" tIns="0" rIns="0" bIns="0" rtlCol="0" anchor="t"/>
          <a:lstStyle/>
          <a:p>
            <a:pPr marL="0" indent="0">
              <a:buNone/>
            </a:pPr>
            <a:r>
              <a:rPr lang="en-US" sz="1150" i="1" dirty="0">
                <a:solidFill>
                  <a:srgbClr val="6B5E55"/>
                </a:solidFill>
                <a:latin typeface="Calibri" pitchFamily="34" charset="0"/>
                <a:ea typeface="Calibri" pitchFamily="34" charset="-122"/>
                <a:cs typeface="Calibri" pitchFamily="34" charset="-120"/>
              </a:rPr>
              <a:t>e.g. Using the same checklist in every lesson observed.</a:t>
            </a:r>
            <a:endParaRPr lang="en-US" sz="1150" dirty="0"/>
          </a:p>
        </p:txBody>
      </p:sp>
      <p:sp>
        <p:nvSpPr>
          <p:cNvPr id="17" name="Shape 15"/>
          <p:cNvSpPr/>
          <p:nvPr/>
        </p:nvSpPr>
        <p:spPr>
          <a:xfrm>
            <a:off x="9038844" y="1371600"/>
            <a:ext cx="2601468" cy="2240280"/>
          </a:xfrm>
          <a:prstGeom prst="roundRect">
            <a:avLst>
              <a:gd name="adj" fmla="val 3265"/>
            </a:avLst>
          </a:prstGeom>
          <a:solidFill>
            <a:srgbClr val="EFE5D3"/>
          </a:solidFill>
          <a:ln/>
        </p:spPr>
      </p:sp>
      <p:sp>
        <p:nvSpPr>
          <p:cNvPr id="18" name="Text 16"/>
          <p:cNvSpPr txBox="1"/>
          <p:nvPr/>
        </p:nvSpPr>
        <p:spPr>
          <a:xfrm>
            <a:off x="9221724" y="1508760"/>
            <a:ext cx="2235708" cy="365760"/>
          </a:xfrm>
          <a:prstGeom prst="rect">
            <a:avLst/>
          </a:prstGeom>
          <a:noFill/>
          <a:ln/>
        </p:spPr>
        <p:txBody>
          <a:bodyPr wrap="square" lIns="0" tIns="0" rIns="0" bIns="0" rtlCol="0" anchor="t"/>
          <a:lstStyle/>
          <a:p>
            <a:pPr marL="0" indent="0">
              <a:buNone/>
            </a:pPr>
            <a:r>
              <a:rPr lang="en-US" sz="1600" b="1" dirty="0">
                <a:solidFill>
                  <a:srgbClr val="7A1F2B"/>
                </a:solidFill>
                <a:latin typeface="Cambria" pitchFamily="34" charset="0"/>
                <a:ea typeface="Cambria" pitchFamily="34" charset="-122"/>
                <a:cs typeface="Cambria" pitchFamily="34" charset="-120"/>
              </a:rPr>
              <a:t>Evidence-based practice</a:t>
            </a:r>
            <a:endParaRPr lang="en-US" sz="1600" dirty="0"/>
          </a:p>
        </p:txBody>
      </p:sp>
      <p:sp>
        <p:nvSpPr>
          <p:cNvPr id="19" name="Text 17"/>
          <p:cNvSpPr txBox="1"/>
          <p:nvPr/>
        </p:nvSpPr>
        <p:spPr>
          <a:xfrm>
            <a:off x="9221724" y="2090571"/>
            <a:ext cx="2235708" cy="649224"/>
          </a:xfrm>
          <a:prstGeom prst="rect">
            <a:avLst/>
          </a:prstGeom>
          <a:noFill/>
          <a:ln/>
        </p:spPr>
        <p:txBody>
          <a:bodyPr wrap="square" lIns="0" tIns="0" rIns="0" bIns="0" rtlCol="0" anchor="t"/>
          <a:lstStyle/>
          <a:p>
            <a:pPr marL="0" indent="0">
              <a:buNone/>
            </a:pPr>
            <a:r>
              <a:rPr lang="en-US" sz="1250" dirty="0">
                <a:solidFill>
                  <a:srgbClr val="2E2522"/>
                </a:solidFill>
                <a:latin typeface="Calibri" pitchFamily="34" charset="0"/>
                <a:ea typeface="Calibri" pitchFamily="34" charset="-122"/>
                <a:cs typeface="Calibri" pitchFamily="34" charset="-120"/>
              </a:rPr>
              <a:t>Teaching or support shown by good research to be effective, used with professional judgement.</a:t>
            </a:r>
            <a:endParaRPr lang="en-US" sz="1250" dirty="0"/>
          </a:p>
        </p:txBody>
      </p:sp>
      <p:sp>
        <p:nvSpPr>
          <p:cNvPr id="20" name="Text 18"/>
          <p:cNvSpPr txBox="1"/>
          <p:nvPr/>
        </p:nvSpPr>
        <p:spPr>
          <a:xfrm>
            <a:off x="9221724" y="2926080"/>
            <a:ext cx="2235708" cy="594360"/>
          </a:xfrm>
          <a:prstGeom prst="rect">
            <a:avLst/>
          </a:prstGeom>
          <a:noFill/>
          <a:ln/>
        </p:spPr>
        <p:txBody>
          <a:bodyPr wrap="square" lIns="0" tIns="0" rIns="0" bIns="0" rtlCol="0" anchor="t"/>
          <a:lstStyle/>
          <a:p>
            <a:pPr marL="0" indent="0">
              <a:buNone/>
            </a:pPr>
            <a:r>
              <a:rPr lang="en-US" sz="1150" i="1" dirty="0">
                <a:solidFill>
                  <a:srgbClr val="6B5E55"/>
                </a:solidFill>
                <a:latin typeface="Calibri" pitchFamily="34" charset="0"/>
                <a:ea typeface="Calibri" pitchFamily="34" charset="-122"/>
                <a:cs typeface="Calibri" pitchFamily="34" charset="-120"/>
              </a:rPr>
              <a:t>e.g. Using peer tutoring because many studies support it.</a:t>
            </a:r>
            <a:endParaRPr lang="en-US" sz="1150" dirty="0"/>
          </a:p>
        </p:txBody>
      </p:sp>
      <p:sp>
        <p:nvSpPr>
          <p:cNvPr id="21" name="Shape 19"/>
          <p:cNvSpPr/>
          <p:nvPr/>
        </p:nvSpPr>
        <p:spPr>
          <a:xfrm>
            <a:off x="548640" y="3840480"/>
            <a:ext cx="2601468" cy="2240280"/>
          </a:xfrm>
          <a:prstGeom prst="roundRect">
            <a:avLst>
              <a:gd name="adj" fmla="val 3265"/>
            </a:avLst>
          </a:prstGeom>
          <a:solidFill>
            <a:srgbClr val="EFE5D3"/>
          </a:solidFill>
          <a:ln/>
        </p:spPr>
      </p:sp>
      <p:sp>
        <p:nvSpPr>
          <p:cNvPr id="22" name="Text 20"/>
          <p:cNvSpPr txBox="1"/>
          <p:nvPr/>
        </p:nvSpPr>
        <p:spPr>
          <a:xfrm>
            <a:off x="731520" y="3977640"/>
            <a:ext cx="2235708" cy="365760"/>
          </a:xfrm>
          <a:prstGeom prst="rect">
            <a:avLst/>
          </a:prstGeom>
          <a:noFill/>
          <a:ln/>
        </p:spPr>
        <p:txBody>
          <a:bodyPr wrap="square" lIns="0" tIns="0" rIns="0" bIns="0" rtlCol="0" anchor="t"/>
          <a:lstStyle/>
          <a:p>
            <a:pPr marL="0" indent="0">
              <a:buNone/>
            </a:pPr>
            <a:r>
              <a:rPr lang="en-US" sz="1600" b="1" dirty="0">
                <a:solidFill>
                  <a:srgbClr val="7A1F2B"/>
                </a:solidFill>
                <a:latin typeface="Cambria" pitchFamily="34" charset="0"/>
                <a:ea typeface="Cambria" pitchFamily="34" charset="-122"/>
                <a:cs typeface="Cambria" pitchFamily="34" charset="-120"/>
              </a:rPr>
              <a:t>Paradigm</a:t>
            </a:r>
            <a:endParaRPr lang="en-US" sz="1600" dirty="0"/>
          </a:p>
        </p:txBody>
      </p:sp>
      <p:sp>
        <p:nvSpPr>
          <p:cNvPr id="23" name="Text 21"/>
          <p:cNvSpPr txBox="1"/>
          <p:nvPr/>
        </p:nvSpPr>
        <p:spPr>
          <a:xfrm>
            <a:off x="731520" y="4389120"/>
            <a:ext cx="2235708" cy="1005840"/>
          </a:xfrm>
          <a:prstGeom prst="rect">
            <a:avLst/>
          </a:prstGeom>
          <a:noFill/>
          <a:ln/>
        </p:spPr>
        <p:txBody>
          <a:bodyPr wrap="square" lIns="0" tIns="0" rIns="0" bIns="0" rtlCol="0" anchor="t"/>
          <a:lstStyle/>
          <a:p>
            <a:pPr marL="0" indent="0">
              <a:buNone/>
            </a:pPr>
            <a:r>
              <a:rPr lang="en-US" sz="1250" dirty="0">
                <a:solidFill>
                  <a:srgbClr val="2E2522"/>
                </a:solidFill>
                <a:latin typeface="Calibri" pitchFamily="34" charset="0"/>
                <a:ea typeface="Calibri" pitchFamily="34" charset="-122"/>
                <a:cs typeface="Calibri" pitchFamily="34" charset="-120"/>
              </a:rPr>
              <a:t>A set of beliefs about reality and knowledge that guides how research is done.</a:t>
            </a:r>
            <a:endParaRPr lang="en-US" sz="1250" dirty="0"/>
          </a:p>
        </p:txBody>
      </p:sp>
      <p:sp>
        <p:nvSpPr>
          <p:cNvPr id="24" name="Text 22"/>
          <p:cNvSpPr txBox="1"/>
          <p:nvPr/>
        </p:nvSpPr>
        <p:spPr>
          <a:xfrm>
            <a:off x="731520" y="5394960"/>
            <a:ext cx="2235708" cy="594360"/>
          </a:xfrm>
          <a:prstGeom prst="rect">
            <a:avLst/>
          </a:prstGeom>
          <a:noFill/>
          <a:ln/>
        </p:spPr>
        <p:txBody>
          <a:bodyPr wrap="square" lIns="0" tIns="0" rIns="0" bIns="0" rtlCol="0" anchor="t"/>
          <a:lstStyle/>
          <a:p>
            <a:pPr marL="0" indent="0">
              <a:buNone/>
            </a:pPr>
            <a:r>
              <a:rPr lang="en-US" sz="1150" i="1" dirty="0">
                <a:solidFill>
                  <a:srgbClr val="6B5E55"/>
                </a:solidFill>
                <a:latin typeface="Calibri" pitchFamily="34" charset="0"/>
                <a:ea typeface="Calibri" pitchFamily="34" charset="-122"/>
                <a:cs typeface="Calibri" pitchFamily="34" charset="-120"/>
              </a:rPr>
              <a:t>e.g. Believing that outcomes should be measured objectively.</a:t>
            </a:r>
            <a:endParaRPr lang="en-US" sz="1150" dirty="0"/>
          </a:p>
        </p:txBody>
      </p:sp>
      <p:sp>
        <p:nvSpPr>
          <p:cNvPr id="25" name="Shape 23"/>
          <p:cNvSpPr/>
          <p:nvPr/>
        </p:nvSpPr>
        <p:spPr>
          <a:xfrm>
            <a:off x="3378708" y="3840480"/>
            <a:ext cx="2601468" cy="2240280"/>
          </a:xfrm>
          <a:prstGeom prst="roundRect">
            <a:avLst>
              <a:gd name="adj" fmla="val 3265"/>
            </a:avLst>
          </a:prstGeom>
          <a:solidFill>
            <a:srgbClr val="EFE5D3"/>
          </a:solidFill>
          <a:ln/>
        </p:spPr>
      </p:sp>
      <p:sp>
        <p:nvSpPr>
          <p:cNvPr id="26" name="Text 24"/>
          <p:cNvSpPr txBox="1"/>
          <p:nvPr/>
        </p:nvSpPr>
        <p:spPr>
          <a:xfrm>
            <a:off x="3561588" y="3977640"/>
            <a:ext cx="2235708" cy="365760"/>
          </a:xfrm>
          <a:prstGeom prst="rect">
            <a:avLst/>
          </a:prstGeom>
          <a:noFill/>
          <a:ln/>
        </p:spPr>
        <p:txBody>
          <a:bodyPr wrap="square" lIns="0" tIns="0" rIns="0" bIns="0" rtlCol="0" anchor="t"/>
          <a:lstStyle/>
          <a:p>
            <a:pPr marL="0" indent="0">
              <a:buNone/>
            </a:pPr>
            <a:r>
              <a:rPr lang="en-US" sz="1600" b="1" dirty="0">
                <a:solidFill>
                  <a:srgbClr val="7A1F2B"/>
                </a:solidFill>
                <a:latin typeface="Cambria" pitchFamily="34" charset="0"/>
                <a:ea typeface="Cambria" pitchFamily="34" charset="-122"/>
                <a:cs typeface="Cambria" pitchFamily="34" charset="-120"/>
              </a:rPr>
              <a:t>Research design</a:t>
            </a:r>
            <a:endParaRPr lang="en-US" sz="1600" dirty="0"/>
          </a:p>
        </p:txBody>
      </p:sp>
      <p:sp>
        <p:nvSpPr>
          <p:cNvPr id="27" name="Text 25"/>
          <p:cNvSpPr txBox="1"/>
          <p:nvPr/>
        </p:nvSpPr>
        <p:spPr>
          <a:xfrm>
            <a:off x="3561588" y="4389120"/>
            <a:ext cx="2235708" cy="1005840"/>
          </a:xfrm>
          <a:prstGeom prst="rect">
            <a:avLst/>
          </a:prstGeom>
          <a:noFill/>
          <a:ln/>
        </p:spPr>
        <p:txBody>
          <a:bodyPr wrap="square" lIns="0" tIns="0" rIns="0" bIns="0" rtlCol="0" anchor="t"/>
          <a:lstStyle/>
          <a:p>
            <a:pPr marL="0" indent="0">
              <a:buNone/>
            </a:pPr>
            <a:r>
              <a:rPr lang="en-US" sz="1250" dirty="0">
                <a:solidFill>
                  <a:srgbClr val="2E2522"/>
                </a:solidFill>
                <a:latin typeface="Calibri" pitchFamily="34" charset="0"/>
                <a:ea typeface="Calibri" pitchFamily="34" charset="-122"/>
                <a:cs typeface="Calibri" pitchFamily="34" charset="-120"/>
              </a:rPr>
              <a:t>The overall plan for answering a research question: who, what, when and how.</a:t>
            </a:r>
            <a:endParaRPr lang="en-US" sz="1250" dirty="0"/>
          </a:p>
        </p:txBody>
      </p:sp>
      <p:sp>
        <p:nvSpPr>
          <p:cNvPr id="28" name="Text 26"/>
          <p:cNvSpPr txBox="1"/>
          <p:nvPr/>
        </p:nvSpPr>
        <p:spPr>
          <a:xfrm>
            <a:off x="3561588" y="5394960"/>
            <a:ext cx="2235708" cy="594360"/>
          </a:xfrm>
          <a:prstGeom prst="rect">
            <a:avLst/>
          </a:prstGeom>
          <a:noFill/>
          <a:ln/>
        </p:spPr>
        <p:txBody>
          <a:bodyPr wrap="square" lIns="0" tIns="0" rIns="0" bIns="0" rtlCol="0" anchor="t"/>
          <a:lstStyle/>
          <a:p>
            <a:pPr marL="0" indent="0">
              <a:buNone/>
            </a:pPr>
            <a:r>
              <a:rPr lang="en-US" sz="1150" i="1" dirty="0">
                <a:solidFill>
                  <a:srgbClr val="6B5E55"/>
                </a:solidFill>
                <a:latin typeface="Calibri" pitchFamily="34" charset="0"/>
                <a:ea typeface="Calibri" pitchFamily="34" charset="-122"/>
                <a:cs typeface="Calibri" pitchFamily="34" charset="-120"/>
              </a:rPr>
              <a:t>e.g. An experiment that compares two groups.</a:t>
            </a:r>
            <a:endParaRPr lang="en-US" sz="1150" dirty="0"/>
          </a:p>
        </p:txBody>
      </p:sp>
      <p:sp>
        <p:nvSpPr>
          <p:cNvPr id="29" name="Shape 27"/>
          <p:cNvSpPr/>
          <p:nvPr/>
        </p:nvSpPr>
        <p:spPr>
          <a:xfrm>
            <a:off x="6208776" y="3840480"/>
            <a:ext cx="2601468" cy="2240280"/>
          </a:xfrm>
          <a:prstGeom prst="roundRect">
            <a:avLst>
              <a:gd name="adj" fmla="val 3265"/>
            </a:avLst>
          </a:prstGeom>
          <a:solidFill>
            <a:srgbClr val="EFE5D3"/>
          </a:solidFill>
          <a:ln/>
        </p:spPr>
      </p:sp>
      <p:sp>
        <p:nvSpPr>
          <p:cNvPr id="30" name="Text 28"/>
          <p:cNvSpPr txBox="1"/>
          <p:nvPr/>
        </p:nvSpPr>
        <p:spPr>
          <a:xfrm>
            <a:off x="6391656" y="3977640"/>
            <a:ext cx="2235708" cy="365760"/>
          </a:xfrm>
          <a:prstGeom prst="rect">
            <a:avLst/>
          </a:prstGeom>
          <a:noFill/>
          <a:ln/>
        </p:spPr>
        <p:txBody>
          <a:bodyPr wrap="square" lIns="0" tIns="0" rIns="0" bIns="0" rtlCol="0" anchor="t"/>
          <a:lstStyle/>
          <a:p>
            <a:pPr marL="0" indent="0">
              <a:buNone/>
            </a:pPr>
            <a:r>
              <a:rPr lang="en-US" sz="1600" b="1" dirty="0">
                <a:solidFill>
                  <a:srgbClr val="7A1F2B"/>
                </a:solidFill>
                <a:latin typeface="Cambria" pitchFamily="34" charset="0"/>
                <a:ea typeface="Cambria" pitchFamily="34" charset="-122"/>
                <a:cs typeface="Cambria" pitchFamily="34" charset="-120"/>
              </a:rPr>
              <a:t>Participant</a:t>
            </a:r>
            <a:endParaRPr lang="en-US" sz="1600" dirty="0"/>
          </a:p>
        </p:txBody>
      </p:sp>
      <p:sp>
        <p:nvSpPr>
          <p:cNvPr id="31" name="Text 29"/>
          <p:cNvSpPr txBox="1"/>
          <p:nvPr/>
        </p:nvSpPr>
        <p:spPr>
          <a:xfrm>
            <a:off x="6391656" y="4389120"/>
            <a:ext cx="2235708" cy="1005840"/>
          </a:xfrm>
          <a:prstGeom prst="rect">
            <a:avLst/>
          </a:prstGeom>
          <a:noFill/>
          <a:ln/>
        </p:spPr>
        <p:txBody>
          <a:bodyPr wrap="square" lIns="0" tIns="0" rIns="0" bIns="0" rtlCol="0" anchor="t"/>
          <a:lstStyle/>
          <a:p>
            <a:pPr marL="0" indent="0">
              <a:buNone/>
            </a:pPr>
            <a:r>
              <a:rPr lang="en-US" sz="1250" dirty="0">
                <a:solidFill>
                  <a:srgbClr val="2E2522"/>
                </a:solidFill>
                <a:latin typeface="Calibri" pitchFamily="34" charset="0"/>
                <a:ea typeface="Calibri" pitchFamily="34" charset="-122"/>
                <a:cs typeface="Calibri" pitchFamily="34" charset="-120"/>
              </a:rPr>
              <a:t>A person who takes part in a study and provides information (data).</a:t>
            </a:r>
            <a:endParaRPr lang="en-US" sz="1250" dirty="0"/>
          </a:p>
        </p:txBody>
      </p:sp>
      <p:sp>
        <p:nvSpPr>
          <p:cNvPr id="32" name="Text 30"/>
          <p:cNvSpPr txBox="1"/>
          <p:nvPr/>
        </p:nvSpPr>
        <p:spPr>
          <a:xfrm>
            <a:off x="6391656" y="5394960"/>
            <a:ext cx="2235708" cy="594360"/>
          </a:xfrm>
          <a:prstGeom prst="rect">
            <a:avLst/>
          </a:prstGeom>
          <a:noFill/>
          <a:ln/>
        </p:spPr>
        <p:txBody>
          <a:bodyPr wrap="square" lIns="0" tIns="0" rIns="0" bIns="0" rtlCol="0" anchor="t"/>
          <a:lstStyle/>
          <a:p>
            <a:pPr marL="0" indent="0">
              <a:buNone/>
            </a:pPr>
            <a:r>
              <a:rPr lang="en-US" sz="1150" i="1" dirty="0">
                <a:solidFill>
                  <a:srgbClr val="6B5E55"/>
                </a:solidFill>
                <a:latin typeface="Calibri" pitchFamily="34" charset="0"/>
                <a:ea typeface="Calibri" pitchFamily="34" charset="-122"/>
                <a:cs typeface="Calibri" pitchFamily="34" charset="-120"/>
              </a:rPr>
              <a:t>e.g. Twelve parents who agree to be interviewed.</a:t>
            </a:r>
            <a:endParaRPr lang="en-US" sz="1150" dirty="0"/>
          </a:p>
        </p:txBody>
      </p:sp>
      <p:sp>
        <p:nvSpPr>
          <p:cNvPr id="33" name="Shape 31"/>
          <p:cNvSpPr/>
          <p:nvPr/>
        </p:nvSpPr>
        <p:spPr>
          <a:xfrm>
            <a:off x="9038844" y="3840480"/>
            <a:ext cx="2601468" cy="2240280"/>
          </a:xfrm>
          <a:prstGeom prst="roundRect">
            <a:avLst>
              <a:gd name="adj" fmla="val 3265"/>
            </a:avLst>
          </a:prstGeom>
          <a:solidFill>
            <a:srgbClr val="EFE5D3"/>
          </a:solidFill>
          <a:ln/>
        </p:spPr>
      </p:sp>
      <p:sp>
        <p:nvSpPr>
          <p:cNvPr id="34" name="Text 32"/>
          <p:cNvSpPr txBox="1"/>
          <p:nvPr/>
        </p:nvSpPr>
        <p:spPr>
          <a:xfrm>
            <a:off x="9221724" y="3977640"/>
            <a:ext cx="2235708" cy="365760"/>
          </a:xfrm>
          <a:prstGeom prst="rect">
            <a:avLst/>
          </a:prstGeom>
          <a:noFill/>
          <a:ln/>
        </p:spPr>
        <p:txBody>
          <a:bodyPr wrap="square" lIns="0" tIns="0" rIns="0" bIns="0" rtlCol="0" anchor="t"/>
          <a:lstStyle/>
          <a:p>
            <a:pPr marL="0" indent="0">
              <a:buNone/>
            </a:pPr>
            <a:r>
              <a:rPr lang="en-US" sz="1600" b="1" dirty="0">
                <a:solidFill>
                  <a:srgbClr val="7A1F2B"/>
                </a:solidFill>
                <a:latin typeface="Cambria" pitchFamily="34" charset="0"/>
                <a:ea typeface="Cambria" pitchFamily="34" charset="-122"/>
                <a:cs typeface="Cambria" pitchFamily="34" charset="-120"/>
              </a:rPr>
              <a:t>Intervention</a:t>
            </a:r>
            <a:endParaRPr lang="en-US" sz="1600" dirty="0"/>
          </a:p>
        </p:txBody>
      </p:sp>
      <p:sp>
        <p:nvSpPr>
          <p:cNvPr id="35" name="Text 33"/>
          <p:cNvSpPr txBox="1"/>
          <p:nvPr/>
        </p:nvSpPr>
        <p:spPr>
          <a:xfrm>
            <a:off x="9221724" y="4389120"/>
            <a:ext cx="2235708" cy="1005840"/>
          </a:xfrm>
          <a:prstGeom prst="rect">
            <a:avLst/>
          </a:prstGeom>
          <a:noFill/>
          <a:ln/>
        </p:spPr>
        <p:txBody>
          <a:bodyPr wrap="square" lIns="0" tIns="0" rIns="0" bIns="0" rtlCol="0" anchor="t"/>
          <a:lstStyle/>
          <a:p>
            <a:pPr marL="0" indent="0">
              <a:buNone/>
            </a:pPr>
            <a:r>
              <a:rPr lang="en-US" sz="1250" dirty="0">
                <a:solidFill>
                  <a:srgbClr val="2E2522"/>
                </a:solidFill>
                <a:latin typeface="Calibri" pitchFamily="34" charset="0"/>
                <a:ea typeface="Calibri" pitchFamily="34" charset="-122"/>
                <a:cs typeface="Calibri" pitchFamily="34" charset="-120"/>
              </a:rPr>
              <a:t>A planned teaching method, programme or support that is given to learners and studied.</a:t>
            </a:r>
            <a:endParaRPr lang="en-US" sz="1250" dirty="0"/>
          </a:p>
        </p:txBody>
      </p:sp>
      <p:sp>
        <p:nvSpPr>
          <p:cNvPr id="36" name="Text 34"/>
          <p:cNvSpPr txBox="1"/>
          <p:nvPr/>
        </p:nvSpPr>
        <p:spPr>
          <a:xfrm>
            <a:off x="9221724" y="5394960"/>
            <a:ext cx="2235708" cy="594360"/>
          </a:xfrm>
          <a:prstGeom prst="rect">
            <a:avLst/>
          </a:prstGeom>
          <a:noFill/>
          <a:ln/>
        </p:spPr>
        <p:txBody>
          <a:bodyPr wrap="square" lIns="0" tIns="0" rIns="0" bIns="0" rtlCol="0" anchor="t"/>
          <a:lstStyle/>
          <a:p>
            <a:pPr marL="0" indent="0">
              <a:buNone/>
            </a:pPr>
            <a:r>
              <a:rPr lang="en-US" sz="1150" i="1" dirty="0">
                <a:solidFill>
                  <a:srgbClr val="6B5E55"/>
                </a:solidFill>
                <a:latin typeface="Calibri" pitchFamily="34" charset="0"/>
                <a:ea typeface="Calibri" pitchFamily="34" charset="-122"/>
                <a:cs typeface="Calibri" pitchFamily="34" charset="-120"/>
              </a:rPr>
              <a:t>e.g. An 8-week social skills programme.</a:t>
            </a:r>
            <a:endParaRPr lang="en-US" sz="1150" dirty="0"/>
          </a:p>
        </p:txBody>
      </p:sp>
      <p:sp>
        <p:nvSpPr>
          <p:cNvPr id="37" name="Slide Number Placeholder 0"/>
          <p:cNvSpPr>
            <a:spLocks noGrp="1"/>
          </p:cNvSpPr>
          <p:nvPr>
            <p:ph type="sldNum" sz="quarter" idx="4294967295"/>
          </p:nvPr>
        </p:nvSpPr>
        <p:spPr>
          <a:xfrm>
            <a:off x="11183112" y="6437376"/>
            <a:ext cx="457200" cy="237744"/>
          </a:xfrm>
          <a:prstGeom prst="rect">
            <a:avLst/>
          </a:prstGeom>
          <a:extLst>
            <a:ext uri="{C572A759-6A51-4108-AA02-DFA0A04FC94B}">
              <ma14:wrappingTextBoxFlag xmlns=""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wrap="square" lIns="0" tIns="0" rIns="0" bIns="0" rtlCol="0" anchor="ctr"/>
          <a:lstStyle/>
          <a:p>
            <a:pPr marL="0" indent="0">
              <a:buNone/>
            </a:pPr>
            <a:r>
              <a:rPr lang="en-US" sz="1000" b="1" kern="0" spc="150" dirty="0">
                <a:solidFill>
                  <a:srgbClr val="7A1F2B"/>
                </a:solidFill>
                <a:latin typeface="Calibri" pitchFamily="34" charset="0"/>
                <a:ea typeface="Calibri" pitchFamily="34" charset="-122"/>
                <a:cs typeface="Calibri" pitchFamily="34" charset="-120"/>
              </a:rPr>
              <a:t>STARTING POINT</a:t>
            </a:r>
            <a:endParaRPr lang="en-US" sz="1000" dirty="0"/>
          </a:p>
        </p:txBody>
      </p:sp>
      <p:sp>
        <p:nvSpPr>
          <p:cNvPr id="3" name="Text 1"/>
          <p:cNvSpPr txBox="1"/>
          <p:nvPr/>
        </p:nvSpPr>
        <p:spPr>
          <a:xfrm>
            <a:off x="548640" y="512064"/>
            <a:ext cx="11064240" cy="640080"/>
          </a:xfrm>
          <a:prstGeom prst="rect">
            <a:avLst/>
          </a:prstGeom>
          <a:noFill/>
          <a:ln/>
        </p:spPr>
        <p:txBody>
          <a:bodyPr wrap="square" lIns="0" tIns="0" rIns="0" bIns="0" rtlCol="0" anchor="ctr">
            <a:normAutofit/>
          </a:bodyPr>
          <a:lstStyle/>
          <a:p>
            <a:pPr marL="0" indent="0">
              <a:buNone/>
            </a:pPr>
            <a:r>
              <a:rPr lang="en-US" sz="2800" b="1" dirty="0">
                <a:solidFill>
                  <a:srgbClr val="2E2522"/>
                </a:solidFill>
                <a:latin typeface="Cambria" pitchFamily="34" charset="0"/>
                <a:ea typeface="Cambria" pitchFamily="34" charset="-122"/>
                <a:cs typeface="Cambria" pitchFamily="34" charset="-120"/>
              </a:rPr>
              <a:t>How do teachers know what works?</a:t>
            </a:r>
            <a:endParaRPr lang="en-US" sz="2800" dirty="0"/>
          </a:p>
        </p:txBody>
      </p:sp>
      <p:sp>
        <p:nvSpPr>
          <p:cNvPr id="4" name="Text 2"/>
          <p:cNvSpPr txBox="1"/>
          <p:nvPr/>
        </p:nvSpPr>
        <p:spPr>
          <a:xfrm>
            <a:off x="548640" y="6437376"/>
            <a:ext cx="9144000" cy="237744"/>
          </a:xfrm>
          <a:prstGeom prst="rect">
            <a:avLst/>
          </a:prstGeom>
          <a:noFill/>
          <a:ln/>
        </p:spPr>
        <p:txBody>
          <a:bodyPr wrap="square" lIns="0" tIns="0" rIns="0" bIns="0" rtlCol="0" anchor="ctr"/>
          <a:lstStyle/>
          <a:p>
            <a:pPr marL="0" indent="0">
              <a:buNone/>
            </a:pPr>
            <a:r>
              <a:rPr lang="en-US" sz="900" dirty="0">
                <a:solidFill>
                  <a:srgbClr val="6B5E55"/>
                </a:solidFill>
                <a:latin typeface="Calibri" pitchFamily="34" charset="0"/>
                <a:ea typeface="Calibri" pitchFamily="34" charset="-122"/>
                <a:cs typeface="Calibri" pitchFamily="34" charset="-120"/>
              </a:rPr>
              <a:t>MSN1074 Research Methodology  |  Topic 1: Introduction to Research in SNE  |  Session 1</a:t>
            </a:r>
            <a:endParaRPr lang="en-US" sz="900" dirty="0"/>
          </a:p>
        </p:txBody>
      </p:sp>
      <p:sp>
        <p:nvSpPr>
          <p:cNvPr id="5" name="Shape 3"/>
          <p:cNvSpPr/>
          <p:nvPr/>
        </p:nvSpPr>
        <p:spPr>
          <a:xfrm>
            <a:off x="548640" y="1325880"/>
            <a:ext cx="11091672" cy="777240"/>
          </a:xfrm>
          <a:prstGeom prst="roundRect">
            <a:avLst>
              <a:gd name="adj" fmla="val 9412"/>
            </a:avLst>
          </a:prstGeom>
          <a:solidFill>
            <a:srgbClr val="7A1F2B"/>
          </a:solidFill>
          <a:ln/>
        </p:spPr>
      </p:sp>
      <p:sp>
        <p:nvSpPr>
          <p:cNvPr id="6" name="Text 4"/>
          <p:cNvSpPr txBox="1"/>
          <p:nvPr/>
        </p:nvSpPr>
        <p:spPr>
          <a:xfrm>
            <a:off x="777240" y="1325880"/>
            <a:ext cx="10698480" cy="777240"/>
          </a:xfrm>
          <a:prstGeom prst="rect">
            <a:avLst/>
          </a:prstGeom>
          <a:noFill/>
          <a:ln/>
        </p:spPr>
        <p:txBody>
          <a:bodyPr wrap="square" lIns="0" tIns="0" rIns="0" bIns="0" rtlCol="0" anchor="ctr"/>
          <a:lstStyle/>
          <a:p>
            <a:pPr marL="0" indent="0">
              <a:buNone/>
            </a:pPr>
            <a:r>
              <a:rPr lang="en-US" dirty="0">
                <a:solidFill>
                  <a:schemeClr val="bg1"/>
                </a:solidFill>
                <a:latin typeface="Calibri" pitchFamily="34" charset="0"/>
                <a:ea typeface="Calibri" pitchFamily="34" charset="-122"/>
                <a:cs typeface="Calibri" pitchFamily="34" charset="-120"/>
              </a:rPr>
              <a:t>A new teacher hears a senior colleague say, </a:t>
            </a:r>
            <a:r>
              <a:rPr lang="en-US" b="1" i="1" dirty="0">
                <a:solidFill>
                  <a:schemeClr val="bg1"/>
                </a:solidFill>
                <a:latin typeface="Calibri" pitchFamily="34" charset="0"/>
                <a:ea typeface="Calibri" pitchFamily="34" charset="-122"/>
                <a:cs typeface="Calibri" pitchFamily="34" charset="-120"/>
              </a:rPr>
              <a:t>“Pupils with autism learn best when they work alone.”</a:t>
            </a:r>
            <a:r>
              <a:rPr lang="en-US" dirty="0">
                <a:solidFill>
                  <a:schemeClr val="bg1"/>
                </a:solidFill>
                <a:latin typeface="Calibri" pitchFamily="34" charset="0"/>
                <a:ea typeface="Calibri" pitchFamily="34" charset="-122"/>
                <a:cs typeface="Calibri" pitchFamily="34" charset="-120"/>
              </a:rPr>
              <a:t>  </a:t>
            </a:r>
            <a:br>
              <a:rPr lang="en-US" dirty="0">
                <a:solidFill>
                  <a:schemeClr val="bg1"/>
                </a:solidFill>
                <a:latin typeface="Calibri" pitchFamily="34" charset="0"/>
                <a:ea typeface="Calibri" pitchFamily="34" charset="-122"/>
                <a:cs typeface="Calibri" pitchFamily="34" charset="-120"/>
              </a:rPr>
            </a:br>
            <a:r>
              <a:rPr lang="en-US" dirty="0">
                <a:solidFill>
                  <a:schemeClr val="bg1"/>
                </a:solidFill>
                <a:latin typeface="Calibri" pitchFamily="34" charset="0"/>
                <a:ea typeface="Calibri" pitchFamily="34" charset="-122"/>
                <a:cs typeface="Calibri" pitchFamily="34" charset="-120"/>
              </a:rPr>
              <a:t>How could she know if this is true?</a:t>
            </a:r>
            <a:endParaRPr lang="en-US" dirty="0">
              <a:solidFill>
                <a:schemeClr val="bg1"/>
              </a:solidFill>
            </a:endParaRPr>
          </a:p>
        </p:txBody>
      </p:sp>
      <p:sp>
        <p:nvSpPr>
          <p:cNvPr id="7" name="Shape 5"/>
          <p:cNvSpPr/>
          <p:nvPr/>
        </p:nvSpPr>
        <p:spPr>
          <a:xfrm>
            <a:off x="548640" y="2331720"/>
            <a:ext cx="2072030" cy="3337560"/>
          </a:xfrm>
          <a:prstGeom prst="roundRect">
            <a:avLst>
              <a:gd name="adj" fmla="val 3530"/>
            </a:avLst>
          </a:prstGeom>
          <a:solidFill>
            <a:srgbClr val="EFE5D3"/>
          </a:solidFill>
          <a:ln/>
        </p:spPr>
      </p:sp>
      <p:sp>
        <p:nvSpPr>
          <p:cNvPr id="8" name="Shape 6"/>
          <p:cNvSpPr/>
          <p:nvPr/>
        </p:nvSpPr>
        <p:spPr>
          <a:xfrm>
            <a:off x="731520" y="2514600"/>
            <a:ext cx="566928" cy="566928"/>
          </a:xfrm>
          <a:prstGeom prst="ellipse">
            <a:avLst/>
          </a:prstGeom>
          <a:solidFill>
            <a:srgbClr val="7A1F2B"/>
          </a:solidFill>
          <a:ln/>
        </p:spPr>
      </p:sp>
      <p:pic>
        <p:nvPicPr>
          <p:cNvPr id="9" name="Image 0" descr="preencoded.png"/>
          <p:cNvPicPr>
            <a:picLocks noChangeAspect="1"/>
          </p:cNvPicPr>
          <p:nvPr/>
        </p:nvPicPr>
        <p:blipFill>
          <a:blip r:embed="rId3"/>
          <a:stretch>
            <a:fillRect/>
          </a:stretch>
        </p:blipFill>
        <p:spPr>
          <a:xfrm>
            <a:off x="877824" y="2660904"/>
            <a:ext cx="274320" cy="274320"/>
          </a:xfrm>
          <a:prstGeom prst="rect">
            <a:avLst/>
          </a:prstGeom>
        </p:spPr>
      </p:pic>
      <p:sp>
        <p:nvSpPr>
          <p:cNvPr id="10" name="Text 7"/>
          <p:cNvSpPr txBox="1"/>
          <p:nvPr/>
        </p:nvSpPr>
        <p:spPr>
          <a:xfrm>
            <a:off x="1417320" y="2514600"/>
            <a:ext cx="1111910" cy="566928"/>
          </a:xfrm>
          <a:prstGeom prst="rect">
            <a:avLst/>
          </a:prstGeom>
          <a:noFill/>
          <a:ln/>
        </p:spPr>
        <p:txBody>
          <a:bodyPr wrap="square" lIns="0" tIns="0" rIns="0" bIns="0" rtlCol="0" anchor="ctr"/>
          <a:lstStyle/>
          <a:p>
            <a:pPr marL="0" indent="0">
              <a:buNone/>
            </a:pPr>
            <a:r>
              <a:rPr lang="en-US" b="1" dirty="0">
                <a:solidFill>
                  <a:srgbClr val="2E2522"/>
                </a:solidFill>
                <a:latin typeface="Cambria" pitchFamily="34" charset="0"/>
                <a:ea typeface="Cambria" pitchFamily="34" charset="-122"/>
                <a:cs typeface="Cambria" pitchFamily="34" charset="-120"/>
              </a:rPr>
              <a:t>Tradition</a:t>
            </a:r>
            <a:endParaRPr lang="en-US" dirty="0"/>
          </a:p>
        </p:txBody>
      </p:sp>
      <p:sp>
        <p:nvSpPr>
          <p:cNvPr id="11" name="Text 8"/>
          <p:cNvSpPr txBox="1"/>
          <p:nvPr/>
        </p:nvSpPr>
        <p:spPr>
          <a:xfrm>
            <a:off x="731520" y="3246120"/>
            <a:ext cx="1797710" cy="237744"/>
          </a:xfrm>
          <a:prstGeom prst="rect">
            <a:avLst/>
          </a:prstGeom>
          <a:noFill/>
          <a:ln/>
        </p:spPr>
        <p:txBody>
          <a:bodyPr wrap="square" lIns="0" tIns="0" rIns="0" bIns="0" rtlCol="0" anchor="ctr"/>
          <a:lstStyle/>
          <a:p>
            <a:pPr marL="0" indent="0">
              <a:buNone/>
            </a:pPr>
            <a:r>
              <a:rPr lang="en-US" sz="1050" b="1" kern="0" spc="150" dirty="0">
                <a:solidFill>
                  <a:srgbClr val="7A1F2B"/>
                </a:solidFill>
                <a:latin typeface="Calibri" pitchFamily="34" charset="0"/>
                <a:ea typeface="Calibri" pitchFamily="34" charset="-122"/>
                <a:cs typeface="Calibri" pitchFamily="34" charset="-120"/>
              </a:rPr>
              <a:t>SHE KNOWS BECAUSE…</a:t>
            </a:r>
            <a:endParaRPr lang="en-US" sz="1050" dirty="0"/>
          </a:p>
        </p:txBody>
      </p:sp>
      <p:sp>
        <p:nvSpPr>
          <p:cNvPr id="12" name="Text 9"/>
          <p:cNvSpPr txBox="1"/>
          <p:nvPr/>
        </p:nvSpPr>
        <p:spPr>
          <a:xfrm>
            <a:off x="731520" y="3502152"/>
            <a:ext cx="1751990" cy="914400"/>
          </a:xfrm>
          <a:prstGeom prst="rect">
            <a:avLst/>
          </a:prstGeom>
          <a:noFill/>
          <a:ln/>
        </p:spPr>
        <p:txBody>
          <a:bodyPr wrap="square" lIns="0" tIns="0" rIns="0" bIns="0" rtlCol="0" anchor="t"/>
          <a:lstStyle/>
          <a:p>
            <a:pPr marL="0" indent="0">
              <a:buNone/>
            </a:pPr>
            <a:r>
              <a:rPr lang="en-US" sz="1600" i="1" dirty="0">
                <a:solidFill>
                  <a:srgbClr val="2E2522"/>
                </a:solidFill>
                <a:latin typeface="Calibri" pitchFamily="34" charset="0"/>
                <a:ea typeface="Calibri" pitchFamily="34" charset="-122"/>
                <a:cs typeface="Calibri" pitchFamily="34" charset="-120"/>
              </a:rPr>
              <a:t>“It has always been done this way in our school.”</a:t>
            </a:r>
            <a:endParaRPr lang="en-US" sz="1600" dirty="0"/>
          </a:p>
        </p:txBody>
      </p:sp>
      <p:sp>
        <p:nvSpPr>
          <p:cNvPr id="13" name="Text 10"/>
          <p:cNvSpPr txBox="1"/>
          <p:nvPr/>
        </p:nvSpPr>
        <p:spPr>
          <a:xfrm>
            <a:off x="731520" y="4434840"/>
            <a:ext cx="1797710" cy="237744"/>
          </a:xfrm>
          <a:prstGeom prst="rect">
            <a:avLst/>
          </a:prstGeom>
          <a:noFill/>
          <a:ln/>
        </p:spPr>
        <p:txBody>
          <a:bodyPr wrap="square" lIns="0" tIns="0" rIns="0" bIns="0" rtlCol="0" anchor="ctr"/>
          <a:lstStyle/>
          <a:p>
            <a:pPr marL="0" indent="0">
              <a:buNone/>
            </a:pPr>
            <a:r>
              <a:rPr lang="en-US" sz="1050" b="1" kern="0" spc="150" dirty="0">
                <a:solidFill>
                  <a:srgbClr val="7A1F2B"/>
                </a:solidFill>
                <a:latin typeface="Calibri" pitchFamily="34" charset="0"/>
                <a:ea typeface="Calibri" pitchFamily="34" charset="-122"/>
                <a:cs typeface="Calibri" pitchFamily="34" charset="-120"/>
              </a:rPr>
              <a:t>LIMITATION</a:t>
            </a:r>
            <a:endParaRPr lang="en-US" sz="1050" dirty="0"/>
          </a:p>
        </p:txBody>
      </p:sp>
      <p:sp>
        <p:nvSpPr>
          <p:cNvPr id="14" name="Text 11"/>
          <p:cNvSpPr txBox="1"/>
          <p:nvPr/>
        </p:nvSpPr>
        <p:spPr>
          <a:xfrm>
            <a:off x="731520" y="4690872"/>
            <a:ext cx="1751990" cy="914400"/>
          </a:xfrm>
          <a:prstGeom prst="rect">
            <a:avLst/>
          </a:prstGeom>
          <a:noFill/>
          <a:ln/>
        </p:spPr>
        <p:txBody>
          <a:bodyPr wrap="square" lIns="0" tIns="0" rIns="0" bIns="0" rtlCol="0" anchor="t"/>
          <a:lstStyle/>
          <a:p>
            <a:pPr marL="0" indent="0">
              <a:buNone/>
            </a:pPr>
            <a:r>
              <a:rPr lang="en-US" sz="1600" dirty="0">
                <a:solidFill>
                  <a:srgbClr val="2E2522"/>
                </a:solidFill>
                <a:latin typeface="Calibri" pitchFamily="34" charset="0"/>
                <a:ea typeface="Calibri" pitchFamily="34" charset="-122"/>
                <a:cs typeface="Calibri" pitchFamily="34" charset="-120"/>
              </a:rPr>
              <a:t>Habits can continue long after they stop helping.</a:t>
            </a:r>
            <a:endParaRPr lang="en-US" sz="1600" dirty="0"/>
          </a:p>
        </p:txBody>
      </p:sp>
      <p:sp>
        <p:nvSpPr>
          <p:cNvPr id="15" name="Shape 12"/>
          <p:cNvSpPr/>
          <p:nvPr/>
        </p:nvSpPr>
        <p:spPr>
          <a:xfrm>
            <a:off x="2803550" y="2331720"/>
            <a:ext cx="2072030" cy="3337560"/>
          </a:xfrm>
          <a:prstGeom prst="roundRect">
            <a:avLst>
              <a:gd name="adj" fmla="val 3530"/>
            </a:avLst>
          </a:prstGeom>
          <a:solidFill>
            <a:srgbClr val="EFE5D3"/>
          </a:solidFill>
          <a:ln/>
        </p:spPr>
      </p:sp>
      <p:sp>
        <p:nvSpPr>
          <p:cNvPr id="16" name="Shape 13"/>
          <p:cNvSpPr/>
          <p:nvPr/>
        </p:nvSpPr>
        <p:spPr>
          <a:xfrm>
            <a:off x="2986430" y="2514600"/>
            <a:ext cx="566928" cy="566928"/>
          </a:xfrm>
          <a:prstGeom prst="ellipse">
            <a:avLst/>
          </a:prstGeom>
          <a:solidFill>
            <a:srgbClr val="7A1F2B"/>
          </a:solidFill>
          <a:ln/>
        </p:spPr>
      </p:sp>
      <p:pic>
        <p:nvPicPr>
          <p:cNvPr id="17" name="Image 1" descr="preencoded.png"/>
          <p:cNvPicPr>
            <a:picLocks noChangeAspect="1"/>
          </p:cNvPicPr>
          <p:nvPr/>
        </p:nvPicPr>
        <p:blipFill>
          <a:blip r:embed="rId4"/>
          <a:stretch>
            <a:fillRect/>
          </a:stretch>
        </p:blipFill>
        <p:spPr>
          <a:xfrm>
            <a:off x="3132734" y="2660904"/>
            <a:ext cx="274320" cy="274320"/>
          </a:xfrm>
          <a:prstGeom prst="rect">
            <a:avLst/>
          </a:prstGeom>
        </p:spPr>
      </p:pic>
      <p:sp>
        <p:nvSpPr>
          <p:cNvPr id="18" name="Text 14"/>
          <p:cNvSpPr txBox="1"/>
          <p:nvPr/>
        </p:nvSpPr>
        <p:spPr>
          <a:xfrm>
            <a:off x="3672230" y="2514600"/>
            <a:ext cx="1111910" cy="566928"/>
          </a:xfrm>
          <a:prstGeom prst="rect">
            <a:avLst/>
          </a:prstGeom>
          <a:noFill/>
          <a:ln/>
        </p:spPr>
        <p:txBody>
          <a:bodyPr wrap="square" lIns="0" tIns="0" rIns="0" bIns="0" rtlCol="0" anchor="ctr"/>
          <a:lstStyle/>
          <a:p>
            <a:pPr marL="0" indent="0">
              <a:buNone/>
            </a:pPr>
            <a:r>
              <a:rPr lang="en-US" b="1" dirty="0">
                <a:solidFill>
                  <a:srgbClr val="2E2522"/>
                </a:solidFill>
                <a:latin typeface="Cambria" pitchFamily="34" charset="0"/>
                <a:ea typeface="Cambria" pitchFamily="34" charset="-122"/>
                <a:cs typeface="Cambria" pitchFamily="34" charset="-120"/>
              </a:rPr>
              <a:t>Authority</a:t>
            </a:r>
            <a:endParaRPr lang="en-US" dirty="0"/>
          </a:p>
        </p:txBody>
      </p:sp>
      <p:sp>
        <p:nvSpPr>
          <p:cNvPr id="19" name="Text 15"/>
          <p:cNvSpPr txBox="1"/>
          <p:nvPr/>
        </p:nvSpPr>
        <p:spPr>
          <a:xfrm>
            <a:off x="2986430" y="3246120"/>
            <a:ext cx="1797710" cy="237744"/>
          </a:xfrm>
          <a:prstGeom prst="rect">
            <a:avLst/>
          </a:prstGeom>
          <a:noFill/>
          <a:ln/>
        </p:spPr>
        <p:txBody>
          <a:bodyPr wrap="square" lIns="0" tIns="0" rIns="0" bIns="0" rtlCol="0" anchor="ctr"/>
          <a:lstStyle/>
          <a:p>
            <a:pPr marL="0" indent="0">
              <a:buNone/>
            </a:pPr>
            <a:r>
              <a:rPr lang="en-US" sz="1050" b="1" kern="0" spc="150" dirty="0">
                <a:solidFill>
                  <a:srgbClr val="7A1F2B"/>
                </a:solidFill>
                <a:latin typeface="Calibri" pitchFamily="34" charset="0"/>
                <a:ea typeface="Calibri" pitchFamily="34" charset="-122"/>
                <a:cs typeface="Calibri" pitchFamily="34" charset="-120"/>
              </a:rPr>
              <a:t>SHE KNOWS BECAUSE…</a:t>
            </a:r>
            <a:endParaRPr lang="en-US" sz="1050" dirty="0"/>
          </a:p>
        </p:txBody>
      </p:sp>
      <p:sp>
        <p:nvSpPr>
          <p:cNvPr id="20" name="Text 16"/>
          <p:cNvSpPr txBox="1"/>
          <p:nvPr/>
        </p:nvSpPr>
        <p:spPr>
          <a:xfrm>
            <a:off x="2986430" y="3502152"/>
            <a:ext cx="1751990" cy="914400"/>
          </a:xfrm>
          <a:prstGeom prst="rect">
            <a:avLst/>
          </a:prstGeom>
          <a:noFill/>
          <a:ln/>
        </p:spPr>
        <p:txBody>
          <a:bodyPr wrap="square" lIns="0" tIns="0" rIns="0" bIns="0" rtlCol="0" anchor="t"/>
          <a:lstStyle/>
          <a:p>
            <a:pPr marL="0" indent="0">
              <a:buNone/>
            </a:pPr>
            <a:r>
              <a:rPr lang="en-US" sz="1600" i="1" dirty="0">
                <a:solidFill>
                  <a:srgbClr val="2E2522"/>
                </a:solidFill>
                <a:latin typeface="Calibri" pitchFamily="34" charset="0"/>
                <a:ea typeface="Calibri" pitchFamily="34" charset="-122"/>
                <a:cs typeface="Calibri" pitchFamily="34" charset="-120"/>
              </a:rPr>
              <a:t>“An expert, a senior teacher or an official said so.”</a:t>
            </a:r>
            <a:endParaRPr lang="en-US" sz="1600" dirty="0"/>
          </a:p>
        </p:txBody>
      </p:sp>
      <p:sp>
        <p:nvSpPr>
          <p:cNvPr id="21" name="Text 17"/>
          <p:cNvSpPr txBox="1"/>
          <p:nvPr/>
        </p:nvSpPr>
        <p:spPr>
          <a:xfrm>
            <a:off x="2986430" y="4434840"/>
            <a:ext cx="1797710" cy="237744"/>
          </a:xfrm>
          <a:prstGeom prst="rect">
            <a:avLst/>
          </a:prstGeom>
          <a:noFill/>
          <a:ln/>
        </p:spPr>
        <p:txBody>
          <a:bodyPr wrap="square" lIns="0" tIns="0" rIns="0" bIns="0" rtlCol="0" anchor="ctr"/>
          <a:lstStyle/>
          <a:p>
            <a:pPr marL="0" indent="0">
              <a:buNone/>
            </a:pPr>
            <a:r>
              <a:rPr lang="en-US" sz="1050" b="1" kern="0" spc="150" dirty="0">
                <a:solidFill>
                  <a:srgbClr val="7A1F2B"/>
                </a:solidFill>
                <a:latin typeface="Calibri" pitchFamily="34" charset="0"/>
                <a:ea typeface="Calibri" pitchFamily="34" charset="-122"/>
                <a:cs typeface="Calibri" pitchFamily="34" charset="-120"/>
              </a:rPr>
              <a:t>LIMITATION</a:t>
            </a:r>
            <a:endParaRPr lang="en-US" sz="1050" dirty="0"/>
          </a:p>
        </p:txBody>
      </p:sp>
      <p:sp>
        <p:nvSpPr>
          <p:cNvPr id="22" name="Text 18"/>
          <p:cNvSpPr txBox="1"/>
          <p:nvPr/>
        </p:nvSpPr>
        <p:spPr>
          <a:xfrm>
            <a:off x="2986430" y="4690872"/>
            <a:ext cx="1751990" cy="914400"/>
          </a:xfrm>
          <a:prstGeom prst="rect">
            <a:avLst/>
          </a:prstGeom>
          <a:noFill/>
          <a:ln/>
        </p:spPr>
        <p:txBody>
          <a:bodyPr wrap="square" lIns="0" tIns="0" rIns="0" bIns="0" rtlCol="0" anchor="t"/>
          <a:lstStyle/>
          <a:p>
            <a:pPr marL="0" indent="0">
              <a:buNone/>
            </a:pPr>
            <a:r>
              <a:rPr lang="en-US" sz="1600" dirty="0">
                <a:solidFill>
                  <a:srgbClr val="2E2522"/>
                </a:solidFill>
                <a:latin typeface="Calibri" pitchFamily="34" charset="0"/>
                <a:ea typeface="Calibri" pitchFamily="34" charset="-122"/>
                <a:cs typeface="Calibri" pitchFamily="34" charset="-120"/>
              </a:rPr>
              <a:t>Experts can be wrong or out of date.</a:t>
            </a:r>
            <a:endParaRPr lang="en-US" sz="1600" dirty="0"/>
          </a:p>
        </p:txBody>
      </p:sp>
      <p:sp>
        <p:nvSpPr>
          <p:cNvPr id="23" name="Shape 19"/>
          <p:cNvSpPr/>
          <p:nvPr/>
        </p:nvSpPr>
        <p:spPr>
          <a:xfrm>
            <a:off x="5058461" y="2331720"/>
            <a:ext cx="2072030" cy="3337560"/>
          </a:xfrm>
          <a:prstGeom prst="roundRect">
            <a:avLst>
              <a:gd name="adj" fmla="val 3530"/>
            </a:avLst>
          </a:prstGeom>
          <a:solidFill>
            <a:srgbClr val="EFE5D3"/>
          </a:solidFill>
          <a:ln/>
        </p:spPr>
      </p:sp>
      <p:sp>
        <p:nvSpPr>
          <p:cNvPr id="24" name="Shape 20"/>
          <p:cNvSpPr/>
          <p:nvPr/>
        </p:nvSpPr>
        <p:spPr>
          <a:xfrm>
            <a:off x="5241341" y="2514600"/>
            <a:ext cx="566928" cy="566928"/>
          </a:xfrm>
          <a:prstGeom prst="ellipse">
            <a:avLst/>
          </a:prstGeom>
          <a:solidFill>
            <a:srgbClr val="7A1F2B"/>
          </a:solidFill>
          <a:ln/>
        </p:spPr>
      </p:sp>
      <p:pic>
        <p:nvPicPr>
          <p:cNvPr id="25" name="Image 2" descr="preencoded.png"/>
          <p:cNvPicPr>
            <a:picLocks noChangeAspect="1"/>
          </p:cNvPicPr>
          <p:nvPr/>
        </p:nvPicPr>
        <p:blipFill>
          <a:blip r:embed="rId5"/>
          <a:stretch>
            <a:fillRect/>
          </a:stretch>
        </p:blipFill>
        <p:spPr>
          <a:xfrm>
            <a:off x="5387645" y="2660904"/>
            <a:ext cx="274320" cy="274320"/>
          </a:xfrm>
          <a:prstGeom prst="rect">
            <a:avLst/>
          </a:prstGeom>
        </p:spPr>
      </p:pic>
      <p:sp>
        <p:nvSpPr>
          <p:cNvPr id="26" name="Text 21"/>
          <p:cNvSpPr txBox="1"/>
          <p:nvPr/>
        </p:nvSpPr>
        <p:spPr>
          <a:xfrm>
            <a:off x="5927141" y="2514600"/>
            <a:ext cx="1111910" cy="566928"/>
          </a:xfrm>
          <a:prstGeom prst="rect">
            <a:avLst/>
          </a:prstGeom>
          <a:noFill/>
          <a:ln/>
        </p:spPr>
        <p:txBody>
          <a:bodyPr wrap="square" lIns="0" tIns="0" rIns="0" bIns="0" rtlCol="0" anchor="ctr"/>
          <a:lstStyle/>
          <a:p>
            <a:pPr marL="0" indent="0">
              <a:buNone/>
            </a:pPr>
            <a:r>
              <a:rPr lang="en-US" b="1" dirty="0">
                <a:solidFill>
                  <a:srgbClr val="2E2522"/>
                </a:solidFill>
                <a:latin typeface="Cambria" pitchFamily="34" charset="0"/>
                <a:ea typeface="Cambria" pitchFamily="34" charset="-122"/>
                <a:cs typeface="Cambria" pitchFamily="34" charset="-120"/>
              </a:rPr>
              <a:t>Personal experience</a:t>
            </a:r>
            <a:endParaRPr lang="en-US" dirty="0"/>
          </a:p>
        </p:txBody>
      </p:sp>
      <p:sp>
        <p:nvSpPr>
          <p:cNvPr id="27" name="Text 22"/>
          <p:cNvSpPr txBox="1"/>
          <p:nvPr/>
        </p:nvSpPr>
        <p:spPr>
          <a:xfrm>
            <a:off x="5241341" y="3246120"/>
            <a:ext cx="1797710" cy="237744"/>
          </a:xfrm>
          <a:prstGeom prst="rect">
            <a:avLst/>
          </a:prstGeom>
          <a:noFill/>
          <a:ln/>
        </p:spPr>
        <p:txBody>
          <a:bodyPr wrap="square" lIns="0" tIns="0" rIns="0" bIns="0" rtlCol="0" anchor="ctr"/>
          <a:lstStyle/>
          <a:p>
            <a:pPr marL="0" indent="0">
              <a:buNone/>
            </a:pPr>
            <a:r>
              <a:rPr lang="en-US" sz="1050" b="1" kern="0" spc="150" dirty="0">
                <a:solidFill>
                  <a:srgbClr val="7A1F2B"/>
                </a:solidFill>
                <a:latin typeface="Calibri" pitchFamily="34" charset="0"/>
                <a:ea typeface="Calibri" pitchFamily="34" charset="-122"/>
                <a:cs typeface="Calibri" pitchFamily="34" charset="-120"/>
              </a:rPr>
              <a:t>SHE KNOWS BECAUSE…</a:t>
            </a:r>
            <a:endParaRPr lang="en-US" sz="1050" dirty="0"/>
          </a:p>
        </p:txBody>
      </p:sp>
      <p:sp>
        <p:nvSpPr>
          <p:cNvPr id="28" name="Text 23"/>
          <p:cNvSpPr txBox="1"/>
          <p:nvPr/>
        </p:nvSpPr>
        <p:spPr>
          <a:xfrm>
            <a:off x="5241341" y="3502152"/>
            <a:ext cx="1751990" cy="914400"/>
          </a:xfrm>
          <a:prstGeom prst="rect">
            <a:avLst/>
          </a:prstGeom>
          <a:noFill/>
          <a:ln/>
        </p:spPr>
        <p:txBody>
          <a:bodyPr wrap="square" lIns="0" tIns="0" rIns="0" bIns="0" rtlCol="0" anchor="t"/>
          <a:lstStyle/>
          <a:p>
            <a:pPr marL="0" indent="0">
              <a:buNone/>
            </a:pPr>
            <a:r>
              <a:rPr lang="en-US" sz="1600" i="1" dirty="0">
                <a:solidFill>
                  <a:srgbClr val="2E2522"/>
                </a:solidFill>
                <a:latin typeface="Calibri" pitchFamily="34" charset="0"/>
                <a:ea typeface="Calibri" pitchFamily="34" charset="-122"/>
                <a:cs typeface="Calibri" pitchFamily="34" charset="-120"/>
              </a:rPr>
              <a:t>“It worked with a pupil I taught.”</a:t>
            </a:r>
            <a:endParaRPr lang="en-US" sz="1600" dirty="0"/>
          </a:p>
        </p:txBody>
      </p:sp>
      <p:sp>
        <p:nvSpPr>
          <p:cNvPr id="29" name="Text 24"/>
          <p:cNvSpPr txBox="1"/>
          <p:nvPr/>
        </p:nvSpPr>
        <p:spPr>
          <a:xfrm>
            <a:off x="5241341" y="4434840"/>
            <a:ext cx="1797710" cy="237744"/>
          </a:xfrm>
          <a:prstGeom prst="rect">
            <a:avLst/>
          </a:prstGeom>
          <a:noFill/>
          <a:ln/>
        </p:spPr>
        <p:txBody>
          <a:bodyPr wrap="square" lIns="0" tIns="0" rIns="0" bIns="0" rtlCol="0" anchor="ctr"/>
          <a:lstStyle/>
          <a:p>
            <a:pPr marL="0" indent="0">
              <a:buNone/>
            </a:pPr>
            <a:r>
              <a:rPr lang="en-US" sz="1050" b="1" kern="0" spc="150" dirty="0">
                <a:solidFill>
                  <a:srgbClr val="7A1F2B"/>
                </a:solidFill>
                <a:latin typeface="Calibri" pitchFamily="34" charset="0"/>
                <a:ea typeface="Calibri" pitchFamily="34" charset="-122"/>
                <a:cs typeface="Calibri" pitchFamily="34" charset="-120"/>
              </a:rPr>
              <a:t>LIMITATION</a:t>
            </a:r>
            <a:endParaRPr lang="en-US" sz="1050" dirty="0"/>
          </a:p>
        </p:txBody>
      </p:sp>
      <p:sp>
        <p:nvSpPr>
          <p:cNvPr id="30" name="Text 25"/>
          <p:cNvSpPr txBox="1"/>
          <p:nvPr/>
        </p:nvSpPr>
        <p:spPr>
          <a:xfrm>
            <a:off x="5241341" y="4690872"/>
            <a:ext cx="1751990" cy="914400"/>
          </a:xfrm>
          <a:prstGeom prst="rect">
            <a:avLst/>
          </a:prstGeom>
          <a:noFill/>
          <a:ln/>
        </p:spPr>
        <p:txBody>
          <a:bodyPr wrap="square" lIns="0" tIns="0" rIns="0" bIns="0" rtlCol="0" anchor="t"/>
          <a:lstStyle/>
          <a:p>
            <a:pPr marL="0" indent="0">
              <a:buNone/>
            </a:pPr>
            <a:r>
              <a:rPr lang="en-US" sz="1600" dirty="0">
                <a:solidFill>
                  <a:srgbClr val="2E2522"/>
                </a:solidFill>
                <a:latin typeface="Calibri" pitchFamily="34" charset="0"/>
                <a:ea typeface="Calibri" pitchFamily="34" charset="-122"/>
                <a:cs typeface="Calibri" pitchFamily="34" charset="-120"/>
              </a:rPr>
              <a:t>One case may not represent others; we remember our successes.</a:t>
            </a:r>
            <a:endParaRPr lang="en-US" sz="1600" dirty="0"/>
          </a:p>
        </p:txBody>
      </p:sp>
      <p:sp>
        <p:nvSpPr>
          <p:cNvPr id="31" name="Shape 26"/>
          <p:cNvSpPr/>
          <p:nvPr/>
        </p:nvSpPr>
        <p:spPr>
          <a:xfrm>
            <a:off x="7313371" y="2331720"/>
            <a:ext cx="2072030" cy="3337560"/>
          </a:xfrm>
          <a:prstGeom prst="roundRect">
            <a:avLst>
              <a:gd name="adj" fmla="val 3530"/>
            </a:avLst>
          </a:prstGeom>
          <a:solidFill>
            <a:srgbClr val="EFE5D3"/>
          </a:solidFill>
          <a:ln/>
        </p:spPr>
      </p:sp>
      <p:sp>
        <p:nvSpPr>
          <p:cNvPr id="32" name="Shape 27"/>
          <p:cNvSpPr/>
          <p:nvPr/>
        </p:nvSpPr>
        <p:spPr>
          <a:xfrm>
            <a:off x="7496251" y="2514600"/>
            <a:ext cx="566928" cy="566928"/>
          </a:xfrm>
          <a:prstGeom prst="ellipse">
            <a:avLst/>
          </a:prstGeom>
          <a:solidFill>
            <a:srgbClr val="7A1F2B"/>
          </a:solidFill>
          <a:ln/>
        </p:spPr>
      </p:sp>
      <p:pic>
        <p:nvPicPr>
          <p:cNvPr id="33" name="Image 3" descr="preencoded.png"/>
          <p:cNvPicPr>
            <a:picLocks noChangeAspect="1"/>
          </p:cNvPicPr>
          <p:nvPr/>
        </p:nvPicPr>
        <p:blipFill>
          <a:blip r:embed="rId6"/>
          <a:stretch>
            <a:fillRect/>
          </a:stretch>
        </p:blipFill>
        <p:spPr>
          <a:xfrm>
            <a:off x="7642555" y="2660904"/>
            <a:ext cx="274320" cy="274320"/>
          </a:xfrm>
          <a:prstGeom prst="rect">
            <a:avLst/>
          </a:prstGeom>
        </p:spPr>
      </p:pic>
      <p:sp>
        <p:nvSpPr>
          <p:cNvPr id="34" name="Text 28"/>
          <p:cNvSpPr txBox="1"/>
          <p:nvPr/>
        </p:nvSpPr>
        <p:spPr>
          <a:xfrm>
            <a:off x="8182051" y="2514600"/>
            <a:ext cx="1111910" cy="566928"/>
          </a:xfrm>
          <a:prstGeom prst="rect">
            <a:avLst/>
          </a:prstGeom>
          <a:noFill/>
          <a:ln/>
        </p:spPr>
        <p:txBody>
          <a:bodyPr wrap="square" lIns="0" tIns="0" rIns="0" bIns="0" rtlCol="0" anchor="ctr"/>
          <a:lstStyle/>
          <a:p>
            <a:pPr marL="0" indent="0">
              <a:buNone/>
            </a:pPr>
            <a:r>
              <a:rPr lang="en-US" b="1" dirty="0">
                <a:solidFill>
                  <a:srgbClr val="2E2522"/>
                </a:solidFill>
                <a:latin typeface="Cambria" pitchFamily="34" charset="0"/>
                <a:ea typeface="Cambria" pitchFamily="34" charset="-122"/>
                <a:cs typeface="Cambria" pitchFamily="34" charset="-120"/>
              </a:rPr>
              <a:t>Intuition</a:t>
            </a:r>
            <a:endParaRPr lang="en-US" dirty="0"/>
          </a:p>
        </p:txBody>
      </p:sp>
      <p:sp>
        <p:nvSpPr>
          <p:cNvPr id="35" name="Text 29"/>
          <p:cNvSpPr txBox="1"/>
          <p:nvPr/>
        </p:nvSpPr>
        <p:spPr>
          <a:xfrm>
            <a:off x="7496251" y="3246120"/>
            <a:ext cx="1797710" cy="237744"/>
          </a:xfrm>
          <a:prstGeom prst="rect">
            <a:avLst/>
          </a:prstGeom>
          <a:noFill/>
          <a:ln/>
        </p:spPr>
        <p:txBody>
          <a:bodyPr wrap="square" lIns="0" tIns="0" rIns="0" bIns="0" rtlCol="0" anchor="ctr"/>
          <a:lstStyle/>
          <a:p>
            <a:pPr marL="0" indent="0">
              <a:buNone/>
            </a:pPr>
            <a:r>
              <a:rPr lang="en-US" sz="1050" b="1" kern="0" spc="150" dirty="0">
                <a:solidFill>
                  <a:srgbClr val="7A1F2B"/>
                </a:solidFill>
                <a:latin typeface="Calibri" pitchFamily="34" charset="0"/>
                <a:ea typeface="Calibri" pitchFamily="34" charset="-122"/>
                <a:cs typeface="Calibri" pitchFamily="34" charset="-120"/>
              </a:rPr>
              <a:t>SHE KNOWS BECAUSE…</a:t>
            </a:r>
            <a:endParaRPr lang="en-US" sz="1050" dirty="0"/>
          </a:p>
        </p:txBody>
      </p:sp>
      <p:sp>
        <p:nvSpPr>
          <p:cNvPr id="36" name="Text 30"/>
          <p:cNvSpPr txBox="1"/>
          <p:nvPr/>
        </p:nvSpPr>
        <p:spPr>
          <a:xfrm>
            <a:off x="7496251" y="3502152"/>
            <a:ext cx="1751990" cy="914400"/>
          </a:xfrm>
          <a:prstGeom prst="rect">
            <a:avLst/>
          </a:prstGeom>
          <a:noFill/>
          <a:ln/>
        </p:spPr>
        <p:txBody>
          <a:bodyPr wrap="square" lIns="0" tIns="0" rIns="0" bIns="0" rtlCol="0" anchor="t"/>
          <a:lstStyle/>
          <a:p>
            <a:pPr marL="0" indent="0">
              <a:buNone/>
            </a:pPr>
            <a:r>
              <a:rPr lang="en-US" sz="1600" i="1" dirty="0">
                <a:solidFill>
                  <a:srgbClr val="2E2522"/>
                </a:solidFill>
                <a:latin typeface="Calibri" pitchFamily="34" charset="0"/>
                <a:ea typeface="Calibri" pitchFamily="34" charset="-122"/>
                <a:cs typeface="Calibri" pitchFamily="34" charset="-120"/>
              </a:rPr>
              <a:t>“It just seems obvious.”</a:t>
            </a:r>
            <a:endParaRPr lang="en-US" sz="1600" dirty="0"/>
          </a:p>
        </p:txBody>
      </p:sp>
      <p:sp>
        <p:nvSpPr>
          <p:cNvPr id="37" name="Text 31"/>
          <p:cNvSpPr txBox="1"/>
          <p:nvPr/>
        </p:nvSpPr>
        <p:spPr>
          <a:xfrm>
            <a:off x="7496251" y="4434840"/>
            <a:ext cx="1797710" cy="237744"/>
          </a:xfrm>
          <a:prstGeom prst="rect">
            <a:avLst/>
          </a:prstGeom>
          <a:noFill/>
          <a:ln/>
        </p:spPr>
        <p:txBody>
          <a:bodyPr wrap="square" lIns="0" tIns="0" rIns="0" bIns="0" rtlCol="0" anchor="ctr"/>
          <a:lstStyle/>
          <a:p>
            <a:pPr marL="0" indent="0">
              <a:buNone/>
            </a:pPr>
            <a:r>
              <a:rPr lang="en-US" sz="1050" b="1" kern="0" spc="150" dirty="0">
                <a:solidFill>
                  <a:srgbClr val="7A1F2B"/>
                </a:solidFill>
                <a:latin typeface="Calibri" pitchFamily="34" charset="0"/>
                <a:ea typeface="Calibri" pitchFamily="34" charset="-122"/>
                <a:cs typeface="Calibri" pitchFamily="34" charset="-120"/>
              </a:rPr>
              <a:t>LIMITATION</a:t>
            </a:r>
            <a:endParaRPr lang="en-US" sz="1050" dirty="0"/>
          </a:p>
        </p:txBody>
      </p:sp>
      <p:sp>
        <p:nvSpPr>
          <p:cNvPr id="38" name="Text 32"/>
          <p:cNvSpPr txBox="1"/>
          <p:nvPr/>
        </p:nvSpPr>
        <p:spPr>
          <a:xfrm>
            <a:off x="7496251" y="4690872"/>
            <a:ext cx="1751990" cy="914400"/>
          </a:xfrm>
          <a:prstGeom prst="rect">
            <a:avLst/>
          </a:prstGeom>
          <a:noFill/>
          <a:ln/>
        </p:spPr>
        <p:txBody>
          <a:bodyPr wrap="square" lIns="0" tIns="0" rIns="0" bIns="0" rtlCol="0" anchor="t"/>
          <a:lstStyle/>
          <a:p>
            <a:pPr marL="0" indent="0">
              <a:buNone/>
            </a:pPr>
            <a:r>
              <a:rPr lang="en-US" sz="1600" dirty="0">
                <a:solidFill>
                  <a:srgbClr val="2E2522"/>
                </a:solidFill>
                <a:latin typeface="Calibri" pitchFamily="34" charset="0"/>
                <a:ea typeface="Calibri" pitchFamily="34" charset="-122"/>
                <a:cs typeface="Calibri" pitchFamily="34" charset="-120"/>
              </a:rPr>
              <a:t>Common sense often conflicts with evidence.</a:t>
            </a:r>
            <a:endParaRPr lang="en-US" sz="1600" dirty="0"/>
          </a:p>
        </p:txBody>
      </p:sp>
      <p:sp>
        <p:nvSpPr>
          <p:cNvPr id="39" name="Shape 33"/>
          <p:cNvSpPr/>
          <p:nvPr/>
        </p:nvSpPr>
        <p:spPr>
          <a:xfrm>
            <a:off x="9568282" y="2331720"/>
            <a:ext cx="2072030" cy="3337560"/>
          </a:xfrm>
          <a:prstGeom prst="roundRect">
            <a:avLst>
              <a:gd name="adj" fmla="val 3530"/>
            </a:avLst>
          </a:prstGeom>
          <a:solidFill>
            <a:srgbClr val="F1E0DC"/>
          </a:solidFill>
          <a:ln w="19050">
            <a:solidFill>
              <a:srgbClr val="7A1F2B"/>
            </a:solidFill>
            <a:prstDash val="solid"/>
          </a:ln>
        </p:spPr>
      </p:sp>
      <p:sp>
        <p:nvSpPr>
          <p:cNvPr id="40" name="Shape 34"/>
          <p:cNvSpPr/>
          <p:nvPr/>
        </p:nvSpPr>
        <p:spPr>
          <a:xfrm>
            <a:off x="9751162" y="2514600"/>
            <a:ext cx="566928" cy="566928"/>
          </a:xfrm>
          <a:prstGeom prst="ellipse">
            <a:avLst/>
          </a:prstGeom>
          <a:solidFill>
            <a:srgbClr val="7A1F2B"/>
          </a:solidFill>
          <a:ln/>
        </p:spPr>
      </p:sp>
      <p:pic>
        <p:nvPicPr>
          <p:cNvPr id="41" name="Image 4" descr="preencoded.png"/>
          <p:cNvPicPr>
            <a:picLocks noChangeAspect="1"/>
          </p:cNvPicPr>
          <p:nvPr/>
        </p:nvPicPr>
        <p:blipFill>
          <a:blip r:embed="rId7"/>
          <a:stretch>
            <a:fillRect/>
          </a:stretch>
        </p:blipFill>
        <p:spPr>
          <a:xfrm>
            <a:off x="9897466" y="2660904"/>
            <a:ext cx="274320" cy="274320"/>
          </a:xfrm>
          <a:prstGeom prst="rect">
            <a:avLst/>
          </a:prstGeom>
        </p:spPr>
      </p:pic>
      <p:sp>
        <p:nvSpPr>
          <p:cNvPr id="42" name="Text 35"/>
          <p:cNvSpPr txBox="1"/>
          <p:nvPr/>
        </p:nvSpPr>
        <p:spPr>
          <a:xfrm>
            <a:off x="10436962" y="2514600"/>
            <a:ext cx="1111910" cy="566928"/>
          </a:xfrm>
          <a:prstGeom prst="rect">
            <a:avLst/>
          </a:prstGeom>
          <a:noFill/>
          <a:ln/>
        </p:spPr>
        <p:txBody>
          <a:bodyPr wrap="square" lIns="0" tIns="0" rIns="0" bIns="0" rtlCol="0" anchor="ctr"/>
          <a:lstStyle/>
          <a:p>
            <a:pPr marL="0" indent="0">
              <a:buNone/>
            </a:pPr>
            <a:r>
              <a:rPr lang="en-US" b="1" dirty="0">
                <a:solidFill>
                  <a:srgbClr val="2E2522"/>
                </a:solidFill>
                <a:latin typeface="Cambria" pitchFamily="34" charset="0"/>
                <a:ea typeface="Cambria" pitchFamily="34" charset="-122"/>
                <a:cs typeface="Cambria" pitchFamily="34" charset="-120"/>
              </a:rPr>
              <a:t>Research</a:t>
            </a:r>
            <a:endParaRPr lang="en-US" dirty="0"/>
          </a:p>
        </p:txBody>
      </p:sp>
      <p:sp>
        <p:nvSpPr>
          <p:cNvPr id="43" name="Text 36"/>
          <p:cNvSpPr txBox="1"/>
          <p:nvPr/>
        </p:nvSpPr>
        <p:spPr>
          <a:xfrm>
            <a:off x="9751162" y="3246120"/>
            <a:ext cx="1797710" cy="237744"/>
          </a:xfrm>
          <a:prstGeom prst="rect">
            <a:avLst/>
          </a:prstGeom>
          <a:noFill/>
          <a:ln/>
        </p:spPr>
        <p:txBody>
          <a:bodyPr wrap="square" lIns="0" tIns="0" rIns="0" bIns="0" rtlCol="0" anchor="ctr"/>
          <a:lstStyle/>
          <a:p>
            <a:pPr marL="0" indent="0">
              <a:buNone/>
            </a:pPr>
            <a:r>
              <a:rPr lang="en-US" sz="1050" b="1" kern="0" spc="150" dirty="0">
                <a:solidFill>
                  <a:srgbClr val="7A1F2B"/>
                </a:solidFill>
                <a:latin typeface="Calibri" pitchFamily="34" charset="0"/>
                <a:ea typeface="Calibri" pitchFamily="34" charset="-122"/>
                <a:cs typeface="Calibri" pitchFamily="34" charset="-120"/>
              </a:rPr>
              <a:t>SHE KNOWS BECAUSE…</a:t>
            </a:r>
            <a:endParaRPr lang="en-US" sz="1050" dirty="0"/>
          </a:p>
        </p:txBody>
      </p:sp>
      <p:sp>
        <p:nvSpPr>
          <p:cNvPr id="44" name="Text 37"/>
          <p:cNvSpPr txBox="1"/>
          <p:nvPr/>
        </p:nvSpPr>
        <p:spPr>
          <a:xfrm>
            <a:off x="9751162" y="3502152"/>
            <a:ext cx="1751990" cy="914400"/>
          </a:xfrm>
          <a:prstGeom prst="rect">
            <a:avLst/>
          </a:prstGeom>
          <a:noFill/>
          <a:ln/>
        </p:spPr>
        <p:txBody>
          <a:bodyPr wrap="square" lIns="0" tIns="0" rIns="0" bIns="0" rtlCol="0" anchor="t"/>
          <a:lstStyle/>
          <a:p>
            <a:pPr marL="0" indent="0">
              <a:buNone/>
            </a:pPr>
            <a:r>
              <a:rPr lang="en-US" sz="1600" i="1" dirty="0">
                <a:solidFill>
                  <a:srgbClr val="2E2522"/>
                </a:solidFill>
                <a:latin typeface="Calibri" pitchFamily="34" charset="0"/>
                <a:ea typeface="Calibri" pitchFamily="34" charset="-122"/>
                <a:cs typeface="Calibri" pitchFamily="34" charset="-120"/>
              </a:rPr>
              <a:t>“Systematic studies have tested the claim.”</a:t>
            </a:r>
            <a:endParaRPr lang="en-US" sz="1600" dirty="0"/>
          </a:p>
        </p:txBody>
      </p:sp>
      <p:sp>
        <p:nvSpPr>
          <p:cNvPr id="45" name="Text 38"/>
          <p:cNvSpPr txBox="1"/>
          <p:nvPr/>
        </p:nvSpPr>
        <p:spPr>
          <a:xfrm>
            <a:off x="9751162" y="4434840"/>
            <a:ext cx="1797710" cy="237744"/>
          </a:xfrm>
          <a:prstGeom prst="rect">
            <a:avLst/>
          </a:prstGeom>
          <a:noFill/>
          <a:ln/>
        </p:spPr>
        <p:txBody>
          <a:bodyPr wrap="square" lIns="0" tIns="0" rIns="0" bIns="0" rtlCol="0" anchor="ctr"/>
          <a:lstStyle/>
          <a:p>
            <a:pPr marL="0" indent="0">
              <a:buNone/>
            </a:pPr>
            <a:r>
              <a:rPr lang="en-US" sz="1050" b="1" kern="0" spc="150" dirty="0">
                <a:solidFill>
                  <a:srgbClr val="7A1F2B"/>
                </a:solidFill>
                <a:latin typeface="Calibri" pitchFamily="34" charset="0"/>
                <a:ea typeface="Calibri" pitchFamily="34" charset="-122"/>
                <a:cs typeface="Calibri" pitchFamily="34" charset="-120"/>
              </a:rPr>
              <a:t>STRENGTH AND LIMIT</a:t>
            </a:r>
            <a:endParaRPr lang="en-US" sz="1050" dirty="0"/>
          </a:p>
        </p:txBody>
      </p:sp>
      <p:sp>
        <p:nvSpPr>
          <p:cNvPr id="46" name="Text 39"/>
          <p:cNvSpPr txBox="1"/>
          <p:nvPr/>
        </p:nvSpPr>
        <p:spPr>
          <a:xfrm>
            <a:off x="9751162" y="4690872"/>
            <a:ext cx="1751990" cy="914400"/>
          </a:xfrm>
          <a:prstGeom prst="rect">
            <a:avLst/>
          </a:prstGeom>
          <a:noFill/>
          <a:ln/>
        </p:spPr>
        <p:txBody>
          <a:bodyPr wrap="square" lIns="0" tIns="0" rIns="0" bIns="0" rtlCol="0" anchor="t"/>
          <a:lstStyle/>
          <a:p>
            <a:pPr marL="0" indent="0">
              <a:buNone/>
            </a:pPr>
            <a:r>
              <a:rPr lang="en-US" sz="1600" dirty="0">
                <a:solidFill>
                  <a:srgbClr val="2E2522"/>
                </a:solidFill>
                <a:latin typeface="Calibri" pitchFamily="34" charset="0"/>
                <a:ea typeface="Calibri" pitchFamily="34" charset="-122"/>
                <a:cs typeface="Calibri" pitchFamily="34" charset="-120"/>
              </a:rPr>
              <a:t>Also imperfect, but public, checkable and self-correcting.</a:t>
            </a:r>
            <a:endParaRPr lang="en-US" sz="1600" dirty="0"/>
          </a:p>
        </p:txBody>
      </p:sp>
      <p:sp>
        <p:nvSpPr>
          <p:cNvPr id="47" name="Text 40"/>
          <p:cNvSpPr txBox="1"/>
          <p:nvPr/>
        </p:nvSpPr>
        <p:spPr>
          <a:xfrm>
            <a:off x="548640" y="5852160"/>
            <a:ext cx="11064240" cy="411480"/>
          </a:xfrm>
          <a:prstGeom prst="rect">
            <a:avLst/>
          </a:prstGeom>
          <a:noFill/>
          <a:ln/>
        </p:spPr>
        <p:txBody>
          <a:bodyPr wrap="square" lIns="0" tIns="0" rIns="0" bIns="0" rtlCol="0" anchor="ctr"/>
          <a:lstStyle/>
          <a:p>
            <a:pPr marL="0" indent="0">
              <a:buNone/>
            </a:pPr>
            <a:r>
              <a:rPr lang="en-US" sz="1600" b="1" dirty="0">
                <a:solidFill>
                  <a:srgbClr val="7A1F2B"/>
                </a:solidFill>
                <a:latin typeface="Calibri" pitchFamily="34" charset="0"/>
                <a:ea typeface="Calibri" pitchFamily="34" charset="-122"/>
                <a:cs typeface="Calibri" pitchFamily="34" charset="-120"/>
              </a:rPr>
              <a:t>Key idea: </a:t>
            </a:r>
            <a:r>
              <a:rPr lang="en-US" sz="1600" dirty="0">
                <a:solidFill>
                  <a:srgbClr val="2E2522"/>
                </a:solidFill>
                <a:latin typeface="Calibri" pitchFamily="34" charset="0"/>
                <a:ea typeface="Calibri" pitchFamily="34" charset="-122"/>
                <a:cs typeface="Calibri" pitchFamily="34" charset="-120"/>
              </a:rPr>
              <a:t>research does not replace professional experience. It tests claims so that practice can be checked and improved.</a:t>
            </a:r>
            <a:endParaRPr lang="en-US" sz="1600" dirty="0"/>
          </a:p>
        </p:txBody>
      </p:sp>
      <p:sp>
        <p:nvSpPr>
          <p:cNvPr id="48" name="Slide Number Placeholder 0"/>
          <p:cNvSpPr>
            <a:spLocks noGrp="1"/>
          </p:cNvSpPr>
          <p:nvPr>
            <p:ph type="sldNum" sz="quarter" idx="4294967295"/>
          </p:nvPr>
        </p:nvSpPr>
        <p:spPr>
          <a:xfrm>
            <a:off x="11183112" y="6437376"/>
            <a:ext cx="457200" cy="237744"/>
          </a:xfrm>
          <a:prstGeom prst="rect">
            <a:avLst/>
          </a:prstGeom>
          <a:extLst>
            <a:ext uri="{C572A759-6A51-4108-AA02-DFA0A04FC94B}">
              <ma14:wrappingTextBoxFlag xmlns=""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7A1F2B"/>
        </a:solidFill>
        <a:effectLst/>
      </p:bgPr>
    </p:bg>
    <p:spTree>
      <p:nvGrpSpPr>
        <p:cNvPr id="1" name=""/>
        <p:cNvGrpSpPr/>
        <p:nvPr/>
      </p:nvGrpSpPr>
      <p:grpSpPr>
        <a:xfrm>
          <a:off x="0" y="0"/>
          <a:ext cx="0" cy="0"/>
          <a:chOff x="0" y="0"/>
          <a:chExt cx="0" cy="0"/>
        </a:xfrm>
      </p:grpSpPr>
      <p:sp>
        <p:nvSpPr>
          <p:cNvPr id="2" name="Shape 0"/>
          <p:cNvSpPr/>
          <p:nvPr/>
        </p:nvSpPr>
        <p:spPr>
          <a:xfrm>
            <a:off x="822960" y="1554480"/>
            <a:ext cx="2926080" cy="2926080"/>
          </a:xfrm>
          <a:prstGeom prst="ellipse">
            <a:avLst/>
          </a:prstGeom>
          <a:ln w="19050">
            <a:solidFill>
              <a:srgbClr val="EADBC0"/>
            </a:solidFill>
            <a:prstDash val="solid"/>
          </a:ln>
        </p:spPr>
      </p:sp>
      <p:sp>
        <p:nvSpPr>
          <p:cNvPr id="3" name="Shape 1"/>
          <p:cNvSpPr/>
          <p:nvPr/>
        </p:nvSpPr>
        <p:spPr>
          <a:xfrm>
            <a:off x="1143000" y="1874520"/>
            <a:ext cx="2286000" cy="2286000"/>
          </a:xfrm>
          <a:prstGeom prst="ellipse">
            <a:avLst/>
          </a:prstGeom>
          <a:solidFill>
            <a:srgbClr val="561520"/>
          </a:solidFill>
          <a:ln/>
        </p:spPr>
      </p:sp>
      <p:sp>
        <p:nvSpPr>
          <p:cNvPr id="4" name="Text 2"/>
          <p:cNvSpPr txBox="1"/>
          <p:nvPr/>
        </p:nvSpPr>
        <p:spPr>
          <a:xfrm>
            <a:off x="1143000" y="1874520"/>
            <a:ext cx="2286000" cy="2286000"/>
          </a:xfrm>
          <a:prstGeom prst="rect">
            <a:avLst/>
          </a:prstGeom>
          <a:noFill/>
          <a:ln/>
        </p:spPr>
        <p:txBody>
          <a:bodyPr wrap="square" lIns="0" tIns="0" rIns="0" bIns="0" rtlCol="0" anchor="ctr"/>
          <a:lstStyle/>
          <a:p>
            <a:pPr marL="0" indent="0" algn="ctr">
              <a:buNone/>
            </a:pPr>
            <a:r>
              <a:rPr lang="en-US" sz="11000" b="1" dirty="0">
                <a:solidFill>
                  <a:srgbClr val="FFFBF3"/>
                </a:solidFill>
                <a:latin typeface="Cambria" pitchFamily="34" charset="0"/>
                <a:ea typeface="Cambria" pitchFamily="34" charset="-122"/>
                <a:cs typeface="Cambria" pitchFamily="34" charset="-120"/>
              </a:rPr>
              <a:t>A</a:t>
            </a:r>
            <a:endParaRPr lang="en-US" sz="11000" dirty="0"/>
          </a:p>
        </p:txBody>
      </p:sp>
      <p:sp>
        <p:nvSpPr>
          <p:cNvPr id="5" name="Text 3"/>
          <p:cNvSpPr txBox="1"/>
          <p:nvPr/>
        </p:nvSpPr>
        <p:spPr>
          <a:xfrm>
            <a:off x="4389120" y="1417320"/>
            <a:ext cx="5486400" cy="237744"/>
          </a:xfrm>
          <a:prstGeom prst="rect">
            <a:avLst/>
          </a:prstGeom>
          <a:noFill/>
          <a:ln/>
        </p:spPr>
        <p:txBody>
          <a:bodyPr wrap="square" lIns="0" tIns="0" rIns="0" bIns="0" rtlCol="0" anchor="ctr"/>
          <a:lstStyle/>
          <a:p>
            <a:pPr marL="0" indent="0">
              <a:buNone/>
            </a:pPr>
            <a:r>
              <a:rPr lang="en-US" sz="1200" b="1" kern="0" spc="150" dirty="0">
                <a:solidFill>
                  <a:srgbClr val="EADBC0"/>
                </a:solidFill>
                <a:latin typeface="Calibri" pitchFamily="34" charset="0"/>
                <a:ea typeface="Calibri" pitchFamily="34" charset="-122"/>
                <a:cs typeface="Calibri" pitchFamily="34" charset="-120"/>
              </a:rPr>
              <a:t>PART A</a:t>
            </a:r>
            <a:endParaRPr lang="en-US" sz="1200" dirty="0"/>
          </a:p>
        </p:txBody>
      </p:sp>
      <p:sp>
        <p:nvSpPr>
          <p:cNvPr id="6" name="Text 4"/>
          <p:cNvSpPr txBox="1"/>
          <p:nvPr/>
        </p:nvSpPr>
        <p:spPr>
          <a:xfrm>
            <a:off x="4389120" y="1737360"/>
            <a:ext cx="7223760" cy="1280160"/>
          </a:xfrm>
          <a:prstGeom prst="rect">
            <a:avLst/>
          </a:prstGeom>
          <a:noFill/>
          <a:ln/>
        </p:spPr>
        <p:txBody>
          <a:bodyPr wrap="square" lIns="0" tIns="0" rIns="0" bIns="0" rtlCol="0" anchor="t"/>
          <a:lstStyle/>
          <a:p>
            <a:pPr marL="0" indent="0">
              <a:buNone/>
            </a:pPr>
            <a:r>
              <a:rPr lang="en-US" sz="3400" b="1" dirty="0">
                <a:solidFill>
                  <a:srgbClr val="FFFBF3"/>
                </a:solidFill>
                <a:latin typeface="Cambria" pitchFamily="34" charset="0"/>
                <a:ea typeface="Cambria" pitchFamily="34" charset="-122"/>
                <a:cs typeface="Cambria" pitchFamily="34" charset="-120"/>
              </a:rPr>
              <a:t>Historical development and significance of SNE research</a:t>
            </a:r>
            <a:endParaRPr lang="en-US" sz="3400" dirty="0"/>
          </a:p>
        </p:txBody>
      </p:sp>
      <p:sp>
        <p:nvSpPr>
          <p:cNvPr id="7" name="Text 5"/>
          <p:cNvSpPr txBox="1"/>
          <p:nvPr/>
        </p:nvSpPr>
        <p:spPr>
          <a:xfrm>
            <a:off x="4389120" y="3200400"/>
            <a:ext cx="7223760" cy="2377440"/>
          </a:xfrm>
          <a:prstGeom prst="rect">
            <a:avLst/>
          </a:prstGeom>
          <a:noFill/>
          <a:ln/>
        </p:spPr>
        <p:txBody>
          <a:bodyPr wrap="square" lIns="0" tIns="0" rIns="0" bIns="0" rtlCol="0" anchor="t"/>
          <a:lstStyle/>
          <a:p>
            <a:pPr marL="177800" indent="-177800">
              <a:spcAft>
                <a:spcPts val="800"/>
              </a:spcAft>
              <a:buSzPct val="100000"/>
              <a:buChar char="•"/>
            </a:pPr>
            <a:r>
              <a:rPr lang="en-US" dirty="0">
                <a:solidFill>
                  <a:schemeClr val="bg1"/>
                </a:solidFill>
                <a:latin typeface="Calibri" pitchFamily="34" charset="0"/>
                <a:ea typeface="Calibri" pitchFamily="34" charset="-122"/>
                <a:cs typeface="Calibri" pitchFamily="34" charset="-120"/>
              </a:rPr>
              <a:t>Why the history of SNE research matters</a:t>
            </a:r>
            <a:endParaRPr lang="en-US" dirty="0">
              <a:solidFill>
                <a:schemeClr val="bg1"/>
              </a:solidFill>
            </a:endParaRPr>
          </a:p>
          <a:p>
            <a:pPr marL="177800" indent="-177800">
              <a:spcAft>
                <a:spcPts val="800"/>
              </a:spcAft>
              <a:buSzPct val="100000"/>
              <a:buChar char="•"/>
            </a:pPr>
            <a:r>
              <a:rPr lang="en-US" dirty="0">
                <a:solidFill>
                  <a:schemeClr val="bg1"/>
                </a:solidFill>
                <a:latin typeface="Calibri" pitchFamily="34" charset="0"/>
                <a:ea typeface="Calibri" pitchFamily="34" charset="-122"/>
                <a:cs typeface="Calibri" pitchFamily="34" charset="-120"/>
              </a:rPr>
              <a:t>Six broad developments, and integration vs inclusion</a:t>
            </a:r>
            <a:endParaRPr lang="en-US" dirty="0">
              <a:solidFill>
                <a:schemeClr val="bg1"/>
              </a:solidFill>
            </a:endParaRPr>
          </a:p>
          <a:p>
            <a:pPr marL="177800" indent="-177800">
              <a:spcAft>
                <a:spcPts val="800"/>
              </a:spcAft>
              <a:buSzPct val="100000"/>
              <a:buChar char="•"/>
            </a:pPr>
            <a:r>
              <a:rPr lang="en-US" dirty="0">
                <a:solidFill>
                  <a:schemeClr val="bg1"/>
                </a:solidFill>
                <a:latin typeface="Calibri" pitchFamily="34" charset="0"/>
                <a:ea typeface="Calibri" pitchFamily="34" charset="-122"/>
                <a:cs typeface="Calibri" pitchFamily="34" charset="-120"/>
              </a:rPr>
              <a:t>Local histories: Malaysia and China</a:t>
            </a:r>
            <a:endParaRPr lang="en-US" dirty="0">
              <a:solidFill>
                <a:schemeClr val="bg1"/>
              </a:solidFill>
            </a:endParaRPr>
          </a:p>
          <a:p>
            <a:pPr marL="177800" indent="-177800">
              <a:spcAft>
                <a:spcPts val="800"/>
              </a:spcAft>
              <a:buSzPct val="100000"/>
              <a:buChar char="•"/>
            </a:pPr>
            <a:r>
              <a:rPr lang="en-US" dirty="0">
                <a:solidFill>
                  <a:schemeClr val="bg1"/>
                </a:solidFill>
                <a:latin typeface="Calibri" pitchFamily="34" charset="0"/>
                <a:ea typeface="Calibri" pitchFamily="34" charset="-122"/>
                <a:cs typeface="Calibri" pitchFamily="34" charset="-120"/>
              </a:rPr>
              <a:t>Why SNE research matters and what makes it distinctive</a:t>
            </a:r>
            <a:endParaRPr lang="en-US" dirty="0">
              <a:solidFill>
                <a:schemeClr val="bg1"/>
              </a:solidFill>
            </a:endParaRPr>
          </a:p>
        </p:txBody>
      </p:sp>
      <p:sp>
        <p:nvSpPr>
          <p:cNvPr id="8" name="Text 6"/>
          <p:cNvSpPr txBox="1"/>
          <p:nvPr/>
        </p:nvSpPr>
        <p:spPr>
          <a:xfrm>
            <a:off x="4389120" y="5715000"/>
            <a:ext cx="7223760" cy="457200"/>
          </a:xfrm>
          <a:prstGeom prst="rect">
            <a:avLst/>
          </a:prstGeom>
          <a:noFill/>
          <a:ln/>
        </p:spPr>
        <p:txBody>
          <a:bodyPr wrap="square" lIns="0" tIns="0" rIns="0" bIns="0" rtlCol="0" anchor="t"/>
          <a:lstStyle/>
          <a:p>
            <a:pPr marL="0" indent="0">
              <a:buNone/>
            </a:pPr>
            <a:r>
              <a:rPr lang="en-US" sz="1200" i="1" dirty="0">
                <a:solidFill>
                  <a:srgbClr val="EADBC0"/>
                </a:solidFill>
                <a:latin typeface="Calibri" pitchFamily="34" charset="0"/>
                <a:ea typeface="Calibri" pitchFamily="34" charset="-122"/>
                <a:cs typeface="Calibri" pitchFamily="34" charset="-120"/>
              </a:rPr>
              <a:t>Builds on your pre-reading: Changing Perspectives in Special Needs Education Research</a:t>
            </a:r>
            <a:endParaRPr lang="en-US" sz="1200" dirty="0"/>
          </a:p>
        </p:txBody>
      </p:sp>
      <p:sp>
        <p:nvSpPr>
          <p:cNvPr id="25" name="Slide Number Placeholder 0"/>
          <p:cNvSpPr>
            <a:spLocks noGrp="1"/>
          </p:cNvSpPr>
          <p:nvPr>
            <p:ph type="sldNum" sz="quarter" idx="4294967295"/>
          </p:nvPr>
        </p:nvSpPr>
        <p:spPr>
          <a:xfrm>
            <a:off x="11183112" y="6437376"/>
            <a:ext cx="457200" cy="237744"/>
          </a:xfrm>
          <a:prstGeom prst="rect">
            <a:avLst/>
          </a:prstGeom>
          <a:extLst>
            <a:ext uri="{C572A759-6A51-4108-AA02-DFA0A04FC94B}">
              <ma14:wrappingTextBoxFlag xmlns="" xmlns:ma14="http://schemas.microsoft.com/office/mac/drawingml/2011/main" val="0"/>
            </a:ext>
          </a:extLst>
        </p:spPr>
        <p:txBody>
          <a:bodyPr/>
          <a:lstStyle>
            <a:lvl1pPr>
              <a:defRPr sz="900">
                <a:solidFill>
                  <a:srgbClr val="EADBC0"/>
                </a:solidFill>
                <a:latin typeface="Calibri"/>
                <a:ea typeface="Calibri"/>
                <a:cs typeface="Calibri"/>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wrap="square" lIns="0" tIns="0" rIns="0" bIns="0" rtlCol="0" anchor="ctr"/>
          <a:lstStyle/>
          <a:p>
            <a:pPr marL="0" indent="0">
              <a:buNone/>
            </a:pPr>
            <a:r>
              <a:rPr lang="en-US" sz="1000" b="1" kern="0" spc="150" dirty="0">
                <a:solidFill>
                  <a:srgbClr val="7A1F2B"/>
                </a:solidFill>
                <a:latin typeface="Calibri" pitchFamily="34" charset="0"/>
                <a:ea typeface="Calibri" pitchFamily="34" charset="-122"/>
                <a:cs typeface="Calibri" pitchFamily="34" charset="-120"/>
              </a:rPr>
              <a:t>PART A · HISTORY</a:t>
            </a:r>
            <a:endParaRPr lang="en-US" sz="1000" dirty="0"/>
          </a:p>
        </p:txBody>
      </p:sp>
      <p:sp>
        <p:nvSpPr>
          <p:cNvPr id="3" name="Text 1"/>
          <p:cNvSpPr txBox="1"/>
          <p:nvPr/>
        </p:nvSpPr>
        <p:spPr>
          <a:xfrm>
            <a:off x="548640" y="512064"/>
            <a:ext cx="11064240" cy="640080"/>
          </a:xfrm>
          <a:prstGeom prst="rect">
            <a:avLst/>
          </a:prstGeom>
          <a:noFill/>
          <a:ln/>
        </p:spPr>
        <p:txBody>
          <a:bodyPr wrap="square" lIns="0" tIns="0" rIns="0" bIns="0" rtlCol="0" anchor="ctr">
            <a:normAutofit/>
          </a:bodyPr>
          <a:lstStyle/>
          <a:p>
            <a:pPr marL="0" indent="0">
              <a:buNone/>
            </a:pPr>
            <a:r>
              <a:rPr lang="en-US" sz="2800" b="1" dirty="0">
                <a:solidFill>
                  <a:srgbClr val="2E2522"/>
                </a:solidFill>
                <a:latin typeface="Cambria" pitchFamily="34" charset="0"/>
                <a:ea typeface="Cambria" pitchFamily="34" charset="-122"/>
                <a:cs typeface="Cambria" pitchFamily="34" charset="-120"/>
              </a:rPr>
              <a:t>Why the history matters</a:t>
            </a:r>
            <a:endParaRPr lang="en-US" sz="2800" dirty="0"/>
          </a:p>
        </p:txBody>
      </p:sp>
      <p:sp>
        <p:nvSpPr>
          <p:cNvPr id="4" name="Text 2"/>
          <p:cNvSpPr txBox="1"/>
          <p:nvPr/>
        </p:nvSpPr>
        <p:spPr>
          <a:xfrm>
            <a:off x="548640" y="6437376"/>
            <a:ext cx="9144000" cy="237744"/>
          </a:xfrm>
          <a:prstGeom prst="rect">
            <a:avLst/>
          </a:prstGeom>
          <a:noFill/>
          <a:ln/>
        </p:spPr>
        <p:txBody>
          <a:bodyPr wrap="square" lIns="0" tIns="0" rIns="0" bIns="0" rtlCol="0" anchor="ctr"/>
          <a:lstStyle/>
          <a:p>
            <a:pPr marL="0" indent="0">
              <a:buNone/>
            </a:pPr>
            <a:r>
              <a:rPr lang="en-US" sz="900" dirty="0">
                <a:solidFill>
                  <a:srgbClr val="6B5E55"/>
                </a:solidFill>
                <a:latin typeface="Calibri" pitchFamily="34" charset="0"/>
                <a:ea typeface="Calibri" pitchFamily="34" charset="-122"/>
                <a:cs typeface="Calibri" pitchFamily="34" charset="-120"/>
              </a:rPr>
              <a:t>MSN1074 Research Methodology  |  Topic 1: Introduction to Research in SNE  |  Session 1</a:t>
            </a:r>
            <a:endParaRPr lang="en-US" sz="900" dirty="0"/>
          </a:p>
        </p:txBody>
      </p:sp>
      <p:sp>
        <p:nvSpPr>
          <p:cNvPr id="5" name="Text 3"/>
          <p:cNvSpPr txBox="1"/>
          <p:nvPr/>
        </p:nvSpPr>
        <p:spPr>
          <a:xfrm>
            <a:off x="548640" y="1371600"/>
            <a:ext cx="4206240" cy="1280160"/>
          </a:xfrm>
          <a:prstGeom prst="rect">
            <a:avLst/>
          </a:prstGeom>
          <a:noFill/>
          <a:ln/>
        </p:spPr>
        <p:txBody>
          <a:bodyPr wrap="square" lIns="0" tIns="0" rIns="0" bIns="0" rtlCol="0" anchor="t"/>
          <a:lstStyle/>
          <a:p>
            <a:pPr marL="0" indent="0">
              <a:buNone/>
            </a:pPr>
            <a:r>
              <a:rPr lang="en-US" sz="2200" i="1" dirty="0">
                <a:solidFill>
                  <a:srgbClr val="7A1F2B"/>
                </a:solidFill>
                <a:latin typeface="Cambria" pitchFamily="34" charset="0"/>
                <a:ea typeface="Cambria" pitchFamily="34" charset="-122"/>
                <a:cs typeface="Cambria" pitchFamily="34" charset="-120"/>
              </a:rPr>
              <a:t>“Research begins with a choice about what needs explaining.”</a:t>
            </a:r>
            <a:endParaRPr lang="en-US" sz="2200" dirty="0"/>
          </a:p>
        </p:txBody>
      </p:sp>
      <p:sp>
        <p:nvSpPr>
          <p:cNvPr id="6" name="Text 4"/>
          <p:cNvSpPr txBox="1"/>
          <p:nvPr/>
        </p:nvSpPr>
        <p:spPr>
          <a:xfrm>
            <a:off x="548640" y="2743200"/>
            <a:ext cx="4206240" cy="1188720"/>
          </a:xfrm>
          <a:prstGeom prst="rect">
            <a:avLst/>
          </a:prstGeom>
          <a:noFill/>
          <a:ln/>
        </p:spPr>
        <p:txBody>
          <a:bodyPr wrap="square" lIns="0" tIns="0" rIns="0" bIns="0" rtlCol="0" anchor="t"/>
          <a:lstStyle/>
          <a:p>
            <a:pPr marL="0" indent="0">
              <a:buNone/>
            </a:pPr>
            <a:r>
              <a:rPr lang="en-US" dirty="0">
                <a:solidFill>
                  <a:srgbClr val="2E2522"/>
                </a:solidFill>
                <a:latin typeface="Calibri" pitchFamily="34" charset="0"/>
                <a:ea typeface="Calibri" pitchFamily="34" charset="-122"/>
                <a:cs typeface="Calibri" pitchFamily="34" charset="-120"/>
              </a:rPr>
              <a:t>Over time, SNE researchers have made this choice in different ways. Each way made some things visible and left others hidden.</a:t>
            </a:r>
            <a:endParaRPr lang="en-US" dirty="0"/>
          </a:p>
        </p:txBody>
      </p:sp>
      <p:sp>
        <p:nvSpPr>
          <p:cNvPr id="7" name="Shape 5"/>
          <p:cNvSpPr/>
          <p:nvPr/>
        </p:nvSpPr>
        <p:spPr>
          <a:xfrm>
            <a:off x="548640" y="4160520"/>
            <a:ext cx="4206240" cy="1737360"/>
          </a:xfrm>
          <a:prstGeom prst="roundRect">
            <a:avLst>
              <a:gd name="adj" fmla="val 4211"/>
            </a:avLst>
          </a:prstGeom>
          <a:solidFill>
            <a:srgbClr val="EFE5D3"/>
          </a:solidFill>
          <a:ln/>
        </p:spPr>
      </p:sp>
      <p:sp>
        <p:nvSpPr>
          <p:cNvPr id="8" name="Text 6"/>
          <p:cNvSpPr txBox="1"/>
          <p:nvPr/>
        </p:nvSpPr>
        <p:spPr>
          <a:xfrm>
            <a:off x="777240" y="4297680"/>
            <a:ext cx="3657600" cy="237744"/>
          </a:xfrm>
          <a:prstGeom prst="rect">
            <a:avLst/>
          </a:prstGeom>
          <a:noFill/>
          <a:ln/>
        </p:spPr>
        <p:txBody>
          <a:bodyPr wrap="square" lIns="0" tIns="0" rIns="0" bIns="0" rtlCol="0" anchor="ctr"/>
          <a:lstStyle/>
          <a:p>
            <a:pPr marL="0" indent="0">
              <a:buNone/>
            </a:pPr>
            <a:r>
              <a:rPr lang="en-US" sz="1000" b="1" kern="0" spc="150" dirty="0">
                <a:solidFill>
                  <a:srgbClr val="7A1F2B"/>
                </a:solidFill>
                <a:latin typeface="Calibri" pitchFamily="34" charset="0"/>
                <a:ea typeface="Calibri" pitchFamily="34" charset="-122"/>
                <a:cs typeface="Calibri" pitchFamily="34" charset="-120"/>
              </a:rPr>
              <a:t>KEY POINT</a:t>
            </a:r>
            <a:endParaRPr lang="en-US" sz="1000" dirty="0"/>
          </a:p>
        </p:txBody>
      </p:sp>
      <p:sp>
        <p:nvSpPr>
          <p:cNvPr id="9" name="Text 7"/>
          <p:cNvSpPr txBox="1"/>
          <p:nvPr/>
        </p:nvSpPr>
        <p:spPr>
          <a:xfrm>
            <a:off x="777240" y="4572000"/>
            <a:ext cx="3794760" cy="1234440"/>
          </a:xfrm>
          <a:prstGeom prst="rect">
            <a:avLst/>
          </a:prstGeom>
          <a:noFill/>
          <a:ln/>
        </p:spPr>
        <p:txBody>
          <a:bodyPr wrap="square" lIns="0" tIns="0" rIns="0" bIns="0" rtlCol="0" anchor="t"/>
          <a:lstStyle/>
          <a:p>
            <a:pPr marL="0" indent="0">
              <a:buNone/>
            </a:pPr>
            <a:r>
              <a:rPr lang="en-US" sz="1600" dirty="0">
                <a:solidFill>
                  <a:srgbClr val="2E2522"/>
                </a:solidFill>
                <a:latin typeface="Calibri" pitchFamily="34" charset="0"/>
                <a:ea typeface="Calibri" pitchFamily="34" charset="-122"/>
                <a:cs typeface="Calibri" pitchFamily="34" charset="-120"/>
              </a:rPr>
              <a:t>Each focus gives useful evidence, but each shows a </a:t>
            </a:r>
            <a:r>
              <a:rPr lang="en-US" sz="1600" b="1" dirty="0">
                <a:solidFill>
                  <a:srgbClr val="2E2522"/>
                </a:solidFill>
                <a:latin typeface="Calibri" pitchFamily="34" charset="0"/>
                <a:ea typeface="Calibri" pitchFamily="34" charset="-122"/>
                <a:cs typeface="Calibri" pitchFamily="34" charset="-120"/>
              </a:rPr>
              <a:t>different part</a:t>
            </a:r>
            <a:r>
              <a:rPr lang="en-US" sz="1600" dirty="0">
                <a:solidFill>
                  <a:srgbClr val="2E2522"/>
                </a:solidFill>
                <a:latin typeface="Calibri" pitchFamily="34" charset="0"/>
                <a:ea typeface="Calibri" pitchFamily="34" charset="-122"/>
                <a:cs typeface="Calibri" pitchFamily="34" charset="-120"/>
              </a:rPr>
              <a:t> of the same situation. Knowing the history helps us see our own choices and their consequences.</a:t>
            </a:r>
            <a:endParaRPr lang="en-US" sz="1600" dirty="0"/>
          </a:p>
        </p:txBody>
      </p:sp>
      <p:sp>
        <p:nvSpPr>
          <p:cNvPr id="10" name="Shape 8"/>
          <p:cNvSpPr/>
          <p:nvPr/>
        </p:nvSpPr>
        <p:spPr>
          <a:xfrm>
            <a:off x="7470648" y="2852928"/>
            <a:ext cx="1828800" cy="1828800"/>
          </a:xfrm>
          <a:prstGeom prst="ellipse">
            <a:avLst/>
          </a:prstGeom>
          <a:solidFill>
            <a:srgbClr val="7A1F2B"/>
          </a:solidFill>
          <a:ln/>
        </p:spPr>
      </p:sp>
      <p:sp>
        <p:nvSpPr>
          <p:cNvPr id="11" name="Text 9"/>
          <p:cNvSpPr txBox="1"/>
          <p:nvPr/>
        </p:nvSpPr>
        <p:spPr>
          <a:xfrm>
            <a:off x="7607808" y="3127248"/>
            <a:ext cx="1554480" cy="1280160"/>
          </a:xfrm>
          <a:prstGeom prst="rect">
            <a:avLst/>
          </a:prstGeom>
          <a:noFill/>
          <a:ln/>
        </p:spPr>
        <p:txBody>
          <a:bodyPr wrap="square" lIns="0" tIns="0" rIns="0" bIns="0" rtlCol="0" anchor="ctr"/>
          <a:lstStyle/>
          <a:p>
            <a:pPr marL="0" indent="0" algn="ctr">
              <a:buNone/>
            </a:pPr>
            <a:r>
              <a:rPr lang="en-US" b="1" dirty="0">
                <a:solidFill>
                  <a:srgbClr val="FFFBF3"/>
                </a:solidFill>
                <a:latin typeface="Calibri" pitchFamily="34" charset="0"/>
                <a:ea typeface="Calibri" pitchFamily="34" charset="-122"/>
                <a:cs typeface="Calibri" pitchFamily="34" charset="-120"/>
              </a:rPr>
              <a:t>Mei, Year 3, struggles with reading</a:t>
            </a:r>
            <a:endParaRPr lang="en-US" dirty="0"/>
          </a:p>
        </p:txBody>
      </p:sp>
      <p:sp>
        <p:nvSpPr>
          <p:cNvPr id="12" name="Shape 10"/>
          <p:cNvSpPr/>
          <p:nvPr/>
        </p:nvSpPr>
        <p:spPr>
          <a:xfrm>
            <a:off x="5120640" y="1325880"/>
            <a:ext cx="2926080" cy="1371600"/>
          </a:xfrm>
          <a:prstGeom prst="roundRect">
            <a:avLst>
              <a:gd name="adj" fmla="val 5333"/>
            </a:avLst>
          </a:prstGeom>
          <a:solidFill>
            <a:srgbClr val="FFFBF3"/>
          </a:solidFill>
          <a:ln w="12700">
            <a:solidFill>
              <a:srgbClr val="D6C4A4"/>
            </a:solidFill>
            <a:prstDash val="solid"/>
          </a:ln>
        </p:spPr>
      </p:sp>
      <p:sp>
        <p:nvSpPr>
          <p:cNvPr id="13" name="Text 11"/>
          <p:cNvSpPr txBox="1"/>
          <p:nvPr/>
        </p:nvSpPr>
        <p:spPr>
          <a:xfrm>
            <a:off x="5257800" y="1417320"/>
            <a:ext cx="2651760" cy="274320"/>
          </a:xfrm>
          <a:prstGeom prst="rect">
            <a:avLst/>
          </a:prstGeom>
          <a:noFill/>
          <a:ln/>
        </p:spPr>
        <p:txBody>
          <a:bodyPr wrap="square" lIns="0" tIns="0" rIns="0" bIns="0" rtlCol="0" anchor="t"/>
          <a:lstStyle/>
          <a:p>
            <a:pPr marL="0" indent="0">
              <a:buNone/>
            </a:pPr>
            <a:r>
              <a:rPr lang="en-US" sz="1600" b="1" dirty="0">
                <a:solidFill>
                  <a:srgbClr val="7A1F2B"/>
                </a:solidFill>
                <a:latin typeface="Calibri" pitchFamily="34" charset="0"/>
                <a:ea typeface="Calibri" pitchFamily="34" charset="-122"/>
                <a:cs typeface="Calibri" pitchFamily="34" charset="-120"/>
              </a:rPr>
              <a:t>Focus on the learner</a:t>
            </a:r>
            <a:endParaRPr lang="en-US" sz="1600" dirty="0"/>
          </a:p>
        </p:txBody>
      </p:sp>
      <p:sp>
        <p:nvSpPr>
          <p:cNvPr id="14" name="Text 12"/>
          <p:cNvSpPr txBox="1"/>
          <p:nvPr/>
        </p:nvSpPr>
        <p:spPr>
          <a:xfrm>
            <a:off x="5257800" y="1709928"/>
            <a:ext cx="2651760" cy="685800"/>
          </a:xfrm>
          <a:prstGeom prst="rect">
            <a:avLst/>
          </a:prstGeom>
          <a:noFill/>
          <a:ln/>
        </p:spPr>
        <p:txBody>
          <a:bodyPr wrap="square" lIns="0" tIns="0" rIns="0" bIns="0" rtlCol="0" anchor="t"/>
          <a:lstStyle/>
          <a:p>
            <a:pPr marL="0" indent="0">
              <a:buNone/>
            </a:pPr>
            <a:r>
              <a:rPr lang="en-US" sz="1600" i="1" dirty="0">
                <a:solidFill>
                  <a:srgbClr val="2E2522"/>
                </a:solidFill>
                <a:latin typeface="Calibri" pitchFamily="34" charset="0"/>
                <a:ea typeface="Calibri" pitchFamily="34" charset="-122"/>
                <a:cs typeface="Calibri" pitchFamily="34" charset="-120"/>
              </a:rPr>
              <a:t>“Which reading skills does Mei need support with?”</a:t>
            </a:r>
            <a:endParaRPr lang="en-US" sz="1600" dirty="0"/>
          </a:p>
        </p:txBody>
      </p:sp>
      <p:sp>
        <p:nvSpPr>
          <p:cNvPr id="15" name="Text 13"/>
          <p:cNvSpPr txBox="1"/>
          <p:nvPr/>
        </p:nvSpPr>
        <p:spPr>
          <a:xfrm>
            <a:off x="5257800" y="2377440"/>
            <a:ext cx="2651760" cy="256032"/>
          </a:xfrm>
          <a:prstGeom prst="rect">
            <a:avLst/>
          </a:prstGeom>
          <a:noFill/>
          <a:ln/>
        </p:spPr>
        <p:txBody>
          <a:bodyPr wrap="square" lIns="0" tIns="0" rIns="0" bIns="0" rtlCol="0" anchor="t"/>
          <a:lstStyle/>
          <a:p>
            <a:pPr marL="0" indent="0">
              <a:buNone/>
            </a:pPr>
            <a:r>
              <a:rPr lang="en-US" sz="1600" b="1" dirty="0">
                <a:solidFill>
                  <a:srgbClr val="6B5E55"/>
                </a:solidFill>
                <a:latin typeface="Calibri" pitchFamily="34" charset="0"/>
                <a:ea typeface="Calibri" pitchFamily="34" charset="-122"/>
                <a:cs typeface="Calibri" pitchFamily="34" charset="-120"/>
              </a:rPr>
              <a:t>→ Assessment</a:t>
            </a:r>
            <a:endParaRPr lang="en-US" sz="1600" dirty="0"/>
          </a:p>
        </p:txBody>
      </p:sp>
      <p:sp>
        <p:nvSpPr>
          <p:cNvPr id="16" name="Shape 14"/>
          <p:cNvSpPr/>
          <p:nvPr/>
        </p:nvSpPr>
        <p:spPr>
          <a:xfrm>
            <a:off x="8714232" y="1325880"/>
            <a:ext cx="2926080" cy="1371600"/>
          </a:xfrm>
          <a:prstGeom prst="roundRect">
            <a:avLst>
              <a:gd name="adj" fmla="val 5333"/>
            </a:avLst>
          </a:prstGeom>
          <a:solidFill>
            <a:srgbClr val="FFFBF3"/>
          </a:solidFill>
          <a:ln w="12700">
            <a:solidFill>
              <a:srgbClr val="D6C4A4"/>
            </a:solidFill>
            <a:prstDash val="solid"/>
          </a:ln>
        </p:spPr>
      </p:sp>
      <p:sp>
        <p:nvSpPr>
          <p:cNvPr id="17" name="Text 15"/>
          <p:cNvSpPr txBox="1"/>
          <p:nvPr/>
        </p:nvSpPr>
        <p:spPr>
          <a:xfrm>
            <a:off x="8851392" y="1417320"/>
            <a:ext cx="2651760" cy="274320"/>
          </a:xfrm>
          <a:prstGeom prst="rect">
            <a:avLst/>
          </a:prstGeom>
          <a:noFill/>
          <a:ln/>
        </p:spPr>
        <p:txBody>
          <a:bodyPr wrap="square" lIns="0" tIns="0" rIns="0" bIns="0" rtlCol="0" anchor="t"/>
          <a:lstStyle/>
          <a:p>
            <a:pPr marL="0" indent="0">
              <a:buNone/>
            </a:pPr>
            <a:r>
              <a:rPr lang="en-US" sz="1600" b="1" dirty="0">
                <a:solidFill>
                  <a:srgbClr val="7A1F2B"/>
                </a:solidFill>
                <a:latin typeface="Calibri" pitchFamily="34" charset="0"/>
                <a:ea typeface="Calibri" pitchFamily="34" charset="-122"/>
                <a:cs typeface="Calibri" pitchFamily="34" charset="-120"/>
              </a:rPr>
              <a:t>Focus on the classroom</a:t>
            </a:r>
            <a:endParaRPr lang="en-US" sz="1600" dirty="0"/>
          </a:p>
        </p:txBody>
      </p:sp>
      <p:sp>
        <p:nvSpPr>
          <p:cNvPr id="18" name="Text 16"/>
          <p:cNvSpPr txBox="1"/>
          <p:nvPr/>
        </p:nvSpPr>
        <p:spPr>
          <a:xfrm>
            <a:off x="8851392" y="1709928"/>
            <a:ext cx="2651760" cy="685800"/>
          </a:xfrm>
          <a:prstGeom prst="rect">
            <a:avLst/>
          </a:prstGeom>
          <a:noFill/>
          <a:ln/>
        </p:spPr>
        <p:txBody>
          <a:bodyPr wrap="square" lIns="0" tIns="0" rIns="0" bIns="0" rtlCol="0" anchor="t"/>
          <a:lstStyle/>
          <a:p>
            <a:pPr marL="0" indent="0">
              <a:buNone/>
            </a:pPr>
            <a:r>
              <a:rPr lang="en-US" sz="1600" i="1" dirty="0">
                <a:solidFill>
                  <a:srgbClr val="2E2522"/>
                </a:solidFill>
                <a:latin typeface="Calibri" pitchFamily="34" charset="0"/>
                <a:ea typeface="Calibri" pitchFamily="34" charset="-122"/>
                <a:cs typeface="Calibri" pitchFamily="34" charset="-120"/>
              </a:rPr>
              <a:t>“Are the class texts and tasks accessible to Mei?”</a:t>
            </a:r>
            <a:endParaRPr lang="en-US" sz="1600" dirty="0"/>
          </a:p>
        </p:txBody>
      </p:sp>
      <p:sp>
        <p:nvSpPr>
          <p:cNvPr id="19" name="Text 17"/>
          <p:cNvSpPr txBox="1"/>
          <p:nvPr/>
        </p:nvSpPr>
        <p:spPr>
          <a:xfrm>
            <a:off x="8851392" y="2377440"/>
            <a:ext cx="2651760" cy="256032"/>
          </a:xfrm>
          <a:prstGeom prst="rect">
            <a:avLst/>
          </a:prstGeom>
          <a:noFill/>
          <a:ln/>
        </p:spPr>
        <p:txBody>
          <a:bodyPr wrap="square" lIns="0" tIns="0" rIns="0" bIns="0" rtlCol="0" anchor="t"/>
          <a:lstStyle/>
          <a:p>
            <a:pPr marL="0" indent="0">
              <a:buNone/>
            </a:pPr>
            <a:r>
              <a:rPr lang="en-US" sz="1600" b="1" dirty="0">
                <a:solidFill>
                  <a:srgbClr val="6B5E55"/>
                </a:solidFill>
                <a:latin typeface="Calibri" pitchFamily="34" charset="0"/>
                <a:ea typeface="Calibri" pitchFamily="34" charset="-122"/>
                <a:cs typeface="Calibri" pitchFamily="34" charset="-120"/>
              </a:rPr>
              <a:t>→ Inclusive inquiry</a:t>
            </a:r>
            <a:endParaRPr lang="en-US" sz="1600" dirty="0"/>
          </a:p>
        </p:txBody>
      </p:sp>
      <p:sp>
        <p:nvSpPr>
          <p:cNvPr id="20" name="Shape 18"/>
          <p:cNvSpPr/>
          <p:nvPr/>
        </p:nvSpPr>
        <p:spPr>
          <a:xfrm>
            <a:off x="5120640" y="4754880"/>
            <a:ext cx="2926080" cy="1371600"/>
          </a:xfrm>
          <a:prstGeom prst="roundRect">
            <a:avLst>
              <a:gd name="adj" fmla="val 5333"/>
            </a:avLst>
          </a:prstGeom>
          <a:solidFill>
            <a:srgbClr val="FFFBF3"/>
          </a:solidFill>
          <a:ln w="12700">
            <a:solidFill>
              <a:srgbClr val="D6C4A4"/>
            </a:solidFill>
            <a:prstDash val="solid"/>
          </a:ln>
        </p:spPr>
      </p:sp>
      <p:sp>
        <p:nvSpPr>
          <p:cNvPr id="21" name="Text 19"/>
          <p:cNvSpPr txBox="1"/>
          <p:nvPr/>
        </p:nvSpPr>
        <p:spPr>
          <a:xfrm>
            <a:off x="5257800" y="4846320"/>
            <a:ext cx="2651760" cy="274320"/>
          </a:xfrm>
          <a:prstGeom prst="rect">
            <a:avLst/>
          </a:prstGeom>
          <a:noFill/>
          <a:ln/>
        </p:spPr>
        <p:txBody>
          <a:bodyPr wrap="square" lIns="0" tIns="0" rIns="0" bIns="0" rtlCol="0" anchor="t"/>
          <a:lstStyle/>
          <a:p>
            <a:pPr marL="0" indent="0">
              <a:buNone/>
            </a:pPr>
            <a:r>
              <a:rPr lang="en-US" sz="1600" b="1" dirty="0">
                <a:solidFill>
                  <a:srgbClr val="7A1F2B"/>
                </a:solidFill>
                <a:latin typeface="Calibri" pitchFamily="34" charset="0"/>
                <a:ea typeface="Calibri" pitchFamily="34" charset="-122"/>
                <a:cs typeface="Calibri" pitchFamily="34" charset="-120"/>
              </a:rPr>
              <a:t>Focus on the programme</a:t>
            </a:r>
            <a:endParaRPr lang="en-US" sz="1600" dirty="0"/>
          </a:p>
        </p:txBody>
      </p:sp>
      <p:sp>
        <p:nvSpPr>
          <p:cNvPr id="22" name="Text 20"/>
          <p:cNvSpPr txBox="1"/>
          <p:nvPr/>
        </p:nvSpPr>
        <p:spPr>
          <a:xfrm>
            <a:off x="5257800" y="5138928"/>
            <a:ext cx="2651760" cy="685800"/>
          </a:xfrm>
          <a:prstGeom prst="rect">
            <a:avLst/>
          </a:prstGeom>
          <a:noFill/>
          <a:ln/>
        </p:spPr>
        <p:txBody>
          <a:bodyPr wrap="square" lIns="0" tIns="0" rIns="0" bIns="0" rtlCol="0" anchor="t"/>
          <a:lstStyle/>
          <a:p>
            <a:pPr marL="0" indent="0">
              <a:buNone/>
            </a:pPr>
            <a:r>
              <a:rPr lang="en-US" sz="1600" i="1" dirty="0">
                <a:solidFill>
                  <a:srgbClr val="2E2522"/>
                </a:solidFill>
                <a:latin typeface="Calibri" pitchFamily="34" charset="0"/>
                <a:ea typeface="Calibri" pitchFamily="34" charset="-122"/>
                <a:cs typeface="Calibri" pitchFamily="34" charset="-120"/>
              </a:rPr>
              <a:t>“Does the school’s reading programme improve Mei’s reading?”</a:t>
            </a:r>
            <a:endParaRPr lang="en-US" sz="1600" dirty="0"/>
          </a:p>
        </p:txBody>
      </p:sp>
      <p:sp>
        <p:nvSpPr>
          <p:cNvPr id="23" name="Text 21"/>
          <p:cNvSpPr txBox="1"/>
          <p:nvPr/>
        </p:nvSpPr>
        <p:spPr>
          <a:xfrm>
            <a:off x="5257800" y="5860230"/>
            <a:ext cx="2651760" cy="256032"/>
          </a:xfrm>
          <a:prstGeom prst="rect">
            <a:avLst/>
          </a:prstGeom>
          <a:noFill/>
          <a:ln/>
        </p:spPr>
        <p:txBody>
          <a:bodyPr wrap="square" lIns="0" tIns="0" rIns="0" bIns="0" rtlCol="0" anchor="t"/>
          <a:lstStyle/>
          <a:p>
            <a:pPr marL="0" indent="0">
              <a:buNone/>
            </a:pPr>
            <a:r>
              <a:rPr lang="en-US" sz="1600" b="1" dirty="0">
                <a:solidFill>
                  <a:srgbClr val="6B5E55"/>
                </a:solidFill>
                <a:latin typeface="Calibri" pitchFamily="34" charset="0"/>
                <a:ea typeface="Calibri" pitchFamily="34" charset="-122"/>
                <a:cs typeface="Calibri" pitchFamily="34" charset="-120"/>
              </a:rPr>
              <a:t>→ Evaluation</a:t>
            </a:r>
            <a:endParaRPr lang="en-US" sz="1600" dirty="0"/>
          </a:p>
        </p:txBody>
      </p:sp>
      <p:sp>
        <p:nvSpPr>
          <p:cNvPr id="24" name="Shape 22"/>
          <p:cNvSpPr/>
          <p:nvPr/>
        </p:nvSpPr>
        <p:spPr>
          <a:xfrm>
            <a:off x="8714232" y="4754880"/>
            <a:ext cx="2926080" cy="1371600"/>
          </a:xfrm>
          <a:prstGeom prst="roundRect">
            <a:avLst>
              <a:gd name="adj" fmla="val 5333"/>
            </a:avLst>
          </a:prstGeom>
          <a:solidFill>
            <a:srgbClr val="FFFBF3"/>
          </a:solidFill>
          <a:ln w="12700">
            <a:solidFill>
              <a:srgbClr val="D6C4A4"/>
            </a:solidFill>
            <a:prstDash val="solid"/>
          </a:ln>
        </p:spPr>
      </p:sp>
      <p:sp>
        <p:nvSpPr>
          <p:cNvPr id="25" name="Text 23"/>
          <p:cNvSpPr txBox="1"/>
          <p:nvPr/>
        </p:nvSpPr>
        <p:spPr>
          <a:xfrm>
            <a:off x="8851392" y="4846320"/>
            <a:ext cx="2651760" cy="274320"/>
          </a:xfrm>
          <a:prstGeom prst="rect">
            <a:avLst/>
          </a:prstGeom>
          <a:noFill/>
          <a:ln/>
        </p:spPr>
        <p:txBody>
          <a:bodyPr wrap="square" lIns="0" tIns="0" rIns="0" bIns="0" rtlCol="0" anchor="t"/>
          <a:lstStyle/>
          <a:p>
            <a:pPr marL="0" indent="0">
              <a:buNone/>
            </a:pPr>
            <a:r>
              <a:rPr lang="en-US" sz="1600" b="1" dirty="0">
                <a:solidFill>
                  <a:srgbClr val="7A1F2B"/>
                </a:solidFill>
                <a:latin typeface="Calibri" pitchFamily="34" charset="0"/>
                <a:ea typeface="Calibri" pitchFamily="34" charset="-122"/>
                <a:cs typeface="Calibri" pitchFamily="34" charset="-120"/>
              </a:rPr>
              <a:t>Focus on the people</a:t>
            </a:r>
            <a:endParaRPr lang="en-US" sz="1600" dirty="0"/>
          </a:p>
        </p:txBody>
      </p:sp>
      <p:sp>
        <p:nvSpPr>
          <p:cNvPr id="26" name="Text 24"/>
          <p:cNvSpPr txBox="1"/>
          <p:nvPr/>
        </p:nvSpPr>
        <p:spPr>
          <a:xfrm>
            <a:off x="8851392" y="5138928"/>
            <a:ext cx="2651760" cy="685800"/>
          </a:xfrm>
          <a:prstGeom prst="rect">
            <a:avLst/>
          </a:prstGeom>
          <a:noFill/>
          <a:ln/>
        </p:spPr>
        <p:txBody>
          <a:bodyPr wrap="square" lIns="0" tIns="0" rIns="0" bIns="0" rtlCol="0" anchor="t"/>
          <a:lstStyle/>
          <a:p>
            <a:pPr marL="0" indent="0">
              <a:buNone/>
            </a:pPr>
            <a:r>
              <a:rPr lang="en-US" sz="1600" i="1" dirty="0">
                <a:solidFill>
                  <a:srgbClr val="2E2522"/>
                </a:solidFill>
                <a:latin typeface="Calibri" pitchFamily="34" charset="0"/>
                <a:ea typeface="Calibri" pitchFamily="34" charset="-122"/>
                <a:cs typeface="Calibri" pitchFamily="34" charset="-120"/>
              </a:rPr>
              <a:t>“What support do Mei and her family find helpful?”</a:t>
            </a:r>
            <a:endParaRPr lang="en-US" sz="1600" dirty="0"/>
          </a:p>
        </p:txBody>
      </p:sp>
      <p:sp>
        <p:nvSpPr>
          <p:cNvPr id="27" name="Text 25"/>
          <p:cNvSpPr txBox="1"/>
          <p:nvPr/>
        </p:nvSpPr>
        <p:spPr>
          <a:xfrm>
            <a:off x="8851392" y="5806440"/>
            <a:ext cx="2651760" cy="256032"/>
          </a:xfrm>
          <a:prstGeom prst="rect">
            <a:avLst/>
          </a:prstGeom>
          <a:noFill/>
          <a:ln/>
        </p:spPr>
        <p:txBody>
          <a:bodyPr wrap="square" lIns="0" tIns="0" rIns="0" bIns="0" rtlCol="0" anchor="t"/>
          <a:lstStyle/>
          <a:p>
            <a:pPr marL="0" indent="0">
              <a:buNone/>
            </a:pPr>
            <a:r>
              <a:rPr lang="en-US" sz="1600" b="1" dirty="0">
                <a:solidFill>
                  <a:srgbClr val="6B5E55"/>
                </a:solidFill>
                <a:latin typeface="Calibri" pitchFamily="34" charset="0"/>
                <a:ea typeface="Calibri" pitchFamily="34" charset="-122"/>
                <a:cs typeface="Calibri" pitchFamily="34" charset="-120"/>
              </a:rPr>
              <a:t>→ Learner voice</a:t>
            </a:r>
            <a:endParaRPr lang="en-US" sz="1600" dirty="0"/>
          </a:p>
        </p:txBody>
      </p:sp>
      <p:sp>
        <p:nvSpPr>
          <p:cNvPr id="28" name="Shape 26"/>
          <p:cNvSpPr/>
          <p:nvPr/>
        </p:nvSpPr>
        <p:spPr>
          <a:xfrm>
            <a:off x="7315200" y="2697480"/>
            <a:ext cx="502920" cy="365760"/>
          </a:xfrm>
          <a:prstGeom prst="line">
            <a:avLst/>
          </a:prstGeom>
          <a:noFill/>
          <a:ln w="15875">
            <a:solidFill>
              <a:srgbClr val="C9AE85"/>
            </a:solidFill>
            <a:prstDash val="solid"/>
          </a:ln>
        </p:spPr>
      </p:sp>
      <p:sp>
        <p:nvSpPr>
          <p:cNvPr id="29" name="Shape 27"/>
          <p:cNvSpPr/>
          <p:nvPr/>
        </p:nvSpPr>
        <p:spPr>
          <a:xfrm flipH="1">
            <a:off x="8961120" y="2697480"/>
            <a:ext cx="502920" cy="365760"/>
          </a:xfrm>
          <a:prstGeom prst="line">
            <a:avLst/>
          </a:prstGeom>
          <a:noFill/>
          <a:ln w="15875">
            <a:solidFill>
              <a:srgbClr val="C9AE85"/>
            </a:solidFill>
            <a:prstDash val="solid"/>
          </a:ln>
        </p:spPr>
      </p:sp>
      <p:sp>
        <p:nvSpPr>
          <p:cNvPr id="30" name="Shape 28"/>
          <p:cNvSpPr/>
          <p:nvPr/>
        </p:nvSpPr>
        <p:spPr>
          <a:xfrm flipV="1">
            <a:off x="7315200" y="4434840"/>
            <a:ext cx="502920" cy="320040"/>
          </a:xfrm>
          <a:prstGeom prst="line">
            <a:avLst/>
          </a:prstGeom>
          <a:noFill/>
          <a:ln w="15875">
            <a:solidFill>
              <a:srgbClr val="C9AE85"/>
            </a:solidFill>
            <a:prstDash val="solid"/>
          </a:ln>
        </p:spPr>
      </p:sp>
      <p:sp>
        <p:nvSpPr>
          <p:cNvPr id="31" name="Shape 29"/>
          <p:cNvSpPr/>
          <p:nvPr/>
        </p:nvSpPr>
        <p:spPr>
          <a:xfrm flipH="1" flipV="1">
            <a:off x="8961120" y="4434840"/>
            <a:ext cx="502920" cy="320040"/>
          </a:xfrm>
          <a:prstGeom prst="line">
            <a:avLst/>
          </a:prstGeom>
          <a:noFill/>
          <a:ln w="15875">
            <a:solidFill>
              <a:srgbClr val="C9AE85"/>
            </a:solidFill>
            <a:prstDash val="solid"/>
          </a:ln>
        </p:spPr>
      </p:sp>
      <p:sp>
        <p:nvSpPr>
          <p:cNvPr id="32" name="Slide Number Placeholder 0"/>
          <p:cNvSpPr>
            <a:spLocks noGrp="1"/>
          </p:cNvSpPr>
          <p:nvPr>
            <p:ph type="sldNum" sz="quarter" idx="4294967295"/>
          </p:nvPr>
        </p:nvSpPr>
        <p:spPr>
          <a:xfrm>
            <a:off x="11183112" y="6437376"/>
            <a:ext cx="457200" cy="237744"/>
          </a:xfrm>
          <a:prstGeom prst="rect">
            <a:avLst/>
          </a:prstGeom>
          <a:extLst>
            <a:ext uri="{C572A759-6A51-4108-AA02-DFA0A04FC94B}">
              <ma14:wrappingTextBoxFlag xmlns=""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wrap="square" lIns="0" tIns="0" rIns="0" bIns="0" rtlCol="0" anchor="ctr"/>
          <a:lstStyle/>
          <a:p>
            <a:pPr marL="0" indent="0">
              <a:buNone/>
            </a:pPr>
            <a:r>
              <a:rPr lang="en-US" sz="1000" b="1" kern="0" spc="150" dirty="0">
                <a:solidFill>
                  <a:srgbClr val="7A1F2B"/>
                </a:solidFill>
                <a:latin typeface="Calibri" pitchFamily="34" charset="0"/>
                <a:ea typeface="Calibri" pitchFamily="34" charset="-122"/>
                <a:cs typeface="Calibri" pitchFamily="34" charset="-120"/>
              </a:rPr>
              <a:t>PART A · HISTORY</a:t>
            </a:r>
            <a:endParaRPr lang="en-US" sz="1000" dirty="0"/>
          </a:p>
        </p:txBody>
      </p:sp>
      <p:sp>
        <p:nvSpPr>
          <p:cNvPr id="3" name="Text 1"/>
          <p:cNvSpPr txBox="1"/>
          <p:nvPr/>
        </p:nvSpPr>
        <p:spPr>
          <a:xfrm>
            <a:off x="548640" y="512064"/>
            <a:ext cx="11064240" cy="640080"/>
          </a:xfrm>
          <a:prstGeom prst="rect">
            <a:avLst/>
          </a:prstGeom>
          <a:noFill/>
          <a:ln/>
        </p:spPr>
        <p:txBody>
          <a:bodyPr wrap="square" lIns="0" tIns="0" rIns="0" bIns="0" rtlCol="0" anchor="ctr">
            <a:normAutofit/>
          </a:bodyPr>
          <a:lstStyle/>
          <a:p>
            <a:pPr marL="0" indent="0">
              <a:buNone/>
            </a:pPr>
            <a:r>
              <a:rPr lang="en-US" sz="2800" b="1" dirty="0">
                <a:solidFill>
                  <a:srgbClr val="2E2522"/>
                </a:solidFill>
                <a:latin typeface="Cambria" pitchFamily="34" charset="0"/>
                <a:ea typeface="Cambria" pitchFamily="34" charset="-122"/>
                <a:cs typeface="Cambria" pitchFamily="34" charset="-120"/>
              </a:rPr>
              <a:t>Six developments: overlapping strands, not stages</a:t>
            </a:r>
            <a:endParaRPr lang="en-US" sz="2800" dirty="0"/>
          </a:p>
        </p:txBody>
      </p:sp>
      <p:sp>
        <p:nvSpPr>
          <p:cNvPr id="4" name="Text 2"/>
          <p:cNvSpPr txBox="1"/>
          <p:nvPr/>
        </p:nvSpPr>
        <p:spPr>
          <a:xfrm>
            <a:off x="548640" y="6437376"/>
            <a:ext cx="9144000" cy="237744"/>
          </a:xfrm>
          <a:prstGeom prst="rect">
            <a:avLst/>
          </a:prstGeom>
          <a:noFill/>
          <a:ln/>
        </p:spPr>
        <p:txBody>
          <a:bodyPr wrap="square" lIns="0" tIns="0" rIns="0" bIns="0" rtlCol="0" anchor="ctr"/>
          <a:lstStyle/>
          <a:p>
            <a:pPr marL="0" indent="0">
              <a:buNone/>
            </a:pPr>
            <a:r>
              <a:rPr lang="en-US" sz="900" dirty="0">
                <a:solidFill>
                  <a:srgbClr val="6B5E55"/>
                </a:solidFill>
                <a:latin typeface="Calibri" pitchFamily="34" charset="0"/>
                <a:ea typeface="Calibri" pitchFamily="34" charset="-122"/>
                <a:cs typeface="Calibri" pitchFamily="34" charset="-120"/>
              </a:rPr>
              <a:t>MSN1074 Research Methodology  |  Topic 1: Introduction to Research in SNE  |  Session 1</a:t>
            </a:r>
            <a:endParaRPr lang="en-US" sz="900" dirty="0"/>
          </a:p>
        </p:txBody>
      </p:sp>
      <p:sp>
        <p:nvSpPr>
          <p:cNvPr id="5" name="Text 3"/>
          <p:cNvSpPr txBox="1"/>
          <p:nvPr/>
        </p:nvSpPr>
        <p:spPr>
          <a:xfrm>
            <a:off x="548640" y="1408176"/>
            <a:ext cx="365760" cy="365760"/>
          </a:xfrm>
          <a:prstGeom prst="ellipse">
            <a:avLst/>
          </a:prstGeom>
          <a:solidFill>
            <a:srgbClr val="7A1F2B"/>
          </a:solidFill>
          <a:ln/>
        </p:spPr>
        <p:txBody>
          <a:bodyPr wrap="square" lIns="0" tIns="0" rIns="0" bIns="0" rtlCol="0" anchor="ctr"/>
          <a:lstStyle/>
          <a:p>
            <a:pPr marL="0" indent="0" algn="ctr">
              <a:buNone/>
            </a:pPr>
            <a:r>
              <a:rPr lang="en-US" sz="1300" b="1" dirty="0">
                <a:solidFill>
                  <a:srgbClr val="FFFBF3"/>
                </a:solidFill>
                <a:latin typeface="Cambria" pitchFamily="34" charset="0"/>
                <a:ea typeface="Cambria" pitchFamily="34" charset="-122"/>
                <a:cs typeface="Cambria" pitchFamily="34" charset="-120"/>
              </a:rPr>
              <a:t>1</a:t>
            </a:r>
            <a:endParaRPr lang="en-US" sz="1300" dirty="0"/>
          </a:p>
        </p:txBody>
      </p:sp>
      <p:sp>
        <p:nvSpPr>
          <p:cNvPr id="6" name="Text 4"/>
          <p:cNvSpPr txBox="1"/>
          <p:nvPr/>
        </p:nvSpPr>
        <p:spPr>
          <a:xfrm>
            <a:off x="1005840" y="1371600"/>
            <a:ext cx="2606040" cy="438912"/>
          </a:xfrm>
          <a:prstGeom prst="rect">
            <a:avLst/>
          </a:prstGeom>
          <a:noFill/>
          <a:ln/>
        </p:spPr>
        <p:txBody>
          <a:bodyPr wrap="square" lIns="0" tIns="0" rIns="0" bIns="0" rtlCol="0" anchor="ctr"/>
          <a:lstStyle/>
          <a:p>
            <a:pPr marL="0" indent="0">
              <a:buNone/>
            </a:pPr>
            <a:r>
              <a:rPr lang="en-US" sz="1600" b="1" dirty="0">
                <a:solidFill>
                  <a:srgbClr val="2E2522"/>
                </a:solidFill>
                <a:latin typeface="Calibri" pitchFamily="34" charset="0"/>
                <a:ea typeface="Calibri" pitchFamily="34" charset="-122"/>
                <a:cs typeface="Calibri" pitchFamily="34" charset="-120"/>
              </a:rPr>
              <a:t>Assessment and classification</a:t>
            </a:r>
            <a:endParaRPr lang="en-US" sz="1600" dirty="0"/>
          </a:p>
        </p:txBody>
      </p:sp>
      <p:sp>
        <p:nvSpPr>
          <p:cNvPr id="7" name="Shape 5"/>
          <p:cNvSpPr/>
          <p:nvPr/>
        </p:nvSpPr>
        <p:spPr>
          <a:xfrm>
            <a:off x="6459901" y="1426464"/>
            <a:ext cx="411480" cy="329184"/>
          </a:xfrm>
          <a:prstGeom prst="roundRect">
            <a:avLst>
              <a:gd name="adj" fmla="val 13889"/>
            </a:avLst>
          </a:prstGeom>
          <a:solidFill>
            <a:srgbClr val="C9AE85">
              <a:alpha val="70000"/>
            </a:srgbClr>
          </a:solidFill>
          <a:ln/>
        </p:spPr>
      </p:sp>
      <p:sp>
        <p:nvSpPr>
          <p:cNvPr id="8" name="Shape 6"/>
          <p:cNvSpPr/>
          <p:nvPr/>
        </p:nvSpPr>
        <p:spPr>
          <a:xfrm>
            <a:off x="6779941" y="1426464"/>
            <a:ext cx="4604339" cy="329184"/>
          </a:xfrm>
          <a:prstGeom prst="roundRect">
            <a:avLst>
              <a:gd name="adj" fmla="val 13889"/>
            </a:avLst>
          </a:prstGeom>
          <a:solidFill>
            <a:srgbClr val="7A1F2B"/>
          </a:solidFill>
          <a:ln/>
        </p:spPr>
      </p:sp>
      <p:sp>
        <p:nvSpPr>
          <p:cNvPr id="9" name="Text 7"/>
          <p:cNvSpPr txBox="1"/>
          <p:nvPr/>
        </p:nvSpPr>
        <p:spPr>
          <a:xfrm>
            <a:off x="6889669" y="1426464"/>
            <a:ext cx="4467179" cy="329184"/>
          </a:xfrm>
          <a:prstGeom prst="rect">
            <a:avLst/>
          </a:prstGeom>
          <a:noFill/>
          <a:ln/>
        </p:spPr>
        <p:txBody>
          <a:bodyPr wrap="square" lIns="0" tIns="0" rIns="0" bIns="0" rtlCol="0" anchor="ctr"/>
          <a:lstStyle/>
          <a:p>
            <a:pPr marL="0" indent="0">
              <a:buNone/>
            </a:pPr>
            <a:r>
              <a:rPr lang="en-US" sz="1400" dirty="0">
                <a:solidFill>
                  <a:srgbClr val="FFFBF3"/>
                </a:solidFill>
                <a:latin typeface="Calibri" pitchFamily="34" charset="0"/>
                <a:ea typeface="Calibri" pitchFamily="34" charset="-122"/>
                <a:cs typeface="Calibri" pitchFamily="34" charset="-120"/>
              </a:rPr>
              <a:t>e.g. Binet–Simon intelligence scale (1905)</a:t>
            </a:r>
            <a:endParaRPr lang="en-US" sz="1400" dirty="0"/>
          </a:p>
        </p:txBody>
      </p:sp>
      <p:sp>
        <p:nvSpPr>
          <p:cNvPr id="10" name="Text 8"/>
          <p:cNvSpPr txBox="1"/>
          <p:nvPr/>
        </p:nvSpPr>
        <p:spPr>
          <a:xfrm>
            <a:off x="548640" y="2011680"/>
            <a:ext cx="365760" cy="365760"/>
          </a:xfrm>
          <a:prstGeom prst="ellipse">
            <a:avLst/>
          </a:prstGeom>
          <a:solidFill>
            <a:srgbClr val="7A1F2B"/>
          </a:solidFill>
          <a:ln/>
        </p:spPr>
        <p:txBody>
          <a:bodyPr wrap="square" lIns="0" tIns="0" rIns="0" bIns="0" rtlCol="0" anchor="ctr"/>
          <a:lstStyle/>
          <a:p>
            <a:pPr marL="0" indent="0" algn="ctr">
              <a:buNone/>
            </a:pPr>
            <a:r>
              <a:rPr lang="en-US" sz="1300" b="1" dirty="0">
                <a:solidFill>
                  <a:srgbClr val="FFFBF3"/>
                </a:solidFill>
                <a:latin typeface="Cambria" pitchFamily="34" charset="0"/>
                <a:ea typeface="Cambria" pitchFamily="34" charset="-122"/>
                <a:cs typeface="Cambria" pitchFamily="34" charset="-120"/>
              </a:rPr>
              <a:t>2</a:t>
            </a:r>
            <a:endParaRPr lang="en-US" sz="1300" dirty="0"/>
          </a:p>
        </p:txBody>
      </p:sp>
      <p:sp>
        <p:nvSpPr>
          <p:cNvPr id="11" name="Text 9"/>
          <p:cNvSpPr txBox="1"/>
          <p:nvPr/>
        </p:nvSpPr>
        <p:spPr>
          <a:xfrm>
            <a:off x="1005840" y="1975104"/>
            <a:ext cx="2606040" cy="438912"/>
          </a:xfrm>
          <a:prstGeom prst="rect">
            <a:avLst/>
          </a:prstGeom>
          <a:noFill/>
          <a:ln/>
        </p:spPr>
        <p:txBody>
          <a:bodyPr wrap="square" lIns="0" tIns="0" rIns="0" bIns="0" rtlCol="0" anchor="ctr"/>
          <a:lstStyle/>
          <a:p>
            <a:pPr marL="0" indent="0">
              <a:buNone/>
            </a:pPr>
            <a:r>
              <a:rPr lang="en-US" sz="1600" b="1" dirty="0">
                <a:solidFill>
                  <a:srgbClr val="2E2522"/>
                </a:solidFill>
                <a:latin typeface="Calibri" pitchFamily="34" charset="0"/>
                <a:ea typeface="Calibri" pitchFamily="34" charset="-122"/>
                <a:cs typeface="Calibri" pitchFamily="34" charset="-120"/>
              </a:rPr>
              <a:t>Specialised and segregated provision</a:t>
            </a:r>
            <a:endParaRPr lang="en-US" sz="1600" dirty="0"/>
          </a:p>
        </p:txBody>
      </p:sp>
      <p:sp>
        <p:nvSpPr>
          <p:cNvPr id="12" name="Shape 10"/>
          <p:cNvSpPr/>
          <p:nvPr/>
        </p:nvSpPr>
        <p:spPr>
          <a:xfrm>
            <a:off x="3813717" y="2029968"/>
            <a:ext cx="7570563" cy="329184"/>
          </a:xfrm>
          <a:prstGeom prst="roundRect">
            <a:avLst>
              <a:gd name="adj" fmla="val 13889"/>
            </a:avLst>
          </a:prstGeom>
          <a:solidFill>
            <a:srgbClr val="7A1F2B"/>
          </a:solidFill>
          <a:ln/>
        </p:spPr>
      </p:sp>
      <p:sp>
        <p:nvSpPr>
          <p:cNvPr id="13" name="Text 11"/>
          <p:cNvSpPr txBox="1"/>
          <p:nvPr/>
        </p:nvSpPr>
        <p:spPr>
          <a:xfrm>
            <a:off x="3923445" y="2029968"/>
            <a:ext cx="7433403" cy="329184"/>
          </a:xfrm>
          <a:prstGeom prst="rect">
            <a:avLst/>
          </a:prstGeom>
          <a:noFill/>
          <a:ln/>
        </p:spPr>
        <p:txBody>
          <a:bodyPr wrap="square" lIns="0" tIns="0" rIns="0" bIns="0" rtlCol="0" anchor="ctr"/>
          <a:lstStyle/>
          <a:p>
            <a:pPr marL="0" indent="0">
              <a:buNone/>
            </a:pPr>
            <a:r>
              <a:rPr lang="en-US" sz="1400" dirty="0">
                <a:solidFill>
                  <a:srgbClr val="FFFBF3"/>
                </a:solidFill>
                <a:latin typeface="Calibri" pitchFamily="34" charset="0"/>
                <a:ea typeface="Calibri" pitchFamily="34" charset="-122"/>
                <a:cs typeface="Calibri" pitchFamily="34" charset="-120"/>
              </a:rPr>
              <a:t>e.g. early schools for deaf and blind learners; later, large institutions</a:t>
            </a:r>
            <a:endParaRPr lang="en-US" sz="1400" dirty="0"/>
          </a:p>
        </p:txBody>
      </p:sp>
      <p:sp>
        <p:nvSpPr>
          <p:cNvPr id="14" name="Text 12"/>
          <p:cNvSpPr txBox="1"/>
          <p:nvPr/>
        </p:nvSpPr>
        <p:spPr>
          <a:xfrm>
            <a:off x="548640" y="2615184"/>
            <a:ext cx="365760" cy="365760"/>
          </a:xfrm>
          <a:prstGeom prst="ellipse">
            <a:avLst/>
          </a:prstGeom>
          <a:solidFill>
            <a:srgbClr val="7A1F2B"/>
          </a:solidFill>
          <a:ln/>
        </p:spPr>
        <p:txBody>
          <a:bodyPr wrap="square" lIns="0" tIns="0" rIns="0" bIns="0" rtlCol="0" anchor="ctr"/>
          <a:lstStyle/>
          <a:p>
            <a:pPr marL="0" indent="0" algn="ctr">
              <a:buNone/>
            </a:pPr>
            <a:r>
              <a:rPr lang="en-US" sz="1300" b="1" dirty="0">
                <a:solidFill>
                  <a:srgbClr val="FFFBF3"/>
                </a:solidFill>
                <a:latin typeface="Cambria" pitchFamily="34" charset="0"/>
                <a:ea typeface="Cambria" pitchFamily="34" charset="-122"/>
                <a:cs typeface="Cambria" pitchFamily="34" charset="-120"/>
              </a:rPr>
              <a:t>3</a:t>
            </a:r>
            <a:endParaRPr lang="en-US" sz="1300" dirty="0"/>
          </a:p>
        </p:txBody>
      </p:sp>
      <p:sp>
        <p:nvSpPr>
          <p:cNvPr id="15" name="Text 13"/>
          <p:cNvSpPr txBox="1"/>
          <p:nvPr/>
        </p:nvSpPr>
        <p:spPr>
          <a:xfrm>
            <a:off x="1005840" y="2578608"/>
            <a:ext cx="2606040" cy="438912"/>
          </a:xfrm>
          <a:prstGeom prst="rect">
            <a:avLst/>
          </a:prstGeom>
          <a:noFill/>
          <a:ln/>
        </p:spPr>
        <p:txBody>
          <a:bodyPr wrap="square" lIns="0" tIns="0" rIns="0" bIns="0" rtlCol="0" anchor="ctr"/>
          <a:lstStyle/>
          <a:p>
            <a:pPr marL="0" indent="0">
              <a:buNone/>
            </a:pPr>
            <a:r>
              <a:rPr lang="en-US" sz="1600" b="1" dirty="0">
                <a:solidFill>
                  <a:srgbClr val="2E2522"/>
                </a:solidFill>
                <a:latin typeface="Calibri" pitchFamily="34" charset="0"/>
                <a:ea typeface="Calibri" pitchFamily="34" charset="-122"/>
                <a:cs typeface="Calibri" pitchFamily="34" charset="-120"/>
              </a:rPr>
              <a:t>Normalisation and integration</a:t>
            </a:r>
            <a:endParaRPr lang="en-US" sz="1600" dirty="0"/>
          </a:p>
        </p:txBody>
      </p:sp>
      <p:sp>
        <p:nvSpPr>
          <p:cNvPr id="16" name="Shape 14"/>
          <p:cNvSpPr/>
          <p:nvPr/>
        </p:nvSpPr>
        <p:spPr>
          <a:xfrm>
            <a:off x="8957775" y="2633472"/>
            <a:ext cx="411480" cy="329184"/>
          </a:xfrm>
          <a:prstGeom prst="roundRect">
            <a:avLst>
              <a:gd name="adj" fmla="val 13889"/>
            </a:avLst>
          </a:prstGeom>
          <a:solidFill>
            <a:srgbClr val="C9AE85">
              <a:alpha val="70000"/>
            </a:srgbClr>
          </a:solidFill>
          <a:ln/>
        </p:spPr>
      </p:sp>
      <p:sp>
        <p:nvSpPr>
          <p:cNvPr id="17" name="Shape 15"/>
          <p:cNvSpPr/>
          <p:nvPr/>
        </p:nvSpPr>
        <p:spPr>
          <a:xfrm>
            <a:off x="9277815" y="2633472"/>
            <a:ext cx="2106465" cy="329184"/>
          </a:xfrm>
          <a:prstGeom prst="roundRect">
            <a:avLst>
              <a:gd name="adj" fmla="val 13889"/>
            </a:avLst>
          </a:prstGeom>
          <a:solidFill>
            <a:srgbClr val="7A1F2B"/>
          </a:solidFill>
          <a:ln/>
        </p:spPr>
      </p:sp>
      <p:sp>
        <p:nvSpPr>
          <p:cNvPr id="18" name="Text 16"/>
          <p:cNvSpPr txBox="1"/>
          <p:nvPr/>
        </p:nvSpPr>
        <p:spPr>
          <a:xfrm>
            <a:off x="9387543" y="2633472"/>
            <a:ext cx="1969305" cy="329184"/>
          </a:xfrm>
          <a:prstGeom prst="rect">
            <a:avLst/>
          </a:prstGeom>
          <a:noFill/>
          <a:ln/>
        </p:spPr>
        <p:txBody>
          <a:bodyPr wrap="square" lIns="0" tIns="0" rIns="0" bIns="0" rtlCol="0" anchor="ctr"/>
          <a:lstStyle/>
          <a:p>
            <a:pPr marL="0" indent="0">
              <a:buNone/>
            </a:pPr>
            <a:r>
              <a:rPr lang="en-US" sz="1400" dirty="0">
                <a:solidFill>
                  <a:srgbClr val="FFFBF3"/>
                </a:solidFill>
                <a:latin typeface="Calibri" pitchFamily="34" charset="0"/>
                <a:ea typeface="Calibri" pitchFamily="34" charset="-122"/>
                <a:cs typeface="Calibri" pitchFamily="34" charset="-120"/>
              </a:rPr>
              <a:t>Nirje (1969)</a:t>
            </a:r>
            <a:endParaRPr lang="en-US" sz="1400" dirty="0"/>
          </a:p>
        </p:txBody>
      </p:sp>
      <p:sp>
        <p:nvSpPr>
          <p:cNvPr id="19" name="Text 17"/>
          <p:cNvSpPr txBox="1"/>
          <p:nvPr/>
        </p:nvSpPr>
        <p:spPr>
          <a:xfrm>
            <a:off x="548640" y="3218688"/>
            <a:ext cx="365760" cy="365760"/>
          </a:xfrm>
          <a:prstGeom prst="ellipse">
            <a:avLst/>
          </a:prstGeom>
          <a:solidFill>
            <a:srgbClr val="7A1F2B"/>
          </a:solidFill>
          <a:ln/>
        </p:spPr>
        <p:txBody>
          <a:bodyPr wrap="square" lIns="0" tIns="0" rIns="0" bIns="0" rtlCol="0" anchor="ctr"/>
          <a:lstStyle/>
          <a:p>
            <a:pPr marL="0" indent="0" algn="ctr">
              <a:buNone/>
            </a:pPr>
            <a:r>
              <a:rPr lang="en-US" sz="1300" b="1" dirty="0">
                <a:solidFill>
                  <a:srgbClr val="FFFBF3"/>
                </a:solidFill>
                <a:latin typeface="Cambria" pitchFamily="34" charset="0"/>
                <a:ea typeface="Cambria" pitchFamily="34" charset="-122"/>
                <a:cs typeface="Cambria" pitchFamily="34" charset="-120"/>
              </a:rPr>
              <a:t>4</a:t>
            </a:r>
            <a:endParaRPr lang="en-US" sz="1300" dirty="0"/>
          </a:p>
        </p:txBody>
      </p:sp>
      <p:sp>
        <p:nvSpPr>
          <p:cNvPr id="20" name="Text 18"/>
          <p:cNvSpPr txBox="1"/>
          <p:nvPr/>
        </p:nvSpPr>
        <p:spPr>
          <a:xfrm>
            <a:off x="1005840" y="3182112"/>
            <a:ext cx="2606040" cy="438912"/>
          </a:xfrm>
          <a:prstGeom prst="rect">
            <a:avLst/>
          </a:prstGeom>
          <a:noFill/>
          <a:ln/>
        </p:spPr>
        <p:txBody>
          <a:bodyPr wrap="square" lIns="0" tIns="0" rIns="0" bIns="0" rtlCol="0" anchor="ctr"/>
          <a:lstStyle/>
          <a:p>
            <a:pPr marL="0" indent="0">
              <a:buNone/>
            </a:pPr>
            <a:r>
              <a:rPr lang="en-US" sz="1600" b="1" dirty="0">
                <a:solidFill>
                  <a:srgbClr val="2E2522"/>
                </a:solidFill>
                <a:latin typeface="Calibri" pitchFamily="34" charset="0"/>
                <a:ea typeface="Calibri" pitchFamily="34" charset="-122"/>
                <a:cs typeface="Calibri" pitchFamily="34" charset="-120"/>
              </a:rPr>
              <a:t>Inclusive and rights-based education</a:t>
            </a:r>
            <a:endParaRPr lang="en-US" sz="1600" dirty="0"/>
          </a:p>
        </p:txBody>
      </p:sp>
      <p:sp>
        <p:nvSpPr>
          <p:cNvPr id="21" name="Shape 19"/>
          <p:cNvSpPr/>
          <p:nvPr/>
        </p:nvSpPr>
        <p:spPr>
          <a:xfrm>
            <a:off x="9894477" y="3236976"/>
            <a:ext cx="411480" cy="329184"/>
          </a:xfrm>
          <a:prstGeom prst="roundRect">
            <a:avLst>
              <a:gd name="adj" fmla="val 13889"/>
            </a:avLst>
          </a:prstGeom>
          <a:solidFill>
            <a:srgbClr val="C9AE85">
              <a:alpha val="70000"/>
            </a:srgbClr>
          </a:solidFill>
          <a:ln/>
        </p:spPr>
      </p:sp>
      <p:sp>
        <p:nvSpPr>
          <p:cNvPr id="22" name="Shape 20"/>
          <p:cNvSpPr/>
          <p:nvPr/>
        </p:nvSpPr>
        <p:spPr>
          <a:xfrm>
            <a:off x="10214517" y="3236976"/>
            <a:ext cx="1169763" cy="329184"/>
          </a:xfrm>
          <a:prstGeom prst="roundRect">
            <a:avLst>
              <a:gd name="adj" fmla="val 13889"/>
            </a:avLst>
          </a:prstGeom>
          <a:solidFill>
            <a:srgbClr val="7A1F2B"/>
          </a:solidFill>
          <a:ln/>
        </p:spPr>
      </p:sp>
      <p:sp>
        <p:nvSpPr>
          <p:cNvPr id="23" name="Text 21"/>
          <p:cNvSpPr txBox="1"/>
          <p:nvPr/>
        </p:nvSpPr>
        <p:spPr>
          <a:xfrm>
            <a:off x="6465477" y="3236976"/>
            <a:ext cx="3383280" cy="329184"/>
          </a:xfrm>
          <a:prstGeom prst="rect">
            <a:avLst/>
          </a:prstGeom>
          <a:noFill/>
          <a:ln/>
        </p:spPr>
        <p:txBody>
          <a:bodyPr wrap="square" lIns="0" tIns="0" rIns="0" bIns="0" rtlCol="0" anchor="ctr"/>
          <a:lstStyle/>
          <a:p>
            <a:pPr marL="0" indent="0" algn="r">
              <a:buNone/>
            </a:pPr>
            <a:r>
              <a:rPr lang="en-US" sz="1400" i="1" dirty="0">
                <a:solidFill>
                  <a:srgbClr val="6B5E55"/>
                </a:solidFill>
                <a:latin typeface="Calibri" pitchFamily="34" charset="0"/>
                <a:ea typeface="Calibri" pitchFamily="34" charset="-122"/>
                <a:cs typeface="Calibri" pitchFamily="34" charset="-120"/>
              </a:rPr>
              <a:t>Salamanca Statement (1994) · CRPD (2006)</a:t>
            </a:r>
            <a:endParaRPr lang="en-US" sz="1400" dirty="0"/>
          </a:p>
        </p:txBody>
      </p:sp>
      <p:sp>
        <p:nvSpPr>
          <p:cNvPr id="24" name="Text 22"/>
          <p:cNvSpPr txBox="1"/>
          <p:nvPr/>
        </p:nvSpPr>
        <p:spPr>
          <a:xfrm>
            <a:off x="548640" y="3822192"/>
            <a:ext cx="365760" cy="365760"/>
          </a:xfrm>
          <a:prstGeom prst="ellipse">
            <a:avLst/>
          </a:prstGeom>
          <a:solidFill>
            <a:srgbClr val="7A1F2B"/>
          </a:solidFill>
          <a:ln/>
        </p:spPr>
        <p:txBody>
          <a:bodyPr wrap="square" lIns="0" tIns="0" rIns="0" bIns="0" rtlCol="0" anchor="ctr"/>
          <a:lstStyle/>
          <a:p>
            <a:pPr marL="0" indent="0" algn="ctr">
              <a:buNone/>
            </a:pPr>
            <a:r>
              <a:rPr lang="en-US" sz="1300" b="1" dirty="0">
                <a:solidFill>
                  <a:srgbClr val="FFFBF3"/>
                </a:solidFill>
                <a:latin typeface="Cambria" pitchFamily="34" charset="0"/>
                <a:ea typeface="Cambria" pitchFamily="34" charset="-122"/>
                <a:cs typeface="Cambria" pitchFamily="34" charset="-120"/>
              </a:rPr>
              <a:t>5</a:t>
            </a:r>
            <a:endParaRPr lang="en-US" sz="1300" dirty="0"/>
          </a:p>
        </p:txBody>
      </p:sp>
      <p:sp>
        <p:nvSpPr>
          <p:cNvPr id="25" name="Text 23"/>
          <p:cNvSpPr txBox="1"/>
          <p:nvPr/>
        </p:nvSpPr>
        <p:spPr>
          <a:xfrm>
            <a:off x="1005840" y="3785616"/>
            <a:ext cx="2606040" cy="438912"/>
          </a:xfrm>
          <a:prstGeom prst="rect">
            <a:avLst/>
          </a:prstGeom>
          <a:noFill/>
          <a:ln/>
        </p:spPr>
        <p:txBody>
          <a:bodyPr wrap="square" lIns="0" tIns="0" rIns="0" bIns="0" rtlCol="0" anchor="ctr"/>
          <a:lstStyle/>
          <a:p>
            <a:pPr marL="0" indent="0">
              <a:buNone/>
            </a:pPr>
            <a:r>
              <a:rPr lang="en-US" sz="1600" b="1" dirty="0">
                <a:solidFill>
                  <a:srgbClr val="2E2522"/>
                </a:solidFill>
                <a:latin typeface="Calibri" pitchFamily="34" charset="0"/>
                <a:ea typeface="Calibri" pitchFamily="34" charset="-122"/>
                <a:cs typeface="Calibri" pitchFamily="34" charset="-120"/>
              </a:rPr>
              <a:t>Evidence-informed educational support</a:t>
            </a:r>
            <a:endParaRPr lang="en-US" sz="1600" dirty="0"/>
          </a:p>
        </p:txBody>
      </p:sp>
      <p:sp>
        <p:nvSpPr>
          <p:cNvPr id="26" name="Shape 24"/>
          <p:cNvSpPr/>
          <p:nvPr/>
        </p:nvSpPr>
        <p:spPr>
          <a:xfrm>
            <a:off x="10206711" y="3840480"/>
            <a:ext cx="411480" cy="329184"/>
          </a:xfrm>
          <a:prstGeom prst="roundRect">
            <a:avLst>
              <a:gd name="adj" fmla="val 13889"/>
            </a:avLst>
          </a:prstGeom>
          <a:solidFill>
            <a:srgbClr val="C9AE85">
              <a:alpha val="70000"/>
            </a:srgbClr>
          </a:solidFill>
          <a:ln/>
        </p:spPr>
      </p:sp>
      <p:sp>
        <p:nvSpPr>
          <p:cNvPr id="27" name="Shape 25"/>
          <p:cNvSpPr/>
          <p:nvPr/>
        </p:nvSpPr>
        <p:spPr>
          <a:xfrm>
            <a:off x="10526751" y="3840480"/>
            <a:ext cx="857529" cy="329184"/>
          </a:xfrm>
          <a:prstGeom prst="roundRect">
            <a:avLst>
              <a:gd name="adj" fmla="val 13889"/>
            </a:avLst>
          </a:prstGeom>
          <a:solidFill>
            <a:srgbClr val="7A1F2B"/>
          </a:solidFill>
          <a:ln/>
        </p:spPr>
      </p:sp>
      <p:sp>
        <p:nvSpPr>
          <p:cNvPr id="28" name="Text 26"/>
          <p:cNvSpPr txBox="1"/>
          <p:nvPr/>
        </p:nvSpPr>
        <p:spPr>
          <a:xfrm>
            <a:off x="6777711" y="3840480"/>
            <a:ext cx="3383280" cy="329184"/>
          </a:xfrm>
          <a:prstGeom prst="rect">
            <a:avLst/>
          </a:prstGeom>
          <a:noFill/>
          <a:ln/>
        </p:spPr>
        <p:txBody>
          <a:bodyPr wrap="square" lIns="0" tIns="0" rIns="0" bIns="0" rtlCol="0" anchor="ctr"/>
          <a:lstStyle/>
          <a:p>
            <a:pPr marL="0" indent="0" algn="r">
              <a:buNone/>
            </a:pPr>
            <a:r>
              <a:rPr lang="en-US" sz="1400" i="1" dirty="0">
                <a:solidFill>
                  <a:srgbClr val="6B5E55"/>
                </a:solidFill>
                <a:latin typeface="Calibri" pitchFamily="34" charset="0"/>
                <a:ea typeface="Calibri" pitchFamily="34" charset="-122"/>
                <a:cs typeface="Calibri" pitchFamily="34" charset="-120"/>
              </a:rPr>
              <a:t>Evidence-based practice movement (2000s)</a:t>
            </a:r>
            <a:endParaRPr lang="en-US" sz="1400" dirty="0"/>
          </a:p>
        </p:txBody>
      </p:sp>
      <p:sp>
        <p:nvSpPr>
          <p:cNvPr id="29" name="Text 27"/>
          <p:cNvSpPr txBox="1"/>
          <p:nvPr/>
        </p:nvSpPr>
        <p:spPr>
          <a:xfrm>
            <a:off x="548640" y="4425696"/>
            <a:ext cx="365760" cy="365760"/>
          </a:xfrm>
          <a:prstGeom prst="ellipse">
            <a:avLst/>
          </a:prstGeom>
          <a:solidFill>
            <a:srgbClr val="7A1F2B"/>
          </a:solidFill>
          <a:ln/>
        </p:spPr>
        <p:txBody>
          <a:bodyPr wrap="square" lIns="0" tIns="0" rIns="0" bIns="0" rtlCol="0" anchor="ctr"/>
          <a:lstStyle/>
          <a:p>
            <a:pPr marL="0" indent="0" algn="ctr">
              <a:buNone/>
            </a:pPr>
            <a:r>
              <a:rPr lang="en-US" sz="1300" b="1" dirty="0">
                <a:solidFill>
                  <a:srgbClr val="FFFBF3"/>
                </a:solidFill>
                <a:latin typeface="Cambria" pitchFamily="34" charset="0"/>
                <a:ea typeface="Cambria" pitchFamily="34" charset="-122"/>
                <a:cs typeface="Cambria" pitchFamily="34" charset="-120"/>
              </a:rPr>
              <a:t>6</a:t>
            </a:r>
            <a:endParaRPr lang="en-US" sz="1300" dirty="0"/>
          </a:p>
        </p:txBody>
      </p:sp>
      <p:sp>
        <p:nvSpPr>
          <p:cNvPr id="30" name="Text 28"/>
          <p:cNvSpPr txBox="1"/>
          <p:nvPr/>
        </p:nvSpPr>
        <p:spPr>
          <a:xfrm>
            <a:off x="1005840" y="4389120"/>
            <a:ext cx="2606040" cy="438912"/>
          </a:xfrm>
          <a:prstGeom prst="rect">
            <a:avLst/>
          </a:prstGeom>
          <a:noFill/>
          <a:ln/>
        </p:spPr>
        <p:txBody>
          <a:bodyPr wrap="square" lIns="0" tIns="0" rIns="0" bIns="0" rtlCol="0" anchor="ctr"/>
          <a:lstStyle/>
          <a:p>
            <a:pPr marL="0" indent="0">
              <a:buNone/>
            </a:pPr>
            <a:r>
              <a:rPr lang="en-US" sz="1600" b="1" dirty="0">
                <a:solidFill>
                  <a:srgbClr val="2E2522"/>
                </a:solidFill>
                <a:latin typeface="Calibri" pitchFamily="34" charset="0"/>
                <a:ea typeface="Calibri" pitchFamily="34" charset="-122"/>
                <a:cs typeface="Calibri" pitchFamily="34" charset="-120"/>
              </a:rPr>
              <a:t>Learner voice and participatory research</a:t>
            </a:r>
            <a:endParaRPr lang="en-US" sz="1600" dirty="0"/>
          </a:p>
        </p:txBody>
      </p:sp>
      <p:sp>
        <p:nvSpPr>
          <p:cNvPr id="31" name="Shape 29"/>
          <p:cNvSpPr/>
          <p:nvPr/>
        </p:nvSpPr>
        <p:spPr>
          <a:xfrm>
            <a:off x="9894477" y="4443984"/>
            <a:ext cx="411480" cy="329184"/>
          </a:xfrm>
          <a:prstGeom prst="roundRect">
            <a:avLst>
              <a:gd name="adj" fmla="val 13889"/>
            </a:avLst>
          </a:prstGeom>
          <a:solidFill>
            <a:srgbClr val="C9AE85">
              <a:alpha val="70000"/>
            </a:srgbClr>
          </a:solidFill>
          <a:ln/>
        </p:spPr>
      </p:sp>
      <p:sp>
        <p:nvSpPr>
          <p:cNvPr id="32" name="Shape 30"/>
          <p:cNvSpPr/>
          <p:nvPr/>
        </p:nvSpPr>
        <p:spPr>
          <a:xfrm>
            <a:off x="10214517" y="4443984"/>
            <a:ext cx="1169763" cy="329184"/>
          </a:xfrm>
          <a:prstGeom prst="roundRect">
            <a:avLst>
              <a:gd name="adj" fmla="val 13889"/>
            </a:avLst>
          </a:prstGeom>
          <a:solidFill>
            <a:srgbClr val="7A1F2B"/>
          </a:solidFill>
          <a:ln/>
        </p:spPr>
      </p:sp>
      <p:sp>
        <p:nvSpPr>
          <p:cNvPr id="33" name="Text 31"/>
          <p:cNvSpPr txBox="1"/>
          <p:nvPr/>
        </p:nvSpPr>
        <p:spPr>
          <a:xfrm>
            <a:off x="6465477" y="4443984"/>
            <a:ext cx="3383280" cy="329184"/>
          </a:xfrm>
          <a:prstGeom prst="rect">
            <a:avLst/>
          </a:prstGeom>
          <a:noFill/>
          <a:ln/>
        </p:spPr>
        <p:txBody>
          <a:bodyPr wrap="square" lIns="0" tIns="0" rIns="0" bIns="0" rtlCol="0" anchor="ctr"/>
          <a:lstStyle/>
          <a:p>
            <a:pPr marL="0" indent="0" algn="r">
              <a:buNone/>
            </a:pPr>
            <a:r>
              <a:rPr lang="en-US" sz="1400" i="1" dirty="0">
                <a:solidFill>
                  <a:srgbClr val="6B5E55"/>
                </a:solidFill>
                <a:latin typeface="Calibri" pitchFamily="34" charset="0"/>
                <a:ea typeface="Calibri" pitchFamily="34" charset="-122"/>
                <a:cs typeface="Calibri" pitchFamily="34" charset="-120"/>
              </a:rPr>
              <a:t>“Nothing about us without us” (1990s)</a:t>
            </a:r>
            <a:endParaRPr lang="en-US" sz="1400" dirty="0"/>
          </a:p>
        </p:txBody>
      </p:sp>
      <p:sp>
        <p:nvSpPr>
          <p:cNvPr id="34" name="Shape 32"/>
          <p:cNvSpPr/>
          <p:nvPr/>
        </p:nvSpPr>
        <p:spPr>
          <a:xfrm>
            <a:off x="3657600" y="5047488"/>
            <a:ext cx="7726680" cy="914"/>
          </a:xfrm>
          <a:prstGeom prst="line">
            <a:avLst/>
          </a:prstGeom>
          <a:noFill/>
          <a:ln w="12700">
            <a:solidFill>
              <a:srgbClr val="6B5E55"/>
            </a:solidFill>
            <a:prstDash val="solid"/>
          </a:ln>
        </p:spPr>
      </p:sp>
      <p:sp>
        <p:nvSpPr>
          <p:cNvPr id="35" name="Shape 33"/>
          <p:cNvSpPr/>
          <p:nvPr/>
        </p:nvSpPr>
        <p:spPr>
          <a:xfrm>
            <a:off x="4282068" y="4992624"/>
            <a:ext cx="914" cy="109728"/>
          </a:xfrm>
          <a:prstGeom prst="line">
            <a:avLst/>
          </a:prstGeom>
          <a:noFill/>
          <a:ln w="12700">
            <a:solidFill>
              <a:srgbClr val="6B5E55"/>
            </a:solidFill>
            <a:prstDash val="solid"/>
          </a:ln>
        </p:spPr>
      </p:sp>
      <p:sp>
        <p:nvSpPr>
          <p:cNvPr id="36" name="Text 34"/>
          <p:cNvSpPr txBox="1"/>
          <p:nvPr/>
        </p:nvSpPr>
        <p:spPr>
          <a:xfrm>
            <a:off x="3916308" y="5120640"/>
            <a:ext cx="731520" cy="237744"/>
          </a:xfrm>
          <a:prstGeom prst="rect">
            <a:avLst/>
          </a:prstGeom>
          <a:noFill/>
          <a:ln/>
        </p:spPr>
        <p:txBody>
          <a:bodyPr wrap="square" lIns="0" tIns="0" rIns="0" bIns="0" rtlCol="0" anchor="t"/>
          <a:lstStyle/>
          <a:p>
            <a:pPr marL="0" indent="0" algn="ctr">
              <a:buNone/>
            </a:pPr>
            <a:r>
              <a:rPr lang="en-US" sz="1000" dirty="0">
                <a:solidFill>
                  <a:srgbClr val="6B5E55"/>
                </a:solidFill>
                <a:latin typeface="Calibri" pitchFamily="34" charset="0"/>
                <a:ea typeface="Calibri" pitchFamily="34" charset="-122"/>
                <a:cs typeface="Calibri" pitchFamily="34" charset="-120"/>
              </a:rPr>
              <a:t>1800</a:t>
            </a:r>
            <a:endParaRPr lang="en-US" sz="1000" dirty="0"/>
          </a:p>
        </p:txBody>
      </p:sp>
      <p:sp>
        <p:nvSpPr>
          <p:cNvPr id="37" name="Shape 35"/>
          <p:cNvSpPr/>
          <p:nvPr/>
        </p:nvSpPr>
        <p:spPr>
          <a:xfrm>
            <a:off x="5843239" y="4992624"/>
            <a:ext cx="914" cy="109728"/>
          </a:xfrm>
          <a:prstGeom prst="line">
            <a:avLst/>
          </a:prstGeom>
          <a:noFill/>
          <a:ln w="12700">
            <a:solidFill>
              <a:srgbClr val="6B5E55"/>
            </a:solidFill>
            <a:prstDash val="solid"/>
          </a:ln>
        </p:spPr>
      </p:sp>
      <p:sp>
        <p:nvSpPr>
          <p:cNvPr id="38" name="Text 36"/>
          <p:cNvSpPr txBox="1"/>
          <p:nvPr/>
        </p:nvSpPr>
        <p:spPr>
          <a:xfrm>
            <a:off x="5477479" y="5120640"/>
            <a:ext cx="731520" cy="237744"/>
          </a:xfrm>
          <a:prstGeom prst="rect">
            <a:avLst/>
          </a:prstGeom>
          <a:noFill/>
          <a:ln/>
        </p:spPr>
        <p:txBody>
          <a:bodyPr wrap="square" lIns="0" tIns="0" rIns="0" bIns="0" rtlCol="0" anchor="t"/>
          <a:lstStyle/>
          <a:p>
            <a:pPr marL="0" indent="0" algn="ctr">
              <a:buNone/>
            </a:pPr>
            <a:r>
              <a:rPr lang="en-US" sz="1000" dirty="0">
                <a:solidFill>
                  <a:srgbClr val="6B5E55"/>
                </a:solidFill>
                <a:latin typeface="Calibri" pitchFamily="34" charset="0"/>
                <a:ea typeface="Calibri" pitchFamily="34" charset="-122"/>
                <a:cs typeface="Calibri" pitchFamily="34" charset="-120"/>
              </a:rPr>
              <a:t>1850</a:t>
            </a:r>
            <a:endParaRPr lang="en-US" sz="1000" dirty="0"/>
          </a:p>
        </p:txBody>
      </p:sp>
      <p:sp>
        <p:nvSpPr>
          <p:cNvPr id="39" name="Shape 37"/>
          <p:cNvSpPr/>
          <p:nvPr/>
        </p:nvSpPr>
        <p:spPr>
          <a:xfrm>
            <a:off x="7404410" y="4992624"/>
            <a:ext cx="914" cy="109728"/>
          </a:xfrm>
          <a:prstGeom prst="line">
            <a:avLst/>
          </a:prstGeom>
          <a:noFill/>
          <a:ln w="12700">
            <a:solidFill>
              <a:srgbClr val="6B5E55"/>
            </a:solidFill>
            <a:prstDash val="solid"/>
          </a:ln>
        </p:spPr>
      </p:sp>
      <p:sp>
        <p:nvSpPr>
          <p:cNvPr id="40" name="Text 38"/>
          <p:cNvSpPr txBox="1"/>
          <p:nvPr/>
        </p:nvSpPr>
        <p:spPr>
          <a:xfrm>
            <a:off x="7038650" y="5120640"/>
            <a:ext cx="731520" cy="237744"/>
          </a:xfrm>
          <a:prstGeom prst="rect">
            <a:avLst/>
          </a:prstGeom>
          <a:noFill/>
          <a:ln/>
        </p:spPr>
        <p:txBody>
          <a:bodyPr wrap="square" lIns="0" tIns="0" rIns="0" bIns="0" rtlCol="0" anchor="t"/>
          <a:lstStyle/>
          <a:p>
            <a:pPr marL="0" indent="0" algn="ctr">
              <a:buNone/>
            </a:pPr>
            <a:r>
              <a:rPr lang="en-US" sz="1000" dirty="0">
                <a:solidFill>
                  <a:srgbClr val="6B5E55"/>
                </a:solidFill>
                <a:latin typeface="Calibri" pitchFamily="34" charset="0"/>
                <a:ea typeface="Calibri" pitchFamily="34" charset="-122"/>
                <a:cs typeface="Calibri" pitchFamily="34" charset="-120"/>
              </a:rPr>
              <a:t>1900</a:t>
            </a:r>
            <a:endParaRPr lang="en-US" sz="1000" dirty="0"/>
          </a:p>
        </p:txBody>
      </p:sp>
      <p:sp>
        <p:nvSpPr>
          <p:cNvPr id="41" name="Shape 39"/>
          <p:cNvSpPr/>
          <p:nvPr/>
        </p:nvSpPr>
        <p:spPr>
          <a:xfrm>
            <a:off x="8965580" y="4992624"/>
            <a:ext cx="914" cy="109728"/>
          </a:xfrm>
          <a:prstGeom prst="line">
            <a:avLst/>
          </a:prstGeom>
          <a:noFill/>
          <a:ln w="12700">
            <a:solidFill>
              <a:srgbClr val="6B5E55"/>
            </a:solidFill>
            <a:prstDash val="solid"/>
          </a:ln>
        </p:spPr>
      </p:sp>
      <p:sp>
        <p:nvSpPr>
          <p:cNvPr id="42" name="Text 40"/>
          <p:cNvSpPr txBox="1"/>
          <p:nvPr/>
        </p:nvSpPr>
        <p:spPr>
          <a:xfrm>
            <a:off x="8599820" y="5120640"/>
            <a:ext cx="731520" cy="237744"/>
          </a:xfrm>
          <a:prstGeom prst="rect">
            <a:avLst/>
          </a:prstGeom>
          <a:noFill/>
          <a:ln/>
        </p:spPr>
        <p:txBody>
          <a:bodyPr wrap="square" lIns="0" tIns="0" rIns="0" bIns="0" rtlCol="0" anchor="t"/>
          <a:lstStyle/>
          <a:p>
            <a:pPr marL="0" indent="0" algn="ctr">
              <a:buNone/>
            </a:pPr>
            <a:r>
              <a:rPr lang="en-US" sz="1000" dirty="0">
                <a:solidFill>
                  <a:srgbClr val="6B5E55"/>
                </a:solidFill>
                <a:latin typeface="Calibri" pitchFamily="34" charset="0"/>
                <a:ea typeface="Calibri" pitchFamily="34" charset="-122"/>
                <a:cs typeface="Calibri" pitchFamily="34" charset="-120"/>
              </a:rPr>
              <a:t>1950</a:t>
            </a:r>
            <a:endParaRPr lang="en-US" sz="1000" dirty="0"/>
          </a:p>
        </p:txBody>
      </p:sp>
      <p:sp>
        <p:nvSpPr>
          <p:cNvPr id="43" name="Shape 41"/>
          <p:cNvSpPr/>
          <p:nvPr/>
        </p:nvSpPr>
        <p:spPr>
          <a:xfrm>
            <a:off x="10526751" y="4992624"/>
            <a:ext cx="914" cy="109728"/>
          </a:xfrm>
          <a:prstGeom prst="line">
            <a:avLst/>
          </a:prstGeom>
          <a:noFill/>
          <a:ln w="12700">
            <a:solidFill>
              <a:srgbClr val="6B5E55"/>
            </a:solidFill>
            <a:prstDash val="solid"/>
          </a:ln>
        </p:spPr>
      </p:sp>
      <p:sp>
        <p:nvSpPr>
          <p:cNvPr id="44" name="Text 42"/>
          <p:cNvSpPr txBox="1"/>
          <p:nvPr/>
        </p:nvSpPr>
        <p:spPr>
          <a:xfrm>
            <a:off x="10160991" y="5120640"/>
            <a:ext cx="731520" cy="237744"/>
          </a:xfrm>
          <a:prstGeom prst="rect">
            <a:avLst/>
          </a:prstGeom>
          <a:noFill/>
          <a:ln/>
        </p:spPr>
        <p:txBody>
          <a:bodyPr wrap="square" lIns="0" tIns="0" rIns="0" bIns="0" rtlCol="0" anchor="t"/>
          <a:lstStyle/>
          <a:p>
            <a:pPr marL="0" indent="0" algn="ctr">
              <a:buNone/>
            </a:pPr>
            <a:r>
              <a:rPr lang="en-US" sz="1000" dirty="0">
                <a:solidFill>
                  <a:srgbClr val="6B5E55"/>
                </a:solidFill>
                <a:latin typeface="Calibri" pitchFamily="34" charset="0"/>
                <a:ea typeface="Calibri" pitchFamily="34" charset="-122"/>
                <a:cs typeface="Calibri" pitchFamily="34" charset="-120"/>
              </a:rPr>
              <a:t>2000</a:t>
            </a:r>
            <a:endParaRPr lang="en-US" sz="1000" dirty="0"/>
          </a:p>
        </p:txBody>
      </p:sp>
      <p:sp>
        <p:nvSpPr>
          <p:cNvPr id="45" name="Text 43"/>
          <p:cNvSpPr txBox="1"/>
          <p:nvPr/>
        </p:nvSpPr>
        <p:spPr>
          <a:xfrm>
            <a:off x="10881360" y="5120640"/>
            <a:ext cx="777240" cy="237744"/>
          </a:xfrm>
          <a:prstGeom prst="rect">
            <a:avLst/>
          </a:prstGeom>
          <a:noFill/>
          <a:ln/>
        </p:spPr>
        <p:txBody>
          <a:bodyPr wrap="square" lIns="0" tIns="0" rIns="0" bIns="0" rtlCol="0" anchor="t"/>
          <a:lstStyle/>
          <a:p>
            <a:pPr marL="0" indent="0" algn="r">
              <a:buNone/>
            </a:pPr>
            <a:r>
              <a:rPr lang="en-US" sz="1000" b="1" dirty="0">
                <a:solidFill>
                  <a:srgbClr val="7A1F2B"/>
                </a:solidFill>
                <a:latin typeface="Calibri" pitchFamily="34" charset="0"/>
                <a:ea typeface="Calibri" pitchFamily="34" charset="-122"/>
                <a:cs typeface="Calibri" pitchFamily="34" charset="-120"/>
              </a:rPr>
              <a:t>Today →</a:t>
            </a:r>
            <a:endParaRPr lang="en-US" sz="1000" dirty="0"/>
          </a:p>
        </p:txBody>
      </p:sp>
      <p:sp>
        <p:nvSpPr>
          <p:cNvPr id="46" name="Text 44"/>
          <p:cNvSpPr txBox="1"/>
          <p:nvPr/>
        </p:nvSpPr>
        <p:spPr>
          <a:xfrm>
            <a:off x="1382359" y="5099482"/>
            <a:ext cx="2560320" cy="237744"/>
          </a:xfrm>
          <a:prstGeom prst="rect">
            <a:avLst/>
          </a:prstGeom>
          <a:noFill/>
          <a:ln/>
        </p:spPr>
        <p:txBody>
          <a:bodyPr wrap="square" lIns="0" tIns="0" rIns="0" bIns="0" rtlCol="0" anchor="t"/>
          <a:lstStyle/>
          <a:p>
            <a:pPr marL="0" indent="0" algn="r">
              <a:buNone/>
            </a:pPr>
            <a:r>
              <a:rPr lang="en-US" sz="1000" i="1" dirty="0">
                <a:solidFill>
                  <a:srgbClr val="6B5E55"/>
                </a:solidFill>
                <a:latin typeface="Calibri" pitchFamily="34" charset="0"/>
                <a:ea typeface="Calibri" pitchFamily="34" charset="-122"/>
                <a:cs typeface="Calibri" pitchFamily="34" charset="-120"/>
              </a:rPr>
              <a:t>Approximate emergence</a:t>
            </a:r>
            <a:endParaRPr lang="en-US" sz="1000" dirty="0"/>
          </a:p>
        </p:txBody>
      </p:sp>
      <p:sp>
        <p:nvSpPr>
          <p:cNvPr id="47" name="Shape 45"/>
          <p:cNvSpPr/>
          <p:nvPr/>
        </p:nvSpPr>
        <p:spPr>
          <a:xfrm>
            <a:off x="548640" y="5532120"/>
            <a:ext cx="11091672" cy="713232"/>
          </a:xfrm>
          <a:prstGeom prst="roundRect">
            <a:avLst>
              <a:gd name="adj" fmla="val 10256"/>
            </a:avLst>
          </a:prstGeom>
          <a:solidFill>
            <a:srgbClr val="EFE5D3"/>
          </a:solidFill>
          <a:ln/>
        </p:spPr>
      </p:sp>
      <p:sp>
        <p:nvSpPr>
          <p:cNvPr id="48" name="Text 46"/>
          <p:cNvSpPr txBox="1"/>
          <p:nvPr/>
        </p:nvSpPr>
        <p:spPr>
          <a:xfrm>
            <a:off x="731520" y="5532120"/>
            <a:ext cx="10789920" cy="713232"/>
          </a:xfrm>
          <a:prstGeom prst="rect">
            <a:avLst/>
          </a:prstGeom>
          <a:noFill/>
          <a:ln/>
        </p:spPr>
        <p:txBody>
          <a:bodyPr wrap="square" lIns="0" tIns="0" rIns="0" bIns="0" rtlCol="0" anchor="ctr"/>
          <a:lstStyle/>
          <a:p>
            <a:pPr marL="0" indent="0">
              <a:buNone/>
            </a:pPr>
            <a:r>
              <a:rPr lang="en-US" sz="1600" b="1" dirty="0">
                <a:solidFill>
                  <a:srgbClr val="7A1F2B"/>
                </a:solidFill>
                <a:latin typeface="Calibri" pitchFamily="34" charset="0"/>
                <a:ea typeface="Calibri" pitchFamily="34" charset="-122"/>
                <a:cs typeface="Calibri" pitchFamily="34" charset="-120"/>
              </a:rPr>
              <a:t>How to read this: </a:t>
            </a:r>
            <a:r>
              <a:rPr lang="en-US" sz="1600" dirty="0">
                <a:solidFill>
                  <a:srgbClr val="2E2522"/>
                </a:solidFill>
                <a:latin typeface="Calibri" pitchFamily="34" charset="0"/>
                <a:ea typeface="Calibri" pitchFamily="34" charset="-122"/>
                <a:cs typeface="Calibri" pitchFamily="34" charset="-120"/>
              </a:rPr>
              <a:t>every bar runs to the present because all six strands still exist in research today. Faded starts show that dates are approximate and mostly reflect European and North American literature. They are not a universal timetable.</a:t>
            </a:r>
            <a:endParaRPr lang="en-US" sz="1600" dirty="0"/>
          </a:p>
        </p:txBody>
      </p:sp>
      <p:sp>
        <p:nvSpPr>
          <p:cNvPr id="49" name="Slide Number Placeholder 0"/>
          <p:cNvSpPr>
            <a:spLocks noGrp="1"/>
          </p:cNvSpPr>
          <p:nvPr>
            <p:ph type="sldNum" sz="quarter" idx="4294967295"/>
          </p:nvPr>
        </p:nvSpPr>
        <p:spPr>
          <a:xfrm>
            <a:off x="11183112" y="6437376"/>
            <a:ext cx="457200" cy="237744"/>
          </a:xfrm>
          <a:prstGeom prst="rect">
            <a:avLst/>
          </a:prstGeom>
          <a:extLst>
            <a:ext uri="{C572A759-6A51-4108-AA02-DFA0A04FC94B}">
              <ma14:wrappingTextBoxFlag xmlns=""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wrap="square" lIns="0" tIns="0" rIns="0" bIns="0" rtlCol="0" anchor="ctr"/>
          <a:lstStyle/>
          <a:p>
            <a:pPr marL="0" indent="0">
              <a:buNone/>
            </a:pPr>
            <a:r>
              <a:rPr lang="en-US" sz="1000" b="1" kern="0" spc="150" dirty="0">
                <a:solidFill>
                  <a:srgbClr val="7A1F2B"/>
                </a:solidFill>
                <a:latin typeface="Calibri" pitchFamily="34" charset="0"/>
                <a:ea typeface="Calibri" pitchFamily="34" charset="-122"/>
                <a:cs typeface="Calibri" pitchFamily="34" charset="-120"/>
              </a:rPr>
              <a:t>PART A · HISTORY</a:t>
            </a:r>
            <a:endParaRPr lang="en-US" sz="1000" dirty="0"/>
          </a:p>
        </p:txBody>
      </p:sp>
      <p:sp>
        <p:nvSpPr>
          <p:cNvPr id="3" name="Text 1"/>
          <p:cNvSpPr txBox="1"/>
          <p:nvPr/>
        </p:nvSpPr>
        <p:spPr>
          <a:xfrm>
            <a:off x="548640" y="512064"/>
            <a:ext cx="11064240" cy="640080"/>
          </a:xfrm>
          <a:prstGeom prst="rect">
            <a:avLst/>
          </a:prstGeom>
          <a:noFill/>
          <a:ln/>
        </p:spPr>
        <p:txBody>
          <a:bodyPr wrap="square" lIns="0" tIns="0" rIns="0" bIns="0" rtlCol="0" anchor="ctr">
            <a:normAutofit/>
          </a:bodyPr>
          <a:lstStyle/>
          <a:p>
            <a:pPr marL="0" indent="0">
              <a:buNone/>
            </a:pPr>
            <a:r>
              <a:rPr lang="en-US" sz="2800" b="1" dirty="0">
                <a:solidFill>
                  <a:srgbClr val="2E2522"/>
                </a:solidFill>
                <a:latin typeface="Cambria" pitchFamily="34" charset="0"/>
                <a:ea typeface="Cambria" pitchFamily="34" charset="-122"/>
                <a:cs typeface="Cambria" pitchFamily="34" charset="-120"/>
              </a:rPr>
              <a:t>Strands 1 and 2: Assessment and specialised provision</a:t>
            </a:r>
            <a:endParaRPr lang="en-US" sz="2800" dirty="0"/>
          </a:p>
        </p:txBody>
      </p:sp>
      <p:sp>
        <p:nvSpPr>
          <p:cNvPr id="4" name="Text 2"/>
          <p:cNvSpPr txBox="1"/>
          <p:nvPr/>
        </p:nvSpPr>
        <p:spPr>
          <a:xfrm>
            <a:off x="548640" y="6437376"/>
            <a:ext cx="9144000" cy="237744"/>
          </a:xfrm>
          <a:prstGeom prst="rect">
            <a:avLst/>
          </a:prstGeom>
          <a:noFill/>
          <a:ln/>
        </p:spPr>
        <p:txBody>
          <a:bodyPr wrap="square" lIns="0" tIns="0" rIns="0" bIns="0" rtlCol="0" anchor="ctr"/>
          <a:lstStyle/>
          <a:p>
            <a:pPr marL="0" indent="0">
              <a:buNone/>
            </a:pPr>
            <a:r>
              <a:rPr lang="en-US" sz="900" dirty="0">
                <a:solidFill>
                  <a:srgbClr val="6B5E55"/>
                </a:solidFill>
                <a:latin typeface="Calibri" pitchFamily="34" charset="0"/>
                <a:ea typeface="Calibri" pitchFamily="34" charset="-122"/>
                <a:cs typeface="Calibri" pitchFamily="34" charset="-120"/>
              </a:rPr>
              <a:t>MSN1074 Research Methodology  |  Topic 1: Introduction to Research in SNE  |  Session 1</a:t>
            </a:r>
            <a:endParaRPr lang="en-US" sz="900" dirty="0"/>
          </a:p>
        </p:txBody>
      </p:sp>
      <p:sp>
        <p:nvSpPr>
          <p:cNvPr id="5" name="Shape 3"/>
          <p:cNvSpPr/>
          <p:nvPr/>
        </p:nvSpPr>
        <p:spPr>
          <a:xfrm>
            <a:off x="548640" y="1325880"/>
            <a:ext cx="5440680" cy="4892040"/>
          </a:xfrm>
          <a:prstGeom prst="roundRect">
            <a:avLst>
              <a:gd name="adj" fmla="val 1495"/>
            </a:avLst>
          </a:prstGeom>
          <a:solidFill>
            <a:srgbClr val="EFE5D3"/>
          </a:solidFill>
          <a:ln/>
        </p:spPr>
      </p:sp>
      <p:sp>
        <p:nvSpPr>
          <p:cNvPr id="6" name="Text 4"/>
          <p:cNvSpPr txBox="1"/>
          <p:nvPr/>
        </p:nvSpPr>
        <p:spPr>
          <a:xfrm>
            <a:off x="777240" y="1508760"/>
            <a:ext cx="502920" cy="502920"/>
          </a:xfrm>
          <a:prstGeom prst="ellipse">
            <a:avLst/>
          </a:prstGeom>
          <a:solidFill>
            <a:srgbClr val="7A1F2B"/>
          </a:solidFill>
          <a:ln/>
        </p:spPr>
        <p:txBody>
          <a:bodyPr wrap="square" lIns="0" tIns="0" rIns="0" bIns="0" rtlCol="0" anchor="ctr"/>
          <a:lstStyle/>
          <a:p>
            <a:pPr marL="0" indent="0" algn="ctr">
              <a:buNone/>
            </a:pPr>
            <a:r>
              <a:rPr lang="en-US" sz="1900" b="1" dirty="0">
                <a:solidFill>
                  <a:srgbClr val="FFFBF3"/>
                </a:solidFill>
                <a:latin typeface="Cambria" pitchFamily="34" charset="0"/>
                <a:ea typeface="Cambria" pitchFamily="34" charset="-122"/>
                <a:cs typeface="Cambria" pitchFamily="34" charset="-120"/>
              </a:rPr>
              <a:t>1</a:t>
            </a:r>
            <a:endParaRPr lang="en-US" sz="1900" dirty="0"/>
          </a:p>
        </p:txBody>
      </p:sp>
      <p:sp>
        <p:nvSpPr>
          <p:cNvPr id="7" name="Text 5"/>
          <p:cNvSpPr txBox="1"/>
          <p:nvPr/>
        </p:nvSpPr>
        <p:spPr>
          <a:xfrm>
            <a:off x="1417320" y="1463040"/>
            <a:ext cx="4389120" cy="594360"/>
          </a:xfrm>
          <a:prstGeom prst="rect">
            <a:avLst/>
          </a:prstGeom>
          <a:noFill/>
          <a:ln/>
        </p:spPr>
        <p:txBody>
          <a:bodyPr wrap="square" lIns="0" tIns="0" rIns="0" bIns="0" rtlCol="0" anchor="ctr"/>
          <a:lstStyle/>
          <a:p>
            <a:pPr marL="0" indent="0">
              <a:buNone/>
            </a:pPr>
            <a:r>
              <a:rPr lang="en-US" sz="2000" b="1" dirty="0">
                <a:solidFill>
                  <a:srgbClr val="2E2522"/>
                </a:solidFill>
                <a:latin typeface="Cambria" pitchFamily="34" charset="0"/>
                <a:ea typeface="Cambria" pitchFamily="34" charset="-122"/>
                <a:cs typeface="Cambria" pitchFamily="34" charset="-120"/>
              </a:rPr>
              <a:t>Assessment and classification</a:t>
            </a:r>
            <a:endParaRPr lang="en-US" sz="2000" dirty="0"/>
          </a:p>
        </p:txBody>
      </p:sp>
      <p:sp>
        <p:nvSpPr>
          <p:cNvPr id="8" name="Text 6"/>
          <p:cNvSpPr txBox="1"/>
          <p:nvPr/>
        </p:nvSpPr>
        <p:spPr>
          <a:xfrm>
            <a:off x="777240" y="2148840"/>
            <a:ext cx="4983480" cy="685800"/>
          </a:xfrm>
          <a:prstGeom prst="rect">
            <a:avLst/>
          </a:prstGeom>
          <a:noFill/>
          <a:ln/>
        </p:spPr>
        <p:txBody>
          <a:bodyPr wrap="square" lIns="0" tIns="0" rIns="0" bIns="0" rtlCol="0" anchor="t"/>
          <a:lstStyle/>
          <a:p>
            <a:pPr marL="0" indent="0">
              <a:buNone/>
            </a:pPr>
            <a:r>
              <a:rPr lang="en-US" sz="1500" b="1" dirty="0">
                <a:solidFill>
                  <a:srgbClr val="7A1F2B"/>
                </a:solidFill>
                <a:latin typeface="Calibri" pitchFamily="34" charset="0"/>
                <a:ea typeface="Calibri" pitchFamily="34" charset="-122"/>
                <a:cs typeface="Calibri" pitchFamily="34" charset="-120"/>
              </a:rPr>
              <a:t>Main concern: </a:t>
            </a:r>
            <a:r>
              <a:rPr lang="en-US" sz="1500" i="1" dirty="0">
                <a:solidFill>
                  <a:srgbClr val="2E2522"/>
                </a:solidFill>
                <a:latin typeface="Calibri" pitchFamily="34" charset="0"/>
                <a:ea typeface="Calibri" pitchFamily="34" charset="-122"/>
                <a:cs typeface="Calibri" pitchFamily="34" charset="-120"/>
              </a:rPr>
              <a:t>identifying and measuring differences in learning and development.</a:t>
            </a:r>
            <a:endParaRPr lang="en-US" sz="1500" dirty="0"/>
          </a:p>
        </p:txBody>
      </p:sp>
      <p:sp>
        <p:nvSpPr>
          <p:cNvPr id="9" name="Text 7"/>
          <p:cNvSpPr txBox="1"/>
          <p:nvPr/>
        </p:nvSpPr>
        <p:spPr>
          <a:xfrm>
            <a:off x="777240" y="2880360"/>
            <a:ext cx="4983480" cy="237744"/>
          </a:xfrm>
          <a:prstGeom prst="rect">
            <a:avLst/>
          </a:prstGeom>
          <a:noFill/>
          <a:ln/>
        </p:spPr>
        <p:txBody>
          <a:bodyPr wrap="square" lIns="0" tIns="0" rIns="0" bIns="0" rtlCol="0" anchor="ctr"/>
          <a:lstStyle/>
          <a:p>
            <a:pPr marL="0" indent="0">
              <a:buNone/>
            </a:pPr>
            <a:r>
              <a:rPr lang="en-US" sz="1500" b="1" kern="0" spc="150" dirty="0">
                <a:solidFill>
                  <a:srgbClr val="7A1F2B"/>
                </a:solidFill>
                <a:latin typeface="Calibri" pitchFamily="34" charset="0"/>
                <a:ea typeface="Calibri" pitchFamily="34" charset="-122"/>
                <a:cs typeface="Calibri" pitchFamily="34" charset="-120"/>
              </a:rPr>
              <a:t>TYPICAL RESEARCH QUESTIONS</a:t>
            </a:r>
            <a:endParaRPr lang="en-US" sz="1500" dirty="0"/>
          </a:p>
        </p:txBody>
      </p:sp>
      <p:sp>
        <p:nvSpPr>
          <p:cNvPr id="10" name="Text 8"/>
          <p:cNvSpPr txBox="1"/>
          <p:nvPr/>
        </p:nvSpPr>
        <p:spPr>
          <a:xfrm>
            <a:off x="777240" y="3127248"/>
            <a:ext cx="4983480" cy="914400"/>
          </a:xfrm>
          <a:prstGeom prst="rect">
            <a:avLst/>
          </a:prstGeom>
          <a:noFill/>
          <a:ln/>
        </p:spPr>
        <p:txBody>
          <a:bodyPr wrap="square" lIns="0" tIns="0" rIns="0" bIns="0" rtlCol="0" anchor="t"/>
          <a:lstStyle/>
          <a:p>
            <a:pPr marL="177800" indent="-177800">
              <a:spcAft>
                <a:spcPts val="200"/>
              </a:spcAft>
              <a:buSzPct val="100000"/>
              <a:buChar char="•"/>
            </a:pPr>
            <a:r>
              <a:rPr lang="en-US" sz="1500" dirty="0">
                <a:solidFill>
                  <a:srgbClr val="2E2522"/>
                </a:solidFill>
                <a:latin typeface="Calibri" pitchFamily="34" charset="0"/>
                <a:ea typeface="Calibri" pitchFamily="34" charset="-122"/>
                <a:cs typeface="Calibri" pitchFamily="34" charset="-120"/>
              </a:rPr>
              <a:t>Which characteristics distinguish learners?</a:t>
            </a:r>
            <a:endParaRPr lang="en-US" sz="1500" dirty="0"/>
          </a:p>
          <a:p>
            <a:pPr marL="177800" indent="-177800">
              <a:spcAft>
                <a:spcPts val="200"/>
              </a:spcAft>
              <a:buSzPct val="100000"/>
              <a:buChar char="•"/>
            </a:pPr>
            <a:r>
              <a:rPr lang="en-US" sz="1500" dirty="0">
                <a:solidFill>
                  <a:srgbClr val="2E2522"/>
                </a:solidFill>
                <a:latin typeface="Calibri" pitchFamily="34" charset="0"/>
                <a:ea typeface="Calibri" pitchFamily="34" charset="-122"/>
                <a:cs typeface="Calibri" pitchFamily="34" charset="-120"/>
              </a:rPr>
              <a:t>How reliably can we measure them?</a:t>
            </a:r>
            <a:endParaRPr lang="en-US" sz="1500" dirty="0"/>
          </a:p>
          <a:p>
            <a:pPr marL="177800" indent="-177800">
              <a:spcAft>
                <a:spcPts val="200"/>
              </a:spcAft>
              <a:buSzPct val="100000"/>
              <a:buChar char="•"/>
            </a:pPr>
            <a:r>
              <a:rPr lang="en-US" sz="1500" dirty="0">
                <a:solidFill>
                  <a:srgbClr val="2E2522"/>
                </a:solidFill>
                <a:latin typeface="Calibri" pitchFamily="34" charset="0"/>
                <a:ea typeface="Calibri" pitchFamily="34" charset="-122"/>
                <a:cs typeface="Calibri" pitchFamily="34" charset="-120"/>
              </a:rPr>
              <a:t>Which instruction or placement is appropriate?</a:t>
            </a:r>
            <a:endParaRPr lang="en-US" sz="1500" dirty="0"/>
          </a:p>
        </p:txBody>
      </p:sp>
      <p:sp>
        <p:nvSpPr>
          <p:cNvPr id="11" name="Text 9"/>
          <p:cNvSpPr txBox="1"/>
          <p:nvPr/>
        </p:nvSpPr>
        <p:spPr>
          <a:xfrm>
            <a:off x="777240" y="4096512"/>
            <a:ext cx="4983480" cy="237744"/>
          </a:xfrm>
          <a:prstGeom prst="rect">
            <a:avLst/>
          </a:prstGeom>
          <a:noFill/>
          <a:ln/>
        </p:spPr>
        <p:txBody>
          <a:bodyPr wrap="square" lIns="0" tIns="0" rIns="0" bIns="0" rtlCol="0" anchor="ctr"/>
          <a:lstStyle/>
          <a:p>
            <a:pPr marL="0" indent="0">
              <a:buNone/>
            </a:pPr>
            <a:r>
              <a:rPr lang="en-US" sz="1500" b="1" kern="0" spc="150" dirty="0">
                <a:solidFill>
                  <a:srgbClr val="7A1F2B"/>
                </a:solidFill>
                <a:latin typeface="Calibri" pitchFamily="34" charset="0"/>
                <a:ea typeface="Calibri" pitchFamily="34" charset="-122"/>
                <a:cs typeface="Calibri" pitchFamily="34" charset="-120"/>
              </a:rPr>
              <a:t>WHAT IT CONTRIBUTED</a:t>
            </a:r>
            <a:endParaRPr lang="en-US" sz="1500" dirty="0"/>
          </a:p>
        </p:txBody>
      </p:sp>
      <p:sp>
        <p:nvSpPr>
          <p:cNvPr id="12" name="Text 10"/>
          <p:cNvSpPr txBox="1"/>
          <p:nvPr/>
        </p:nvSpPr>
        <p:spPr>
          <a:xfrm>
            <a:off x="777240" y="4343400"/>
            <a:ext cx="4983480" cy="502920"/>
          </a:xfrm>
          <a:prstGeom prst="rect">
            <a:avLst/>
          </a:prstGeom>
          <a:noFill/>
          <a:ln/>
        </p:spPr>
        <p:txBody>
          <a:bodyPr wrap="square" lIns="0" tIns="0" rIns="0" bIns="0" rtlCol="0" anchor="t"/>
          <a:lstStyle/>
          <a:p>
            <a:pPr marL="177800" indent="-177800">
              <a:spcAft>
                <a:spcPts val="200"/>
              </a:spcAft>
              <a:buSzPct val="100000"/>
              <a:buChar char="•"/>
            </a:pPr>
            <a:r>
              <a:rPr lang="en-US" sz="1500" dirty="0">
                <a:solidFill>
                  <a:srgbClr val="2E2522"/>
                </a:solidFill>
                <a:latin typeface="Calibri" pitchFamily="34" charset="0"/>
                <a:ea typeface="Calibri" pitchFamily="34" charset="-122"/>
                <a:cs typeface="Calibri" pitchFamily="34" charset="-120"/>
              </a:rPr>
              <a:t>Helped identify support needs and gave access to specialised services.</a:t>
            </a:r>
            <a:endParaRPr lang="en-US" sz="1500" dirty="0"/>
          </a:p>
        </p:txBody>
      </p:sp>
      <p:sp>
        <p:nvSpPr>
          <p:cNvPr id="13" name="Text 11"/>
          <p:cNvSpPr txBox="1"/>
          <p:nvPr/>
        </p:nvSpPr>
        <p:spPr>
          <a:xfrm>
            <a:off x="777240" y="5008764"/>
            <a:ext cx="4983480" cy="237744"/>
          </a:xfrm>
          <a:prstGeom prst="rect">
            <a:avLst/>
          </a:prstGeom>
          <a:noFill/>
          <a:ln/>
        </p:spPr>
        <p:txBody>
          <a:bodyPr wrap="square" lIns="0" tIns="0" rIns="0" bIns="0" rtlCol="0" anchor="ctr"/>
          <a:lstStyle/>
          <a:p>
            <a:pPr marL="0" indent="0">
              <a:buNone/>
            </a:pPr>
            <a:r>
              <a:rPr lang="en-US" sz="1500" b="1" kern="0" spc="150" dirty="0">
                <a:solidFill>
                  <a:srgbClr val="7A1F2B"/>
                </a:solidFill>
                <a:latin typeface="Calibri" pitchFamily="34" charset="0"/>
                <a:ea typeface="Calibri" pitchFamily="34" charset="-122"/>
                <a:cs typeface="Calibri" pitchFamily="34" charset="-120"/>
              </a:rPr>
              <a:t>RISKS AND CRITIQUES</a:t>
            </a:r>
            <a:endParaRPr lang="en-US" sz="1500" dirty="0"/>
          </a:p>
        </p:txBody>
      </p:sp>
      <p:sp>
        <p:nvSpPr>
          <p:cNvPr id="14" name="Text 12"/>
          <p:cNvSpPr txBox="1"/>
          <p:nvPr/>
        </p:nvSpPr>
        <p:spPr>
          <a:xfrm>
            <a:off x="777240" y="5255652"/>
            <a:ext cx="4983480" cy="731520"/>
          </a:xfrm>
          <a:prstGeom prst="rect">
            <a:avLst/>
          </a:prstGeom>
          <a:noFill/>
          <a:ln/>
        </p:spPr>
        <p:txBody>
          <a:bodyPr wrap="square" lIns="0" tIns="0" rIns="0" bIns="0" rtlCol="0" anchor="t"/>
          <a:lstStyle/>
          <a:p>
            <a:pPr marL="177800" indent="-177800">
              <a:spcAft>
                <a:spcPts val="200"/>
              </a:spcAft>
              <a:buSzPct val="100000"/>
              <a:buChar char="•"/>
            </a:pPr>
            <a:r>
              <a:rPr lang="en-US" sz="1500" dirty="0">
                <a:solidFill>
                  <a:srgbClr val="2E2522"/>
                </a:solidFill>
                <a:latin typeface="Calibri" pitchFamily="34" charset="0"/>
                <a:ea typeface="Calibri" pitchFamily="34" charset="-122"/>
                <a:cs typeface="Calibri" pitchFamily="34" charset="-120"/>
              </a:rPr>
              <a:t>A score or label may be treated as the whole learner.</a:t>
            </a:r>
            <a:endParaRPr lang="en-US" sz="1500" dirty="0"/>
          </a:p>
          <a:p>
            <a:pPr marL="177800" indent="-177800">
              <a:spcAft>
                <a:spcPts val="200"/>
              </a:spcAft>
              <a:buSzPct val="100000"/>
              <a:buChar char="•"/>
            </a:pPr>
            <a:r>
              <a:rPr lang="en-US" sz="1500" dirty="0">
                <a:solidFill>
                  <a:srgbClr val="2E2522"/>
                </a:solidFill>
                <a:latin typeface="Calibri" pitchFamily="34" charset="0"/>
                <a:ea typeface="Calibri" pitchFamily="34" charset="-122"/>
                <a:cs typeface="Calibri" pitchFamily="34" charset="-120"/>
              </a:rPr>
              <a:t>Classroom conditions receive too little attention (Oliver, 1996).</a:t>
            </a:r>
            <a:endParaRPr lang="en-US" sz="1500" dirty="0"/>
          </a:p>
        </p:txBody>
      </p:sp>
      <p:sp>
        <p:nvSpPr>
          <p:cNvPr id="15" name="Shape 13"/>
          <p:cNvSpPr/>
          <p:nvPr/>
        </p:nvSpPr>
        <p:spPr>
          <a:xfrm>
            <a:off x="6199632" y="1325880"/>
            <a:ext cx="5440680" cy="4892040"/>
          </a:xfrm>
          <a:prstGeom prst="roundRect">
            <a:avLst>
              <a:gd name="adj" fmla="val 1495"/>
            </a:avLst>
          </a:prstGeom>
          <a:solidFill>
            <a:srgbClr val="EFE5D3"/>
          </a:solidFill>
          <a:ln/>
        </p:spPr>
      </p:sp>
      <p:sp>
        <p:nvSpPr>
          <p:cNvPr id="16" name="Text 14"/>
          <p:cNvSpPr txBox="1"/>
          <p:nvPr/>
        </p:nvSpPr>
        <p:spPr>
          <a:xfrm>
            <a:off x="6428232" y="1508760"/>
            <a:ext cx="502920" cy="502920"/>
          </a:xfrm>
          <a:prstGeom prst="ellipse">
            <a:avLst/>
          </a:prstGeom>
          <a:solidFill>
            <a:srgbClr val="7A1F2B"/>
          </a:solidFill>
          <a:ln/>
        </p:spPr>
        <p:txBody>
          <a:bodyPr wrap="square" lIns="0" tIns="0" rIns="0" bIns="0" rtlCol="0" anchor="ctr"/>
          <a:lstStyle/>
          <a:p>
            <a:pPr marL="0" indent="0" algn="ctr">
              <a:buNone/>
            </a:pPr>
            <a:r>
              <a:rPr lang="en-US" sz="1900" b="1" dirty="0">
                <a:solidFill>
                  <a:srgbClr val="FFFBF3"/>
                </a:solidFill>
                <a:latin typeface="Cambria" pitchFamily="34" charset="0"/>
                <a:ea typeface="Cambria" pitchFamily="34" charset="-122"/>
                <a:cs typeface="Cambria" pitchFamily="34" charset="-120"/>
              </a:rPr>
              <a:t>2</a:t>
            </a:r>
            <a:endParaRPr lang="en-US" sz="1900" dirty="0"/>
          </a:p>
        </p:txBody>
      </p:sp>
      <p:sp>
        <p:nvSpPr>
          <p:cNvPr id="17" name="Text 15"/>
          <p:cNvSpPr txBox="1"/>
          <p:nvPr/>
        </p:nvSpPr>
        <p:spPr>
          <a:xfrm>
            <a:off x="7068312" y="1463040"/>
            <a:ext cx="4389120" cy="594360"/>
          </a:xfrm>
          <a:prstGeom prst="rect">
            <a:avLst/>
          </a:prstGeom>
          <a:noFill/>
          <a:ln/>
        </p:spPr>
        <p:txBody>
          <a:bodyPr wrap="square" lIns="0" tIns="0" rIns="0" bIns="0" rtlCol="0" anchor="ctr"/>
          <a:lstStyle/>
          <a:p>
            <a:pPr marL="0" indent="0">
              <a:buNone/>
            </a:pPr>
            <a:r>
              <a:rPr lang="en-US" sz="2000" b="1" dirty="0">
                <a:solidFill>
                  <a:srgbClr val="2E2522"/>
                </a:solidFill>
                <a:latin typeface="Cambria" pitchFamily="34" charset="0"/>
                <a:ea typeface="Cambria" pitchFamily="34" charset="-122"/>
                <a:cs typeface="Cambria" pitchFamily="34" charset="-120"/>
              </a:rPr>
              <a:t>Specialised and segregated provision</a:t>
            </a:r>
            <a:endParaRPr lang="en-US" sz="2000" dirty="0"/>
          </a:p>
        </p:txBody>
      </p:sp>
      <p:sp>
        <p:nvSpPr>
          <p:cNvPr id="18" name="Text 16"/>
          <p:cNvSpPr txBox="1"/>
          <p:nvPr/>
        </p:nvSpPr>
        <p:spPr>
          <a:xfrm>
            <a:off x="6428232" y="2148840"/>
            <a:ext cx="4983480" cy="685800"/>
          </a:xfrm>
          <a:prstGeom prst="rect">
            <a:avLst/>
          </a:prstGeom>
          <a:noFill/>
          <a:ln/>
        </p:spPr>
        <p:txBody>
          <a:bodyPr wrap="square" lIns="0" tIns="0" rIns="0" bIns="0" rtlCol="0" anchor="t"/>
          <a:lstStyle/>
          <a:p>
            <a:pPr marL="0" indent="0">
              <a:buNone/>
            </a:pPr>
            <a:r>
              <a:rPr lang="en-US" sz="1500" b="1" dirty="0">
                <a:solidFill>
                  <a:srgbClr val="7A1F2B"/>
                </a:solidFill>
                <a:latin typeface="Calibri" pitchFamily="34" charset="0"/>
                <a:ea typeface="Calibri" pitchFamily="34" charset="-122"/>
                <a:cs typeface="Calibri" pitchFamily="34" charset="-120"/>
              </a:rPr>
              <a:t>Main concern: </a:t>
            </a:r>
            <a:r>
              <a:rPr lang="en-US" sz="1500" i="1" dirty="0">
                <a:solidFill>
                  <a:srgbClr val="2E2522"/>
                </a:solidFill>
                <a:latin typeface="Calibri" pitchFamily="34" charset="0"/>
                <a:ea typeface="Calibri" pitchFamily="34" charset="-122"/>
                <a:cs typeface="Calibri" pitchFamily="34" charset="-120"/>
              </a:rPr>
              <a:t>who should attend separate settings, and what those settings offer.</a:t>
            </a:r>
            <a:endParaRPr lang="en-US" sz="1500" dirty="0"/>
          </a:p>
        </p:txBody>
      </p:sp>
      <p:sp>
        <p:nvSpPr>
          <p:cNvPr id="19" name="Text 17"/>
          <p:cNvSpPr txBox="1"/>
          <p:nvPr/>
        </p:nvSpPr>
        <p:spPr>
          <a:xfrm>
            <a:off x="6428232" y="2880360"/>
            <a:ext cx="4983480" cy="237744"/>
          </a:xfrm>
          <a:prstGeom prst="rect">
            <a:avLst/>
          </a:prstGeom>
          <a:noFill/>
          <a:ln/>
        </p:spPr>
        <p:txBody>
          <a:bodyPr wrap="square" lIns="0" tIns="0" rIns="0" bIns="0" rtlCol="0" anchor="ctr"/>
          <a:lstStyle/>
          <a:p>
            <a:pPr marL="0" indent="0">
              <a:buNone/>
            </a:pPr>
            <a:r>
              <a:rPr lang="en-US" sz="1500" b="1" kern="0" spc="150" dirty="0">
                <a:solidFill>
                  <a:srgbClr val="7A1F2B"/>
                </a:solidFill>
                <a:latin typeface="Calibri" pitchFamily="34" charset="0"/>
                <a:ea typeface="Calibri" pitchFamily="34" charset="-122"/>
                <a:cs typeface="Calibri" pitchFamily="34" charset="-120"/>
              </a:rPr>
              <a:t>TYPICAL RESEARCH QUESTIONS</a:t>
            </a:r>
            <a:endParaRPr lang="en-US" sz="1500" dirty="0"/>
          </a:p>
        </p:txBody>
      </p:sp>
      <p:sp>
        <p:nvSpPr>
          <p:cNvPr id="20" name="Text 18"/>
          <p:cNvSpPr txBox="1"/>
          <p:nvPr/>
        </p:nvSpPr>
        <p:spPr>
          <a:xfrm>
            <a:off x="6428232" y="3127248"/>
            <a:ext cx="4983480" cy="914400"/>
          </a:xfrm>
          <a:prstGeom prst="rect">
            <a:avLst/>
          </a:prstGeom>
          <a:noFill/>
          <a:ln/>
        </p:spPr>
        <p:txBody>
          <a:bodyPr wrap="square" lIns="0" tIns="0" rIns="0" bIns="0" rtlCol="0" anchor="t"/>
          <a:lstStyle/>
          <a:p>
            <a:pPr marL="177800" indent="-177800">
              <a:spcAft>
                <a:spcPts val="200"/>
              </a:spcAft>
              <a:buSzPct val="100000"/>
              <a:buChar char="•"/>
            </a:pPr>
            <a:r>
              <a:rPr lang="en-US" sz="1500" dirty="0">
                <a:solidFill>
                  <a:srgbClr val="2E2522"/>
                </a:solidFill>
                <a:latin typeface="Calibri" pitchFamily="34" charset="0"/>
                <a:ea typeface="Calibri" pitchFamily="34" charset="-122"/>
                <a:cs typeface="Calibri" pitchFamily="34" charset="-120"/>
              </a:rPr>
              <a:t>Who should enter special schools or institutions?</a:t>
            </a:r>
            <a:endParaRPr lang="en-US" sz="1500" dirty="0"/>
          </a:p>
          <a:p>
            <a:pPr marL="177800" indent="-177800">
              <a:spcAft>
                <a:spcPts val="200"/>
              </a:spcAft>
              <a:buSzPct val="100000"/>
              <a:buChar char="•"/>
            </a:pPr>
            <a:r>
              <a:rPr lang="en-US" sz="1500" dirty="0">
                <a:solidFill>
                  <a:srgbClr val="2E2522"/>
                </a:solidFill>
                <a:latin typeface="Calibri" pitchFamily="34" charset="0"/>
                <a:ea typeface="Calibri" pitchFamily="34" charset="-122"/>
                <a:cs typeface="Calibri" pitchFamily="34" charset="-120"/>
              </a:rPr>
              <a:t>What training do these settings provide?</a:t>
            </a:r>
            <a:endParaRPr lang="en-US" sz="1500" dirty="0"/>
          </a:p>
          <a:p>
            <a:pPr marL="177800" indent="-177800">
              <a:spcAft>
                <a:spcPts val="200"/>
              </a:spcAft>
              <a:buSzPct val="100000"/>
              <a:buChar char="•"/>
            </a:pPr>
            <a:r>
              <a:rPr lang="en-US" sz="1500" dirty="0">
                <a:solidFill>
                  <a:srgbClr val="2E2522"/>
                </a:solidFill>
                <a:latin typeface="Calibri" pitchFamily="34" charset="0"/>
                <a:ea typeface="Calibri" pitchFamily="34" charset="-122"/>
                <a:cs typeface="Calibri" pitchFamily="34" charset="-120"/>
              </a:rPr>
              <a:t>What outcomes do learners achieve?</a:t>
            </a:r>
            <a:endParaRPr lang="en-US" sz="1500" dirty="0"/>
          </a:p>
        </p:txBody>
      </p:sp>
      <p:sp>
        <p:nvSpPr>
          <p:cNvPr id="21" name="Text 19"/>
          <p:cNvSpPr txBox="1"/>
          <p:nvPr/>
        </p:nvSpPr>
        <p:spPr>
          <a:xfrm>
            <a:off x="6428232" y="4096512"/>
            <a:ext cx="4983480" cy="237744"/>
          </a:xfrm>
          <a:prstGeom prst="rect">
            <a:avLst/>
          </a:prstGeom>
          <a:noFill/>
          <a:ln/>
        </p:spPr>
        <p:txBody>
          <a:bodyPr wrap="square" lIns="0" tIns="0" rIns="0" bIns="0" rtlCol="0" anchor="ctr"/>
          <a:lstStyle/>
          <a:p>
            <a:pPr marL="0" indent="0">
              <a:buNone/>
            </a:pPr>
            <a:r>
              <a:rPr lang="en-US" sz="1500" b="1" kern="0" spc="150" dirty="0">
                <a:solidFill>
                  <a:srgbClr val="7A1F2B"/>
                </a:solidFill>
                <a:latin typeface="Calibri" pitchFamily="34" charset="0"/>
                <a:ea typeface="Calibri" pitchFamily="34" charset="-122"/>
                <a:cs typeface="Calibri" pitchFamily="34" charset="-120"/>
              </a:rPr>
              <a:t>WHAT IT CONTRIBUTED</a:t>
            </a:r>
            <a:endParaRPr lang="en-US" sz="1500" dirty="0"/>
          </a:p>
        </p:txBody>
      </p:sp>
      <p:sp>
        <p:nvSpPr>
          <p:cNvPr id="22" name="Text 20"/>
          <p:cNvSpPr txBox="1"/>
          <p:nvPr/>
        </p:nvSpPr>
        <p:spPr>
          <a:xfrm>
            <a:off x="6428232" y="4343400"/>
            <a:ext cx="4983480" cy="502920"/>
          </a:xfrm>
          <a:prstGeom prst="rect">
            <a:avLst/>
          </a:prstGeom>
          <a:noFill/>
          <a:ln/>
        </p:spPr>
        <p:txBody>
          <a:bodyPr wrap="square" lIns="0" tIns="0" rIns="0" bIns="0" rtlCol="0" anchor="t"/>
          <a:lstStyle/>
          <a:p>
            <a:pPr marL="177800" indent="-177800">
              <a:spcAft>
                <a:spcPts val="200"/>
              </a:spcAft>
              <a:buSzPct val="100000"/>
              <a:buChar char="•"/>
            </a:pPr>
            <a:r>
              <a:rPr lang="en-US" sz="1500" dirty="0">
                <a:solidFill>
                  <a:srgbClr val="2E2522"/>
                </a:solidFill>
                <a:latin typeface="Calibri" pitchFamily="34" charset="0"/>
                <a:ea typeface="Calibri" pitchFamily="34" charset="-122"/>
                <a:cs typeface="Calibri" pitchFamily="34" charset="-120"/>
              </a:rPr>
              <a:t>Some settings gave access to education that was otherwise unavailable.</a:t>
            </a:r>
            <a:endParaRPr lang="en-US" sz="1500" dirty="0"/>
          </a:p>
        </p:txBody>
      </p:sp>
      <p:sp>
        <p:nvSpPr>
          <p:cNvPr id="23" name="Text 21"/>
          <p:cNvSpPr txBox="1"/>
          <p:nvPr/>
        </p:nvSpPr>
        <p:spPr>
          <a:xfrm>
            <a:off x="6428232" y="5008764"/>
            <a:ext cx="4983480" cy="237744"/>
          </a:xfrm>
          <a:prstGeom prst="rect">
            <a:avLst/>
          </a:prstGeom>
          <a:noFill/>
          <a:ln/>
        </p:spPr>
        <p:txBody>
          <a:bodyPr wrap="square" lIns="0" tIns="0" rIns="0" bIns="0" rtlCol="0" anchor="ctr"/>
          <a:lstStyle/>
          <a:p>
            <a:pPr marL="0" indent="0">
              <a:buNone/>
            </a:pPr>
            <a:r>
              <a:rPr lang="en-US" sz="1500" b="1" kern="0" spc="150" dirty="0">
                <a:solidFill>
                  <a:srgbClr val="7A1F2B"/>
                </a:solidFill>
                <a:latin typeface="Calibri" pitchFamily="34" charset="0"/>
                <a:ea typeface="Calibri" pitchFamily="34" charset="-122"/>
                <a:cs typeface="Calibri" pitchFamily="34" charset="-120"/>
              </a:rPr>
              <a:t>RISKS AND CRITIQUES</a:t>
            </a:r>
            <a:endParaRPr lang="en-US" sz="1500" dirty="0"/>
          </a:p>
        </p:txBody>
      </p:sp>
      <p:sp>
        <p:nvSpPr>
          <p:cNvPr id="24" name="Text 22"/>
          <p:cNvSpPr txBox="1"/>
          <p:nvPr/>
        </p:nvSpPr>
        <p:spPr>
          <a:xfrm>
            <a:off x="6428232" y="5255652"/>
            <a:ext cx="4983480" cy="731520"/>
          </a:xfrm>
          <a:prstGeom prst="rect">
            <a:avLst/>
          </a:prstGeom>
          <a:noFill/>
          <a:ln/>
        </p:spPr>
        <p:txBody>
          <a:bodyPr wrap="square" lIns="0" tIns="0" rIns="0" bIns="0" rtlCol="0" anchor="t"/>
          <a:lstStyle/>
          <a:p>
            <a:pPr marL="177800" indent="-177800">
              <a:spcAft>
                <a:spcPts val="200"/>
              </a:spcAft>
              <a:buSzPct val="100000"/>
              <a:buChar char="•"/>
            </a:pPr>
            <a:r>
              <a:rPr lang="en-US" sz="1500" dirty="0">
                <a:solidFill>
                  <a:srgbClr val="2E2522"/>
                </a:solidFill>
                <a:latin typeface="Calibri" pitchFamily="34" charset="0"/>
                <a:ea typeface="Calibri" pitchFamily="34" charset="-122"/>
                <a:cs typeface="Calibri" pitchFamily="34" charset="-120"/>
              </a:rPr>
              <a:t>Limited contact with the community and ordinary school life.</a:t>
            </a:r>
            <a:endParaRPr lang="en-US" sz="1500" dirty="0"/>
          </a:p>
          <a:p>
            <a:pPr marL="177800" indent="-177800">
              <a:spcAft>
                <a:spcPts val="200"/>
              </a:spcAft>
              <a:buSzPct val="100000"/>
              <a:buChar char="•"/>
            </a:pPr>
            <a:r>
              <a:rPr lang="en-US" sz="1500" dirty="0">
                <a:solidFill>
                  <a:srgbClr val="2E2522"/>
                </a:solidFill>
                <a:latin typeface="Calibri" pitchFamily="34" charset="0"/>
                <a:ea typeface="Calibri" pitchFamily="34" charset="-122"/>
                <a:cs typeface="Calibri" pitchFamily="34" charset="-120"/>
              </a:rPr>
              <a:t>Histories differ across countries; not one global stage (Wolfensberger, 1972).</a:t>
            </a:r>
            <a:endParaRPr lang="en-US" sz="1500" dirty="0"/>
          </a:p>
        </p:txBody>
      </p:sp>
      <p:sp>
        <p:nvSpPr>
          <p:cNvPr id="25" name="Slide Number Placeholder 0"/>
          <p:cNvSpPr>
            <a:spLocks noGrp="1"/>
          </p:cNvSpPr>
          <p:nvPr>
            <p:ph type="sldNum" sz="quarter" idx="4294967295"/>
          </p:nvPr>
        </p:nvSpPr>
        <p:spPr>
          <a:xfrm>
            <a:off x="11183112" y="6437376"/>
            <a:ext cx="457200" cy="237744"/>
          </a:xfrm>
          <a:prstGeom prst="rect">
            <a:avLst/>
          </a:prstGeom>
          <a:extLst>
            <a:ext uri="{C572A759-6A51-4108-AA02-DFA0A04FC94B}">
              <ma14:wrappingTextBoxFlag xmlns=""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wrap="square" lIns="0" tIns="0" rIns="0" bIns="0" rtlCol="0" anchor="ctr"/>
          <a:lstStyle/>
          <a:p>
            <a:pPr marL="0" indent="0">
              <a:buNone/>
            </a:pPr>
            <a:r>
              <a:rPr lang="en-US" sz="1000" b="1" kern="0" spc="150" dirty="0">
                <a:solidFill>
                  <a:srgbClr val="7A1F2B"/>
                </a:solidFill>
                <a:latin typeface="Calibri" pitchFamily="34" charset="0"/>
                <a:ea typeface="Calibri" pitchFamily="34" charset="-122"/>
                <a:cs typeface="Calibri" pitchFamily="34" charset="-120"/>
              </a:rPr>
              <a:t>PART A · HISTORY</a:t>
            </a:r>
            <a:endParaRPr lang="en-US" sz="1000" dirty="0"/>
          </a:p>
        </p:txBody>
      </p:sp>
      <p:sp>
        <p:nvSpPr>
          <p:cNvPr id="3" name="Text 1"/>
          <p:cNvSpPr txBox="1"/>
          <p:nvPr/>
        </p:nvSpPr>
        <p:spPr>
          <a:xfrm>
            <a:off x="548640" y="512064"/>
            <a:ext cx="11064240" cy="640080"/>
          </a:xfrm>
          <a:prstGeom prst="rect">
            <a:avLst/>
          </a:prstGeom>
          <a:noFill/>
          <a:ln/>
        </p:spPr>
        <p:txBody>
          <a:bodyPr wrap="square" lIns="0" tIns="0" rIns="0" bIns="0" rtlCol="0" anchor="ctr">
            <a:normAutofit/>
          </a:bodyPr>
          <a:lstStyle/>
          <a:p>
            <a:pPr marL="0" indent="0">
              <a:buNone/>
            </a:pPr>
            <a:r>
              <a:rPr lang="en-US" sz="2800" b="1" dirty="0">
                <a:solidFill>
                  <a:srgbClr val="2E2522"/>
                </a:solidFill>
                <a:latin typeface="Cambria" pitchFamily="34" charset="0"/>
                <a:ea typeface="Cambria" pitchFamily="34" charset="-122"/>
                <a:cs typeface="Cambria" pitchFamily="34" charset="-120"/>
              </a:rPr>
              <a:t>Strands 3 and 4: From placement to participation</a:t>
            </a:r>
            <a:endParaRPr lang="en-US" sz="2800" dirty="0"/>
          </a:p>
        </p:txBody>
      </p:sp>
      <p:sp>
        <p:nvSpPr>
          <p:cNvPr id="4" name="Text 2"/>
          <p:cNvSpPr txBox="1"/>
          <p:nvPr/>
        </p:nvSpPr>
        <p:spPr>
          <a:xfrm>
            <a:off x="548640" y="6437376"/>
            <a:ext cx="9144000" cy="237744"/>
          </a:xfrm>
          <a:prstGeom prst="rect">
            <a:avLst/>
          </a:prstGeom>
          <a:noFill/>
          <a:ln/>
        </p:spPr>
        <p:txBody>
          <a:bodyPr wrap="square" lIns="0" tIns="0" rIns="0" bIns="0" rtlCol="0" anchor="ctr"/>
          <a:lstStyle/>
          <a:p>
            <a:pPr marL="0" indent="0">
              <a:buNone/>
            </a:pPr>
            <a:r>
              <a:rPr lang="en-US" sz="900" dirty="0">
                <a:solidFill>
                  <a:srgbClr val="6B5E55"/>
                </a:solidFill>
                <a:latin typeface="Calibri" pitchFamily="34" charset="0"/>
                <a:ea typeface="Calibri" pitchFamily="34" charset="-122"/>
                <a:cs typeface="Calibri" pitchFamily="34" charset="-120"/>
              </a:rPr>
              <a:t>MSN1074 Research Methodology  |  Topic 1: Introduction to Research in SNE  |  Session 1</a:t>
            </a:r>
            <a:endParaRPr lang="en-US" sz="900" dirty="0"/>
          </a:p>
        </p:txBody>
      </p:sp>
      <p:sp>
        <p:nvSpPr>
          <p:cNvPr id="5" name="Shape 3"/>
          <p:cNvSpPr/>
          <p:nvPr/>
        </p:nvSpPr>
        <p:spPr>
          <a:xfrm>
            <a:off x="548640" y="1325880"/>
            <a:ext cx="5440680" cy="4892040"/>
          </a:xfrm>
          <a:prstGeom prst="roundRect">
            <a:avLst>
              <a:gd name="adj" fmla="val 1495"/>
            </a:avLst>
          </a:prstGeom>
          <a:solidFill>
            <a:srgbClr val="EFE5D3"/>
          </a:solidFill>
          <a:ln/>
        </p:spPr>
      </p:sp>
      <p:sp>
        <p:nvSpPr>
          <p:cNvPr id="6" name="Text 4"/>
          <p:cNvSpPr txBox="1"/>
          <p:nvPr/>
        </p:nvSpPr>
        <p:spPr>
          <a:xfrm>
            <a:off x="777240" y="1508760"/>
            <a:ext cx="502920" cy="502920"/>
          </a:xfrm>
          <a:prstGeom prst="ellipse">
            <a:avLst/>
          </a:prstGeom>
          <a:solidFill>
            <a:srgbClr val="7A1F2B"/>
          </a:solidFill>
          <a:ln/>
        </p:spPr>
        <p:txBody>
          <a:bodyPr wrap="square" lIns="0" tIns="0" rIns="0" bIns="0" rtlCol="0" anchor="ctr"/>
          <a:lstStyle/>
          <a:p>
            <a:pPr marL="0" indent="0" algn="ctr">
              <a:buNone/>
            </a:pPr>
            <a:r>
              <a:rPr lang="en-US" sz="1900" b="1" dirty="0">
                <a:solidFill>
                  <a:srgbClr val="FFFBF3"/>
                </a:solidFill>
                <a:latin typeface="Cambria" pitchFamily="34" charset="0"/>
                <a:ea typeface="Cambria" pitchFamily="34" charset="-122"/>
                <a:cs typeface="Cambria" pitchFamily="34" charset="-120"/>
              </a:rPr>
              <a:t>3</a:t>
            </a:r>
            <a:endParaRPr lang="en-US" sz="1900" dirty="0"/>
          </a:p>
        </p:txBody>
      </p:sp>
      <p:sp>
        <p:nvSpPr>
          <p:cNvPr id="7" name="Text 5"/>
          <p:cNvSpPr txBox="1"/>
          <p:nvPr/>
        </p:nvSpPr>
        <p:spPr>
          <a:xfrm>
            <a:off x="1417320" y="1463040"/>
            <a:ext cx="4389120" cy="594360"/>
          </a:xfrm>
          <a:prstGeom prst="rect">
            <a:avLst/>
          </a:prstGeom>
          <a:noFill/>
          <a:ln/>
        </p:spPr>
        <p:txBody>
          <a:bodyPr wrap="square" lIns="0" tIns="0" rIns="0" bIns="0" rtlCol="0" anchor="ctr"/>
          <a:lstStyle/>
          <a:p>
            <a:pPr marL="0" indent="0">
              <a:buNone/>
            </a:pPr>
            <a:r>
              <a:rPr lang="en-US" sz="2000" b="1" dirty="0">
                <a:solidFill>
                  <a:srgbClr val="2E2522"/>
                </a:solidFill>
                <a:latin typeface="Cambria" pitchFamily="34" charset="0"/>
                <a:ea typeface="Cambria" pitchFamily="34" charset="-122"/>
                <a:cs typeface="Cambria" pitchFamily="34" charset="-120"/>
              </a:rPr>
              <a:t>Normalisation and integration</a:t>
            </a:r>
            <a:endParaRPr lang="en-US" sz="2000" dirty="0"/>
          </a:p>
        </p:txBody>
      </p:sp>
      <p:sp>
        <p:nvSpPr>
          <p:cNvPr id="8" name="Text 6"/>
          <p:cNvSpPr txBox="1"/>
          <p:nvPr/>
        </p:nvSpPr>
        <p:spPr>
          <a:xfrm>
            <a:off x="777240" y="2148840"/>
            <a:ext cx="4983480" cy="685800"/>
          </a:xfrm>
          <a:prstGeom prst="rect">
            <a:avLst/>
          </a:prstGeom>
          <a:noFill/>
          <a:ln/>
        </p:spPr>
        <p:txBody>
          <a:bodyPr wrap="square" lIns="0" tIns="0" rIns="0" bIns="0" rtlCol="0" anchor="t"/>
          <a:lstStyle/>
          <a:p>
            <a:pPr marL="0" indent="0">
              <a:buNone/>
            </a:pPr>
            <a:r>
              <a:rPr lang="en-US" sz="1500" b="1" dirty="0">
                <a:solidFill>
                  <a:srgbClr val="7A1F2B"/>
                </a:solidFill>
                <a:latin typeface="Calibri" pitchFamily="34" charset="0"/>
                <a:ea typeface="Calibri" pitchFamily="34" charset="-122"/>
                <a:cs typeface="Calibri" pitchFamily="34" charset="-120"/>
              </a:rPr>
              <a:t>Main concern: </a:t>
            </a:r>
            <a:r>
              <a:rPr lang="en-US" sz="1500" i="1" dirty="0">
                <a:solidFill>
                  <a:srgbClr val="2E2522"/>
                </a:solidFill>
                <a:latin typeface="Calibri" pitchFamily="34" charset="0"/>
                <a:ea typeface="Calibri" pitchFamily="34" charset="-122"/>
                <a:cs typeface="Calibri" pitchFamily="34" charset="-120"/>
              </a:rPr>
              <a:t>people with disabilities should share ordinary community and school life (Nirje, 1985).</a:t>
            </a:r>
            <a:endParaRPr lang="en-US" sz="1500" dirty="0"/>
          </a:p>
        </p:txBody>
      </p:sp>
      <p:sp>
        <p:nvSpPr>
          <p:cNvPr id="9" name="Text 7"/>
          <p:cNvSpPr txBox="1"/>
          <p:nvPr/>
        </p:nvSpPr>
        <p:spPr>
          <a:xfrm>
            <a:off x="777240" y="2880360"/>
            <a:ext cx="4983480" cy="237744"/>
          </a:xfrm>
          <a:prstGeom prst="rect">
            <a:avLst/>
          </a:prstGeom>
          <a:noFill/>
          <a:ln/>
        </p:spPr>
        <p:txBody>
          <a:bodyPr wrap="square" lIns="0" tIns="0" rIns="0" bIns="0" rtlCol="0" anchor="ctr"/>
          <a:lstStyle/>
          <a:p>
            <a:pPr marL="0" indent="0">
              <a:buNone/>
            </a:pPr>
            <a:r>
              <a:rPr lang="en-US" sz="1500" b="1" kern="0" spc="150" dirty="0">
                <a:solidFill>
                  <a:srgbClr val="7A1F2B"/>
                </a:solidFill>
                <a:latin typeface="Calibri" pitchFamily="34" charset="0"/>
                <a:ea typeface="Calibri" pitchFamily="34" charset="-122"/>
                <a:cs typeface="Calibri" pitchFamily="34" charset="-120"/>
              </a:rPr>
              <a:t>TYPICAL RESEARCH QUESTIONS</a:t>
            </a:r>
            <a:endParaRPr lang="en-US" sz="1500" dirty="0"/>
          </a:p>
        </p:txBody>
      </p:sp>
      <p:sp>
        <p:nvSpPr>
          <p:cNvPr id="10" name="Text 8"/>
          <p:cNvSpPr txBox="1"/>
          <p:nvPr/>
        </p:nvSpPr>
        <p:spPr>
          <a:xfrm>
            <a:off x="777240" y="3127248"/>
            <a:ext cx="4983480" cy="685800"/>
          </a:xfrm>
          <a:prstGeom prst="rect">
            <a:avLst/>
          </a:prstGeom>
          <a:noFill/>
          <a:ln/>
        </p:spPr>
        <p:txBody>
          <a:bodyPr wrap="square" lIns="0" tIns="0" rIns="0" bIns="0" rtlCol="0" anchor="t"/>
          <a:lstStyle/>
          <a:p>
            <a:pPr marL="177800" indent="-177800">
              <a:spcAft>
                <a:spcPts val="200"/>
              </a:spcAft>
              <a:buSzPct val="100000"/>
              <a:buChar char="•"/>
            </a:pPr>
            <a:r>
              <a:rPr lang="en-US" sz="1500" dirty="0">
                <a:solidFill>
                  <a:srgbClr val="2E2522"/>
                </a:solidFill>
                <a:latin typeface="Calibri" pitchFamily="34" charset="0"/>
                <a:ea typeface="Calibri" pitchFamily="34" charset="-122"/>
                <a:cs typeface="Calibri" pitchFamily="34" charset="-120"/>
              </a:rPr>
              <a:t>Are learners with disabilities placed in regular schools?</a:t>
            </a:r>
            <a:endParaRPr lang="en-US" sz="1500" dirty="0"/>
          </a:p>
          <a:p>
            <a:pPr marL="177800" indent="-177800">
              <a:spcAft>
                <a:spcPts val="200"/>
              </a:spcAft>
              <a:buSzPct val="100000"/>
              <a:buChar char="•"/>
            </a:pPr>
            <a:r>
              <a:rPr lang="en-US" sz="1500" dirty="0">
                <a:solidFill>
                  <a:srgbClr val="2E2522"/>
                </a:solidFill>
                <a:latin typeface="Calibri" pitchFamily="34" charset="0"/>
                <a:ea typeface="Calibri" pitchFamily="34" charset="-122"/>
                <a:cs typeface="Calibri" pitchFamily="34" charset="-120"/>
              </a:rPr>
              <a:t>Does physical access lead to learning and participation?</a:t>
            </a:r>
            <a:endParaRPr lang="en-US" sz="1500" dirty="0"/>
          </a:p>
        </p:txBody>
      </p:sp>
      <p:sp>
        <p:nvSpPr>
          <p:cNvPr id="11" name="Text 9"/>
          <p:cNvSpPr txBox="1"/>
          <p:nvPr/>
        </p:nvSpPr>
        <p:spPr>
          <a:xfrm>
            <a:off x="777240" y="3993421"/>
            <a:ext cx="4983480" cy="237744"/>
          </a:xfrm>
          <a:prstGeom prst="rect">
            <a:avLst/>
          </a:prstGeom>
          <a:noFill/>
          <a:ln/>
        </p:spPr>
        <p:txBody>
          <a:bodyPr wrap="square" lIns="0" tIns="0" rIns="0" bIns="0" rtlCol="0" anchor="ctr"/>
          <a:lstStyle/>
          <a:p>
            <a:pPr marL="0" indent="0">
              <a:buNone/>
            </a:pPr>
            <a:r>
              <a:rPr lang="en-US" sz="1500" b="1" kern="0" spc="150" dirty="0">
                <a:solidFill>
                  <a:srgbClr val="7A1F2B"/>
                </a:solidFill>
                <a:latin typeface="Calibri" pitchFamily="34" charset="0"/>
                <a:ea typeface="Calibri" pitchFamily="34" charset="-122"/>
                <a:cs typeface="Calibri" pitchFamily="34" charset="-120"/>
              </a:rPr>
              <a:t>WHAT IT CONTRIBUTED</a:t>
            </a:r>
            <a:endParaRPr lang="en-US" sz="1500" dirty="0"/>
          </a:p>
        </p:txBody>
      </p:sp>
      <p:sp>
        <p:nvSpPr>
          <p:cNvPr id="12" name="Text 10"/>
          <p:cNvSpPr txBox="1"/>
          <p:nvPr/>
        </p:nvSpPr>
        <p:spPr>
          <a:xfrm>
            <a:off x="777240" y="4240309"/>
            <a:ext cx="4983480" cy="502920"/>
          </a:xfrm>
          <a:prstGeom prst="rect">
            <a:avLst/>
          </a:prstGeom>
          <a:noFill/>
          <a:ln/>
        </p:spPr>
        <p:txBody>
          <a:bodyPr wrap="square" lIns="0" tIns="0" rIns="0" bIns="0" rtlCol="0" anchor="t"/>
          <a:lstStyle/>
          <a:p>
            <a:pPr marL="177800" indent="-177800">
              <a:spcAft>
                <a:spcPts val="200"/>
              </a:spcAft>
              <a:buSzPct val="100000"/>
              <a:buChar char="•"/>
            </a:pPr>
            <a:r>
              <a:rPr lang="en-US" sz="1500" dirty="0">
                <a:solidFill>
                  <a:srgbClr val="2E2522"/>
                </a:solidFill>
                <a:latin typeface="Calibri" pitchFamily="34" charset="0"/>
                <a:ea typeface="Calibri" pitchFamily="34" charset="-122"/>
                <a:cs typeface="Calibri" pitchFamily="34" charset="-120"/>
              </a:rPr>
              <a:t>Challenged the assumption that learners should live and learn apart.</a:t>
            </a:r>
            <a:endParaRPr lang="en-US" sz="1500" dirty="0"/>
          </a:p>
        </p:txBody>
      </p:sp>
      <p:sp>
        <p:nvSpPr>
          <p:cNvPr id="13" name="Text 11"/>
          <p:cNvSpPr txBox="1"/>
          <p:nvPr/>
        </p:nvSpPr>
        <p:spPr>
          <a:xfrm>
            <a:off x="777240" y="4923598"/>
            <a:ext cx="4983480" cy="237744"/>
          </a:xfrm>
          <a:prstGeom prst="rect">
            <a:avLst/>
          </a:prstGeom>
          <a:noFill/>
          <a:ln/>
        </p:spPr>
        <p:txBody>
          <a:bodyPr wrap="square" lIns="0" tIns="0" rIns="0" bIns="0" rtlCol="0" anchor="ctr"/>
          <a:lstStyle/>
          <a:p>
            <a:pPr marL="0" indent="0">
              <a:buNone/>
            </a:pPr>
            <a:r>
              <a:rPr lang="en-US" sz="1500" b="1" kern="0" spc="150" dirty="0">
                <a:solidFill>
                  <a:srgbClr val="7A1F2B"/>
                </a:solidFill>
                <a:latin typeface="Calibri" pitchFamily="34" charset="0"/>
                <a:ea typeface="Calibri" pitchFamily="34" charset="-122"/>
                <a:cs typeface="Calibri" pitchFamily="34" charset="-120"/>
              </a:rPr>
              <a:t>RISKS AND CRITIQUES</a:t>
            </a:r>
            <a:endParaRPr lang="en-US" sz="1500" dirty="0"/>
          </a:p>
        </p:txBody>
      </p:sp>
      <p:sp>
        <p:nvSpPr>
          <p:cNvPr id="14" name="Text 12"/>
          <p:cNvSpPr txBox="1"/>
          <p:nvPr/>
        </p:nvSpPr>
        <p:spPr>
          <a:xfrm>
            <a:off x="777240" y="5170486"/>
            <a:ext cx="4983480" cy="822960"/>
          </a:xfrm>
          <a:prstGeom prst="rect">
            <a:avLst/>
          </a:prstGeom>
          <a:noFill/>
          <a:ln/>
        </p:spPr>
        <p:txBody>
          <a:bodyPr wrap="square" lIns="0" tIns="0" rIns="0" bIns="0" rtlCol="0" anchor="t"/>
          <a:lstStyle/>
          <a:p>
            <a:pPr marL="177800" indent="-177800">
              <a:spcAft>
                <a:spcPts val="200"/>
              </a:spcAft>
              <a:buSzPct val="100000"/>
              <a:buChar char="•"/>
            </a:pPr>
            <a:r>
              <a:rPr lang="en-US" sz="1500" dirty="0">
                <a:solidFill>
                  <a:srgbClr val="2E2522"/>
                </a:solidFill>
                <a:latin typeface="Calibri" pitchFamily="34" charset="0"/>
                <a:ea typeface="Calibri" pitchFamily="34" charset="-122"/>
                <a:cs typeface="Calibri" pitchFamily="34" charset="-120"/>
              </a:rPr>
              <a:t>Placement alone may not change teaching, materials or expectations.</a:t>
            </a:r>
            <a:endParaRPr lang="en-US" sz="1500" dirty="0"/>
          </a:p>
          <a:p>
            <a:pPr marL="177800" indent="-177800">
              <a:spcAft>
                <a:spcPts val="200"/>
              </a:spcAft>
              <a:buSzPct val="100000"/>
              <a:buChar char="•"/>
            </a:pPr>
            <a:r>
              <a:rPr lang="en-US" sz="1500" dirty="0">
                <a:solidFill>
                  <a:srgbClr val="2E2522"/>
                </a:solidFill>
                <a:latin typeface="Calibri" pitchFamily="34" charset="0"/>
                <a:ea typeface="Calibri" pitchFamily="34" charset="-122"/>
                <a:cs typeface="Calibri" pitchFamily="34" charset="-120"/>
              </a:rPr>
              <a:t>A learner can be present but not included.</a:t>
            </a:r>
            <a:endParaRPr lang="en-US" sz="1500" dirty="0"/>
          </a:p>
        </p:txBody>
      </p:sp>
      <p:sp>
        <p:nvSpPr>
          <p:cNvPr id="15" name="Shape 13"/>
          <p:cNvSpPr/>
          <p:nvPr/>
        </p:nvSpPr>
        <p:spPr>
          <a:xfrm>
            <a:off x="6199632" y="1325880"/>
            <a:ext cx="5440680" cy="4892040"/>
          </a:xfrm>
          <a:prstGeom prst="roundRect">
            <a:avLst>
              <a:gd name="adj" fmla="val 1495"/>
            </a:avLst>
          </a:prstGeom>
          <a:solidFill>
            <a:srgbClr val="EFE5D3"/>
          </a:solidFill>
          <a:ln/>
        </p:spPr>
      </p:sp>
      <p:sp>
        <p:nvSpPr>
          <p:cNvPr id="16" name="Text 14"/>
          <p:cNvSpPr txBox="1"/>
          <p:nvPr/>
        </p:nvSpPr>
        <p:spPr>
          <a:xfrm>
            <a:off x="6428232" y="1508760"/>
            <a:ext cx="502920" cy="502920"/>
          </a:xfrm>
          <a:prstGeom prst="ellipse">
            <a:avLst/>
          </a:prstGeom>
          <a:solidFill>
            <a:srgbClr val="7A1F2B"/>
          </a:solidFill>
          <a:ln/>
        </p:spPr>
        <p:txBody>
          <a:bodyPr wrap="square" lIns="0" tIns="0" rIns="0" bIns="0" rtlCol="0" anchor="ctr"/>
          <a:lstStyle/>
          <a:p>
            <a:pPr marL="0" indent="0" algn="ctr">
              <a:buNone/>
            </a:pPr>
            <a:r>
              <a:rPr lang="en-US" sz="1900" b="1" dirty="0">
                <a:solidFill>
                  <a:srgbClr val="FFFBF3"/>
                </a:solidFill>
                <a:latin typeface="Cambria" pitchFamily="34" charset="0"/>
                <a:ea typeface="Cambria" pitchFamily="34" charset="-122"/>
                <a:cs typeface="Cambria" pitchFamily="34" charset="-120"/>
              </a:rPr>
              <a:t>4</a:t>
            </a:r>
            <a:endParaRPr lang="en-US" sz="1900" dirty="0"/>
          </a:p>
        </p:txBody>
      </p:sp>
      <p:sp>
        <p:nvSpPr>
          <p:cNvPr id="17" name="Text 15"/>
          <p:cNvSpPr txBox="1"/>
          <p:nvPr/>
        </p:nvSpPr>
        <p:spPr>
          <a:xfrm>
            <a:off x="7068312" y="1463040"/>
            <a:ext cx="4389120" cy="594360"/>
          </a:xfrm>
          <a:prstGeom prst="rect">
            <a:avLst/>
          </a:prstGeom>
          <a:noFill/>
          <a:ln/>
        </p:spPr>
        <p:txBody>
          <a:bodyPr wrap="square" lIns="0" tIns="0" rIns="0" bIns="0" rtlCol="0" anchor="ctr"/>
          <a:lstStyle/>
          <a:p>
            <a:pPr marL="0" indent="0">
              <a:buNone/>
            </a:pPr>
            <a:r>
              <a:rPr lang="en-US" sz="2000" b="1" dirty="0">
                <a:solidFill>
                  <a:srgbClr val="2E2522"/>
                </a:solidFill>
                <a:latin typeface="Cambria" pitchFamily="34" charset="0"/>
                <a:ea typeface="Cambria" pitchFamily="34" charset="-122"/>
                <a:cs typeface="Cambria" pitchFamily="34" charset="-120"/>
              </a:rPr>
              <a:t>Inclusive and rights-based education</a:t>
            </a:r>
            <a:endParaRPr lang="en-US" sz="2000" dirty="0"/>
          </a:p>
        </p:txBody>
      </p:sp>
      <p:sp>
        <p:nvSpPr>
          <p:cNvPr id="18" name="Text 16"/>
          <p:cNvSpPr txBox="1"/>
          <p:nvPr/>
        </p:nvSpPr>
        <p:spPr>
          <a:xfrm>
            <a:off x="6428232" y="2148840"/>
            <a:ext cx="4983480" cy="685800"/>
          </a:xfrm>
          <a:prstGeom prst="rect">
            <a:avLst/>
          </a:prstGeom>
          <a:noFill/>
          <a:ln/>
        </p:spPr>
        <p:txBody>
          <a:bodyPr wrap="square" lIns="0" tIns="0" rIns="0" bIns="0" rtlCol="0" anchor="t"/>
          <a:lstStyle/>
          <a:p>
            <a:pPr marL="0" indent="0">
              <a:buNone/>
            </a:pPr>
            <a:r>
              <a:rPr lang="en-US" sz="1500" b="1" dirty="0">
                <a:solidFill>
                  <a:srgbClr val="7A1F2B"/>
                </a:solidFill>
                <a:latin typeface="Calibri" pitchFamily="34" charset="0"/>
                <a:ea typeface="Calibri" pitchFamily="34" charset="-122"/>
                <a:cs typeface="Calibri" pitchFamily="34" charset="-120"/>
              </a:rPr>
              <a:t>Main concern: </a:t>
            </a:r>
            <a:r>
              <a:rPr lang="en-US" sz="1500" i="1" dirty="0">
                <a:solidFill>
                  <a:srgbClr val="2E2522"/>
                </a:solidFill>
                <a:latin typeface="Calibri" pitchFamily="34" charset="0"/>
                <a:ea typeface="Calibri" pitchFamily="34" charset="-122"/>
                <a:cs typeface="Calibri" pitchFamily="34" charset="-120"/>
              </a:rPr>
              <a:t>what schools do to enable every learner to learn and participate.</a:t>
            </a:r>
            <a:endParaRPr lang="en-US" sz="1500" dirty="0"/>
          </a:p>
        </p:txBody>
      </p:sp>
      <p:sp>
        <p:nvSpPr>
          <p:cNvPr id="19" name="Text 17"/>
          <p:cNvSpPr txBox="1"/>
          <p:nvPr/>
        </p:nvSpPr>
        <p:spPr>
          <a:xfrm>
            <a:off x="6428232" y="2880360"/>
            <a:ext cx="4983480" cy="237744"/>
          </a:xfrm>
          <a:prstGeom prst="rect">
            <a:avLst/>
          </a:prstGeom>
          <a:noFill/>
          <a:ln/>
        </p:spPr>
        <p:txBody>
          <a:bodyPr wrap="square" lIns="0" tIns="0" rIns="0" bIns="0" rtlCol="0" anchor="ctr"/>
          <a:lstStyle/>
          <a:p>
            <a:pPr marL="0" indent="0">
              <a:buNone/>
            </a:pPr>
            <a:r>
              <a:rPr lang="en-US" sz="1500" b="1" kern="0" spc="150" dirty="0">
                <a:solidFill>
                  <a:srgbClr val="7A1F2B"/>
                </a:solidFill>
                <a:latin typeface="Calibri" pitchFamily="34" charset="0"/>
                <a:ea typeface="Calibri" pitchFamily="34" charset="-122"/>
                <a:cs typeface="Calibri" pitchFamily="34" charset="-120"/>
              </a:rPr>
              <a:t>TYPICAL RESEARCH QUESTIONS</a:t>
            </a:r>
            <a:endParaRPr lang="en-US" sz="1500" dirty="0"/>
          </a:p>
        </p:txBody>
      </p:sp>
      <p:sp>
        <p:nvSpPr>
          <p:cNvPr id="20" name="Text 18"/>
          <p:cNvSpPr txBox="1"/>
          <p:nvPr/>
        </p:nvSpPr>
        <p:spPr>
          <a:xfrm>
            <a:off x="6428232" y="3127248"/>
            <a:ext cx="4983480" cy="685800"/>
          </a:xfrm>
          <a:prstGeom prst="rect">
            <a:avLst/>
          </a:prstGeom>
          <a:noFill/>
          <a:ln/>
        </p:spPr>
        <p:txBody>
          <a:bodyPr wrap="square" lIns="0" tIns="0" rIns="0" bIns="0" rtlCol="0" anchor="t"/>
          <a:lstStyle/>
          <a:p>
            <a:pPr marL="177800" indent="-177800">
              <a:spcAft>
                <a:spcPts val="200"/>
              </a:spcAft>
              <a:buSzPct val="100000"/>
              <a:buChar char="•"/>
            </a:pPr>
            <a:r>
              <a:rPr lang="en-US" sz="1500" dirty="0">
                <a:solidFill>
                  <a:srgbClr val="2E2522"/>
                </a:solidFill>
                <a:latin typeface="Calibri" pitchFamily="34" charset="0"/>
                <a:ea typeface="Calibri" pitchFamily="34" charset="-122"/>
                <a:cs typeface="Calibri" pitchFamily="34" charset="-120"/>
              </a:rPr>
              <a:t>What barriers exist in curriculum, teaching, relationships and policy?</a:t>
            </a:r>
            <a:endParaRPr lang="en-US" sz="1500" dirty="0"/>
          </a:p>
          <a:p>
            <a:pPr marL="177800" indent="-177800">
              <a:spcAft>
                <a:spcPts val="200"/>
              </a:spcAft>
              <a:buSzPct val="100000"/>
              <a:buChar char="•"/>
            </a:pPr>
            <a:r>
              <a:rPr lang="en-US" sz="1500" dirty="0">
                <a:solidFill>
                  <a:srgbClr val="2E2522"/>
                </a:solidFill>
                <a:latin typeface="Calibri" pitchFamily="34" charset="0"/>
                <a:ea typeface="Calibri" pitchFamily="34" charset="-122"/>
                <a:cs typeface="Calibri" pitchFamily="34" charset="-120"/>
              </a:rPr>
              <a:t>Which school practices enable participation?</a:t>
            </a:r>
            <a:endParaRPr lang="en-US" sz="1500" dirty="0"/>
          </a:p>
        </p:txBody>
      </p:sp>
      <p:sp>
        <p:nvSpPr>
          <p:cNvPr id="21" name="Text 19"/>
          <p:cNvSpPr txBox="1"/>
          <p:nvPr/>
        </p:nvSpPr>
        <p:spPr>
          <a:xfrm>
            <a:off x="6428232" y="3993421"/>
            <a:ext cx="4983480" cy="237744"/>
          </a:xfrm>
          <a:prstGeom prst="rect">
            <a:avLst/>
          </a:prstGeom>
          <a:noFill/>
          <a:ln/>
        </p:spPr>
        <p:txBody>
          <a:bodyPr wrap="square" lIns="0" tIns="0" rIns="0" bIns="0" rtlCol="0" anchor="ctr"/>
          <a:lstStyle/>
          <a:p>
            <a:pPr marL="0" indent="0">
              <a:buNone/>
            </a:pPr>
            <a:r>
              <a:rPr lang="en-US" sz="1500" b="1" kern="0" spc="150" dirty="0">
                <a:solidFill>
                  <a:srgbClr val="7A1F2B"/>
                </a:solidFill>
                <a:latin typeface="Calibri" pitchFamily="34" charset="0"/>
                <a:ea typeface="Calibri" pitchFamily="34" charset="-122"/>
                <a:cs typeface="Calibri" pitchFamily="34" charset="-120"/>
              </a:rPr>
              <a:t>KEY DOCUMENTS</a:t>
            </a:r>
            <a:endParaRPr lang="en-US" sz="1500" dirty="0"/>
          </a:p>
        </p:txBody>
      </p:sp>
      <p:sp>
        <p:nvSpPr>
          <p:cNvPr id="22" name="Text 20"/>
          <p:cNvSpPr txBox="1"/>
          <p:nvPr/>
        </p:nvSpPr>
        <p:spPr>
          <a:xfrm>
            <a:off x="6428232" y="4240309"/>
            <a:ext cx="4983480" cy="502920"/>
          </a:xfrm>
          <a:prstGeom prst="rect">
            <a:avLst/>
          </a:prstGeom>
          <a:noFill/>
          <a:ln/>
        </p:spPr>
        <p:txBody>
          <a:bodyPr wrap="square" lIns="0" tIns="0" rIns="0" bIns="0" rtlCol="0" anchor="t"/>
          <a:lstStyle/>
          <a:p>
            <a:pPr marL="177800" indent="-177800">
              <a:spcAft>
                <a:spcPts val="200"/>
              </a:spcAft>
              <a:buSzPct val="100000"/>
              <a:buChar char="•"/>
            </a:pPr>
            <a:r>
              <a:rPr lang="en-US" sz="1500" dirty="0">
                <a:solidFill>
                  <a:srgbClr val="2E2522"/>
                </a:solidFill>
                <a:latin typeface="Calibri" pitchFamily="34" charset="0"/>
                <a:ea typeface="Calibri" pitchFamily="34" charset="-122"/>
                <a:cs typeface="Calibri" pitchFamily="34" charset="-120"/>
              </a:rPr>
              <a:t>Salamanca Statement (UNESCO, 1994); CRPD Article 24 (United Nations, 2006).</a:t>
            </a:r>
            <a:endParaRPr lang="en-US" sz="1500" dirty="0"/>
          </a:p>
        </p:txBody>
      </p:sp>
      <p:sp>
        <p:nvSpPr>
          <p:cNvPr id="23" name="Text 21"/>
          <p:cNvSpPr txBox="1"/>
          <p:nvPr/>
        </p:nvSpPr>
        <p:spPr>
          <a:xfrm>
            <a:off x="6428232" y="4923598"/>
            <a:ext cx="4983480" cy="237744"/>
          </a:xfrm>
          <a:prstGeom prst="rect">
            <a:avLst/>
          </a:prstGeom>
          <a:noFill/>
          <a:ln/>
        </p:spPr>
        <p:txBody>
          <a:bodyPr wrap="square" lIns="0" tIns="0" rIns="0" bIns="0" rtlCol="0" anchor="ctr"/>
          <a:lstStyle/>
          <a:p>
            <a:pPr marL="0" indent="0">
              <a:buNone/>
            </a:pPr>
            <a:r>
              <a:rPr lang="en-US" sz="1500" b="1" kern="0" spc="150" dirty="0">
                <a:solidFill>
                  <a:srgbClr val="7A1F2B"/>
                </a:solidFill>
                <a:latin typeface="Calibri" pitchFamily="34" charset="0"/>
                <a:ea typeface="Calibri" pitchFamily="34" charset="-122"/>
                <a:cs typeface="Calibri" pitchFamily="34" charset="-120"/>
              </a:rPr>
              <a:t>WHAT IT CONTRIBUTED / A CAUTION</a:t>
            </a:r>
            <a:endParaRPr lang="en-US" sz="1500" dirty="0"/>
          </a:p>
        </p:txBody>
      </p:sp>
      <p:sp>
        <p:nvSpPr>
          <p:cNvPr id="24" name="Text 22"/>
          <p:cNvSpPr txBox="1"/>
          <p:nvPr/>
        </p:nvSpPr>
        <p:spPr>
          <a:xfrm>
            <a:off x="6428232" y="5170486"/>
            <a:ext cx="4983480" cy="822960"/>
          </a:xfrm>
          <a:prstGeom prst="rect">
            <a:avLst/>
          </a:prstGeom>
          <a:noFill/>
          <a:ln/>
        </p:spPr>
        <p:txBody>
          <a:bodyPr wrap="square" lIns="0" tIns="0" rIns="0" bIns="0" rtlCol="0" anchor="t"/>
          <a:lstStyle/>
          <a:p>
            <a:pPr marL="177800" indent="-177800">
              <a:spcAft>
                <a:spcPts val="200"/>
              </a:spcAft>
              <a:buSzPct val="100000"/>
              <a:buChar char="•"/>
            </a:pPr>
            <a:r>
              <a:rPr lang="en-US" sz="1500" dirty="0">
                <a:solidFill>
                  <a:srgbClr val="2E2522"/>
                </a:solidFill>
                <a:latin typeface="Calibri" pitchFamily="34" charset="0"/>
                <a:ea typeface="Calibri" pitchFamily="34" charset="-122"/>
                <a:cs typeface="Calibri" pitchFamily="34" charset="-120"/>
              </a:rPr>
              <a:t>Moves the focus from the learner to the school (Ainscow, 2020).</a:t>
            </a:r>
            <a:endParaRPr lang="en-US" sz="1500" dirty="0"/>
          </a:p>
          <a:p>
            <a:pPr marL="177800" indent="-177800">
              <a:spcAft>
                <a:spcPts val="200"/>
              </a:spcAft>
              <a:buSzPct val="100000"/>
              <a:buChar char="•"/>
            </a:pPr>
            <a:r>
              <a:rPr lang="en-US" sz="1500" dirty="0">
                <a:solidFill>
                  <a:srgbClr val="2E2522"/>
                </a:solidFill>
                <a:latin typeface="Calibri" pitchFamily="34" charset="0"/>
                <a:ea typeface="Calibri" pitchFamily="34" charset="-122"/>
                <a:cs typeface="Calibri" pitchFamily="34" charset="-120"/>
              </a:rPr>
              <a:t>Individual assessment is still useful when it helps plan support.</a:t>
            </a:r>
            <a:endParaRPr lang="en-US" sz="1500" dirty="0"/>
          </a:p>
        </p:txBody>
      </p:sp>
      <p:sp>
        <p:nvSpPr>
          <p:cNvPr id="25" name="Slide Number Placeholder 0"/>
          <p:cNvSpPr>
            <a:spLocks noGrp="1"/>
          </p:cNvSpPr>
          <p:nvPr>
            <p:ph type="sldNum" sz="quarter" idx="4294967295"/>
          </p:nvPr>
        </p:nvSpPr>
        <p:spPr>
          <a:xfrm>
            <a:off x="11183112" y="6437376"/>
            <a:ext cx="457200" cy="237744"/>
          </a:xfrm>
          <a:prstGeom prst="rect">
            <a:avLst/>
          </a:prstGeom>
          <a:extLst>
            <a:ext uri="{C572A759-6A51-4108-AA02-DFA0A04FC94B}">
              <ma14:wrappingTextBoxFlag xmlns=""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wrap="square" lIns="0" tIns="0" rIns="0" bIns="0" rtlCol="0" anchor="ctr"/>
          <a:lstStyle/>
          <a:p>
            <a:pPr marL="0" indent="0">
              <a:buNone/>
            </a:pPr>
            <a:r>
              <a:rPr lang="en-US" sz="1000" b="1" kern="0" spc="150" dirty="0">
                <a:solidFill>
                  <a:srgbClr val="7A1F2B"/>
                </a:solidFill>
                <a:latin typeface="Calibri" pitchFamily="34" charset="0"/>
                <a:ea typeface="Calibri" pitchFamily="34" charset="-122"/>
                <a:cs typeface="Calibri" pitchFamily="34" charset="-120"/>
              </a:rPr>
              <a:t>PART A · HISTORY</a:t>
            </a:r>
            <a:endParaRPr lang="en-US" sz="1000" dirty="0"/>
          </a:p>
        </p:txBody>
      </p:sp>
      <p:sp>
        <p:nvSpPr>
          <p:cNvPr id="3" name="Text 1"/>
          <p:cNvSpPr txBox="1"/>
          <p:nvPr/>
        </p:nvSpPr>
        <p:spPr>
          <a:xfrm>
            <a:off x="548640" y="512064"/>
            <a:ext cx="11064240" cy="640080"/>
          </a:xfrm>
          <a:prstGeom prst="rect">
            <a:avLst/>
          </a:prstGeom>
          <a:noFill/>
          <a:ln/>
        </p:spPr>
        <p:txBody>
          <a:bodyPr wrap="square" lIns="0" tIns="0" rIns="0" bIns="0" rtlCol="0" anchor="ctr">
            <a:normAutofit/>
          </a:bodyPr>
          <a:lstStyle/>
          <a:p>
            <a:pPr marL="0" indent="0">
              <a:buNone/>
            </a:pPr>
            <a:r>
              <a:rPr lang="en-US" sz="2800" b="1" dirty="0">
                <a:solidFill>
                  <a:srgbClr val="2E2522"/>
                </a:solidFill>
                <a:latin typeface="Cambria" pitchFamily="34" charset="0"/>
                <a:ea typeface="Cambria" pitchFamily="34" charset="-122"/>
                <a:cs typeface="Cambria" pitchFamily="34" charset="-120"/>
              </a:rPr>
              <a:t>Integration or inclusion: what does the research look at?</a:t>
            </a:r>
            <a:endParaRPr lang="en-US" sz="2800" dirty="0"/>
          </a:p>
        </p:txBody>
      </p:sp>
      <p:sp>
        <p:nvSpPr>
          <p:cNvPr id="4" name="Text 2"/>
          <p:cNvSpPr txBox="1"/>
          <p:nvPr/>
        </p:nvSpPr>
        <p:spPr>
          <a:xfrm>
            <a:off x="548640" y="6437376"/>
            <a:ext cx="9144000" cy="237744"/>
          </a:xfrm>
          <a:prstGeom prst="rect">
            <a:avLst/>
          </a:prstGeom>
          <a:noFill/>
          <a:ln/>
        </p:spPr>
        <p:txBody>
          <a:bodyPr wrap="square" lIns="0" tIns="0" rIns="0" bIns="0" rtlCol="0" anchor="ctr"/>
          <a:lstStyle/>
          <a:p>
            <a:pPr marL="0" indent="0">
              <a:buNone/>
            </a:pPr>
            <a:r>
              <a:rPr lang="en-US" sz="900" dirty="0">
                <a:solidFill>
                  <a:srgbClr val="6B5E55"/>
                </a:solidFill>
                <a:latin typeface="Calibri" pitchFamily="34" charset="0"/>
                <a:ea typeface="Calibri" pitchFamily="34" charset="-122"/>
                <a:cs typeface="Calibri" pitchFamily="34" charset="-120"/>
              </a:rPr>
              <a:t>MSN1074 Research Methodology  |  Topic 1: Introduction to Research in SNE  |  Session 1</a:t>
            </a:r>
            <a:endParaRPr lang="en-US" sz="900" dirty="0"/>
          </a:p>
        </p:txBody>
      </p:sp>
      <p:sp>
        <p:nvSpPr>
          <p:cNvPr id="5" name="Shape 3"/>
          <p:cNvSpPr/>
          <p:nvPr/>
        </p:nvSpPr>
        <p:spPr>
          <a:xfrm>
            <a:off x="548640" y="1325880"/>
            <a:ext cx="5440680" cy="2194560"/>
          </a:xfrm>
          <a:prstGeom prst="roundRect">
            <a:avLst>
              <a:gd name="adj" fmla="val 3333"/>
            </a:avLst>
          </a:prstGeom>
          <a:solidFill>
            <a:srgbClr val="EFE5D3"/>
          </a:solidFill>
          <a:ln/>
        </p:spPr>
      </p:sp>
      <p:sp>
        <p:nvSpPr>
          <p:cNvPr id="6" name="Text 4"/>
          <p:cNvSpPr txBox="1"/>
          <p:nvPr/>
        </p:nvSpPr>
        <p:spPr>
          <a:xfrm>
            <a:off x="777240" y="1463040"/>
            <a:ext cx="2743200" cy="237744"/>
          </a:xfrm>
          <a:prstGeom prst="rect">
            <a:avLst/>
          </a:prstGeom>
          <a:noFill/>
          <a:ln/>
        </p:spPr>
        <p:txBody>
          <a:bodyPr wrap="square" lIns="0" tIns="0" rIns="0" bIns="0" rtlCol="0" anchor="ctr"/>
          <a:lstStyle/>
          <a:p>
            <a:pPr marL="0" indent="0">
              <a:buNone/>
            </a:pPr>
            <a:r>
              <a:rPr lang="en-US" sz="1100" b="1" kern="0" spc="150" dirty="0">
                <a:solidFill>
                  <a:srgbClr val="7A1F2B"/>
                </a:solidFill>
                <a:latin typeface="Calibri" pitchFamily="34" charset="0"/>
                <a:ea typeface="Calibri" pitchFamily="34" charset="-122"/>
                <a:cs typeface="Calibri" pitchFamily="34" charset="-120"/>
              </a:rPr>
              <a:t>INTEGRATION</a:t>
            </a:r>
            <a:endParaRPr lang="en-US" sz="1100" dirty="0"/>
          </a:p>
        </p:txBody>
      </p:sp>
      <p:sp>
        <p:nvSpPr>
          <p:cNvPr id="7" name="Shape 5"/>
          <p:cNvSpPr/>
          <p:nvPr/>
        </p:nvSpPr>
        <p:spPr>
          <a:xfrm>
            <a:off x="777240" y="1783080"/>
            <a:ext cx="2377440" cy="1417320"/>
          </a:xfrm>
          <a:prstGeom prst="roundRect">
            <a:avLst>
              <a:gd name="adj" fmla="val 5161"/>
            </a:avLst>
          </a:prstGeom>
          <a:solidFill>
            <a:srgbClr val="FFFBF3"/>
          </a:solidFill>
          <a:ln w="15875">
            <a:solidFill>
              <a:srgbClr val="C9AE85"/>
            </a:solidFill>
            <a:prstDash val="solid"/>
          </a:ln>
        </p:spPr>
      </p:sp>
      <p:sp>
        <p:nvSpPr>
          <p:cNvPr id="8" name="Shape 6"/>
          <p:cNvSpPr/>
          <p:nvPr/>
        </p:nvSpPr>
        <p:spPr>
          <a:xfrm>
            <a:off x="960120" y="2011680"/>
            <a:ext cx="365760" cy="365760"/>
          </a:xfrm>
          <a:prstGeom prst="rect">
            <a:avLst/>
          </a:prstGeom>
          <a:solidFill>
            <a:srgbClr val="E4D4B8"/>
          </a:solidFill>
          <a:ln/>
        </p:spPr>
      </p:sp>
      <p:sp>
        <p:nvSpPr>
          <p:cNvPr id="9" name="Shape 7"/>
          <p:cNvSpPr/>
          <p:nvPr/>
        </p:nvSpPr>
        <p:spPr>
          <a:xfrm>
            <a:off x="1508760" y="2011680"/>
            <a:ext cx="365760" cy="365760"/>
          </a:xfrm>
          <a:prstGeom prst="rect">
            <a:avLst/>
          </a:prstGeom>
          <a:solidFill>
            <a:srgbClr val="E4D4B8"/>
          </a:solidFill>
          <a:ln/>
        </p:spPr>
      </p:sp>
      <p:sp>
        <p:nvSpPr>
          <p:cNvPr id="10" name="Shape 8"/>
          <p:cNvSpPr/>
          <p:nvPr/>
        </p:nvSpPr>
        <p:spPr>
          <a:xfrm>
            <a:off x="2057400" y="2011680"/>
            <a:ext cx="365760" cy="365760"/>
          </a:xfrm>
          <a:prstGeom prst="rect">
            <a:avLst/>
          </a:prstGeom>
          <a:solidFill>
            <a:srgbClr val="E4D4B8"/>
          </a:solidFill>
          <a:ln/>
        </p:spPr>
      </p:sp>
      <p:sp>
        <p:nvSpPr>
          <p:cNvPr id="11" name="Shape 9"/>
          <p:cNvSpPr/>
          <p:nvPr/>
        </p:nvSpPr>
        <p:spPr>
          <a:xfrm>
            <a:off x="2606040" y="2011680"/>
            <a:ext cx="365760" cy="365760"/>
          </a:xfrm>
          <a:prstGeom prst="rect">
            <a:avLst/>
          </a:prstGeom>
          <a:solidFill>
            <a:srgbClr val="E4D4B8"/>
          </a:solidFill>
          <a:ln/>
        </p:spPr>
      </p:sp>
      <p:sp>
        <p:nvSpPr>
          <p:cNvPr id="12" name="Shape 10"/>
          <p:cNvSpPr/>
          <p:nvPr/>
        </p:nvSpPr>
        <p:spPr>
          <a:xfrm>
            <a:off x="960120" y="2606040"/>
            <a:ext cx="365760" cy="365760"/>
          </a:xfrm>
          <a:prstGeom prst="rect">
            <a:avLst/>
          </a:prstGeom>
          <a:solidFill>
            <a:srgbClr val="E4D4B8"/>
          </a:solidFill>
          <a:ln/>
        </p:spPr>
      </p:sp>
      <p:sp>
        <p:nvSpPr>
          <p:cNvPr id="13" name="Shape 11"/>
          <p:cNvSpPr/>
          <p:nvPr/>
        </p:nvSpPr>
        <p:spPr>
          <a:xfrm>
            <a:off x="1508760" y="2606040"/>
            <a:ext cx="365760" cy="365760"/>
          </a:xfrm>
          <a:prstGeom prst="rect">
            <a:avLst/>
          </a:prstGeom>
          <a:solidFill>
            <a:srgbClr val="E4D4B8"/>
          </a:solidFill>
          <a:ln/>
        </p:spPr>
      </p:sp>
      <p:sp>
        <p:nvSpPr>
          <p:cNvPr id="14" name="Shape 12"/>
          <p:cNvSpPr/>
          <p:nvPr/>
        </p:nvSpPr>
        <p:spPr>
          <a:xfrm>
            <a:off x="2057400" y="2606040"/>
            <a:ext cx="365760" cy="365760"/>
          </a:xfrm>
          <a:prstGeom prst="rect">
            <a:avLst/>
          </a:prstGeom>
          <a:solidFill>
            <a:srgbClr val="E4D4B8"/>
          </a:solidFill>
          <a:ln/>
        </p:spPr>
      </p:sp>
      <p:sp>
        <p:nvSpPr>
          <p:cNvPr id="15" name="Shape 13"/>
          <p:cNvSpPr/>
          <p:nvPr/>
        </p:nvSpPr>
        <p:spPr>
          <a:xfrm>
            <a:off x="2606040" y="2606040"/>
            <a:ext cx="365760" cy="365760"/>
          </a:xfrm>
          <a:prstGeom prst="rect">
            <a:avLst/>
          </a:prstGeom>
          <a:solidFill>
            <a:srgbClr val="E4D4B8"/>
          </a:solidFill>
          <a:ln/>
        </p:spPr>
      </p:sp>
      <p:sp>
        <p:nvSpPr>
          <p:cNvPr id="16" name="Shape 14"/>
          <p:cNvSpPr/>
          <p:nvPr/>
        </p:nvSpPr>
        <p:spPr>
          <a:xfrm>
            <a:off x="3931920" y="2286000"/>
            <a:ext cx="411480" cy="411480"/>
          </a:xfrm>
          <a:prstGeom prst="ellipse">
            <a:avLst/>
          </a:prstGeom>
          <a:solidFill>
            <a:srgbClr val="7A1F2B"/>
          </a:solidFill>
          <a:ln/>
        </p:spPr>
      </p:sp>
      <p:sp>
        <p:nvSpPr>
          <p:cNvPr id="17" name="Shape 15"/>
          <p:cNvSpPr/>
          <p:nvPr/>
        </p:nvSpPr>
        <p:spPr>
          <a:xfrm flipH="1">
            <a:off x="3246120" y="2487168"/>
            <a:ext cx="640080" cy="914"/>
          </a:xfrm>
          <a:prstGeom prst="line">
            <a:avLst/>
          </a:prstGeom>
          <a:noFill/>
          <a:ln w="25400">
            <a:solidFill>
              <a:srgbClr val="7A1F2B"/>
            </a:solidFill>
            <a:prstDash val="solid"/>
            <a:tailEnd type="triangle"/>
          </a:ln>
        </p:spPr>
      </p:sp>
      <p:sp>
        <p:nvSpPr>
          <p:cNvPr id="18" name="Text 16"/>
          <p:cNvSpPr txBox="1"/>
          <p:nvPr/>
        </p:nvSpPr>
        <p:spPr>
          <a:xfrm>
            <a:off x="3337560" y="2788920"/>
            <a:ext cx="2560320" cy="640080"/>
          </a:xfrm>
          <a:prstGeom prst="rect">
            <a:avLst/>
          </a:prstGeom>
          <a:noFill/>
          <a:ln/>
        </p:spPr>
        <p:txBody>
          <a:bodyPr wrap="square" lIns="0" tIns="0" rIns="0" bIns="0" rtlCol="0" anchor="t"/>
          <a:lstStyle/>
          <a:p>
            <a:pPr marL="0" indent="0">
              <a:buNone/>
            </a:pPr>
            <a:r>
              <a:rPr lang="en-US" sz="1600" i="1" dirty="0">
                <a:solidFill>
                  <a:srgbClr val="2E2522"/>
                </a:solidFill>
                <a:latin typeface="Calibri" pitchFamily="34" charset="0"/>
                <a:ea typeface="Calibri" pitchFamily="34" charset="-122"/>
                <a:cs typeface="Calibri" pitchFamily="34" charset="-120"/>
              </a:rPr>
              <a:t>The learner moves in. The class stays the same.</a:t>
            </a:r>
            <a:endParaRPr lang="en-US" sz="1600" dirty="0"/>
          </a:p>
        </p:txBody>
      </p:sp>
      <p:sp>
        <p:nvSpPr>
          <p:cNvPr id="19" name="Shape 17"/>
          <p:cNvSpPr/>
          <p:nvPr/>
        </p:nvSpPr>
        <p:spPr>
          <a:xfrm>
            <a:off x="6199632" y="1325880"/>
            <a:ext cx="5440680" cy="2194560"/>
          </a:xfrm>
          <a:prstGeom prst="roundRect">
            <a:avLst>
              <a:gd name="adj" fmla="val 3333"/>
            </a:avLst>
          </a:prstGeom>
          <a:solidFill>
            <a:srgbClr val="EFE5D3"/>
          </a:solidFill>
          <a:ln/>
        </p:spPr>
      </p:sp>
      <p:sp>
        <p:nvSpPr>
          <p:cNvPr id="20" name="Text 18"/>
          <p:cNvSpPr txBox="1"/>
          <p:nvPr/>
        </p:nvSpPr>
        <p:spPr>
          <a:xfrm>
            <a:off x="6428232" y="1463040"/>
            <a:ext cx="2743200" cy="237744"/>
          </a:xfrm>
          <a:prstGeom prst="rect">
            <a:avLst/>
          </a:prstGeom>
          <a:noFill/>
          <a:ln/>
        </p:spPr>
        <p:txBody>
          <a:bodyPr wrap="square" lIns="0" tIns="0" rIns="0" bIns="0" rtlCol="0" anchor="ctr"/>
          <a:lstStyle/>
          <a:p>
            <a:pPr marL="0" indent="0">
              <a:buNone/>
            </a:pPr>
            <a:r>
              <a:rPr lang="en-US" sz="1100" b="1" kern="0" spc="150" dirty="0">
                <a:solidFill>
                  <a:srgbClr val="7A1F2B"/>
                </a:solidFill>
                <a:latin typeface="Calibri" pitchFamily="34" charset="0"/>
                <a:ea typeface="Calibri" pitchFamily="34" charset="-122"/>
                <a:cs typeface="Calibri" pitchFamily="34" charset="-120"/>
              </a:rPr>
              <a:t>INCLUSION</a:t>
            </a:r>
            <a:endParaRPr lang="en-US" sz="1100" dirty="0"/>
          </a:p>
        </p:txBody>
      </p:sp>
      <p:sp>
        <p:nvSpPr>
          <p:cNvPr id="21" name="Shape 19"/>
          <p:cNvSpPr/>
          <p:nvPr/>
        </p:nvSpPr>
        <p:spPr>
          <a:xfrm>
            <a:off x="6428232" y="1783080"/>
            <a:ext cx="2377440" cy="1417320"/>
          </a:xfrm>
          <a:prstGeom prst="roundRect">
            <a:avLst>
              <a:gd name="adj" fmla="val 5161"/>
            </a:avLst>
          </a:prstGeom>
          <a:solidFill>
            <a:srgbClr val="FFFBF3"/>
          </a:solidFill>
          <a:ln w="15875">
            <a:solidFill>
              <a:srgbClr val="C9AE85"/>
            </a:solidFill>
            <a:prstDash val="solid"/>
          </a:ln>
        </p:spPr>
      </p:sp>
      <p:sp>
        <p:nvSpPr>
          <p:cNvPr id="22" name="Shape 20"/>
          <p:cNvSpPr/>
          <p:nvPr/>
        </p:nvSpPr>
        <p:spPr>
          <a:xfrm>
            <a:off x="6611112" y="2011680"/>
            <a:ext cx="457200" cy="320040"/>
          </a:xfrm>
          <a:prstGeom prst="roundRect">
            <a:avLst>
              <a:gd name="adj" fmla="val 28571"/>
            </a:avLst>
          </a:prstGeom>
          <a:solidFill>
            <a:srgbClr val="C9AE85"/>
          </a:solidFill>
          <a:ln/>
        </p:spPr>
      </p:sp>
      <p:sp>
        <p:nvSpPr>
          <p:cNvPr id="23" name="Shape 21"/>
          <p:cNvSpPr/>
          <p:nvPr/>
        </p:nvSpPr>
        <p:spPr>
          <a:xfrm>
            <a:off x="7159752" y="2011680"/>
            <a:ext cx="365760" cy="411480"/>
          </a:xfrm>
          <a:prstGeom prst="roundRect">
            <a:avLst>
              <a:gd name="adj" fmla="val 25000"/>
            </a:avLst>
          </a:prstGeom>
          <a:solidFill>
            <a:srgbClr val="E4D4B8"/>
          </a:solidFill>
          <a:ln/>
        </p:spPr>
      </p:sp>
      <p:sp>
        <p:nvSpPr>
          <p:cNvPr id="24" name="Shape 22"/>
          <p:cNvSpPr/>
          <p:nvPr/>
        </p:nvSpPr>
        <p:spPr>
          <a:xfrm>
            <a:off x="7708392" y="2011680"/>
            <a:ext cx="365760" cy="320040"/>
          </a:xfrm>
          <a:prstGeom prst="roundRect">
            <a:avLst>
              <a:gd name="adj" fmla="val 28571"/>
            </a:avLst>
          </a:prstGeom>
          <a:solidFill>
            <a:srgbClr val="A5505B"/>
          </a:solidFill>
          <a:ln/>
        </p:spPr>
      </p:sp>
      <p:sp>
        <p:nvSpPr>
          <p:cNvPr id="25" name="Shape 23"/>
          <p:cNvSpPr/>
          <p:nvPr/>
        </p:nvSpPr>
        <p:spPr>
          <a:xfrm>
            <a:off x="6611112" y="2606040"/>
            <a:ext cx="365760" cy="320040"/>
          </a:xfrm>
          <a:prstGeom prst="roundRect">
            <a:avLst>
              <a:gd name="adj" fmla="val 28571"/>
            </a:avLst>
          </a:prstGeom>
          <a:solidFill>
            <a:srgbClr val="E4D4B8"/>
          </a:solidFill>
          <a:ln/>
        </p:spPr>
      </p:sp>
      <p:sp>
        <p:nvSpPr>
          <p:cNvPr id="26" name="Shape 24"/>
          <p:cNvSpPr/>
          <p:nvPr/>
        </p:nvSpPr>
        <p:spPr>
          <a:xfrm>
            <a:off x="7159752" y="2606040"/>
            <a:ext cx="365760" cy="411480"/>
          </a:xfrm>
          <a:prstGeom prst="roundRect">
            <a:avLst>
              <a:gd name="adj" fmla="val 25000"/>
            </a:avLst>
          </a:prstGeom>
          <a:solidFill>
            <a:srgbClr val="C9AE85"/>
          </a:solidFill>
          <a:ln/>
        </p:spPr>
      </p:sp>
      <p:sp>
        <p:nvSpPr>
          <p:cNvPr id="27" name="Shape 25"/>
          <p:cNvSpPr/>
          <p:nvPr/>
        </p:nvSpPr>
        <p:spPr>
          <a:xfrm>
            <a:off x="7708392" y="2606040"/>
            <a:ext cx="457200" cy="320040"/>
          </a:xfrm>
          <a:prstGeom prst="roundRect">
            <a:avLst>
              <a:gd name="adj" fmla="val 28571"/>
            </a:avLst>
          </a:prstGeom>
          <a:solidFill>
            <a:srgbClr val="A5505B"/>
          </a:solidFill>
          <a:ln/>
        </p:spPr>
      </p:sp>
      <p:sp>
        <p:nvSpPr>
          <p:cNvPr id="28" name="Shape 26"/>
          <p:cNvSpPr/>
          <p:nvPr/>
        </p:nvSpPr>
        <p:spPr>
          <a:xfrm>
            <a:off x="8257032" y="2606040"/>
            <a:ext cx="365760" cy="411480"/>
          </a:xfrm>
          <a:prstGeom prst="roundRect">
            <a:avLst>
              <a:gd name="adj" fmla="val 25000"/>
            </a:avLst>
          </a:prstGeom>
          <a:solidFill>
            <a:srgbClr val="E4D4B8"/>
          </a:solidFill>
          <a:ln/>
        </p:spPr>
      </p:sp>
      <p:sp>
        <p:nvSpPr>
          <p:cNvPr id="29" name="Shape 27"/>
          <p:cNvSpPr/>
          <p:nvPr/>
        </p:nvSpPr>
        <p:spPr>
          <a:xfrm>
            <a:off x="8257032" y="2011680"/>
            <a:ext cx="384048" cy="384048"/>
          </a:xfrm>
          <a:prstGeom prst="ellipse">
            <a:avLst/>
          </a:prstGeom>
          <a:solidFill>
            <a:srgbClr val="7A1F2B"/>
          </a:solidFill>
          <a:ln/>
        </p:spPr>
      </p:sp>
      <p:sp>
        <p:nvSpPr>
          <p:cNvPr id="30" name="Text 28"/>
          <p:cNvSpPr txBox="1"/>
          <p:nvPr/>
        </p:nvSpPr>
        <p:spPr>
          <a:xfrm>
            <a:off x="8988552" y="1828800"/>
            <a:ext cx="2514600" cy="1554480"/>
          </a:xfrm>
          <a:prstGeom prst="rect">
            <a:avLst/>
          </a:prstGeom>
          <a:noFill/>
          <a:ln/>
        </p:spPr>
        <p:txBody>
          <a:bodyPr wrap="square" lIns="0" tIns="0" rIns="0" bIns="0" rtlCol="0" anchor="ctr"/>
          <a:lstStyle/>
          <a:p>
            <a:pPr marL="0" indent="0">
              <a:buNone/>
            </a:pPr>
            <a:r>
              <a:rPr lang="en-US" sz="1600" i="1" dirty="0">
                <a:solidFill>
                  <a:srgbClr val="2E2522"/>
                </a:solidFill>
                <a:latin typeface="Calibri" pitchFamily="34" charset="0"/>
                <a:ea typeface="Calibri" pitchFamily="34" charset="-122"/>
                <a:cs typeface="Calibri" pitchFamily="34" charset="-120"/>
              </a:rPr>
              <a:t>The class changes — materials, grouping, teaching — so that everyone can learn and participate.</a:t>
            </a:r>
            <a:endParaRPr lang="en-US" sz="1600" dirty="0"/>
          </a:p>
        </p:txBody>
      </p:sp>
      <p:graphicFrame>
        <p:nvGraphicFramePr>
          <p:cNvPr id="31" name="Table 0"/>
          <p:cNvGraphicFramePr>
            <a:graphicFrameLocks noGrp="1"/>
          </p:cNvGraphicFramePr>
          <p:nvPr>
            <p:extLst>
              <p:ext uri="{D42A27DB-BD31-4B8C-83A1-F6EECF244321}">
                <p14:modId xmlns:p14="http://schemas.microsoft.com/office/powerpoint/2010/main" val="1564496834"/>
              </p:ext>
            </p:extLst>
          </p:nvPr>
        </p:nvGraphicFramePr>
        <p:xfrm>
          <a:off x="548640" y="3703320"/>
          <a:ext cx="11091672" cy="2072640"/>
        </p:xfrm>
        <a:graphic>
          <a:graphicData uri="http://schemas.openxmlformats.org/drawingml/2006/table">
            <a:tbl>
              <a:tblPr/>
              <a:tblGrid>
                <a:gridCol w="2011680">
                  <a:extLst>
                    <a:ext uri="{9D8B030D-6E8A-4147-A177-3AD203B41FA5}">
                      <a16:colId xmlns:a16="http://schemas.microsoft.com/office/drawing/2014/main" val="20000"/>
                    </a:ext>
                  </a:extLst>
                </a:gridCol>
                <a:gridCol w="4539996">
                  <a:extLst>
                    <a:ext uri="{9D8B030D-6E8A-4147-A177-3AD203B41FA5}">
                      <a16:colId xmlns:a16="http://schemas.microsoft.com/office/drawing/2014/main" val="20001"/>
                    </a:ext>
                  </a:extLst>
                </a:gridCol>
                <a:gridCol w="4539996">
                  <a:extLst>
                    <a:ext uri="{9D8B030D-6E8A-4147-A177-3AD203B41FA5}">
                      <a16:colId xmlns:a16="http://schemas.microsoft.com/office/drawing/2014/main" val="20002"/>
                    </a:ext>
                  </a:extLst>
                </a:gridCol>
              </a:tblGrid>
              <a:tr h="310896">
                <a:tc>
                  <a:txBody>
                    <a:bodyPr/>
                    <a:lstStyle/>
                    <a:p>
                      <a:pPr marL="0" indent="0">
                        <a:buNone/>
                      </a:pPr>
                      <a:endParaRPr lang="en-US" sz="1600" dirty="0">
                        <a:latin typeface="Calibri" charset="0"/>
                        <a:ea typeface="Calibri" charset="0"/>
                        <a:cs typeface="Calibri" charset="0"/>
                      </a:endParaRPr>
                    </a:p>
                  </a:txBody>
                  <a:tcPr>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7A1F2B"/>
                    </a:solidFill>
                  </a:tcPr>
                </a:tc>
                <a:tc>
                  <a:txBody>
                    <a:bodyPr/>
                    <a:lstStyle/>
                    <a:p>
                      <a:pPr marL="0" indent="0">
                        <a:buNone/>
                      </a:pPr>
                      <a:r>
                        <a:rPr lang="en-US" sz="1600" b="1" dirty="0">
                          <a:solidFill>
                            <a:srgbClr val="FFFBF3"/>
                          </a:solidFill>
                          <a:latin typeface="Calibri" pitchFamily="34" charset="0"/>
                          <a:ea typeface="Calibri" pitchFamily="34" charset="-122"/>
                          <a:cs typeface="Calibri" pitchFamily="34" charset="-120"/>
                        </a:rPr>
                        <a:t>Integration emphasis</a:t>
                      </a:r>
                      <a:endParaRPr lang="en-US" sz="1600" dirty="0">
                        <a:latin typeface="Calibri" charset="0"/>
                        <a:ea typeface="Calibri" charset="0"/>
                        <a:cs typeface="Calibri" charset="0"/>
                      </a:endParaRPr>
                    </a:p>
                  </a:txBody>
                  <a:tcPr>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7A1F2B"/>
                    </a:solidFill>
                  </a:tcPr>
                </a:tc>
                <a:tc>
                  <a:txBody>
                    <a:bodyPr/>
                    <a:lstStyle/>
                    <a:p>
                      <a:pPr marL="0" indent="0">
                        <a:buNone/>
                      </a:pPr>
                      <a:r>
                        <a:rPr lang="en-US" sz="1600" b="1" dirty="0">
                          <a:solidFill>
                            <a:srgbClr val="FFFBF3"/>
                          </a:solidFill>
                          <a:latin typeface="Calibri" pitchFamily="34" charset="0"/>
                          <a:ea typeface="Calibri" pitchFamily="34" charset="-122"/>
                          <a:cs typeface="Calibri" pitchFamily="34" charset="-120"/>
                        </a:rPr>
                        <a:t>Inclusion emphasis</a:t>
                      </a:r>
                      <a:endParaRPr lang="en-US" sz="1600" dirty="0">
                        <a:latin typeface="Calibri" charset="0"/>
                        <a:ea typeface="Calibri" charset="0"/>
                        <a:cs typeface="Calibri" charset="0"/>
                      </a:endParaRPr>
                    </a:p>
                  </a:txBody>
                  <a:tcPr>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7A1F2B"/>
                    </a:solidFill>
                  </a:tcPr>
                </a:tc>
                <a:extLst>
                  <a:ext uri="{0D108BD9-81ED-4DB2-BD59-A6C34878D82A}">
                    <a16:rowId xmlns:a16="http://schemas.microsoft.com/office/drawing/2014/main" val="10000"/>
                  </a:ext>
                </a:extLst>
              </a:tr>
              <a:tr h="411480">
                <a:tc>
                  <a:txBody>
                    <a:bodyPr/>
                    <a:lstStyle/>
                    <a:p>
                      <a:pPr marL="0" indent="0">
                        <a:buNone/>
                      </a:pPr>
                      <a:r>
                        <a:rPr lang="en-US" sz="1600" b="1" dirty="0">
                          <a:solidFill>
                            <a:srgbClr val="7A1F2B"/>
                          </a:solidFill>
                          <a:latin typeface="Calibri" pitchFamily="34" charset="0"/>
                          <a:ea typeface="Calibri" pitchFamily="34" charset="-122"/>
                          <a:cs typeface="Calibri" pitchFamily="34" charset="-120"/>
                        </a:rPr>
                        <a:t>What changes?</a:t>
                      </a:r>
                      <a:endParaRPr lang="en-US" sz="1600" dirty="0">
                        <a:latin typeface="Calibri" charset="0"/>
                        <a:ea typeface="Calibri" charset="0"/>
                        <a:cs typeface="Calibri" charset="0"/>
                      </a:endParaRPr>
                    </a:p>
                  </a:txBody>
                  <a:tcPr>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EFE5D3"/>
                    </a:solidFill>
                  </a:tcPr>
                </a:tc>
                <a:tc>
                  <a:txBody>
                    <a:bodyPr/>
                    <a:lstStyle/>
                    <a:p>
                      <a:pPr marL="0" indent="0">
                        <a:buNone/>
                      </a:pPr>
                      <a:r>
                        <a:rPr lang="en-US" sz="1600" dirty="0">
                          <a:solidFill>
                            <a:srgbClr val="2E2522"/>
                          </a:solidFill>
                          <a:latin typeface="Calibri" pitchFamily="34" charset="0"/>
                          <a:ea typeface="Calibri" pitchFamily="34" charset="-122"/>
                          <a:cs typeface="Calibri" pitchFamily="34" charset="-120"/>
                        </a:rPr>
                        <a:t>A learner enters an existing school or class.</a:t>
                      </a:r>
                      <a:endParaRPr lang="en-US" sz="1600" dirty="0">
                        <a:latin typeface="Calibri" charset="0"/>
                        <a:ea typeface="Calibri" charset="0"/>
                        <a:cs typeface="Calibri" charset="0"/>
                      </a:endParaRPr>
                    </a:p>
                  </a:txBody>
                  <a:tcPr>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FFFBF3"/>
                    </a:solidFill>
                  </a:tcPr>
                </a:tc>
                <a:tc>
                  <a:txBody>
                    <a:bodyPr/>
                    <a:lstStyle/>
                    <a:p>
                      <a:pPr marL="0" indent="0">
                        <a:buNone/>
                      </a:pPr>
                      <a:r>
                        <a:rPr lang="en-US" sz="1600" dirty="0">
                          <a:solidFill>
                            <a:srgbClr val="2E2522"/>
                          </a:solidFill>
                          <a:latin typeface="Calibri" pitchFamily="34" charset="0"/>
                          <a:ea typeface="Calibri" pitchFamily="34" charset="-122"/>
                          <a:cs typeface="Calibri" pitchFamily="34" charset="-120"/>
                        </a:rPr>
                        <a:t>Teaching, materials and school practices are examined and adapted.</a:t>
                      </a:r>
                      <a:endParaRPr lang="en-US" sz="1600" dirty="0">
                        <a:latin typeface="Calibri" charset="0"/>
                        <a:ea typeface="Calibri" charset="0"/>
                        <a:cs typeface="Calibri" charset="0"/>
                      </a:endParaRPr>
                    </a:p>
                  </a:txBody>
                  <a:tcPr>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FFFBF3"/>
                    </a:solidFill>
                  </a:tcPr>
                </a:tc>
                <a:extLst>
                  <a:ext uri="{0D108BD9-81ED-4DB2-BD59-A6C34878D82A}">
                    <a16:rowId xmlns:a16="http://schemas.microsoft.com/office/drawing/2014/main" val="10001"/>
                  </a:ext>
                </a:extLst>
              </a:tr>
              <a:tr h="411480">
                <a:tc>
                  <a:txBody>
                    <a:bodyPr/>
                    <a:lstStyle/>
                    <a:p>
                      <a:pPr marL="0" indent="0">
                        <a:buNone/>
                      </a:pPr>
                      <a:r>
                        <a:rPr lang="en-US" sz="1600" b="1" dirty="0">
                          <a:solidFill>
                            <a:srgbClr val="7A1F2B"/>
                          </a:solidFill>
                          <a:latin typeface="Calibri" pitchFamily="34" charset="0"/>
                          <a:ea typeface="Calibri" pitchFamily="34" charset="-122"/>
                          <a:cs typeface="Calibri" pitchFamily="34" charset="-120"/>
                        </a:rPr>
                        <a:t>What might research ask?</a:t>
                      </a:r>
                      <a:endParaRPr lang="en-US" sz="1600" dirty="0">
                        <a:latin typeface="Calibri" charset="0"/>
                        <a:ea typeface="Calibri" charset="0"/>
                        <a:cs typeface="Calibri" charset="0"/>
                      </a:endParaRPr>
                    </a:p>
                  </a:txBody>
                  <a:tcPr>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EFE5D3"/>
                    </a:solidFill>
                  </a:tcPr>
                </a:tc>
                <a:tc>
                  <a:txBody>
                    <a:bodyPr/>
                    <a:lstStyle/>
                    <a:p>
                      <a:pPr marL="0" indent="0">
                        <a:buNone/>
                      </a:pPr>
                      <a:r>
                        <a:rPr lang="en-US" sz="1600" dirty="0">
                          <a:solidFill>
                            <a:srgbClr val="2E2522"/>
                          </a:solidFill>
                          <a:latin typeface="Calibri" pitchFamily="34" charset="0"/>
                          <a:ea typeface="Calibri" pitchFamily="34" charset="-122"/>
                          <a:cs typeface="Calibri" pitchFamily="34" charset="-120"/>
                        </a:rPr>
                        <a:t>Is the learner present and able to meet existing expectations?</a:t>
                      </a:r>
                      <a:endParaRPr lang="en-US" sz="1600" dirty="0">
                        <a:latin typeface="Calibri" charset="0"/>
                        <a:ea typeface="Calibri" charset="0"/>
                        <a:cs typeface="Calibri" charset="0"/>
                      </a:endParaRPr>
                    </a:p>
                  </a:txBody>
                  <a:tcPr>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FFFBF3"/>
                    </a:solidFill>
                  </a:tcPr>
                </a:tc>
                <a:tc>
                  <a:txBody>
                    <a:bodyPr/>
                    <a:lstStyle/>
                    <a:p>
                      <a:pPr marL="0" indent="0">
                        <a:buNone/>
                      </a:pPr>
                      <a:r>
                        <a:rPr lang="en-US" sz="1600" dirty="0">
                          <a:solidFill>
                            <a:srgbClr val="2E2522"/>
                          </a:solidFill>
                          <a:latin typeface="Calibri" pitchFamily="34" charset="0"/>
                          <a:ea typeface="Calibri" pitchFamily="34" charset="-122"/>
                          <a:cs typeface="Calibri" pitchFamily="34" charset="-120"/>
                        </a:rPr>
                        <a:t>What enables or restricts the learner’s learning and participation?</a:t>
                      </a:r>
                      <a:endParaRPr lang="en-US" sz="1600" dirty="0">
                        <a:latin typeface="Calibri" charset="0"/>
                        <a:ea typeface="Calibri" charset="0"/>
                        <a:cs typeface="Calibri" charset="0"/>
                      </a:endParaRPr>
                    </a:p>
                  </a:txBody>
                  <a:tcPr>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FFFBF3"/>
                    </a:solidFill>
                  </a:tcPr>
                </a:tc>
                <a:extLst>
                  <a:ext uri="{0D108BD9-81ED-4DB2-BD59-A6C34878D82A}">
                    <a16:rowId xmlns:a16="http://schemas.microsoft.com/office/drawing/2014/main" val="10002"/>
                  </a:ext>
                </a:extLst>
              </a:tr>
              <a:tr h="457200">
                <a:tc>
                  <a:txBody>
                    <a:bodyPr/>
                    <a:lstStyle/>
                    <a:p>
                      <a:pPr marL="0" indent="0">
                        <a:buNone/>
                      </a:pPr>
                      <a:r>
                        <a:rPr lang="en-US" sz="1600" b="1" dirty="0">
                          <a:solidFill>
                            <a:srgbClr val="7A1F2B"/>
                          </a:solidFill>
                          <a:latin typeface="Calibri" pitchFamily="34" charset="0"/>
                          <a:ea typeface="Calibri" pitchFamily="34" charset="-122"/>
                          <a:cs typeface="Calibri" pitchFamily="34" charset="-120"/>
                        </a:rPr>
                        <a:t>Example: Arif, Year 2</a:t>
                      </a:r>
                      <a:endParaRPr lang="en-US" sz="1600" dirty="0">
                        <a:latin typeface="Calibri" charset="0"/>
                        <a:ea typeface="Calibri" charset="0"/>
                        <a:cs typeface="Calibri" charset="0"/>
                      </a:endParaRPr>
                    </a:p>
                  </a:txBody>
                  <a:tcPr>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EFE5D3"/>
                    </a:solidFill>
                  </a:tcPr>
                </a:tc>
                <a:tc>
                  <a:txBody>
                    <a:bodyPr/>
                    <a:lstStyle/>
                    <a:p>
                      <a:pPr marL="0" indent="0">
                        <a:buNone/>
                      </a:pPr>
                      <a:r>
                        <a:rPr lang="en-US" sz="1600" i="1" dirty="0">
                          <a:solidFill>
                            <a:srgbClr val="2E2522"/>
                          </a:solidFill>
                          <a:latin typeface="Calibri" pitchFamily="34" charset="0"/>
                          <a:ea typeface="Calibri" pitchFamily="34" charset="-122"/>
                          <a:cs typeface="Calibri" pitchFamily="34" charset="-120"/>
                        </a:rPr>
                        <a:t>“Does Arif attend the regular class and complete the same worksheet as others?”</a:t>
                      </a:r>
                      <a:endParaRPr lang="en-US" sz="1600" dirty="0">
                        <a:latin typeface="Calibri" charset="0"/>
                        <a:ea typeface="Calibri" charset="0"/>
                        <a:cs typeface="Calibri" charset="0"/>
                      </a:endParaRPr>
                    </a:p>
                  </a:txBody>
                  <a:tcPr>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FFFBF3"/>
                    </a:solidFill>
                  </a:tcPr>
                </a:tc>
                <a:tc>
                  <a:txBody>
                    <a:bodyPr/>
                    <a:lstStyle/>
                    <a:p>
                      <a:pPr marL="0" indent="0">
                        <a:buNone/>
                      </a:pPr>
                      <a:r>
                        <a:rPr lang="en-US" sz="1600" i="1" dirty="0">
                          <a:solidFill>
                            <a:srgbClr val="2E2522"/>
                          </a:solidFill>
                          <a:latin typeface="Calibri" pitchFamily="34" charset="0"/>
                          <a:ea typeface="Calibri" pitchFamily="34" charset="-122"/>
                          <a:cs typeface="Calibri" pitchFamily="34" charset="-120"/>
                        </a:rPr>
                        <a:t>“What helps or stops Arif from learning and taking part in Year 2 lessons?”</a:t>
                      </a:r>
                      <a:endParaRPr lang="en-US" sz="1600" dirty="0">
                        <a:latin typeface="Calibri" charset="0"/>
                        <a:ea typeface="Calibri" charset="0"/>
                        <a:cs typeface="Calibri" charset="0"/>
                      </a:endParaRPr>
                    </a:p>
                  </a:txBody>
                  <a:tcPr>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FFFBF3"/>
                    </a:solidFill>
                  </a:tcPr>
                </a:tc>
                <a:extLst>
                  <a:ext uri="{0D108BD9-81ED-4DB2-BD59-A6C34878D82A}">
                    <a16:rowId xmlns:a16="http://schemas.microsoft.com/office/drawing/2014/main" val="10003"/>
                  </a:ext>
                </a:extLst>
              </a:tr>
            </a:tbl>
          </a:graphicData>
        </a:graphic>
      </p:graphicFrame>
      <p:sp>
        <p:nvSpPr>
          <p:cNvPr id="32" name="Text 29"/>
          <p:cNvSpPr txBox="1"/>
          <p:nvPr/>
        </p:nvSpPr>
        <p:spPr>
          <a:xfrm>
            <a:off x="548640" y="5885330"/>
            <a:ext cx="11064240" cy="502920"/>
          </a:xfrm>
          <a:prstGeom prst="rect">
            <a:avLst/>
          </a:prstGeom>
          <a:noFill/>
          <a:ln/>
        </p:spPr>
        <p:txBody>
          <a:bodyPr wrap="square" lIns="0" tIns="0" rIns="0" bIns="0" rtlCol="0" anchor="t"/>
          <a:lstStyle/>
          <a:p>
            <a:pPr marL="0" indent="0">
              <a:buNone/>
            </a:pPr>
            <a:r>
              <a:rPr lang="en-US" sz="1400" i="1" dirty="0">
                <a:solidFill>
                  <a:srgbClr val="6B5E55"/>
                </a:solidFill>
                <a:latin typeface="Calibri" pitchFamily="34" charset="0"/>
                <a:ea typeface="Calibri" pitchFamily="34" charset="-122"/>
                <a:cs typeface="Calibri" pitchFamily="34" charset="-120"/>
              </a:rPr>
              <a:t>Based on Table 1 in the pre-reading. This is a teaching comparison, not a claim that every integrated school is unchanged or that every inclusive school has removed its barriers. Compare with your answer to pre-reading Task 2.</a:t>
            </a:r>
            <a:endParaRPr lang="en-US" sz="1400" dirty="0"/>
          </a:p>
        </p:txBody>
      </p:sp>
      <p:sp>
        <p:nvSpPr>
          <p:cNvPr id="33" name="Slide Number Placeholder 0"/>
          <p:cNvSpPr>
            <a:spLocks noGrp="1"/>
          </p:cNvSpPr>
          <p:nvPr>
            <p:ph type="sldNum" sz="quarter" idx="4294967295"/>
          </p:nvPr>
        </p:nvSpPr>
        <p:spPr>
          <a:xfrm>
            <a:off x="11183112" y="6437376"/>
            <a:ext cx="457200" cy="237744"/>
          </a:xfrm>
          <a:prstGeom prst="rect">
            <a:avLst/>
          </a:prstGeom>
          <a:extLst>
            <a:ext uri="{C572A759-6A51-4108-AA02-DFA0A04FC94B}">
              <ma14:wrappingTextBoxFlag xmlns=""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wrap="square" lIns="0" tIns="0" rIns="0" bIns="0" rtlCol="0" anchor="ctr"/>
          <a:lstStyle/>
          <a:p>
            <a:pPr marL="0" indent="0">
              <a:buNone/>
            </a:pPr>
            <a:r>
              <a:rPr lang="en-US" sz="1000" b="1" kern="0" spc="150" dirty="0">
                <a:solidFill>
                  <a:srgbClr val="7A1F2B"/>
                </a:solidFill>
                <a:latin typeface="Calibri" pitchFamily="34" charset="0"/>
                <a:ea typeface="Calibri" pitchFamily="34" charset="-122"/>
                <a:cs typeface="Calibri" pitchFamily="34" charset="-120"/>
              </a:rPr>
              <a:t>PART A · HISTORY</a:t>
            </a:r>
            <a:endParaRPr lang="en-US" sz="1000" dirty="0"/>
          </a:p>
        </p:txBody>
      </p:sp>
      <p:sp>
        <p:nvSpPr>
          <p:cNvPr id="3" name="Text 1"/>
          <p:cNvSpPr txBox="1"/>
          <p:nvPr/>
        </p:nvSpPr>
        <p:spPr>
          <a:xfrm>
            <a:off x="548640" y="512064"/>
            <a:ext cx="11064240" cy="640080"/>
          </a:xfrm>
          <a:prstGeom prst="rect">
            <a:avLst/>
          </a:prstGeom>
          <a:noFill/>
          <a:ln/>
        </p:spPr>
        <p:txBody>
          <a:bodyPr wrap="square" lIns="0" tIns="0" rIns="0" bIns="0" rtlCol="0" anchor="ctr">
            <a:normAutofit/>
          </a:bodyPr>
          <a:lstStyle/>
          <a:p>
            <a:pPr marL="0" indent="0">
              <a:buNone/>
            </a:pPr>
            <a:r>
              <a:rPr lang="en-US" sz="2800" b="1" dirty="0">
                <a:solidFill>
                  <a:srgbClr val="2E2522"/>
                </a:solidFill>
                <a:latin typeface="Cambria" pitchFamily="34" charset="0"/>
                <a:ea typeface="Cambria" pitchFamily="34" charset="-122"/>
                <a:cs typeface="Cambria" pitchFamily="34" charset="-120"/>
              </a:rPr>
              <a:t>Strands 5 and 6: Evidence and voice</a:t>
            </a:r>
            <a:endParaRPr lang="en-US" sz="2800" dirty="0"/>
          </a:p>
        </p:txBody>
      </p:sp>
      <p:sp>
        <p:nvSpPr>
          <p:cNvPr id="4" name="Text 2"/>
          <p:cNvSpPr txBox="1"/>
          <p:nvPr/>
        </p:nvSpPr>
        <p:spPr>
          <a:xfrm>
            <a:off x="548640" y="6437376"/>
            <a:ext cx="9144000" cy="237744"/>
          </a:xfrm>
          <a:prstGeom prst="rect">
            <a:avLst/>
          </a:prstGeom>
          <a:noFill/>
          <a:ln/>
        </p:spPr>
        <p:txBody>
          <a:bodyPr wrap="square" lIns="0" tIns="0" rIns="0" bIns="0" rtlCol="0" anchor="ctr"/>
          <a:lstStyle/>
          <a:p>
            <a:pPr marL="0" indent="0">
              <a:buNone/>
            </a:pPr>
            <a:r>
              <a:rPr lang="en-US" sz="900" dirty="0">
                <a:solidFill>
                  <a:srgbClr val="6B5E55"/>
                </a:solidFill>
                <a:latin typeface="Calibri" pitchFamily="34" charset="0"/>
                <a:ea typeface="Calibri" pitchFamily="34" charset="-122"/>
                <a:cs typeface="Calibri" pitchFamily="34" charset="-120"/>
              </a:rPr>
              <a:t>MSN1074 Research Methodology  |  Topic 1: Introduction to Research in SNE  |  Session 1</a:t>
            </a:r>
            <a:endParaRPr lang="en-US" sz="900" dirty="0"/>
          </a:p>
        </p:txBody>
      </p:sp>
      <p:sp>
        <p:nvSpPr>
          <p:cNvPr id="5" name="Shape 3"/>
          <p:cNvSpPr/>
          <p:nvPr/>
        </p:nvSpPr>
        <p:spPr>
          <a:xfrm>
            <a:off x="548640" y="1325880"/>
            <a:ext cx="5440680" cy="4892040"/>
          </a:xfrm>
          <a:prstGeom prst="roundRect">
            <a:avLst>
              <a:gd name="adj" fmla="val 1495"/>
            </a:avLst>
          </a:prstGeom>
          <a:solidFill>
            <a:srgbClr val="EFE5D3"/>
          </a:solidFill>
          <a:ln/>
        </p:spPr>
      </p:sp>
      <p:sp>
        <p:nvSpPr>
          <p:cNvPr id="6" name="Text 4"/>
          <p:cNvSpPr txBox="1"/>
          <p:nvPr/>
        </p:nvSpPr>
        <p:spPr>
          <a:xfrm>
            <a:off x="777240" y="1508760"/>
            <a:ext cx="502920" cy="502920"/>
          </a:xfrm>
          <a:prstGeom prst="ellipse">
            <a:avLst/>
          </a:prstGeom>
          <a:solidFill>
            <a:srgbClr val="7A1F2B"/>
          </a:solidFill>
          <a:ln/>
        </p:spPr>
        <p:txBody>
          <a:bodyPr wrap="square" lIns="0" tIns="0" rIns="0" bIns="0" rtlCol="0" anchor="ctr"/>
          <a:lstStyle/>
          <a:p>
            <a:pPr marL="0" indent="0" algn="ctr">
              <a:buNone/>
            </a:pPr>
            <a:r>
              <a:rPr lang="en-US" sz="1900" b="1" dirty="0">
                <a:solidFill>
                  <a:srgbClr val="FFFBF3"/>
                </a:solidFill>
                <a:latin typeface="Cambria" pitchFamily="34" charset="0"/>
                <a:ea typeface="Cambria" pitchFamily="34" charset="-122"/>
                <a:cs typeface="Cambria" pitchFamily="34" charset="-120"/>
              </a:rPr>
              <a:t>5</a:t>
            </a:r>
            <a:endParaRPr lang="en-US" sz="1900" dirty="0"/>
          </a:p>
        </p:txBody>
      </p:sp>
      <p:sp>
        <p:nvSpPr>
          <p:cNvPr id="7" name="Text 5"/>
          <p:cNvSpPr txBox="1"/>
          <p:nvPr/>
        </p:nvSpPr>
        <p:spPr>
          <a:xfrm>
            <a:off x="1417320" y="1463040"/>
            <a:ext cx="4389120" cy="594360"/>
          </a:xfrm>
          <a:prstGeom prst="rect">
            <a:avLst/>
          </a:prstGeom>
          <a:noFill/>
          <a:ln/>
        </p:spPr>
        <p:txBody>
          <a:bodyPr wrap="square" lIns="0" tIns="0" rIns="0" bIns="0" rtlCol="0" anchor="ctr"/>
          <a:lstStyle/>
          <a:p>
            <a:pPr marL="0" indent="0">
              <a:buNone/>
            </a:pPr>
            <a:r>
              <a:rPr lang="en-US" sz="2000" b="1" dirty="0">
                <a:solidFill>
                  <a:srgbClr val="2E2522"/>
                </a:solidFill>
                <a:latin typeface="Cambria" pitchFamily="34" charset="0"/>
                <a:ea typeface="Cambria" pitchFamily="34" charset="-122"/>
                <a:cs typeface="Cambria" pitchFamily="34" charset="-120"/>
              </a:rPr>
              <a:t>Evidence-informed educational support</a:t>
            </a:r>
            <a:endParaRPr lang="en-US" sz="2000" dirty="0"/>
          </a:p>
        </p:txBody>
      </p:sp>
      <p:sp>
        <p:nvSpPr>
          <p:cNvPr id="8" name="Text 6"/>
          <p:cNvSpPr txBox="1"/>
          <p:nvPr/>
        </p:nvSpPr>
        <p:spPr>
          <a:xfrm>
            <a:off x="777240" y="2184700"/>
            <a:ext cx="4983480" cy="685800"/>
          </a:xfrm>
          <a:prstGeom prst="rect">
            <a:avLst/>
          </a:prstGeom>
          <a:noFill/>
          <a:ln/>
        </p:spPr>
        <p:txBody>
          <a:bodyPr wrap="square" lIns="0" tIns="0" rIns="0" bIns="0" rtlCol="0" anchor="t"/>
          <a:lstStyle/>
          <a:p>
            <a:pPr marL="0" indent="0">
              <a:buNone/>
            </a:pPr>
            <a:r>
              <a:rPr lang="en-US" sz="1500" b="1" dirty="0">
                <a:solidFill>
                  <a:srgbClr val="7A1F2B"/>
                </a:solidFill>
                <a:latin typeface="Calibri" pitchFamily="34" charset="0"/>
                <a:ea typeface="Calibri" pitchFamily="34" charset="-122"/>
                <a:cs typeface="Calibri" pitchFamily="34" charset="-120"/>
              </a:rPr>
              <a:t>Main concern: </a:t>
            </a:r>
            <a:r>
              <a:rPr lang="en-US" sz="1500" i="1" dirty="0">
                <a:solidFill>
                  <a:srgbClr val="2E2522"/>
                </a:solidFill>
                <a:latin typeface="Calibri" pitchFamily="34" charset="0"/>
                <a:ea typeface="Calibri" pitchFamily="34" charset="-122"/>
                <a:cs typeface="Calibri" pitchFamily="34" charset="-120"/>
              </a:rPr>
              <a:t>whether an approach produces meaningful benefits, for whom, and in what circumstances.</a:t>
            </a:r>
            <a:endParaRPr lang="en-US" sz="1500" dirty="0"/>
          </a:p>
        </p:txBody>
      </p:sp>
      <p:sp>
        <p:nvSpPr>
          <p:cNvPr id="9" name="Text 7"/>
          <p:cNvSpPr txBox="1"/>
          <p:nvPr/>
        </p:nvSpPr>
        <p:spPr>
          <a:xfrm>
            <a:off x="777240" y="2880360"/>
            <a:ext cx="4983480" cy="237744"/>
          </a:xfrm>
          <a:prstGeom prst="rect">
            <a:avLst/>
          </a:prstGeom>
          <a:noFill/>
          <a:ln/>
        </p:spPr>
        <p:txBody>
          <a:bodyPr wrap="square" lIns="0" tIns="0" rIns="0" bIns="0" rtlCol="0" anchor="ctr"/>
          <a:lstStyle/>
          <a:p>
            <a:pPr marL="0" indent="0">
              <a:buNone/>
            </a:pPr>
            <a:r>
              <a:rPr lang="en-US" sz="1500" b="1" kern="0" spc="150" dirty="0">
                <a:solidFill>
                  <a:srgbClr val="7A1F2B"/>
                </a:solidFill>
                <a:latin typeface="Calibri" pitchFamily="34" charset="0"/>
                <a:ea typeface="Calibri" pitchFamily="34" charset="-122"/>
                <a:cs typeface="Calibri" pitchFamily="34" charset="-120"/>
              </a:rPr>
              <a:t>TYPICAL RESEARCH QUESTIONS</a:t>
            </a:r>
            <a:endParaRPr lang="en-US" sz="1500" dirty="0"/>
          </a:p>
        </p:txBody>
      </p:sp>
      <p:sp>
        <p:nvSpPr>
          <p:cNvPr id="10" name="Text 8"/>
          <p:cNvSpPr txBox="1"/>
          <p:nvPr/>
        </p:nvSpPr>
        <p:spPr>
          <a:xfrm>
            <a:off x="777240" y="3127248"/>
            <a:ext cx="4983480" cy="685800"/>
          </a:xfrm>
          <a:prstGeom prst="rect">
            <a:avLst/>
          </a:prstGeom>
          <a:noFill/>
          <a:ln/>
        </p:spPr>
        <p:txBody>
          <a:bodyPr wrap="square" lIns="0" tIns="0" rIns="0" bIns="0" rtlCol="0" anchor="t"/>
          <a:lstStyle/>
          <a:p>
            <a:pPr marL="177800" indent="-177800">
              <a:spcAft>
                <a:spcPts val="200"/>
              </a:spcAft>
              <a:buSzPct val="100000"/>
              <a:buChar char="•"/>
            </a:pPr>
            <a:r>
              <a:rPr lang="en-US" sz="1500" dirty="0">
                <a:solidFill>
                  <a:srgbClr val="2E2522"/>
                </a:solidFill>
                <a:latin typeface="Calibri" pitchFamily="34" charset="0"/>
                <a:ea typeface="Calibri" pitchFamily="34" charset="-122"/>
                <a:cs typeface="Calibri" pitchFamily="34" charset="-120"/>
              </a:rPr>
              <a:t>Did the outcome (e.g. reading) actually improve?</a:t>
            </a:r>
            <a:endParaRPr lang="en-US" sz="1500" dirty="0"/>
          </a:p>
          <a:p>
            <a:pPr marL="177800" indent="-177800">
              <a:spcAft>
                <a:spcPts val="200"/>
              </a:spcAft>
              <a:buSzPct val="100000"/>
              <a:buChar char="•"/>
            </a:pPr>
            <a:r>
              <a:rPr lang="en-US" sz="1500" dirty="0">
                <a:solidFill>
                  <a:srgbClr val="2E2522"/>
                </a:solidFill>
                <a:latin typeface="Calibri" pitchFamily="34" charset="0"/>
                <a:ea typeface="Calibri" pitchFamily="34" charset="-122"/>
                <a:cs typeface="Calibri" pitchFamily="34" charset="-120"/>
              </a:rPr>
              <a:t>Was the support delivered as planned (fidelity)?</a:t>
            </a:r>
            <a:endParaRPr lang="en-US" sz="1500" dirty="0"/>
          </a:p>
        </p:txBody>
      </p:sp>
      <p:sp>
        <p:nvSpPr>
          <p:cNvPr id="11" name="Text 9"/>
          <p:cNvSpPr txBox="1"/>
          <p:nvPr/>
        </p:nvSpPr>
        <p:spPr>
          <a:xfrm>
            <a:off x="777240" y="3867912"/>
            <a:ext cx="4983480" cy="237744"/>
          </a:xfrm>
          <a:prstGeom prst="rect">
            <a:avLst/>
          </a:prstGeom>
          <a:noFill/>
          <a:ln/>
        </p:spPr>
        <p:txBody>
          <a:bodyPr wrap="square" lIns="0" tIns="0" rIns="0" bIns="0" rtlCol="0" anchor="ctr"/>
          <a:lstStyle/>
          <a:p>
            <a:pPr marL="0" indent="0">
              <a:buNone/>
            </a:pPr>
            <a:r>
              <a:rPr lang="en-US" sz="1500" b="1" kern="0" spc="150" dirty="0">
                <a:solidFill>
                  <a:srgbClr val="7A1F2B"/>
                </a:solidFill>
                <a:latin typeface="Calibri" pitchFamily="34" charset="0"/>
                <a:ea typeface="Calibri" pitchFamily="34" charset="-122"/>
                <a:cs typeface="Calibri" pitchFamily="34" charset="-120"/>
              </a:rPr>
              <a:t>KEY POINT</a:t>
            </a:r>
            <a:endParaRPr lang="en-US" sz="1500" dirty="0"/>
          </a:p>
        </p:txBody>
      </p:sp>
      <p:sp>
        <p:nvSpPr>
          <p:cNvPr id="12" name="Text 10"/>
          <p:cNvSpPr txBox="1"/>
          <p:nvPr/>
        </p:nvSpPr>
        <p:spPr>
          <a:xfrm>
            <a:off x="777240" y="4114800"/>
            <a:ext cx="4983480" cy="822960"/>
          </a:xfrm>
          <a:prstGeom prst="rect">
            <a:avLst/>
          </a:prstGeom>
          <a:noFill/>
          <a:ln/>
        </p:spPr>
        <p:txBody>
          <a:bodyPr wrap="square" lIns="0" tIns="0" rIns="0" bIns="0" rtlCol="0" anchor="t"/>
          <a:lstStyle/>
          <a:p>
            <a:pPr marL="177800" indent="-177800">
              <a:spcAft>
                <a:spcPts val="200"/>
              </a:spcAft>
              <a:buSzPct val="100000"/>
              <a:buChar char="•"/>
            </a:pPr>
            <a:r>
              <a:rPr lang="en-US" sz="1500" dirty="0">
                <a:solidFill>
                  <a:srgbClr val="2E2522"/>
                </a:solidFill>
                <a:latin typeface="Calibri" pitchFamily="34" charset="0"/>
                <a:ea typeface="Calibri" pitchFamily="34" charset="-122"/>
                <a:cs typeface="Calibri" pitchFamily="34" charset="-120"/>
              </a:rPr>
              <a:t>“Pupils seem more confident” is a starting observation, not evidence that reading improved.</a:t>
            </a:r>
            <a:endParaRPr lang="en-US" sz="1500" dirty="0"/>
          </a:p>
          <a:p>
            <a:pPr marL="177800" indent="-177800">
              <a:spcAft>
                <a:spcPts val="200"/>
              </a:spcAft>
              <a:buSzPct val="100000"/>
              <a:buChar char="•"/>
            </a:pPr>
            <a:r>
              <a:rPr lang="en-US" sz="1500" dirty="0">
                <a:solidFill>
                  <a:srgbClr val="2E2522"/>
                </a:solidFill>
                <a:latin typeface="Calibri" pitchFamily="34" charset="0"/>
                <a:ea typeface="Calibri" pitchFamily="34" charset="-122"/>
                <a:cs typeface="Calibri" pitchFamily="34" charset="-120"/>
              </a:rPr>
              <a:t>Use group comparisons or repeated measures of individuals (Horner et al., 2005).</a:t>
            </a:r>
            <a:endParaRPr lang="en-US" sz="1500" dirty="0"/>
          </a:p>
        </p:txBody>
      </p:sp>
      <p:sp>
        <p:nvSpPr>
          <p:cNvPr id="13" name="Text 11"/>
          <p:cNvSpPr txBox="1"/>
          <p:nvPr/>
        </p:nvSpPr>
        <p:spPr>
          <a:xfrm>
            <a:off x="777240" y="5225706"/>
            <a:ext cx="4983480" cy="237744"/>
          </a:xfrm>
          <a:prstGeom prst="rect">
            <a:avLst/>
          </a:prstGeom>
          <a:noFill/>
          <a:ln/>
        </p:spPr>
        <p:txBody>
          <a:bodyPr wrap="square" lIns="0" tIns="0" rIns="0" bIns="0" rtlCol="0" anchor="ctr"/>
          <a:lstStyle/>
          <a:p>
            <a:pPr marL="0" indent="0">
              <a:buNone/>
            </a:pPr>
            <a:r>
              <a:rPr lang="en-US" sz="1500" b="1" kern="0" spc="150" dirty="0">
                <a:solidFill>
                  <a:srgbClr val="7A1F2B"/>
                </a:solidFill>
                <a:latin typeface="Calibri" pitchFamily="34" charset="0"/>
                <a:ea typeface="Calibri" pitchFamily="34" charset="-122"/>
                <a:cs typeface="Calibri" pitchFamily="34" charset="-120"/>
              </a:rPr>
              <a:t>A CAUTION</a:t>
            </a:r>
            <a:endParaRPr lang="en-US" sz="1500" dirty="0"/>
          </a:p>
        </p:txBody>
      </p:sp>
      <p:sp>
        <p:nvSpPr>
          <p:cNvPr id="14" name="Text 12"/>
          <p:cNvSpPr txBox="1"/>
          <p:nvPr/>
        </p:nvSpPr>
        <p:spPr>
          <a:xfrm>
            <a:off x="777240" y="5472594"/>
            <a:ext cx="4983480" cy="685800"/>
          </a:xfrm>
          <a:prstGeom prst="rect">
            <a:avLst/>
          </a:prstGeom>
          <a:noFill/>
          <a:ln/>
        </p:spPr>
        <p:txBody>
          <a:bodyPr wrap="square" lIns="0" tIns="0" rIns="0" bIns="0" rtlCol="0" anchor="t"/>
          <a:lstStyle/>
          <a:p>
            <a:pPr marL="177800" indent="-177800">
              <a:spcAft>
                <a:spcPts val="200"/>
              </a:spcAft>
              <a:buSzPct val="100000"/>
              <a:buChar char="•"/>
            </a:pPr>
            <a:r>
              <a:rPr lang="en-US" sz="1500" dirty="0">
                <a:solidFill>
                  <a:srgbClr val="2E2522"/>
                </a:solidFill>
                <a:latin typeface="Calibri" pitchFamily="34" charset="0"/>
                <a:ea typeface="Calibri" pitchFamily="34" charset="-122"/>
                <a:cs typeface="Calibri" pitchFamily="34" charset="-120"/>
              </a:rPr>
              <a:t>Findings must be combined with professional judgement; what works in one setting may not work in another (Cook &amp; Odom, 2013).</a:t>
            </a:r>
            <a:endParaRPr lang="en-US" sz="1500" dirty="0"/>
          </a:p>
        </p:txBody>
      </p:sp>
      <p:sp>
        <p:nvSpPr>
          <p:cNvPr id="15" name="Shape 13"/>
          <p:cNvSpPr/>
          <p:nvPr/>
        </p:nvSpPr>
        <p:spPr>
          <a:xfrm>
            <a:off x="6199632" y="1325880"/>
            <a:ext cx="5440680" cy="4892040"/>
          </a:xfrm>
          <a:prstGeom prst="roundRect">
            <a:avLst>
              <a:gd name="adj" fmla="val 1495"/>
            </a:avLst>
          </a:prstGeom>
          <a:solidFill>
            <a:srgbClr val="EFE5D3"/>
          </a:solidFill>
          <a:ln/>
        </p:spPr>
      </p:sp>
      <p:sp>
        <p:nvSpPr>
          <p:cNvPr id="16" name="Text 14"/>
          <p:cNvSpPr txBox="1"/>
          <p:nvPr/>
        </p:nvSpPr>
        <p:spPr>
          <a:xfrm>
            <a:off x="6428232" y="1508760"/>
            <a:ext cx="502920" cy="502920"/>
          </a:xfrm>
          <a:prstGeom prst="ellipse">
            <a:avLst/>
          </a:prstGeom>
          <a:solidFill>
            <a:srgbClr val="7A1F2B"/>
          </a:solidFill>
          <a:ln/>
        </p:spPr>
        <p:txBody>
          <a:bodyPr wrap="square" lIns="0" tIns="0" rIns="0" bIns="0" rtlCol="0" anchor="ctr"/>
          <a:lstStyle/>
          <a:p>
            <a:pPr marL="0" indent="0" algn="ctr">
              <a:buNone/>
            </a:pPr>
            <a:r>
              <a:rPr lang="en-US" sz="1900" b="1" dirty="0">
                <a:solidFill>
                  <a:srgbClr val="FFFBF3"/>
                </a:solidFill>
                <a:latin typeface="Cambria" pitchFamily="34" charset="0"/>
                <a:ea typeface="Cambria" pitchFamily="34" charset="-122"/>
                <a:cs typeface="Cambria" pitchFamily="34" charset="-120"/>
              </a:rPr>
              <a:t>6</a:t>
            </a:r>
            <a:endParaRPr lang="en-US" sz="1900" dirty="0"/>
          </a:p>
        </p:txBody>
      </p:sp>
      <p:sp>
        <p:nvSpPr>
          <p:cNvPr id="17" name="Text 15"/>
          <p:cNvSpPr txBox="1"/>
          <p:nvPr/>
        </p:nvSpPr>
        <p:spPr>
          <a:xfrm>
            <a:off x="7068312" y="1463040"/>
            <a:ext cx="4389120" cy="594360"/>
          </a:xfrm>
          <a:prstGeom prst="rect">
            <a:avLst/>
          </a:prstGeom>
          <a:noFill/>
          <a:ln/>
        </p:spPr>
        <p:txBody>
          <a:bodyPr wrap="square" lIns="0" tIns="0" rIns="0" bIns="0" rtlCol="0" anchor="ctr"/>
          <a:lstStyle/>
          <a:p>
            <a:pPr marL="0" indent="0">
              <a:buNone/>
            </a:pPr>
            <a:r>
              <a:rPr lang="en-US" sz="2000" b="1" dirty="0">
                <a:solidFill>
                  <a:srgbClr val="2E2522"/>
                </a:solidFill>
                <a:latin typeface="Cambria" pitchFamily="34" charset="0"/>
                <a:ea typeface="Cambria" pitchFamily="34" charset="-122"/>
                <a:cs typeface="Cambria" pitchFamily="34" charset="-120"/>
              </a:rPr>
              <a:t>Learner voice and participatory research</a:t>
            </a:r>
            <a:endParaRPr lang="en-US" sz="2000" dirty="0"/>
          </a:p>
        </p:txBody>
      </p:sp>
      <p:sp>
        <p:nvSpPr>
          <p:cNvPr id="18" name="Text 16"/>
          <p:cNvSpPr txBox="1"/>
          <p:nvPr/>
        </p:nvSpPr>
        <p:spPr>
          <a:xfrm>
            <a:off x="6428232" y="2184700"/>
            <a:ext cx="4983480" cy="685800"/>
          </a:xfrm>
          <a:prstGeom prst="rect">
            <a:avLst/>
          </a:prstGeom>
          <a:noFill/>
          <a:ln/>
        </p:spPr>
        <p:txBody>
          <a:bodyPr wrap="square" lIns="0" tIns="0" rIns="0" bIns="0" rtlCol="0" anchor="t"/>
          <a:lstStyle/>
          <a:p>
            <a:pPr marL="0" indent="0">
              <a:buNone/>
            </a:pPr>
            <a:r>
              <a:rPr lang="en-US" sz="1500" b="1" dirty="0">
                <a:solidFill>
                  <a:srgbClr val="7A1F2B"/>
                </a:solidFill>
                <a:latin typeface="Calibri" pitchFamily="34" charset="0"/>
                <a:ea typeface="Calibri" pitchFamily="34" charset="-122"/>
                <a:cs typeface="Calibri" pitchFamily="34" charset="-120"/>
              </a:rPr>
              <a:t>Main concern: </a:t>
            </a:r>
            <a:r>
              <a:rPr lang="en-US" sz="1500" i="1" dirty="0">
                <a:solidFill>
                  <a:srgbClr val="2E2522"/>
                </a:solidFill>
                <a:latin typeface="Calibri" pitchFamily="34" charset="0"/>
                <a:ea typeface="Calibri" pitchFamily="34" charset="-122"/>
                <a:cs typeface="Calibri" pitchFamily="34" charset="-120"/>
              </a:rPr>
              <a:t>whose questions count, and whether learners and families can influence the research.</a:t>
            </a:r>
            <a:endParaRPr lang="en-US" sz="1500" dirty="0"/>
          </a:p>
        </p:txBody>
      </p:sp>
      <p:sp>
        <p:nvSpPr>
          <p:cNvPr id="19" name="Text 17"/>
          <p:cNvSpPr txBox="1"/>
          <p:nvPr/>
        </p:nvSpPr>
        <p:spPr>
          <a:xfrm>
            <a:off x="6428232" y="2880360"/>
            <a:ext cx="4983480" cy="237744"/>
          </a:xfrm>
          <a:prstGeom prst="rect">
            <a:avLst/>
          </a:prstGeom>
          <a:noFill/>
          <a:ln/>
        </p:spPr>
        <p:txBody>
          <a:bodyPr wrap="square" lIns="0" tIns="0" rIns="0" bIns="0" rtlCol="0" anchor="ctr"/>
          <a:lstStyle/>
          <a:p>
            <a:pPr marL="0" indent="0">
              <a:buNone/>
            </a:pPr>
            <a:r>
              <a:rPr lang="en-US" sz="1500" b="1" kern="0" spc="150" dirty="0">
                <a:solidFill>
                  <a:srgbClr val="7A1F2B"/>
                </a:solidFill>
                <a:latin typeface="Calibri" pitchFamily="34" charset="0"/>
                <a:ea typeface="Calibri" pitchFamily="34" charset="-122"/>
                <a:cs typeface="Calibri" pitchFamily="34" charset="-120"/>
              </a:rPr>
              <a:t>TYPICAL RESEARCH QUESTIONS</a:t>
            </a:r>
            <a:endParaRPr lang="en-US" sz="1500" dirty="0"/>
          </a:p>
        </p:txBody>
      </p:sp>
      <p:sp>
        <p:nvSpPr>
          <p:cNvPr id="20" name="Text 18"/>
          <p:cNvSpPr txBox="1"/>
          <p:nvPr/>
        </p:nvSpPr>
        <p:spPr>
          <a:xfrm>
            <a:off x="6428232" y="3127248"/>
            <a:ext cx="4983480" cy="685800"/>
          </a:xfrm>
          <a:prstGeom prst="rect">
            <a:avLst/>
          </a:prstGeom>
          <a:noFill/>
          <a:ln/>
        </p:spPr>
        <p:txBody>
          <a:bodyPr wrap="square" lIns="0" tIns="0" rIns="0" bIns="0" rtlCol="0" anchor="t"/>
          <a:lstStyle/>
          <a:p>
            <a:pPr marL="177800" indent="-177800">
              <a:spcAft>
                <a:spcPts val="200"/>
              </a:spcAft>
              <a:buSzPct val="100000"/>
              <a:buChar char="•"/>
            </a:pPr>
            <a:r>
              <a:rPr lang="en-US" sz="1500" dirty="0">
                <a:solidFill>
                  <a:srgbClr val="2E2522"/>
                </a:solidFill>
                <a:latin typeface="Calibri" pitchFamily="34" charset="0"/>
                <a:ea typeface="Calibri" pitchFamily="34" charset="-122"/>
                <a:cs typeface="Calibri" pitchFamily="34" charset="-120"/>
              </a:rPr>
              <a:t>What outcomes matter to learners and families?</a:t>
            </a:r>
            <a:endParaRPr lang="en-US" sz="1500" dirty="0"/>
          </a:p>
          <a:p>
            <a:pPr marL="177800" indent="-177800">
              <a:spcAft>
                <a:spcPts val="200"/>
              </a:spcAft>
              <a:buSzPct val="100000"/>
              <a:buChar char="•"/>
            </a:pPr>
            <a:r>
              <a:rPr lang="en-US" sz="1500" dirty="0">
                <a:solidFill>
                  <a:srgbClr val="2E2522"/>
                </a:solidFill>
                <a:latin typeface="Calibri" pitchFamily="34" charset="0"/>
                <a:ea typeface="Calibri" pitchFamily="34" charset="-122"/>
                <a:cs typeface="Calibri" pitchFamily="34" charset="-120"/>
              </a:rPr>
              <a:t>How can people with disabilities shape the inquiry?</a:t>
            </a:r>
            <a:endParaRPr lang="en-US" sz="1500" dirty="0"/>
          </a:p>
        </p:txBody>
      </p:sp>
      <p:sp>
        <p:nvSpPr>
          <p:cNvPr id="21" name="Text 19"/>
          <p:cNvSpPr txBox="1"/>
          <p:nvPr/>
        </p:nvSpPr>
        <p:spPr>
          <a:xfrm>
            <a:off x="6428232" y="3867912"/>
            <a:ext cx="4983480" cy="237744"/>
          </a:xfrm>
          <a:prstGeom prst="rect">
            <a:avLst/>
          </a:prstGeom>
          <a:noFill/>
          <a:ln/>
        </p:spPr>
        <p:txBody>
          <a:bodyPr wrap="square" lIns="0" tIns="0" rIns="0" bIns="0" rtlCol="0" anchor="ctr"/>
          <a:lstStyle/>
          <a:p>
            <a:pPr marL="0" indent="0">
              <a:buNone/>
            </a:pPr>
            <a:r>
              <a:rPr lang="en-US" sz="1500" b="1" kern="0" spc="150" dirty="0">
                <a:solidFill>
                  <a:srgbClr val="7A1F2B"/>
                </a:solidFill>
                <a:latin typeface="Calibri" pitchFamily="34" charset="0"/>
                <a:ea typeface="Calibri" pitchFamily="34" charset="-122"/>
                <a:cs typeface="Calibri" pitchFamily="34" charset="-120"/>
              </a:rPr>
              <a:t>KEY POINT</a:t>
            </a:r>
            <a:endParaRPr lang="en-US" sz="1500" dirty="0"/>
          </a:p>
        </p:txBody>
      </p:sp>
      <p:sp>
        <p:nvSpPr>
          <p:cNvPr id="22" name="Text 20"/>
          <p:cNvSpPr txBox="1"/>
          <p:nvPr/>
        </p:nvSpPr>
        <p:spPr>
          <a:xfrm>
            <a:off x="6428232" y="4114800"/>
            <a:ext cx="4983480" cy="822960"/>
          </a:xfrm>
          <a:prstGeom prst="rect">
            <a:avLst/>
          </a:prstGeom>
          <a:noFill/>
          <a:ln/>
        </p:spPr>
        <p:txBody>
          <a:bodyPr wrap="square" lIns="0" tIns="0" rIns="0" bIns="0" rtlCol="0" anchor="t"/>
          <a:lstStyle/>
          <a:p>
            <a:pPr marL="177800" indent="-177800">
              <a:spcAft>
                <a:spcPts val="200"/>
              </a:spcAft>
              <a:buSzPct val="100000"/>
              <a:buChar char="•"/>
            </a:pPr>
            <a:r>
              <a:rPr lang="en-US" sz="1500" dirty="0">
                <a:solidFill>
                  <a:srgbClr val="2E2522"/>
                </a:solidFill>
                <a:latin typeface="Calibri" pitchFamily="34" charset="0"/>
                <a:ea typeface="Calibri" pitchFamily="34" charset="-122"/>
                <a:cs typeface="Calibri" pitchFamily="34" charset="-120"/>
              </a:rPr>
              <a:t>Interviewing someone does not by itself make a study participatory.</a:t>
            </a:r>
            <a:endParaRPr lang="en-US" sz="1500" dirty="0"/>
          </a:p>
          <a:p>
            <a:pPr marL="177800" indent="-177800">
              <a:spcAft>
                <a:spcPts val="200"/>
              </a:spcAft>
              <a:buSzPct val="100000"/>
              <a:buChar char="•"/>
            </a:pPr>
            <a:r>
              <a:rPr lang="en-US" sz="1500" dirty="0">
                <a:solidFill>
                  <a:srgbClr val="2E2522"/>
                </a:solidFill>
                <a:latin typeface="Calibri" pitchFamily="34" charset="0"/>
                <a:ea typeface="Calibri" pitchFamily="34" charset="-122"/>
                <a:cs typeface="Calibri" pitchFamily="34" charset="-120"/>
              </a:rPr>
              <a:t>Participation grows when people help decide what matters, shape methods or interpret findings (Nind, 2014).</a:t>
            </a:r>
            <a:endParaRPr lang="en-US" sz="1500" dirty="0"/>
          </a:p>
        </p:txBody>
      </p:sp>
      <p:sp>
        <p:nvSpPr>
          <p:cNvPr id="23" name="Text 21"/>
          <p:cNvSpPr txBox="1"/>
          <p:nvPr/>
        </p:nvSpPr>
        <p:spPr>
          <a:xfrm>
            <a:off x="6428232" y="5225706"/>
            <a:ext cx="4983480" cy="237744"/>
          </a:xfrm>
          <a:prstGeom prst="rect">
            <a:avLst/>
          </a:prstGeom>
          <a:noFill/>
          <a:ln/>
        </p:spPr>
        <p:txBody>
          <a:bodyPr wrap="square" lIns="0" tIns="0" rIns="0" bIns="0" rtlCol="0" anchor="ctr"/>
          <a:lstStyle/>
          <a:p>
            <a:pPr marL="0" indent="0">
              <a:buNone/>
            </a:pPr>
            <a:r>
              <a:rPr lang="en-US" sz="1500" b="1" kern="0" spc="150" dirty="0">
                <a:solidFill>
                  <a:srgbClr val="7A1F2B"/>
                </a:solidFill>
                <a:latin typeface="Calibri" pitchFamily="34" charset="0"/>
                <a:ea typeface="Calibri" pitchFamily="34" charset="-122"/>
                <a:cs typeface="Calibri" pitchFamily="34" charset="-120"/>
              </a:rPr>
              <a:t>A CAUTION</a:t>
            </a:r>
            <a:endParaRPr lang="en-US" sz="1500" dirty="0"/>
          </a:p>
        </p:txBody>
      </p:sp>
      <p:sp>
        <p:nvSpPr>
          <p:cNvPr id="24" name="Text 22"/>
          <p:cNvSpPr txBox="1"/>
          <p:nvPr/>
        </p:nvSpPr>
        <p:spPr>
          <a:xfrm>
            <a:off x="6428232" y="5472594"/>
            <a:ext cx="4983480" cy="685800"/>
          </a:xfrm>
          <a:prstGeom prst="rect">
            <a:avLst/>
          </a:prstGeom>
          <a:noFill/>
          <a:ln/>
        </p:spPr>
        <p:txBody>
          <a:bodyPr wrap="square" lIns="0" tIns="0" rIns="0" bIns="0" rtlCol="0" anchor="t"/>
          <a:lstStyle/>
          <a:p>
            <a:pPr marL="177800" indent="-177800">
              <a:spcAft>
                <a:spcPts val="200"/>
              </a:spcAft>
              <a:buSzPct val="100000"/>
              <a:buChar char="•"/>
            </a:pPr>
            <a:r>
              <a:rPr lang="en-US" sz="1500" dirty="0">
                <a:solidFill>
                  <a:srgbClr val="2E2522"/>
                </a:solidFill>
                <a:latin typeface="Calibri" pitchFamily="34" charset="0"/>
                <a:ea typeface="Calibri" pitchFamily="34" charset="-122"/>
                <a:cs typeface="Calibri" pitchFamily="34" charset="-120"/>
              </a:rPr>
              <a:t>Requires accessible communication, consent or assent, and attention to power (Walmsley &amp; Johnson, 2003).</a:t>
            </a:r>
            <a:endParaRPr lang="en-US" sz="1500" dirty="0"/>
          </a:p>
        </p:txBody>
      </p:sp>
      <p:sp>
        <p:nvSpPr>
          <p:cNvPr id="25" name="Slide Number Placeholder 0"/>
          <p:cNvSpPr>
            <a:spLocks noGrp="1"/>
          </p:cNvSpPr>
          <p:nvPr>
            <p:ph type="sldNum" sz="quarter" idx="4294967295"/>
          </p:nvPr>
        </p:nvSpPr>
        <p:spPr>
          <a:xfrm>
            <a:off x="11183112" y="6437376"/>
            <a:ext cx="457200" cy="237744"/>
          </a:xfrm>
          <a:prstGeom prst="rect">
            <a:avLst/>
          </a:prstGeom>
          <a:extLst>
            <a:ext uri="{C572A759-6A51-4108-AA02-DFA0A04FC94B}">
              <ma14:wrappingTextBoxFlag xmlns=""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wrap="square" lIns="0" tIns="0" rIns="0" bIns="0" rtlCol="0" anchor="ctr"/>
          <a:lstStyle/>
          <a:p>
            <a:pPr marL="0" indent="0">
              <a:buNone/>
            </a:pPr>
            <a:r>
              <a:rPr lang="en-US" sz="1000" b="1" kern="0" spc="150" dirty="0">
                <a:solidFill>
                  <a:srgbClr val="7A1F2B"/>
                </a:solidFill>
                <a:latin typeface="Calibri" pitchFamily="34" charset="0"/>
                <a:ea typeface="Calibri" pitchFamily="34" charset="-122"/>
                <a:cs typeface="Calibri" pitchFamily="34" charset="-120"/>
              </a:rPr>
              <a:t>PART A · HISTORY</a:t>
            </a:r>
            <a:endParaRPr lang="en-US" sz="1000" dirty="0"/>
          </a:p>
        </p:txBody>
      </p:sp>
      <p:sp>
        <p:nvSpPr>
          <p:cNvPr id="3" name="Text 1"/>
          <p:cNvSpPr txBox="1"/>
          <p:nvPr/>
        </p:nvSpPr>
        <p:spPr>
          <a:xfrm>
            <a:off x="548640" y="512064"/>
            <a:ext cx="11064240" cy="640080"/>
          </a:xfrm>
          <a:prstGeom prst="rect">
            <a:avLst/>
          </a:prstGeom>
          <a:noFill/>
          <a:ln/>
        </p:spPr>
        <p:txBody>
          <a:bodyPr wrap="square" lIns="0" tIns="0" rIns="0" bIns="0" rtlCol="0" anchor="ctr">
            <a:normAutofit/>
          </a:bodyPr>
          <a:lstStyle/>
          <a:p>
            <a:pPr marL="0" indent="0">
              <a:buNone/>
            </a:pPr>
            <a:r>
              <a:rPr lang="en-US" sz="2800" b="1" dirty="0">
                <a:solidFill>
                  <a:srgbClr val="2E2522"/>
                </a:solidFill>
                <a:latin typeface="Cambria" pitchFamily="34" charset="0"/>
                <a:ea typeface="Cambria" pitchFamily="34" charset="-122"/>
                <a:cs typeface="Cambria" pitchFamily="34" charset="-120"/>
              </a:rPr>
              <a:t>Four ways of involving people in research</a:t>
            </a:r>
            <a:endParaRPr lang="en-US" sz="2800" dirty="0"/>
          </a:p>
        </p:txBody>
      </p:sp>
      <p:sp>
        <p:nvSpPr>
          <p:cNvPr id="4" name="Text 2"/>
          <p:cNvSpPr txBox="1"/>
          <p:nvPr/>
        </p:nvSpPr>
        <p:spPr>
          <a:xfrm>
            <a:off x="548640" y="6437376"/>
            <a:ext cx="9144000" cy="237744"/>
          </a:xfrm>
          <a:prstGeom prst="rect">
            <a:avLst/>
          </a:prstGeom>
          <a:noFill/>
          <a:ln/>
        </p:spPr>
        <p:txBody>
          <a:bodyPr wrap="square" lIns="0" tIns="0" rIns="0" bIns="0" rtlCol="0" anchor="ctr"/>
          <a:lstStyle/>
          <a:p>
            <a:pPr marL="0" indent="0">
              <a:buNone/>
            </a:pPr>
            <a:r>
              <a:rPr lang="en-US" sz="900" dirty="0">
                <a:solidFill>
                  <a:srgbClr val="6B5E55"/>
                </a:solidFill>
                <a:latin typeface="Calibri" pitchFamily="34" charset="0"/>
                <a:ea typeface="Calibri" pitchFamily="34" charset="-122"/>
                <a:cs typeface="Calibri" pitchFamily="34" charset="-120"/>
              </a:rPr>
              <a:t>MSN1074 Research Methodology  |  Topic 1: Introduction to Research in SNE  |  Session 1</a:t>
            </a:r>
            <a:endParaRPr lang="en-US" sz="900" dirty="0"/>
          </a:p>
        </p:txBody>
      </p:sp>
      <p:sp>
        <p:nvSpPr>
          <p:cNvPr id="5" name="Shape 3"/>
          <p:cNvSpPr/>
          <p:nvPr/>
        </p:nvSpPr>
        <p:spPr>
          <a:xfrm>
            <a:off x="548640" y="1325880"/>
            <a:ext cx="2601468" cy="3611880"/>
          </a:xfrm>
          <a:prstGeom prst="roundRect">
            <a:avLst>
              <a:gd name="adj" fmla="val 2812"/>
            </a:avLst>
          </a:prstGeom>
          <a:solidFill>
            <a:srgbClr val="EFE5D3"/>
          </a:solidFill>
          <a:ln/>
        </p:spPr>
      </p:sp>
      <p:sp>
        <p:nvSpPr>
          <p:cNvPr id="6" name="Text 4"/>
          <p:cNvSpPr txBox="1"/>
          <p:nvPr/>
        </p:nvSpPr>
        <p:spPr>
          <a:xfrm>
            <a:off x="731520" y="1463040"/>
            <a:ext cx="2235708" cy="365760"/>
          </a:xfrm>
          <a:prstGeom prst="rect">
            <a:avLst/>
          </a:prstGeom>
          <a:noFill/>
          <a:ln/>
        </p:spPr>
        <p:txBody>
          <a:bodyPr wrap="square" lIns="0" tIns="0" rIns="0" bIns="0" rtlCol="0" anchor="t"/>
          <a:lstStyle/>
          <a:p>
            <a:pPr marL="0" indent="0">
              <a:buNone/>
            </a:pPr>
            <a:r>
              <a:rPr lang="en-US" sz="1700" b="1" dirty="0">
                <a:solidFill>
                  <a:srgbClr val="7A1F2B"/>
                </a:solidFill>
                <a:latin typeface="Cambria" pitchFamily="34" charset="0"/>
                <a:ea typeface="Cambria" pitchFamily="34" charset="-122"/>
                <a:cs typeface="Cambria" pitchFamily="34" charset="-120"/>
              </a:rPr>
              <a:t>Research on people</a:t>
            </a:r>
            <a:endParaRPr lang="en-US" sz="1700" dirty="0"/>
          </a:p>
        </p:txBody>
      </p:sp>
      <p:sp>
        <p:nvSpPr>
          <p:cNvPr id="7" name="Shape 5"/>
          <p:cNvSpPr/>
          <p:nvPr/>
        </p:nvSpPr>
        <p:spPr>
          <a:xfrm>
            <a:off x="731520" y="2054720"/>
            <a:ext cx="2235708" cy="201168"/>
          </a:xfrm>
          <a:prstGeom prst="rect">
            <a:avLst/>
          </a:prstGeom>
          <a:solidFill>
            <a:srgbClr val="7A1F2B"/>
          </a:solidFill>
          <a:ln/>
        </p:spPr>
      </p:sp>
      <p:sp>
        <p:nvSpPr>
          <p:cNvPr id="8" name="Text 6"/>
          <p:cNvSpPr txBox="1"/>
          <p:nvPr/>
        </p:nvSpPr>
        <p:spPr>
          <a:xfrm>
            <a:off x="731520" y="2330825"/>
            <a:ext cx="2235708" cy="237744"/>
          </a:xfrm>
          <a:prstGeom prst="rect">
            <a:avLst/>
          </a:prstGeom>
          <a:noFill/>
          <a:ln/>
        </p:spPr>
        <p:txBody>
          <a:bodyPr wrap="square" lIns="0" tIns="0" rIns="0" bIns="0" rtlCol="0" anchor="ctr"/>
          <a:lstStyle/>
          <a:p>
            <a:pPr marL="0" indent="0">
              <a:buNone/>
            </a:pPr>
            <a:r>
              <a:rPr lang="en-US" sz="1500" b="1" kern="0" spc="150" dirty="0">
                <a:solidFill>
                  <a:srgbClr val="7A1F2B"/>
                </a:solidFill>
                <a:latin typeface="Calibri" pitchFamily="34" charset="0"/>
                <a:ea typeface="Calibri" pitchFamily="34" charset="-122"/>
                <a:cs typeface="Calibri" pitchFamily="34" charset="-120"/>
              </a:rPr>
              <a:t>ROLE</a:t>
            </a:r>
            <a:endParaRPr lang="en-US" sz="1500" dirty="0"/>
          </a:p>
        </p:txBody>
      </p:sp>
      <p:sp>
        <p:nvSpPr>
          <p:cNvPr id="9" name="Text 7"/>
          <p:cNvSpPr txBox="1"/>
          <p:nvPr/>
        </p:nvSpPr>
        <p:spPr>
          <a:xfrm>
            <a:off x="731520" y="2577713"/>
            <a:ext cx="2235708" cy="1051560"/>
          </a:xfrm>
          <a:prstGeom prst="rect">
            <a:avLst/>
          </a:prstGeom>
          <a:noFill/>
          <a:ln/>
        </p:spPr>
        <p:txBody>
          <a:bodyPr wrap="square" lIns="0" tIns="0" rIns="0" bIns="0" rtlCol="0" anchor="t"/>
          <a:lstStyle/>
          <a:p>
            <a:pPr marL="0" indent="0">
              <a:buNone/>
            </a:pPr>
            <a:r>
              <a:rPr lang="en-US" sz="1500" dirty="0">
                <a:solidFill>
                  <a:srgbClr val="2E2522"/>
                </a:solidFill>
                <a:latin typeface="Calibri" pitchFamily="34" charset="0"/>
                <a:ea typeface="Calibri" pitchFamily="34" charset="-122"/>
                <a:cs typeface="Calibri" pitchFamily="34" charset="-120"/>
              </a:rPr>
              <a:t>Researchers make the decisions; people provide data.</a:t>
            </a:r>
            <a:endParaRPr lang="en-US" sz="1500" dirty="0"/>
          </a:p>
        </p:txBody>
      </p:sp>
      <p:sp>
        <p:nvSpPr>
          <p:cNvPr id="10" name="Text 8"/>
          <p:cNvSpPr txBox="1"/>
          <p:nvPr/>
        </p:nvSpPr>
        <p:spPr>
          <a:xfrm>
            <a:off x="731520" y="3647745"/>
            <a:ext cx="2235708" cy="237744"/>
          </a:xfrm>
          <a:prstGeom prst="rect">
            <a:avLst/>
          </a:prstGeom>
          <a:noFill/>
          <a:ln/>
        </p:spPr>
        <p:txBody>
          <a:bodyPr wrap="square" lIns="0" tIns="0" rIns="0" bIns="0" rtlCol="0" anchor="ctr"/>
          <a:lstStyle/>
          <a:p>
            <a:pPr marL="0" indent="0">
              <a:buNone/>
            </a:pPr>
            <a:r>
              <a:rPr lang="en-US" sz="1500" b="1" kern="0" spc="150" dirty="0">
                <a:solidFill>
                  <a:srgbClr val="7A1F2B"/>
                </a:solidFill>
                <a:latin typeface="Calibri" pitchFamily="34" charset="0"/>
                <a:ea typeface="Calibri" pitchFamily="34" charset="-122"/>
                <a:cs typeface="Calibri" pitchFamily="34" charset="-120"/>
              </a:rPr>
              <a:t>SNE EXAMPLE</a:t>
            </a:r>
            <a:endParaRPr lang="en-US" sz="1500" dirty="0"/>
          </a:p>
        </p:txBody>
      </p:sp>
      <p:sp>
        <p:nvSpPr>
          <p:cNvPr id="11" name="Text 9"/>
          <p:cNvSpPr txBox="1"/>
          <p:nvPr/>
        </p:nvSpPr>
        <p:spPr>
          <a:xfrm>
            <a:off x="731520" y="3894633"/>
            <a:ext cx="2235708" cy="960120"/>
          </a:xfrm>
          <a:prstGeom prst="rect">
            <a:avLst/>
          </a:prstGeom>
          <a:noFill/>
          <a:ln/>
        </p:spPr>
        <p:txBody>
          <a:bodyPr wrap="square" lIns="0" tIns="0" rIns="0" bIns="0" rtlCol="0" anchor="t"/>
          <a:lstStyle/>
          <a:p>
            <a:pPr marL="0" indent="0">
              <a:buNone/>
            </a:pPr>
            <a:r>
              <a:rPr lang="en-US" sz="1500" i="1" dirty="0">
                <a:solidFill>
                  <a:srgbClr val="2E2522"/>
                </a:solidFill>
                <a:latin typeface="Calibri" pitchFamily="34" charset="0"/>
                <a:ea typeface="Calibri" pitchFamily="34" charset="-122"/>
                <a:cs typeface="Calibri" pitchFamily="34" charset="-120"/>
              </a:rPr>
              <a:t>Pupils’ test scores are collected from school records.</a:t>
            </a:r>
            <a:endParaRPr lang="en-US" sz="1500" dirty="0"/>
          </a:p>
        </p:txBody>
      </p:sp>
      <p:sp>
        <p:nvSpPr>
          <p:cNvPr id="12" name="Shape 10"/>
          <p:cNvSpPr/>
          <p:nvPr/>
        </p:nvSpPr>
        <p:spPr>
          <a:xfrm>
            <a:off x="3378708" y="1325880"/>
            <a:ext cx="2601468" cy="3611880"/>
          </a:xfrm>
          <a:prstGeom prst="roundRect">
            <a:avLst>
              <a:gd name="adj" fmla="val 2812"/>
            </a:avLst>
          </a:prstGeom>
          <a:solidFill>
            <a:srgbClr val="EFE5D3"/>
          </a:solidFill>
          <a:ln/>
        </p:spPr>
      </p:sp>
      <p:sp>
        <p:nvSpPr>
          <p:cNvPr id="13" name="Text 11"/>
          <p:cNvSpPr txBox="1"/>
          <p:nvPr/>
        </p:nvSpPr>
        <p:spPr>
          <a:xfrm>
            <a:off x="3561588" y="1463040"/>
            <a:ext cx="2235708" cy="365760"/>
          </a:xfrm>
          <a:prstGeom prst="rect">
            <a:avLst/>
          </a:prstGeom>
          <a:noFill/>
          <a:ln/>
        </p:spPr>
        <p:txBody>
          <a:bodyPr wrap="square" lIns="0" tIns="0" rIns="0" bIns="0" rtlCol="0" anchor="t"/>
          <a:lstStyle/>
          <a:p>
            <a:pPr marL="0" indent="0">
              <a:buNone/>
            </a:pPr>
            <a:r>
              <a:rPr lang="en-US" sz="1700" b="1" dirty="0">
                <a:solidFill>
                  <a:srgbClr val="7A1F2B"/>
                </a:solidFill>
                <a:latin typeface="Cambria" pitchFamily="34" charset="0"/>
                <a:ea typeface="Cambria" pitchFamily="34" charset="-122"/>
                <a:cs typeface="Cambria" pitchFamily="34" charset="-120"/>
              </a:rPr>
              <a:t>Research about people</a:t>
            </a:r>
            <a:endParaRPr lang="en-US" sz="1700" dirty="0"/>
          </a:p>
        </p:txBody>
      </p:sp>
      <p:sp>
        <p:nvSpPr>
          <p:cNvPr id="14" name="Shape 12"/>
          <p:cNvSpPr/>
          <p:nvPr/>
        </p:nvSpPr>
        <p:spPr>
          <a:xfrm>
            <a:off x="3561588" y="2054720"/>
            <a:ext cx="1900352" cy="201168"/>
          </a:xfrm>
          <a:prstGeom prst="rect">
            <a:avLst/>
          </a:prstGeom>
          <a:solidFill>
            <a:srgbClr val="7A1F2B"/>
          </a:solidFill>
          <a:ln/>
        </p:spPr>
      </p:sp>
      <p:sp>
        <p:nvSpPr>
          <p:cNvPr id="15" name="Shape 13"/>
          <p:cNvSpPr/>
          <p:nvPr/>
        </p:nvSpPr>
        <p:spPr>
          <a:xfrm>
            <a:off x="5461940" y="2054720"/>
            <a:ext cx="335356" cy="201168"/>
          </a:xfrm>
          <a:prstGeom prst="rect">
            <a:avLst/>
          </a:prstGeom>
          <a:solidFill>
            <a:srgbClr val="C9AE85"/>
          </a:solidFill>
          <a:ln/>
        </p:spPr>
      </p:sp>
      <p:sp>
        <p:nvSpPr>
          <p:cNvPr id="16" name="Text 14"/>
          <p:cNvSpPr txBox="1"/>
          <p:nvPr/>
        </p:nvSpPr>
        <p:spPr>
          <a:xfrm>
            <a:off x="3561588" y="2330825"/>
            <a:ext cx="2235708" cy="237744"/>
          </a:xfrm>
          <a:prstGeom prst="rect">
            <a:avLst/>
          </a:prstGeom>
          <a:noFill/>
          <a:ln/>
        </p:spPr>
        <p:txBody>
          <a:bodyPr wrap="square" lIns="0" tIns="0" rIns="0" bIns="0" rtlCol="0" anchor="ctr"/>
          <a:lstStyle/>
          <a:p>
            <a:pPr marL="0" indent="0">
              <a:buNone/>
            </a:pPr>
            <a:r>
              <a:rPr lang="en-US" sz="1500" b="1" kern="0" spc="150" dirty="0">
                <a:solidFill>
                  <a:srgbClr val="7A1F2B"/>
                </a:solidFill>
                <a:latin typeface="Calibri" pitchFamily="34" charset="0"/>
                <a:ea typeface="Calibri" pitchFamily="34" charset="-122"/>
                <a:cs typeface="Calibri" pitchFamily="34" charset="-120"/>
              </a:rPr>
              <a:t>ROLE</a:t>
            </a:r>
            <a:endParaRPr lang="en-US" sz="1500" dirty="0"/>
          </a:p>
        </p:txBody>
      </p:sp>
      <p:sp>
        <p:nvSpPr>
          <p:cNvPr id="17" name="Text 15"/>
          <p:cNvSpPr txBox="1"/>
          <p:nvPr/>
        </p:nvSpPr>
        <p:spPr>
          <a:xfrm>
            <a:off x="3561588" y="2568753"/>
            <a:ext cx="2235708" cy="1051560"/>
          </a:xfrm>
          <a:prstGeom prst="rect">
            <a:avLst/>
          </a:prstGeom>
          <a:noFill/>
          <a:ln/>
        </p:spPr>
        <p:txBody>
          <a:bodyPr wrap="square" lIns="0" tIns="0" rIns="0" bIns="0" rtlCol="0" anchor="t"/>
          <a:lstStyle/>
          <a:p>
            <a:pPr marL="0" indent="0">
              <a:buNone/>
            </a:pPr>
            <a:r>
              <a:rPr lang="en-US" sz="1500" dirty="0">
                <a:solidFill>
                  <a:srgbClr val="2E2522"/>
                </a:solidFill>
                <a:latin typeface="Calibri" pitchFamily="34" charset="0"/>
                <a:ea typeface="Calibri" pitchFamily="34" charset="-122"/>
                <a:cs typeface="Calibri" pitchFamily="34" charset="-120"/>
              </a:rPr>
              <a:t>People describe their experiences; researchers keep decision-making power.</a:t>
            </a:r>
            <a:endParaRPr lang="en-US" sz="1500" dirty="0"/>
          </a:p>
        </p:txBody>
      </p:sp>
      <p:sp>
        <p:nvSpPr>
          <p:cNvPr id="18" name="Text 16"/>
          <p:cNvSpPr txBox="1"/>
          <p:nvPr/>
        </p:nvSpPr>
        <p:spPr>
          <a:xfrm>
            <a:off x="3561588" y="3647745"/>
            <a:ext cx="2235708" cy="237744"/>
          </a:xfrm>
          <a:prstGeom prst="rect">
            <a:avLst/>
          </a:prstGeom>
          <a:noFill/>
          <a:ln/>
        </p:spPr>
        <p:txBody>
          <a:bodyPr wrap="square" lIns="0" tIns="0" rIns="0" bIns="0" rtlCol="0" anchor="ctr"/>
          <a:lstStyle/>
          <a:p>
            <a:pPr marL="0" indent="0">
              <a:buNone/>
            </a:pPr>
            <a:r>
              <a:rPr lang="en-US" sz="1500" b="1" kern="0" spc="150" dirty="0">
                <a:solidFill>
                  <a:srgbClr val="7A1F2B"/>
                </a:solidFill>
                <a:latin typeface="Calibri" pitchFamily="34" charset="0"/>
                <a:ea typeface="Calibri" pitchFamily="34" charset="-122"/>
                <a:cs typeface="Calibri" pitchFamily="34" charset="-120"/>
              </a:rPr>
              <a:t>SNE EXAMPLE</a:t>
            </a:r>
            <a:endParaRPr lang="en-US" sz="1500" dirty="0"/>
          </a:p>
        </p:txBody>
      </p:sp>
      <p:sp>
        <p:nvSpPr>
          <p:cNvPr id="19" name="Text 17"/>
          <p:cNvSpPr txBox="1"/>
          <p:nvPr/>
        </p:nvSpPr>
        <p:spPr>
          <a:xfrm>
            <a:off x="3561588" y="3894633"/>
            <a:ext cx="2235708" cy="960120"/>
          </a:xfrm>
          <a:prstGeom prst="rect">
            <a:avLst/>
          </a:prstGeom>
          <a:noFill/>
          <a:ln/>
        </p:spPr>
        <p:txBody>
          <a:bodyPr wrap="square" lIns="0" tIns="0" rIns="0" bIns="0" rtlCol="0" anchor="t"/>
          <a:lstStyle/>
          <a:p>
            <a:pPr marL="0" indent="0">
              <a:buNone/>
            </a:pPr>
            <a:r>
              <a:rPr lang="en-US" sz="1500" i="1" dirty="0">
                <a:solidFill>
                  <a:srgbClr val="2E2522"/>
                </a:solidFill>
                <a:latin typeface="Calibri" pitchFamily="34" charset="0"/>
                <a:ea typeface="Calibri" pitchFamily="34" charset="-122"/>
                <a:cs typeface="Calibri" pitchFamily="34" charset="-120"/>
              </a:rPr>
              <a:t>Parents are interviewed about IEP meetings.</a:t>
            </a:r>
            <a:endParaRPr lang="en-US" sz="1500" dirty="0"/>
          </a:p>
        </p:txBody>
      </p:sp>
      <p:sp>
        <p:nvSpPr>
          <p:cNvPr id="20" name="Shape 18"/>
          <p:cNvSpPr/>
          <p:nvPr/>
        </p:nvSpPr>
        <p:spPr>
          <a:xfrm>
            <a:off x="6208776" y="1325880"/>
            <a:ext cx="2601468" cy="3611880"/>
          </a:xfrm>
          <a:prstGeom prst="roundRect">
            <a:avLst>
              <a:gd name="adj" fmla="val 2812"/>
            </a:avLst>
          </a:prstGeom>
          <a:solidFill>
            <a:srgbClr val="EFE5D3"/>
          </a:solidFill>
          <a:ln/>
        </p:spPr>
      </p:sp>
      <p:sp>
        <p:nvSpPr>
          <p:cNvPr id="21" name="Text 19"/>
          <p:cNvSpPr txBox="1"/>
          <p:nvPr/>
        </p:nvSpPr>
        <p:spPr>
          <a:xfrm>
            <a:off x="6391656" y="1463040"/>
            <a:ext cx="2235708" cy="365760"/>
          </a:xfrm>
          <a:prstGeom prst="rect">
            <a:avLst/>
          </a:prstGeom>
          <a:noFill/>
          <a:ln/>
        </p:spPr>
        <p:txBody>
          <a:bodyPr wrap="square" lIns="0" tIns="0" rIns="0" bIns="0" rtlCol="0" anchor="t"/>
          <a:lstStyle/>
          <a:p>
            <a:pPr marL="0" indent="0">
              <a:buNone/>
            </a:pPr>
            <a:r>
              <a:rPr lang="en-US" sz="1700" b="1" dirty="0">
                <a:solidFill>
                  <a:srgbClr val="7A1F2B"/>
                </a:solidFill>
                <a:latin typeface="Cambria" pitchFamily="34" charset="0"/>
                <a:ea typeface="Cambria" pitchFamily="34" charset="-122"/>
                <a:cs typeface="Cambria" pitchFamily="34" charset="-120"/>
              </a:rPr>
              <a:t>Research with people</a:t>
            </a:r>
            <a:endParaRPr lang="en-US" sz="1700" dirty="0"/>
          </a:p>
        </p:txBody>
      </p:sp>
      <p:sp>
        <p:nvSpPr>
          <p:cNvPr id="22" name="Shape 20"/>
          <p:cNvSpPr/>
          <p:nvPr/>
        </p:nvSpPr>
        <p:spPr>
          <a:xfrm>
            <a:off x="6391656" y="2054720"/>
            <a:ext cx="1341425" cy="201168"/>
          </a:xfrm>
          <a:prstGeom prst="rect">
            <a:avLst/>
          </a:prstGeom>
          <a:solidFill>
            <a:srgbClr val="7A1F2B"/>
          </a:solidFill>
          <a:ln/>
        </p:spPr>
      </p:sp>
      <p:sp>
        <p:nvSpPr>
          <p:cNvPr id="23" name="Shape 21"/>
          <p:cNvSpPr/>
          <p:nvPr/>
        </p:nvSpPr>
        <p:spPr>
          <a:xfrm>
            <a:off x="7733081" y="2054720"/>
            <a:ext cx="894283" cy="201168"/>
          </a:xfrm>
          <a:prstGeom prst="rect">
            <a:avLst/>
          </a:prstGeom>
          <a:solidFill>
            <a:srgbClr val="C9AE85"/>
          </a:solidFill>
          <a:ln/>
        </p:spPr>
      </p:sp>
      <p:sp>
        <p:nvSpPr>
          <p:cNvPr id="24" name="Text 22"/>
          <p:cNvSpPr txBox="1"/>
          <p:nvPr/>
        </p:nvSpPr>
        <p:spPr>
          <a:xfrm>
            <a:off x="6391656" y="2330825"/>
            <a:ext cx="2235708" cy="237744"/>
          </a:xfrm>
          <a:prstGeom prst="rect">
            <a:avLst/>
          </a:prstGeom>
          <a:noFill/>
          <a:ln/>
        </p:spPr>
        <p:txBody>
          <a:bodyPr wrap="square" lIns="0" tIns="0" rIns="0" bIns="0" rtlCol="0" anchor="ctr"/>
          <a:lstStyle/>
          <a:p>
            <a:pPr marL="0" indent="0">
              <a:buNone/>
            </a:pPr>
            <a:r>
              <a:rPr lang="en-US" sz="1500" b="1" kern="0" spc="150" dirty="0">
                <a:solidFill>
                  <a:srgbClr val="7A1F2B"/>
                </a:solidFill>
                <a:latin typeface="Calibri" pitchFamily="34" charset="0"/>
                <a:ea typeface="Calibri" pitchFamily="34" charset="-122"/>
                <a:cs typeface="Calibri" pitchFamily="34" charset="-120"/>
              </a:rPr>
              <a:t>ROLE</a:t>
            </a:r>
            <a:endParaRPr lang="en-US" sz="1500" dirty="0"/>
          </a:p>
        </p:txBody>
      </p:sp>
      <p:sp>
        <p:nvSpPr>
          <p:cNvPr id="25" name="Text 23"/>
          <p:cNvSpPr txBox="1"/>
          <p:nvPr/>
        </p:nvSpPr>
        <p:spPr>
          <a:xfrm>
            <a:off x="6391656" y="2577713"/>
            <a:ext cx="2235708" cy="1051560"/>
          </a:xfrm>
          <a:prstGeom prst="rect">
            <a:avLst/>
          </a:prstGeom>
          <a:noFill/>
          <a:ln/>
        </p:spPr>
        <p:txBody>
          <a:bodyPr wrap="square" lIns="0" tIns="0" rIns="0" bIns="0" rtlCol="0" anchor="t"/>
          <a:lstStyle/>
          <a:p>
            <a:pPr marL="0" indent="0">
              <a:buNone/>
            </a:pPr>
            <a:r>
              <a:rPr lang="en-US" sz="1500" dirty="0">
                <a:solidFill>
                  <a:srgbClr val="2E2522"/>
                </a:solidFill>
                <a:latin typeface="Calibri" pitchFamily="34" charset="0"/>
                <a:ea typeface="Calibri" pitchFamily="34" charset="-122"/>
                <a:cs typeface="Calibri" pitchFamily="34" charset="-120"/>
              </a:rPr>
              <a:t>People contribute to the questions, procedures or interpretation.</a:t>
            </a:r>
            <a:endParaRPr lang="en-US" sz="1500" dirty="0"/>
          </a:p>
        </p:txBody>
      </p:sp>
      <p:sp>
        <p:nvSpPr>
          <p:cNvPr id="26" name="Text 24"/>
          <p:cNvSpPr txBox="1"/>
          <p:nvPr/>
        </p:nvSpPr>
        <p:spPr>
          <a:xfrm>
            <a:off x="6391656" y="3647745"/>
            <a:ext cx="2235708" cy="237744"/>
          </a:xfrm>
          <a:prstGeom prst="rect">
            <a:avLst/>
          </a:prstGeom>
          <a:noFill/>
          <a:ln/>
        </p:spPr>
        <p:txBody>
          <a:bodyPr wrap="square" lIns="0" tIns="0" rIns="0" bIns="0" rtlCol="0" anchor="ctr"/>
          <a:lstStyle/>
          <a:p>
            <a:pPr marL="0" indent="0">
              <a:buNone/>
            </a:pPr>
            <a:r>
              <a:rPr lang="en-US" sz="1500" b="1" kern="0" spc="150" dirty="0">
                <a:solidFill>
                  <a:srgbClr val="7A1F2B"/>
                </a:solidFill>
                <a:latin typeface="Calibri" pitchFamily="34" charset="0"/>
                <a:ea typeface="Calibri" pitchFamily="34" charset="-122"/>
                <a:cs typeface="Calibri" pitchFamily="34" charset="-120"/>
              </a:rPr>
              <a:t>SNE EXAMPLE</a:t>
            </a:r>
            <a:endParaRPr lang="en-US" sz="1500" dirty="0"/>
          </a:p>
        </p:txBody>
      </p:sp>
      <p:sp>
        <p:nvSpPr>
          <p:cNvPr id="27" name="Text 25"/>
          <p:cNvSpPr txBox="1"/>
          <p:nvPr/>
        </p:nvSpPr>
        <p:spPr>
          <a:xfrm>
            <a:off x="6391656" y="3894633"/>
            <a:ext cx="2235708" cy="960120"/>
          </a:xfrm>
          <a:prstGeom prst="rect">
            <a:avLst/>
          </a:prstGeom>
          <a:noFill/>
          <a:ln/>
        </p:spPr>
        <p:txBody>
          <a:bodyPr wrap="square" lIns="0" tIns="0" rIns="0" bIns="0" rtlCol="0" anchor="t"/>
          <a:lstStyle/>
          <a:p>
            <a:pPr marL="0" indent="0">
              <a:buNone/>
            </a:pPr>
            <a:r>
              <a:rPr lang="en-US" sz="1500" i="1" dirty="0">
                <a:solidFill>
                  <a:srgbClr val="2E2522"/>
                </a:solidFill>
                <a:latin typeface="Calibri" pitchFamily="34" charset="0"/>
                <a:ea typeface="Calibri" pitchFamily="34" charset="-122"/>
                <a:cs typeface="Calibri" pitchFamily="34" charset="-120"/>
              </a:rPr>
              <a:t>Autistic young adults help design and pilot an interview guide.</a:t>
            </a:r>
            <a:endParaRPr lang="en-US" sz="1500" dirty="0"/>
          </a:p>
        </p:txBody>
      </p:sp>
      <p:sp>
        <p:nvSpPr>
          <p:cNvPr id="28" name="Shape 26"/>
          <p:cNvSpPr/>
          <p:nvPr/>
        </p:nvSpPr>
        <p:spPr>
          <a:xfrm>
            <a:off x="9038844" y="1325880"/>
            <a:ext cx="2601468" cy="3611880"/>
          </a:xfrm>
          <a:prstGeom prst="roundRect">
            <a:avLst>
              <a:gd name="adj" fmla="val 2812"/>
            </a:avLst>
          </a:prstGeom>
          <a:solidFill>
            <a:srgbClr val="EFE5D3"/>
          </a:solidFill>
          <a:ln/>
        </p:spPr>
      </p:sp>
      <p:sp>
        <p:nvSpPr>
          <p:cNvPr id="29" name="Text 27"/>
          <p:cNvSpPr txBox="1"/>
          <p:nvPr/>
        </p:nvSpPr>
        <p:spPr>
          <a:xfrm>
            <a:off x="9221724" y="1463040"/>
            <a:ext cx="2235708" cy="365760"/>
          </a:xfrm>
          <a:prstGeom prst="rect">
            <a:avLst/>
          </a:prstGeom>
          <a:noFill/>
          <a:ln/>
        </p:spPr>
        <p:txBody>
          <a:bodyPr wrap="square" lIns="0" tIns="0" rIns="0" bIns="0" rtlCol="0" anchor="t"/>
          <a:lstStyle/>
          <a:p>
            <a:pPr marL="0" indent="0">
              <a:buNone/>
            </a:pPr>
            <a:r>
              <a:rPr lang="en-US" sz="1700" b="1" dirty="0">
                <a:solidFill>
                  <a:srgbClr val="7A1F2B"/>
                </a:solidFill>
                <a:latin typeface="Cambria" pitchFamily="34" charset="0"/>
                <a:ea typeface="Cambria" pitchFamily="34" charset="-122"/>
                <a:cs typeface="Cambria" pitchFamily="34" charset="-120"/>
              </a:rPr>
              <a:t>Co-produced research</a:t>
            </a:r>
            <a:endParaRPr lang="en-US" sz="1700" dirty="0"/>
          </a:p>
        </p:txBody>
      </p:sp>
      <p:sp>
        <p:nvSpPr>
          <p:cNvPr id="30" name="Shape 28"/>
          <p:cNvSpPr/>
          <p:nvPr/>
        </p:nvSpPr>
        <p:spPr>
          <a:xfrm>
            <a:off x="9221724" y="2054720"/>
            <a:ext cx="1117854" cy="201168"/>
          </a:xfrm>
          <a:prstGeom prst="rect">
            <a:avLst/>
          </a:prstGeom>
          <a:solidFill>
            <a:srgbClr val="7A1F2B"/>
          </a:solidFill>
          <a:ln/>
        </p:spPr>
      </p:sp>
      <p:sp>
        <p:nvSpPr>
          <p:cNvPr id="31" name="Shape 29"/>
          <p:cNvSpPr/>
          <p:nvPr/>
        </p:nvSpPr>
        <p:spPr>
          <a:xfrm>
            <a:off x="10339578" y="2054720"/>
            <a:ext cx="1117854" cy="201168"/>
          </a:xfrm>
          <a:prstGeom prst="rect">
            <a:avLst/>
          </a:prstGeom>
          <a:solidFill>
            <a:srgbClr val="C9AE85"/>
          </a:solidFill>
          <a:ln/>
        </p:spPr>
      </p:sp>
      <p:sp>
        <p:nvSpPr>
          <p:cNvPr id="32" name="Text 30"/>
          <p:cNvSpPr txBox="1"/>
          <p:nvPr/>
        </p:nvSpPr>
        <p:spPr>
          <a:xfrm>
            <a:off x="9221724" y="2330825"/>
            <a:ext cx="2235708" cy="237744"/>
          </a:xfrm>
          <a:prstGeom prst="rect">
            <a:avLst/>
          </a:prstGeom>
          <a:noFill/>
          <a:ln/>
        </p:spPr>
        <p:txBody>
          <a:bodyPr wrap="square" lIns="0" tIns="0" rIns="0" bIns="0" rtlCol="0" anchor="ctr"/>
          <a:lstStyle/>
          <a:p>
            <a:pPr marL="0" indent="0">
              <a:buNone/>
            </a:pPr>
            <a:r>
              <a:rPr lang="en-US" sz="1500" b="1" kern="0" spc="150" dirty="0">
                <a:solidFill>
                  <a:srgbClr val="7A1F2B"/>
                </a:solidFill>
                <a:latin typeface="Calibri" pitchFamily="34" charset="0"/>
                <a:ea typeface="Calibri" pitchFamily="34" charset="-122"/>
                <a:cs typeface="Calibri" pitchFamily="34" charset="-120"/>
              </a:rPr>
              <a:t>ROLE</a:t>
            </a:r>
            <a:endParaRPr lang="en-US" sz="1500" dirty="0"/>
          </a:p>
        </p:txBody>
      </p:sp>
      <p:sp>
        <p:nvSpPr>
          <p:cNvPr id="33" name="Text 31"/>
          <p:cNvSpPr txBox="1"/>
          <p:nvPr/>
        </p:nvSpPr>
        <p:spPr>
          <a:xfrm>
            <a:off x="9221724" y="2577713"/>
            <a:ext cx="2235708" cy="1051560"/>
          </a:xfrm>
          <a:prstGeom prst="rect">
            <a:avLst/>
          </a:prstGeom>
          <a:noFill/>
          <a:ln/>
        </p:spPr>
        <p:txBody>
          <a:bodyPr wrap="square" lIns="0" tIns="0" rIns="0" bIns="0" rtlCol="0" anchor="t"/>
          <a:lstStyle/>
          <a:p>
            <a:pPr marL="0" indent="0">
              <a:buNone/>
            </a:pPr>
            <a:r>
              <a:rPr lang="en-US" sz="1500" dirty="0">
                <a:solidFill>
                  <a:srgbClr val="2E2522"/>
                </a:solidFill>
                <a:latin typeface="Calibri" pitchFamily="34" charset="0"/>
                <a:ea typeface="Calibri" pitchFamily="34" charset="-122"/>
                <a:cs typeface="Calibri" pitchFamily="34" charset="-120"/>
              </a:rPr>
              <a:t>Researchers and community members share meaningful decisions across the study.</a:t>
            </a:r>
            <a:endParaRPr lang="en-US" sz="1500" dirty="0"/>
          </a:p>
        </p:txBody>
      </p:sp>
      <p:sp>
        <p:nvSpPr>
          <p:cNvPr id="34" name="Text 32"/>
          <p:cNvSpPr txBox="1"/>
          <p:nvPr/>
        </p:nvSpPr>
        <p:spPr>
          <a:xfrm>
            <a:off x="9221724" y="3647745"/>
            <a:ext cx="2235708" cy="237744"/>
          </a:xfrm>
          <a:prstGeom prst="rect">
            <a:avLst/>
          </a:prstGeom>
          <a:noFill/>
          <a:ln/>
        </p:spPr>
        <p:txBody>
          <a:bodyPr wrap="square" lIns="0" tIns="0" rIns="0" bIns="0" rtlCol="0" anchor="ctr"/>
          <a:lstStyle/>
          <a:p>
            <a:pPr marL="0" indent="0">
              <a:buNone/>
            </a:pPr>
            <a:r>
              <a:rPr lang="en-US" sz="1500" b="1" kern="0" spc="150" dirty="0">
                <a:solidFill>
                  <a:srgbClr val="7A1F2B"/>
                </a:solidFill>
                <a:latin typeface="Calibri" pitchFamily="34" charset="0"/>
                <a:ea typeface="Calibri" pitchFamily="34" charset="-122"/>
                <a:cs typeface="Calibri" pitchFamily="34" charset="-120"/>
              </a:rPr>
              <a:t>SNE EXAMPLE</a:t>
            </a:r>
            <a:endParaRPr lang="en-US" sz="1500" dirty="0"/>
          </a:p>
        </p:txBody>
      </p:sp>
      <p:sp>
        <p:nvSpPr>
          <p:cNvPr id="35" name="Text 33"/>
          <p:cNvSpPr txBox="1"/>
          <p:nvPr/>
        </p:nvSpPr>
        <p:spPr>
          <a:xfrm>
            <a:off x="9221724" y="3894633"/>
            <a:ext cx="2235708" cy="960120"/>
          </a:xfrm>
          <a:prstGeom prst="rect">
            <a:avLst/>
          </a:prstGeom>
          <a:noFill/>
          <a:ln/>
        </p:spPr>
        <p:txBody>
          <a:bodyPr wrap="square" lIns="0" tIns="0" rIns="0" bIns="0" rtlCol="0" anchor="t"/>
          <a:lstStyle/>
          <a:p>
            <a:pPr marL="0" indent="0">
              <a:buNone/>
            </a:pPr>
            <a:r>
              <a:rPr lang="en-US" sz="1500" i="1" dirty="0">
                <a:solidFill>
                  <a:srgbClr val="2E2522"/>
                </a:solidFill>
                <a:latin typeface="Calibri" pitchFamily="34" charset="0"/>
                <a:ea typeface="Calibri" pitchFamily="34" charset="-122"/>
                <a:cs typeface="Calibri" pitchFamily="34" charset="-120"/>
              </a:rPr>
              <a:t>A parents’ association and university staff plan, run and report a study together.</a:t>
            </a:r>
            <a:endParaRPr lang="en-US" sz="1500" dirty="0"/>
          </a:p>
        </p:txBody>
      </p:sp>
      <p:sp>
        <p:nvSpPr>
          <p:cNvPr id="36" name="Shape 34"/>
          <p:cNvSpPr/>
          <p:nvPr/>
        </p:nvSpPr>
        <p:spPr>
          <a:xfrm>
            <a:off x="548640" y="5102352"/>
            <a:ext cx="274320" cy="182880"/>
          </a:xfrm>
          <a:prstGeom prst="rect">
            <a:avLst/>
          </a:prstGeom>
          <a:solidFill>
            <a:srgbClr val="7A1F2B"/>
          </a:solidFill>
          <a:ln/>
        </p:spPr>
      </p:sp>
      <p:sp>
        <p:nvSpPr>
          <p:cNvPr id="37" name="Text 35"/>
          <p:cNvSpPr txBox="1"/>
          <p:nvPr/>
        </p:nvSpPr>
        <p:spPr>
          <a:xfrm>
            <a:off x="914400" y="5047488"/>
            <a:ext cx="2743200" cy="292608"/>
          </a:xfrm>
          <a:prstGeom prst="rect">
            <a:avLst/>
          </a:prstGeom>
          <a:noFill/>
          <a:ln/>
        </p:spPr>
        <p:txBody>
          <a:bodyPr wrap="square" lIns="0" tIns="0" rIns="0" bIns="0" rtlCol="0" anchor="ctr"/>
          <a:lstStyle/>
          <a:p>
            <a:pPr marL="0" indent="0">
              <a:buNone/>
            </a:pPr>
            <a:r>
              <a:rPr lang="en-US" sz="1400" dirty="0">
                <a:solidFill>
                  <a:srgbClr val="2E2522"/>
                </a:solidFill>
                <a:latin typeface="Calibri" pitchFamily="34" charset="0"/>
                <a:ea typeface="Calibri" pitchFamily="34" charset="-122"/>
                <a:cs typeface="Calibri" pitchFamily="34" charset="-120"/>
              </a:rPr>
              <a:t>Decisions made by researchers</a:t>
            </a:r>
            <a:endParaRPr lang="en-US" sz="1400" dirty="0"/>
          </a:p>
        </p:txBody>
      </p:sp>
      <p:sp>
        <p:nvSpPr>
          <p:cNvPr id="38" name="Shape 36"/>
          <p:cNvSpPr/>
          <p:nvPr/>
        </p:nvSpPr>
        <p:spPr>
          <a:xfrm>
            <a:off x="3566160" y="5102352"/>
            <a:ext cx="274320" cy="182880"/>
          </a:xfrm>
          <a:prstGeom prst="rect">
            <a:avLst/>
          </a:prstGeom>
          <a:solidFill>
            <a:srgbClr val="C9AE85"/>
          </a:solidFill>
          <a:ln/>
        </p:spPr>
      </p:sp>
      <p:sp>
        <p:nvSpPr>
          <p:cNvPr id="39" name="Text 37"/>
          <p:cNvSpPr txBox="1"/>
          <p:nvPr/>
        </p:nvSpPr>
        <p:spPr>
          <a:xfrm>
            <a:off x="3931920" y="5047488"/>
            <a:ext cx="3840480" cy="292608"/>
          </a:xfrm>
          <a:prstGeom prst="rect">
            <a:avLst/>
          </a:prstGeom>
          <a:noFill/>
          <a:ln/>
        </p:spPr>
        <p:txBody>
          <a:bodyPr wrap="square" lIns="0" tIns="0" rIns="0" bIns="0" rtlCol="0" anchor="ctr"/>
          <a:lstStyle/>
          <a:p>
            <a:pPr marL="0" indent="0">
              <a:buNone/>
            </a:pPr>
            <a:r>
              <a:rPr lang="en-US" sz="1400" dirty="0">
                <a:solidFill>
                  <a:srgbClr val="2E2522"/>
                </a:solidFill>
                <a:latin typeface="Calibri" pitchFamily="34" charset="0"/>
                <a:ea typeface="Calibri" pitchFamily="34" charset="-122"/>
                <a:cs typeface="Calibri" pitchFamily="34" charset="-120"/>
              </a:rPr>
              <a:t>Decisions made by participants and communities</a:t>
            </a:r>
            <a:endParaRPr lang="en-US" sz="1400" dirty="0"/>
          </a:p>
        </p:txBody>
      </p:sp>
      <p:sp>
        <p:nvSpPr>
          <p:cNvPr id="40" name="Shape 38"/>
          <p:cNvSpPr/>
          <p:nvPr/>
        </p:nvSpPr>
        <p:spPr>
          <a:xfrm>
            <a:off x="7863840" y="5193792"/>
            <a:ext cx="3749040" cy="914"/>
          </a:xfrm>
          <a:prstGeom prst="line">
            <a:avLst/>
          </a:prstGeom>
          <a:noFill/>
          <a:ln w="19050">
            <a:solidFill>
              <a:srgbClr val="7A1F2B"/>
            </a:solidFill>
            <a:prstDash val="solid"/>
            <a:tailEnd type="triangle"/>
          </a:ln>
        </p:spPr>
      </p:sp>
      <p:sp>
        <p:nvSpPr>
          <p:cNvPr id="41" name="Text 39"/>
          <p:cNvSpPr txBox="1"/>
          <p:nvPr/>
        </p:nvSpPr>
        <p:spPr>
          <a:xfrm>
            <a:off x="7863840" y="4937402"/>
            <a:ext cx="3749040" cy="256032"/>
          </a:xfrm>
          <a:prstGeom prst="rect">
            <a:avLst/>
          </a:prstGeom>
          <a:noFill/>
          <a:ln/>
        </p:spPr>
        <p:txBody>
          <a:bodyPr wrap="square" lIns="0" tIns="0" rIns="0" bIns="0" rtlCol="0" anchor="t"/>
          <a:lstStyle/>
          <a:p>
            <a:pPr marL="0" indent="0" algn="r">
              <a:buNone/>
            </a:pPr>
            <a:r>
              <a:rPr lang="en-US" sz="1050" i="1" dirty="0">
                <a:solidFill>
                  <a:srgbClr val="7A1F2B"/>
                </a:solidFill>
                <a:latin typeface="Calibri" pitchFamily="34" charset="0"/>
                <a:ea typeface="Calibri" pitchFamily="34" charset="-122"/>
                <a:cs typeface="Calibri" pitchFamily="34" charset="-120"/>
              </a:rPr>
              <a:t>More shared decision-making</a:t>
            </a:r>
            <a:endParaRPr lang="en-US" sz="1050" dirty="0"/>
          </a:p>
        </p:txBody>
      </p:sp>
      <p:sp>
        <p:nvSpPr>
          <p:cNvPr id="42" name="Shape 40"/>
          <p:cNvSpPr/>
          <p:nvPr/>
        </p:nvSpPr>
        <p:spPr>
          <a:xfrm>
            <a:off x="548640" y="5532120"/>
            <a:ext cx="11091672" cy="685800"/>
          </a:xfrm>
          <a:prstGeom prst="roundRect">
            <a:avLst>
              <a:gd name="adj" fmla="val 10667"/>
            </a:avLst>
          </a:prstGeom>
          <a:solidFill>
            <a:srgbClr val="F1E0DC"/>
          </a:solidFill>
          <a:ln/>
        </p:spPr>
      </p:sp>
      <p:sp>
        <p:nvSpPr>
          <p:cNvPr id="43" name="Text 41"/>
          <p:cNvSpPr txBox="1"/>
          <p:nvPr/>
        </p:nvSpPr>
        <p:spPr>
          <a:xfrm>
            <a:off x="731520" y="5532120"/>
            <a:ext cx="10789920" cy="685800"/>
          </a:xfrm>
          <a:prstGeom prst="rect">
            <a:avLst/>
          </a:prstGeom>
          <a:noFill/>
          <a:ln/>
        </p:spPr>
        <p:txBody>
          <a:bodyPr wrap="square" lIns="0" tIns="0" rIns="0" bIns="0" rtlCol="0" anchor="ctr"/>
          <a:lstStyle/>
          <a:p>
            <a:pPr marL="0" indent="0">
              <a:buNone/>
            </a:pPr>
            <a:r>
              <a:rPr lang="en-US" sz="1600" b="1" dirty="0">
                <a:solidFill>
                  <a:srgbClr val="7A1F2B"/>
                </a:solidFill>
                <a:latin typeface="Calibri" pitchFamily="34" charset="0"/>
                <a:ea typeface="Calibri" pitchFamily="34" charset="-122"/>
                <a:cs typeface="Calibri" pitchFamily="34" charset="-120"/>
              </a:rPr>
              <a:t>A range, not a ladder: </a:t>
            </a:r>
            <a:r>
              <a:rPr lang="en-US" sz="1600" dirty="0">
                <a:solidFill>
                  <a:srgbClr val="2E2522"/>
                </a:solidFill>
                <a:latin typeface="Calibri" pitchFamily="34" charset="0"/>
                <a:ea typeface="Calibri" pitchFamily="34" charset="-122"/>
                <a:cs typeface="Calibri" pitchFamily="34" charset="-120"/>
              </a:rPr>
              <a:t>these are possible roles, not a ranking that every project must climb. Choose the level of involvement that is meaningful and realistic for the study (Nind, 2014).</a:t>
            </a:r>
            <a:endParaRPr lang="en-US" sz="1600" dirty="0"/>
          </a:p>
        </p:txBody>
      </p:sp>
      <p:sp>
        <p:nvSpPr>
          <p:cNvPr id="44" name="Slide Number Placeholder 0"/>
          <p:cNvSpPr>
            <a:spLocks noGrp="1"/>
          </p:cNvSpPr>
          <p:nvPr>
            <p:ph type="sldNum" sz="quarter" idx="4294967295"/>
          </p:nvPr>
        </p:nvSpPr>
        <p:spPr>
          <a:xfrm>
            <a:off x="11183112" y="6437376"/>
            <a:ext cx="457200" cy="237744"/>
          </a:xfrm>
          <a:prstGeom prst="rect">
            <a:avLst/>
          </a:prstGeom>
          <a:extLst>
            <a:ext uri="{C572A759-6A51-4108-AA02-DFA0A04FC94B}">
              <ma14:wrappingTextBoxFlag xmlns=""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wrap="square" lIns="0" tIns="0" rIns="0" bIns="0" rtlCol="0" anchor="ctr"/>
          <a:lstStyle/>
          <a:p>
            <a:pPr marL="0" indent="0">
              <a:buNone/>
            </a:pPr>
            <a:r>
              <a:rPr lang="en-US" sz="1000" b="1" kern="0" spc="150" dirty="0">
                <a:solidFill>
                  <a:srgbClr val="7A1F2B"/>
                </a:solidFill>
                <a:latin typeface="Calibri" pitchFamily="34" charset="0"/>
                <a:ea typeface="Calibri" pitchFamily="34" charset="-122"/>
                <a:cs typeface="Calibri" pitchFamily="34" charset="-120"/>
              </a:rPr>
              <a:t>PART A · HISTORY</a:t>
            </a:r>
            <a:endParaRPr lang="en-US" sz="1000" dirty="0"/>
          </a:p>
        </p:txBody>
      </p:sp>
      <p:sp>
        <p:nvSpPr>
          <p:cNvPr id="3" name="Text 1"/>
          <p:cNvSpPr txBox="1"/>
          <p:nvPr/>
        </p:nvSpPr>
        <p:spPr>
          <a:xfrm>
            <a:off x="548640" y="512064"/>
            <a:ext cx="11064240" cy="640080"/>
          </a:xfrm>
          <a:prstGeom prst="rect">
            <a:avLst/>
          </a:prstGeom>
          <a:noFill/>
          <a:ln/>
        </p:spPr>
        <p:txBody>
          <a:bodyPr wrap="square" lIns="0" tIns="0" rIns="0" bIns="0" rtlCol="0" anchor="ctr">
            <a:normAutofit/>
          </a:bodyPr>
          <a:lstStyle/>
          <a:p>
            <a:pPr marL="0" indent="0">
              <a:buNone/>
            </a:pPr>
            <a:r>
              <a:rPr lang="en-US" sz="2800" b="1" dirty="0">
                <a:solidFill>
                  <a:srgbClr val="2E2522"/>
                </a:solidFill>
                <a:latin typeface="Cambria" pitchFamily="34" charset="0"/>
                <a:ea typeface="Cambria" pitchFamily="34" charset="-122"/>
                <a:cs typeface="Cambria" pitchFamily="34" charset="-120"/>
              </a:rPr>
              <a:t>Same strands, local histories: Malaysia and China</a:t>
            </a:r>
            <a:endParaRPr lang="en-US" sz="2800" dirty="0"/>
          </a:p>
        </p:txBody>
      </p:sp>
      <p:sp>
        <p:nvSpPr>
          <p:cNvPr id="4" name="Text 2"/>
          <p:cNvSpPr txBox="1"/>
          <p:nvPr/>
        </p:nvSpPr>
        <p:spPr>
          <a:xfrm>
            <a:off x="548640" y="6437376"/>
            <a:ext cx="9144000" cy="237744"/>
          </a:xfrm>
          <a:prstGeom prst="rect">
            <a:avLst/>
          </a:prstGeom>
          <a:noFill/>
          <a:ln/>
        </p:spPr>
        <p:txBody>
          <a:bodyPr wrap="square" lIns="0" tIns="0" rIns="0" bIns="0" rtlCol="0" anchor="ctr"/>
          <a:lstStyle/>
          <a:p>
            <a:pPr marL="0" indent="0">
              <a:buNone/>
            </a:pPr>
            <a:r>
              <a:rPr lang="en-US" sz="900" dirty="0">
                <a:solidFill>
                  <a:srgbClr val="6B5E55"/>
                </a:solidFill>
                <a:latin typeface="Calibri" pitchFamily="34" charset="0"/>
                <a:ea typeface="Calibri" pitchFamily="34" charset="-122"/>
                <a:cs typeface="Calibri" pitchFamily="34" charset="-120"/>
              </a:rPr>
              <a:t>MSN1074 Research Methodology  |  Topic 1: Introduction to Research in SNE  |  Session 1</a:t>
            </a:r>
            <a:endParaRPr lang="en-US" sz="900" dirty="0"/>
          </a:p>
        </p:txBody>
      </p:sp>
      <p:sp>
        <p:nvSpPr>
          <p:cNvPr id="5" name="Shape 3"/>
          <p:cNvSpPr/>
          <p:nvPr/>
        </p:nvSpPr>
        <p:spPr>
          <a:xfrm>
            <a:off x="548640" y="1325880"/>
            <a:ext cx="5440680" cy="457200"/>
          </a:xfrm>
          <a:prstGeom prst="roundRect">
            <a:avLst>
              <a:gd name="adj" fmla="val 16000"/>
            </a:avLst>
          </a:prstGeom>
          <a:solidFill>
            <a:srgbClr val="7A1F2B"/>
          </a:solidFill>
          <a:ln/>
        </p:spPr>
      </p:sp>
      <p:sp>
        <p:nvSpPr>
          <p:cNvPr id="6" name="Text 4"/>
          <p:cNvSpPr txBox="1"/>
          <p:nvPr/>
        </p:nvSpPr>
        <p:spPr>
          <a:xfrm>
            <a:off x="731520" y="1325880"/>
            <a:ext cx="5120640" cy="457200"/>
          </a:xfrm>
          <a:prstGeom prst="rect">
            <a:avLst/>
          </a:prstGeom>
          <a:noFill/>
          <a:ln/>
        </p:spPr>
        <p:txBody>
          <a:bodyPr wrap="square" lIns="0" tIns="0" rIns="0" bIns="0" rtlCol="0" anchor="ctr"/>
          <a:lstStyle/>
          <a:p>
            <a:pPr marL="0" indent="0">
              <a:buNone/>
            </a:pPr>
            <a:r>
              <a:rPr lang="en-US" b="1" dirty="0">
                <a:solidFill>
                  <a:srgbClr val="FFFBF3"/>
                </a:solidFill>
                <a:latin typeface="Cambria" pitchFamily="34" charset="0"/>
                <a:ea typeface="Cambria" pitchFamily="34" charset="-122"/>
                <a:cs typeface="Cambria" pitchFamily="34" charset="-120"/>
              </a:rPr>
              <a:t>Malaysia</a:t>
            </a:r>
            <a:endParaRPr lang="en-US" dirty="0"/>
          </a:p>
        </p:txBody>
      </p:sp>
      <p:sp>
        <p:nvSpPr>
          <p:cNvPr id="7" name="Shape 5"/>
          <p:cNvSpPr/>
          <p:nvPr/>
        </p:nvSpPr>
        <p:spPr>
          <a:xfrm>
            <a:off x="1572768" y="2011680"/>
            <a:ext cx="914" cy="3218688"/>
          </a:xfrm>
          <a:prstGeom prst="line">
            <a:avLst/>
          </a:prstGeom>
          <a:noFill/>
          <a:ln w="19050">
            <a:solidFill>
              <a:srgbClr val="C9AE85"/>
            </a:solidFill>
            <a:prstDash val="solid"/>
          </a:ln>
        </p:spPr>
      </p:sp>
      <p:sp>
        <p:nvSpPr>
          <p:cNvPr id="8" name="Text 6"/>
          <p:cNvSpPr txBox="1"/>
          <p:nvPr/>
        </p:nvSpPr>
        <p:spPr>
          <a:xfrm>
            <a:off x="548640" y="1920240"/>
            <a:ext cx="868680" cy="457200"/>
          </a:xfrm>
          <a:prstGeom prst="rect">
            <a:avLst/>
          </a:prstGeom>
          <a:noFill/>
          <a:ln/>
        </p:spPr>
        <p:txBody>
          <a:bodyPr wrap="square" lIns="0" tIns="0" rIns="0" bIns="0" rtlCol="0" anchor="t"/>
          <a:lstStyle/>
          <a:p>
            <a:pPr marL="0" indent="0" algn="r">
              <a:buNone/>
            </a:pPr>
            <a:r>
              <a:rPr lang="en-US" sz="1400" b="1" dirty="0">
                <a:solidFill>
                  <a:srgbClr val="7A1F2B"/>
                </a:solidFill>
                <a:latin typeface="Calibri" pitchFamily="34" charset="0"/>
                <a:ea typeface="Calibri" pitchFamily="34" charset="-122"/>
                <a:cs typeface="Calibri" pitchFamily="34" charset="-120"/>
              </a:rPr>
              <a:t>Early</a:t>
            </a:r>
            <a:endParaRPr lang="en-US" sz="1400" dirty="0"/>
          </a:p>
        </p:txBody>
      </p:sp>
      <p:sp>
        <p:nvSpPr>
          <p:cNvPr id="9" name="Shape 7"/>
          <p:cNvSpPr/>
          <p:nvPr/>
        </p:nvSpPr>
        <p:spPr>
          <a:xfrm>
            <a:off x="1499616" y="1975104"/>
            <a:ext cx="146304" cy="146304"/>
          </a:xfrm>
          <a:prstGeom prst="ellipse">
            <a:avLst/>
          </a:prstGeom>
          <a:solidFill>
            <a:srgbClr val="7A1F2B"/>
          </a:solidFill>
          <a:ln/>
        </p:spPr>
      </p:sp>
      <p:sp>
        <p:nvSpPr>
          <p:cNvPr id="10" name="Text 8"/>
          <p:cNvSpPr txBox="1"/>
          <p:nvPr/>
        </p:nvSpPr>
        <p:spPr>
          <a:xfrm>
            <a:off x="1783080" y="1901952"/>
            <a:ext cx="4206240" cy="548640"/>
          </a:xfrm>
          <a:prstGeom prst="rect">
            <a:avLst/>
          </a:prstGeom>
          <a:noFill/>
          <a:ln/>
        </p:spPr>
        <p:txBody>
          <a:bodyPr wrap="square" lIns="0" tIns="0" rIns="0" bIns="0" rtlCol="0" anchor="t"/>
          <a:lstStyle/>
          <a:p>
            <a:pPr marL="0" indent="0">
              <a:buNone/>
            </a:pPr>
            <a:r>
              <a:rPr lang="en-US" sz="1400" dirty="0">
                <a:solidFill>
                  <a:srgbClr val="2E2522"/>
                </a:solidFill>
                <a:latin typeface="Calibri" pitchFamily="34" charset="0"/>
                <a:ea typeface="Calibri" pitchFamily="34" charset="-122"/>
                <a:cs typeface="Calibri" pitchFamily="34" charset="-120"/>
              </a:rPr>
              <a:t>Schools for blind and deaf learners, many started by voluntary and religious bodies.</a:t>
            </a:r>
            <a:endParaRPr lang="en-US" sz="1400" dirty="0"/>
          </a:p>
        </p:txBody>
      </p:sp>
      <p:sp>
        <p:nvSpPr>
          <p:cNvPr id="11" name="Text 9"/>
          <p:cNvSpPr txBox="1"/>
          <p:nvPr/>
        </p:nvSpPr>
        <p:spPr>
          <a:xfrm>
            <a:off x="548640" y="2478024"/>
            <a:ext cx="868680" cy="457200"/>
          </a:xfrm>
          <a:prstGeom prst="rect">
            <a:avLst/>
          </a:prstGeom>
          <a:noFill/>
          <a:ln/>
        </p:spPr>
        <p:txBody>
          <a:bodyPr wrap="square" lIns="0" tIns="0" rIns="0" bIns="0" rtlCol="0" anchor="t"/>
          <a:lstStyle/>
          <a:p>
            <a:pPr marL="0" indent="0" algn="r">
              <a:buNone/>
            </a:pPr>
            <a:r>
              <a:rPr lang="en-US" sz="1400" b="1" dirty="0">
                <a:solidFill>
                  <a:srgbClr val="7A1F2B"/>
                </a:solidFill>
                <a:latin typeface="Calibri" pitchFamily="34" charset="0"/>
                <a:ea typeface="Calibri" pitchFamily="34" charset="-122"/>
                <a:cs typeface="Calibri" pitchFamily="34" charset="-120"/>
              </a:rPr>
              <a:t>1996–97</a:t>
            </a:r>
            <a:endParaRPr lang="en-US" sz="1400" dirty="0"/>
          </a:p>
        </p:txBody>
      </p:sp>
      <p:sp>
        <p:nvSpPr>
          <p:cNvPr id="12" name="Shape 10"/>
          <p:cNvSpPr/>
          <p:nvPr/>
        </p:nvSpPr>
        <p:spPr>
          <a:xfrm>
            <a:off x="1499616" y="2532888"/>
            <a:ext cx="146304" cy="146304"/>
          </a:xfrm>
          <a:prstGeom prst="ellipse">
            <a:avLst/>
          </a:prstGeom>
          <a:solidFill>
            <a:srgbClr val="7A1F2B"/>
          </a:solidFill>
          <a:ln/>
        </p:spPr>
      </p:sp>
      <p:sp>
        <p:nvSpPr>
          <p:cNvPr id="13" name="Text 11"/>
          <p:cNvSpPr txBox="1"/>
          <p:nvPr/>
        </p:nvSpPr>
        <p:spPr>
          <a:xfrm>
            <a:off x="1783080" y="2459736"/>
            <a:ext cx="4206240" cy="548640"/>
          </a:xfrm>
          <a:prstGeom prst="rect">
            <a:avLst/>
          </a:prstGeom>
          <a:noFill/>
          <a:ln/>
        </p:spPr>
        <p:txBody>
          <a:bodyPr wrap="square" lIns="0" tIns="0" rIns="0" bIns="0" rtlCol="0" anchor="t"/>
          <a:lstStyle/>
          <a:p>
            <a:pPr marL="0" indent="0">
              <a:buNone/>
            </a:pPr>
            <a:r>
              <a:rPr lang="en-US" sz="1400" dirty="0">
                <a:solidFill>
                  <a:srgbClr val="2E2522"/>
                </a:solidFill>
                <a:latin typeface="Calibri" pitchFamily="34" charset="0"/>
                <a:ea typeface="Calibri" pitchFamily="34" charset="-122"/>
                <a:cs typeface="Calibri" pitchFamily="34" charset="-120"/>
              </a:rPr>
              <a:t>Education Act 1996; Education (Special Education) Regulations 1997, revised 2013.</a:t>
            </a:r>
            <a:endParaRPr lang="en-US" sz="1400" dirty="0"/>
          </a:p>
        </p:txBody>
      </p:sp>
      <p:sp>
        <p:nvSpPr>
          <p:cNvPr id="14" name="Text 12"/>
          <p:cNvSpPr txBox="1"/>
          <p:nvPr/>
        </p:nvSpPr>
        <p:spPr>
          <a:xfrm>
            <a:off x="548640" y="3035808"/>
            <a:ext cx="868680" cy="457200"/>
          </a:xfrm>
          <a:prstGeom prst="rect">
            <a:avLst/>
          </a:prstGeom>
          <a:noFill/>
          <a:ln/>
        </p:spPr>
        <p:txBody>
          <a:bodyPr wrap="square" lIns="0" tIns="0" rIns="0" bIns="0" rtlCol="0" anchor="t"/>
          <a:lstStyle/>
          <a:p>
            <a:pPr marL="0" indent="0" algn="r">
              <a:buNone/>
            </a:pPr>
            <a:r>
              <a:rPr lang="en-US" sz="1400" b="1" dirty="0">
                <a:solidFill>
                  <a:srgbClr val="7A1F2B"/>
                </a:solidFill>
                <a:latin typeface="Calibri" pitchFamily="34" charset="0"/>
                <a:ea typeface="Calibri" pitchFamily="34" charset="-122"/>
                <a:cs typeface="Calibri" pitchFamily="34" charset="-120"/>
              </a:rPr>
              <a:t>2008–10</a:t>
            </a:r>
            <a:endParaRPr lang="en-US" sz="1400" dirty="0"/>
          </a:p>
        </p:txBody>
      </p:sp>
      <p:sp>
        <p:nvSpPr>
          <p:cNvPr id="15" name="Shape 13"/>
          <p:cNvSpPr/>
          <p:nvPr/>
        </p:nvSpPr>
        <p:spPr>
          <a:xfrm>
            <a:off x="1499616" y="3090672"/>
            <a:ext cx="146304" cy="146304"/>
          </a:xfrm>
          <a:prstGeom prst="ellipse">
            <a:avLst/>
          </a:prstGeom>
          <a:solidFill>
            <a:srgbClr val="7A1F2B"/>
          </a:solidFill>
          <a:ln/>
        </p:spPr>
      </p:sp>
      <p:sp>
        <p:nvSpPr>
          <p:cNvPr id="16" name="Text 14"/>
          <p:cNvSpPr txBox="1"/>
          <p:nvPr/>
        </p:nvSpPr>
        <p:spPr>
          <a:xfrm>
            <a:off x="1783080" y="3017520"/>
            <a:ext cx="4206240" cy="548640"/>
          </a:xfrm>
          <a:prstGeom prst="rect">
            <a:avLst/>
          </a:prstGeom>
          <a:noFill/>
          <a:ln/>
        </p:spPr>
        <p:txBody>
          <a:bodyPr wrap="square" lIns="0" tIns="0" rIns="0" bIns="0" rtlCol="0" anchor="t"/>
          <a:lstStyle/>
          <a:p>
            <a:pPr marL="0" indent="0">
              <a:buNone/>
            </a:pPr>
            <a:r>
              <a:rPr lang="en-US" sz="1400" dirty="0">
                <a:solidFill>
                  <a:srgbClr val="2E2522"/>
                </a:solidFill>
                <a:latin typeface="Calibri" pitchFamily="34" charset="0"/>
                <a:ea typeface="Calibri" pitchFamily="34" charset="-122"/>
                <a:cs typeface="Calibri" pitchFamily="34" charset="-120"/>
              </a:rPr>
              <a:t>Persons with Disabilities Act 2008; Malaysia ratifies the CRPD (2010).</a:t>
            </a:r>
            <a:endParaRPr lang="en-US" sz="1400" dirty="0"/>
          </a:p>
        </p:txBody>
      </p:sp>
      <p:sp>
        <p:nvSpPr>
          <p:cNvPr id="17" name="Text 15"/>
          <p:cNvSpPr txBox="1"/>
          <p:nvPr/>
        </p:nvSpPr>
        <p:spPr>
          <a:xfrm>
            <a:off x="548640" y="3593592"/>
            <a:ext cx="868680" cy="457200"/>
          </a:xfrm>
          <a:prstGeom prst="rect">
            <a:avLst/>
          </a:prstGeom>
          <a:noFill/>
          <a:ln/>
        </p:spPr>
        <p:txBody>
          <a:bodyPr wrap="square" lIns="0" tIns="0" rIns="0" bIns="0" rtlCol="0" anchor="t"/>
          <a:lstStyle/>
          <a:p>
            <a:pPr marL="0" indent="0" algn="r">
              <a:buNone/>
            </a:pPr>
            <a:r>
              <a:rPr lang="en-US" sz="1400" b="1" dirty="0">
                <a:solidFill>
                  <a:srgbClr val="7A1F2B"/>
                </a:solidFill>
                <a:latin typeface="Calibri" pitchFamily="34" charset="0"/>
                <a:ea typeface="Calibri" pitchFamily="34" charset="-122"/>
                <a:cs typeface="Calibri" pitchFamily="34" charset="-120"/>
              </a:rPr>
              <a:t>2013</a:t>
            </a:r>
            <a:endParaRPr lang="en-US" sz="1400" dirty="0"/>
          </a:p>
        </p:txBody>
      </p:sp>
      <p:sp>
        <p:nvSpPr>
          <p:cNvPr id="18" name="Shape 16"/>
          <p:cNvSpPr/>
          <p:nvPr/>
        </p:nvSpPr>
        <p:spPr>
          <a:xfrm>
            <a:off x="1499616" y="3648456"/>
            <a:ext cx="146304" cy="146304"/>
          </a:xfrm>
          <a:prstGeom prst="ellipse">
            <a:avLst/>
          </a:prstGeom>
          <a:solidFill>
            <a:srgbClr val="7A1F2B"/>
          </a:solidFill>
          <a:ln/>
        </p:spPr>
      </p:sp>
      <p:sp>
        <p:nvSpPr>
          <p:cNvPr id="19" name="Text 17"/>
          <p:cNvSpPr txBox="1"/>
          <p:nvPr/>
        </p:nvSpPr>
        <p:spPr>
          <a:xfrm>
            <a:off x="1783080" y="3575304"/>
            <a:ext cx="4206240" cy="548640"/>
          </a:xfrm>
          <a:prstGeom prst="rect">
            <a:avLst/>
          </a:prstGeom>
          <a:noFill/>
          <a:ln/>
        </p:spPr>
        <p:txBody>
          <a:bodyPr wrap="square" lIns="0" tIns="0" rIns="0" bIns="0" rtlCol="0" anchor="t"/>
          <a:lstStyle/>
          <a:p>
            <a:pPr marL="0" indent="0">
              <a:buNone/>
            </a:pPr>
            <a:r>
              <a:rPr lang="en-US" sz="1400" dirty="0">
                <a:solidFill>
                  <a:srgbClr val="2E2522"/>
                </a:solidFill>
                <a:latin typeface="Calibri" pitchFamily="34" charset="0"/>
                <a:ea typeface="Calibri" pitchFamily="34" charset="-122"/>
                <a:cs typeface="Calibri" pitchFamily="34" charset="-120"/>
              </a:rPr>
              <a:t>Education Blueprint 2013–2025: target of 75% of pupils with special needs in inclusive programmes by 2025.</a:t>
            </a:r>
            <a:endParaRPr lang="en-US" sz="1400" dirty="0"/>
          </a:p>
        </p:txBody>
      </p:sp>
      <p:sp>
        <p:nvSpPr>
          <p:cNvPr id="20" name="Text 18"/>
          <p:cNvSpPr txBox="1"/>
          <p:nvPr/>
        </p:nvSpPr>
        <p:spPr>
          <a:xfrm>
            <a:off x="548640" y="4151376"/>
            <a:ext cx="868680" cy="457200"/>
          </a:xfrm>
          <a:prstGeom prst="rect">
            <a:avLst/>
          </a:prstGeom>
          <a:noFill/>
          <a:ln/>
        </p:spPr>
        <p:txBody>
          <a:bodyPr wrap="square" lIns="0" tIns="0" rIns="0" bIns="0" rtlCol="0" anchor="t"/>
          <a:lstStyle/>
          <a:p>
            <a:pPr marL="0" indent="0" algn="r">
              <a:buNone/>
            </a:pPr>
            <a:r>
              <a:rPr lang="en-US" sz="1400" b="1" dirty="0">
                <a:solidFill>
                  <a:srgbClr val="7A1F2B"/>
                </a:solidFill>
                <a:latin typeface="Calibri" pitchFamily="34" charset="0"/>
                <a:ea typeface="Calibri" pitchFamily="34" charset="-122"/>
                <a:cs typeface="Calibri" pitchFamily="34" charset="-120"/>
              </a:rPr>
              <a:t>2019</a:t>
            </a:r>
            <a:endParaRPr lang="en-US" sz="1400" dirty="0"/>
          </a:p>
        </p:txBody>
      </p:sp>
      <p:sp>
        <p:nvSpPr>
          <p:cNvPr id="21" name="Shape 19"/>
          <p:cNvSpPr/>
          <p:nvPr/>
        </p:nvSpPr>
        <p:spPr>
          <a:xfrm>
            <a:off x="1499616" y="4206240"/>
            <a:ext cx="146304" cy="146304"/>
          </a:xfrm>
          <a:prstGeom prst="ellipse">
            <a:avLst/>
          </a:prstGeom>
          <a:solidFill>
            <a:srgbClr val="7A1F2B"/>
          </a:solidFill>
          <a:ln/>
        </p:spPr>
      </p:sp>
      <p:sp>
        <p:nvSpPr>
          <p:cNvPr id="22" name="Text 20"/>
          <p:cNvSpPr txBox="1"/>
          <p:nvPr/>
        </p:nvSpPr>
        <p:spPr>
          <a:xfrm>
            <a:off x="1783080" y="4133088"/>
            <a:ext cx="4206240" cy="548640"/>
          </a:xfrm>
          <a:prstGeom prst="rect">
            <a:avLst/>
          </a:prstGeom>
          <a:noFill/>
          <a:ln/>
        </p:spPr>
        <p:txBody>
          <a:bodyPr wrap="square" lIns="0" tIns="0" rIns="0" bIns="0" rtlCol="0" anchor="t"/>
          <a:lstStyle/>
          <a:p>
            <a:pPr marL="0" indent="0">
              <a:buNone/>
            </a:pPr>
            <a:r>
              <a:rPr lang="en-US" sz="1400" dirty="0">
                <a:solidFill>
                  <a:srgbClr val="2E2522"/>
                </a:solidFill>
                <a:latin typeface="Calibri" pitchFamily="34" charset="0"/>
                <a:ea typeface="Calibri" pitchFamily="34" charset="-122"/>
                <a:cs typeface="Calibri" pitchFamily="34" charset="-120"/>
              </a:rPr>
              <a:t>Zero Reject Policy: pupils with special needs may not be refused school entry.</a:t>
            </a:r>
            <a:endParaRPr lang="en-US" sz="1400" dirty="0"/>
          </a:p>
        </p:txBody>
      </p:sp>
      <p:sp>
        <p:nvSpPr>
          <p:cNvPr id="23" name="Text 21"/>
          <p:cNvSpPr txBox="1"/>
          <p:nvPr/>
        </p:nvSpPr>
        <p:spPr>
          <a:xfrm>
            <a:off x="548640" y="4709160"/>
            <a:ext cx="868680" cy="457200"/>
          </a:xfrm>
          <a:prstGeom prst="rect">
            <a:avLst/>
          </a:prstGeom>
          <a:noFill/>
          <a:ln/>
        </p:spPr>
        <p:txBody>
          <a:bodyPr wrap="square" lIns="0" tIns="0" rIns="0" bIns="0" rtlCol="0" anchor="t"/>
          <a:lstStyle/>
          <a:p>
            <a:pPr marL="0" indent="0" algn="r">
              <a:buNone/>
            </a:pPr>
            <a:r>
              <a:rPr lang="en-US" sz="1400" b="1" dirty="0">
                <a:solidFill>
                  <a:srgbClr val="7A1F2B"/>
                </a:solidFill>
                <a:latin typeface="Calibri" pitchFamily="34" charset="0"/>
                <a:ea typeface="Calibri" pitchFamily="34" charset="-122"/>
                <a:cs typeface="Calibri" pitchFamily="34" charset="-120"/>
              </a:rPr>
              <a:t>Now</a:t>
            </a:r>
            <a:endParaRPr lang="en-US" sz="1400" dirty="0"/>
          </a:p>
        </p:txBody>
      </p:sp>
      <p:sp>
        <p:nvSpPr>
          <p:cNvPr id="24" name="Shape 22"/>
          <p:cNvSpPr/>
          <p:nvPr/>
        </p:nvSpPr>
        <p:spPr>
          <a:xfrm>
            <a:off x="1499616" y="4764024"/>
            <a:ext cx="146304" cy="146304"/>
          </a:xfrm>
          <a:prstGeom prst="ellipse">
            <a:avLst/>
          </a:prstGeom>
          <a:solidFill>
            <a:srgbClr val="7A1F2B"/>
          </a:solidFill>
          <a:ln/>
        </p:spPr>
      </p:sp>
      <p:sp>
        <p:nvSpPr>
          <p:cNvPr id="25" name="Text 23"/>
          <p:cNvSpPr txBox="1"/>
          <p:nvPr/>
        </p:nvSpPr>
        <p:spPr>
          <a:xfrm>
            <a:off x="1783080" y="4690872"/>
            <a:ext cx="4206240" cy="548640"/>
          </a:xfrm>
          <a:prstGeom prst="rect">
            <a:avLst/>
          </a:prstGeom>
          <a:noFill/>
          <a:ln/>
        </p:spPr>
        <p:txBody>
          <a:bodyPr wrap="square" lIns="0" tIns="0" rIns="0" bIns="0" rtlCol="0" anchor="t"/>
          <a:lstStyle/>
          <a:p>
            <a:pPr marL="0" indent="0">
              <a:buNone/>
            </a:pPr>
            <a:r>
              <a:rPr lang="en-US" sz="1400" dirty="0">
                <a:solidFill>
                  <a:srgbClr val="2E2522"/>
                </a:solidFill>
                <a:latin typeface="Calibri" pitchFamily="34" charset="0"/>
                <a:ea typeface="Calibri" pitchFamily="34" charset="-122"/>
                <a:cs typeface="Calibri" pitchFamily="34" charset="-120"/>
              </a:rPr>
              <a:t>Three main settings: special schools (SPK), integration programmes in regular schools (PPKI), inclusive education programme (PPI).</a:t>
            </a:r>
            <a:endParaRPr lang="en-US" sz="1400" dirty="0"/>
          </a:p>
        </p:txBody>
      </p:sp>
      <p:sp>
        <p:nvSpPr>
          <p:cNvPr id="26" name="Shape 24"/>
          <p:cNvSpPr/>
          <p:nvPr/>
        </p:nvSpPr>
        <p:spPr>
          <a:xfrm>
            <a:off x="6199632" y="1325880"/>
            <a:ext cx="5440680" cy="457200"/>
          </a:xfrm>
          <a:prstGeom prst="roundRect">
            <a:avLst>
              <a:gd name="adj" fmla="val 16000"/>
            </a:avLst>
          </a:prstGeom>
          <a:solidFill>
            <a:srgbClr val="7A1F2B"/>
          </a:solidFill>
          <a:ln/>
        </p:spPr>
      </p:sp>
      <p:sp>
        <p:nvSpPr>
          <p:cNvPr id="27" name="Text 25"/>
          <p:cNvSpPr txBox="1"/>
          <p:nvPr/>
        </p:nvSpPr>
        <p:spPr>
          <a:xfrm>
            <a:off x="6382512" y="1325880"/>
            <a:ext cx="5120640" cy="457200"/>
          </a:xfrm>
          <a:prstGeom prst="rect">
            <a:avLst/>
          </a:prstGeom>
          <a:noFill/>
          <a:ln/>
        </p:spPr>
        <p:txBody>
          <a:bodyPr wrap="square" lIns="0" tIns="0" rIns="0" bIns="0" rtlCol="0" anchor="ctr"/>
          <a:lstStyle/>
          <a:p>
            <a:pPr marL="0" indent="0">
              <a:buNone/>
            </a:pPr>
            <a:r>
              <a:rPr lang="en-US" b="1" dirty="0">
                <a:solidFill>
                  <a:srgbClr val="FFFBF3"/>
                </a:solidFill>
                <a:latin typeface="Cambria" pitchFamily="34" charset="0"/>
                <a:ea typeface="Cambria" pitchFamily="34" charset="-122"/>
                <a:cs typeface="Cambria" pitchFamily="34" charset="-120"/>
              </a:rPr>
              <a:t>China</a:t>
            </a:r>
            <a:endParaRPr lang="en-US" dirty="0"/>
          </a:p>
        </p:txBody>
      </p:sp>
      <p:sp>
        <p:nvSpPr>
          <p:cNvPr id="28" name="Shape 26"/>
          <p:cNvSpPr/>
          <p:nvPr/>
        </p:nvSpPr>
        <p:spPr>
          <a:xfrm>
            <a:off x="7223760" y="2011680"/>
            <a:ext cx="914" cy="3218688"/>
          </a:xfrm>
          <a:prstGeom prst="line">
            <a:avLst/>
          </a:prstGeom>
          <a:noFill/>
          <a:ln w="19050">
            <a:solidFill>
              <a:srgbClr val="C9AE85"/>
            </a:solidFill>
            <a:prstDash val="solid"/>
          </a:ln>
        </p:spPr>
      </p:sp>
      <p:sp>
        <p:nvSpPr>
          <p:cNvPr id="29" name="Text 27"/>
          <p:cNvSpPr txBox="1"/>
          <p:nvPr/>
        </p:nvSpPr>
        <p:spPr>
          <a:xfrm>
            <a:off x="6199632" y="1920240"/>
            <a:ext cx="868680" cy="457200"/>
          </a:xfrm>
          <a:prstGeom prst="rect">
            <a:avLst/>
          </a:prstGeom>
          <a:noFill/>
          <a:ln/>
        </p:spPr>
        <p:txBody>
          <a:bodyPr wrap="square" lIns="0" tIns="0" rIns="0" bIns="0" rtlCol="0" anchor="t"/>
          <a:lstStyle/>
          <a:p>
            <a:pPr marL="0" indent="0" algn="r">
              <a:buNone/>
            </a:pPr>
            <a:r>
              <a:rPr lang="en-US" sz="1400" b="1" dirty="0">
                <a:solidFill>
                  <a:srgbClr val="7A1F2B"/>
                </a:solidFill>
                <a:latin typeface="Calibri" pitchFamily="34" charset="0"/>
                <a:ea typeface="Calibri" pitchFamily="34" charset="-122"/>
                <a:cs typeface="Calibri" pitchFamily="34" charset="-120"/>
              </a:rPr>
              <a:t>1874</a:t>
            </a:r>
            <a:endParaRPr lang="en-US" sz="1400" dirty="0"/>
          </a:p>
        </p:txBody>
      </p:sp>
      <p:sp>
        <p:nvSpPr>
          <p:cNvPr id="30" name="Shape 28"/>
          <p:cNvSpPr/>
          <p:nvPr/>
        </p:nvSpPr>
        <p:spPr>
          <a:xfrm>
            <a:off x="7150608" y="1975104"/>
            <a:ext cx="146304" cy="146304"/>
          </a:xfrm>
          <a:prstGeom prst="ellipse">
            <a:avLst/>
          </a:prstGeom>
          <a:solidFill>
            <a:srgbClr val="7A1F2B"/>
          </a:solidFill>
          <a:ln/>
        </p:spPr>
      </p:sp>
      <p:sp>
        <p:nvSpPr>
          <p:cNvPr id="31" name="Text 29"/>
          <p:cNvSpPr txBox="1"/>
          <p:nvPr/>
        </p:nvSpPr>
        <p:spPr>
          <a:xfrm>
            <a:off x="7434072" y="1901952"/>
            <a:ext cx="4206240" cy="548640"/>
          </a:xfrm>
          <a:prstGeom prst="rect">
            <a:avLst/>
          </a:prstGeom>
          <a:noFill/>
          <a:ln/>
        </p:spPr>
        <p:txBody>
          <a:bodyPr wrap="square" lIns="0" tIns="0" rIns="0" bIns="0" rtlCol="0" anchor="t"/>
          <a:lstStyle/>
          <a:p>
            <a:pPr marL="0" indent="0">
              <a:buNone/>
            </a:pPr>
            <a:r>
              <a:rPr lang="en-US" sz="1400" dirty="0">
                <a:solidFill>
                  <a:srgbClr val="2E2522"/>
                </a:solidFill>
                <a:latin typeface="Calibri" pitchFamily="34" charset="0"/>
                <a:ea typeface="Calibri" pitchFamily="34" charset="-122"/>
                <a:cs typeface="Calibri" pitchFamily="34" charset="-120"/>
              </a:rPr>
              <a:t>One of the first schools for blind children opens in Beijing; schools for deaf learners follow.</a:t>
            </a:r>
            <a:endParaRPr lang="en-US" sz="1400" dirty="0"/>
          </a:p>
        </p:txBody>
      </p:sp>
      <p:sp>
        <p:nvSpPr>
          <p:cNvPr id="32" name="Text 30"/>
          <p:cNvSpPr txBox="1"/>
          <p:nvPr/>
        </p:nvSpPr>
        <p:spPr>
          <a:xfrm>
            <a:off x="6199632" y="2478024"/>
            <a:ext cx="868680" cy="457200"/>
          </a:xfrm>
          <a:prstGeom prst="rect">
            <a:avLst/>
          </a:prstGeom>
          <a:noFill/>
          <a:ln/>
        </p:spPr>
        <p:txBody>
          <a:bodyPr wrap="square" lIns="0" tIns="0" rIns="0" bIns="0" rtlCol="0" anchor="t"/>
          <a:lstStyle/>
          <a:p>
            <a:pPr marL="0" indent="0" algn="r">
              <a:buNone/>
            </a:pPr>
            <a:r>
              <a:rPr lang="en-US" sz="1400" b="1" dirty="0">
                <a:solidFill>
                  <a:srgbClr val="7A1F2B"/>
                </a:solidFill>
                <a:latin typeface="Calibri" pitchFamily="34" charset="0"/>
                <a:ea typeface="Calibri" pitchFamily="34" charset="-122"/>
                <a:cs typeface="Calibri" pitchFamily="34" charset="-120"/>
              </a:rPr>
              <a:t>1986</a:t>
            </a:r>
            <a:endParaRPr lang="en-US" sz="1400" dirty="0"/>
          </a:p>
        </p:txBody>
      </p:sp>
      <p:sp>
        <p:nvSpPr>
          <p:cNvPr id="33" name="Shape 31"/>
          <p:cNvSpPr/>
          <p:nvPr/>
        </p:nvSpPr>
        <p:spPr>
          <a:xfrm>
            <a:off x="7150608" y="2532888"/>
            <a:ext cx="146304" cy="146304"/>
          </a:xfrm>
          <a:prstGeom prst="ellipse">
            <a:avLst/>
          </a:prstGeom>
          <a:solidFill>
            <a:srgbClr val="7A1F2B"/>
          </a:solidFill>
          <a:ln/>
        </p:spPr>
      </p:sp>
      <p:sp>
        <p:nvSpPr>
          <p:cNvPr id="34" name="Text 32"/>
          <p:cNvSpPr txBox="1"/>
          <p:nvPr/>
        </p:nvSpPr>
        <p:spPr>
          <a:xfrm>
            <a:off x="7434072" y="2459736"/>
            <a:ext cx="4206240" cy="548640"/>
          </a:xfrm>
          <a:prstGeom prst="rect">
            <a:avLst/>
          </a:prstGeom>
          <a:noFill/>
          <a:ln/>
        </p:spPr>
        <p:txBody>
          <a:bodyPr wrap="square" lIns="0" tIns="0" rIns="0" bIns="0" rtlCol="0" anchor="t"/>
          <a:lstStyle/>
          <a:p>
            <a:pPr marL="0" indent="0">
              <a:buNone/>
            </a:pPr>
            <a:r>
              <a:rPr lang="en-US" sz="1400" dirty="0">
                <a:solidFill>
                  <a:srgbClr val="2E2522"/>
                </a:solidFill>
                <a:latin typeface="Calibri" pitchFamily="34" charset="0"/>
                <a:ea typeface="Calibri" pitchFamily="34" charset="-122"/>
                <a:cs typeface="Calibri" pitchFamily="34" charset="-120"/>
              </a:rPr>
              <a:t>Compulsory Education Law includes children with disabilities.</a:t>
            </a:r>
            <a:endParaRPr lang="en-US" sz="1400" dirty="0"/>
          </a:p>
        </p:txBody>
      </p:sp>
      <p:sp>
        <p:nvSpPr>
          <p:cNvPr id="35" name="Text 33"/>
          <p:cNvSpPr txBox="1"/>
          <p:nvPr/>
        </p:nvSpPr>
        <p:spPr>
          <a:xfrm>
            <a:off x="6199632" y="3035808"/>
            <a:ext cx="868680" cy="457200"/>
          </a:xfrm>
          <a:prstGeom prst="rect">
            <a:avLst/>
          </a:prstGeom>
          <a:noFill/>
          <a:ln/>
        </p:spPr>
        <p:txBody>
          <a:bodyPr wrap="square" lIns="0" tIns="0" rIns="0" bIns="0" rtlCol="0" anchor="t"/>
          <a:lstStyle/>
          <a:p>
            <a:pPr marL="0" indent="0" algn="r">
              <a:buNone/>
            </a:pPr>
            <a:r>
              <a:rPr lang="en-US" sz="1400" b="1" dirty="0">
                <a:solidFill>
                  <a:srgbClr val="7A1F2B"/>
                </a:solidFill>
                <a:latin typeface="Calibri" pitchFamily="34" charset="0"/>
                <a:ea typeface="Calibri" pitchFamily="34" charset="-122"/>
                <a:cs typeface="Calibri" pitchFamily="34" charset="-120"/>
              </a:rPr>
              <a:t>Late 1980s</a:t>
            </a:r>
            <a:endParaRPr lang="en-US" sz="1400" dirty="0"/>
          </a:p>
        </p:txBody>
      </p:sp>
      <p:sp>
        <p:nvSpPr>
          <p:cNvPr id="36" name="Shape 34"/>
          <p:cNvSpPr/>
          <p:nvPr/>
        </p:nvSpPr>
        <p:spPr>
          <a:xfrm>
            <a:off x="7150608" y="3090672"/>
            <a:ext cx="146304" cy="146304"/>
          </a:xfrm>
          <a:prstGeom prst="ellipse">
            <a:avLst/>
          </a:prstGeom>
          <a:solidFill>
            <a:srgbClr val="7A1F2B"/>
          </a:solidFill>
          <a:ln/>
        </p:spPr>
      </p:sp>
      <p:sp>
        <p:nvSpPr>
          <p:cNvPr id="37" name="Text 35"/>
          <p:cNvSpPr txBox="1"/>
          <p:nvPr/>
        </p:nvSpPr>
        <p:spPr>
          <a:xfrm>
            <a:off x="7434072" y="3017520"/>
            <a:ext cx="4206240" cy="548640"/>
          </a:xfrm>
          <a:prstGeom prst="rect">
            <a:avLst/>
          </a:prstGeom>
          <a:noFill/>
          <a:ln/>
        </p:spPr>
        <p:txBody>
          <a:bodyPr wrap="square" lIns="0" tIns="0" rIns="0" bIns="0" rtlCol="0" anchor="t"/>
          <a:lstStyle/>
          <a:p>
            <a:pPr marL="0" indent="0">
              <a:buNone/>
            </a:pPr>
            <a:r>
              <a:rPr lang="en-US" sz="1400" dirty="0">
                <a:solidFill>
                  <a:srgbClr val="2E2522"/>
                </a:solidFill>
                <a:latin typeface="Calibri" pitchFamily="34" charset="0"/>
                <a:ea typeface="Calibri" pitchFamily="34" charset="-122"/>
                <a:cs typeface="Calibri" pitchFamily="34" charset="-120"/>
              </a:rPr>
              <a:t>Learning in Regular Classrooms (LRC) begins and expands in the 1990s (Xu et al., 2018).</a:t>
            </a:r>
            <a:endParaRPr lang="en-US" sz="1400" dirty="0"/>
          </a:p>
        </p:txBody>
      </p:sp>
      <p:sp>
        <p:nvSpPr>
          <p:cNvPr id="38" name="Text 36"/>
          <p:cNvSpPr txBox="1"/>
          <p:nvPr/>
        </p:nvSpPr>
        <p:spPr>
          <a:xfrm>
            <a:off x="6199632" y="3593592"/>
            <a:ext cx="868680" cy="457200"/>
          </a:xfrm>
          <a:prstGeom prst="rect">
            <a:avLst/>
          </a:prstGeom>
          <a:noFill/>
          <a:ln/>
        </p:spPr>
        <p:txBody>
          <a:bodyPr wrap="square" lIns="0" tIns="0" rIns="0" bIns="0" rtlCol="0" anchor="t"/>
          <a:lstStyle/>
          <a:p>
            <a:pPr marL="0" indent="0" algn="r">
              <a:buNone/>
            </a:pPr>
            <a:r>
              <a:rPr lang="en-US" sz="1400" b="1" dirty="0">
                <a:solidFill>
                  <a:srgbClr val="7A1F2B"/>
                </a:solidFill>
                <a:latin typeface="Calibri" pitchFamily="34" charset="0"/>
                <a:ea typeface="Calibri" pitchFamily="34" charset="-122"/>
                <a:cs typeface="Calibri" pitchFamily="34" charset="-120"/>
              </a:rPr>
              <a:t>1994</a:t>
            </a:r>
            <a:endParaRPr lang="en-US" sz="1400" dirty="0"/>
          </a:p>
        </p:txBody>
      </p:sp>
      <p:sp>
        <p:nvSpPr>
          <p:cNvPr id="39" name="Shape 37"/>
          <p:cNvSpPr/>
          <p:nvPr/>
        </p:nvSpPr>
        <p:spPr>
          <a:xfrm>
            <a:off x="7150608" y="3648456"/>
            <a:ext cx="146304" cy="146304"/>
          </a:xfrm>
          <a:prstGeom prst="ellipse">
            <a:avLst/>
          </a:prstGeom>
          <a:solidFill>
            <a:srgbClr val="7A1F2B"/>
          </a:solidFill>
          <a:ln/>
        </p:spPr>
      </p:sp>
      <p:sp>
        <p:nvSpPr>
          <p:cNvPr id="40" name="Text 38"/>
          <p:cNvSpPr txBox="1"/>
          <p:nvPr/>
        </p:nvSpPr>
        <p:spPr>
          <a:xfrm>
            <a:off x="7434072" y="3575304"/>
            <a:ext cx="4206240" cy="548640"/>
          </a:xfrm>
          <a:prstGeom prst="rect">
            <a:avLst/>
          </a:prstGeom>
          <a:noFill/>
          <a:ln/>
        </p:spPr>
        <p:txBody>
          <a:bodyPr wrap="square" lIns="0" tIns="0" rIns="0" bIns="0" rtlCol="0" anchor="t"/>
          <a:lstStyle/>
          <a:p>
            <a:pPr marL="0" indent="0">
              <a:buNone/>
            </a:pPr>
            <a:r>
              <a:rPr lang="en-US" sz="1400" dirty="0">
                <a:solidFill>
                  <a:srgbClr val="2E2522"/>
                </a:solidFill>
                <a:latin typeface="Calibri" pitchFamily="34" charset="0"/>
                <a:ea typeface="Calibri" pitchFamily="34" charset="-122"/>
                <a:cs typeface="Calibri" pitchFamily="34" charset="-120"/>
              </a:rPr>
              <a:t>Regulations on the Education of Persons with Disabilities (revised 2017).</a:t>
            </a:r>
            <a:endParaRPr lang="en-US" sz="1400" dirty="0"/>
          </a:p>
        </p:txBody>
      </p:sp>
      <p:sp>
        <p:nvSpPr>
          <p:cNvPr id="41" name="Text 39"/>
          <p:cNvSpPr txBox="1"/>
          <p:nvPr/>
        </p:nvSpPr>
        <p:spPr>
          <a:xfrm>
            <a:off x="6199632" y="4151376"/>
            <a:ext cx="868680" cy="457200"/>
          </a:xfrm>
          <a:prstGeom prst="rect">
            <a:avLst/>
          </a:prstGeom>
          <a:noFill/>
          <a:ln/>
        </p:spPr>
        <p:txBody>
          <a:bodyPr wrap="square" lIns="0" tIns="0" rIns="0" bIns="0" rtlCol="0" anchor="t"/>
          <a:lstStyle/>
          <a:p>
            <a:pPr marL="0" indent="0" algn="r">
              <a:buNone/>
            </a:pPr>
            <a:r>
              <a:rPr lang="en-US" sz="1400" b="1" dirty="0">
                <a:solidFill>
                  <a:srgbClr val="7A1F2B"/>
                </a:solidFill>
                <a:latin typeface="Calibri" pitchFamily="34" charset="0"/>
                <a:ea typeface="Calibri" pitchFamily="34" charset="-122"/>
                <a:cs typeface="Calibri" pitchFamily="34" charset="-120"/>
              </a:rPr>
              <a:t>2008</a:t>
            </a:r>
            <a:endParaRPr lang="en-US" sz="1400" dirty="0"/>
          </a:p>
        </p:txBody>
      </p:sp>
      <p:sp>
        <p:nvSpPr>
          <p:cNvPr id="42" name="Shape 40"/>
          <p:cNvSpPr/>
          <p:nvPr/>
        </p:nvSpPr>
        <p:spPr>
          <a:xfrm>
            <a:off x="7150608" y="4206240"/>
            <a:ext cx="146304" cy="146304"/>
          </a:xfrm>
          <a:prstGeom prst="ellipse">
            <a:avLst/>
          </a:prstGeom>
          <a:solidFill>
            <a:srgbClr val="7A1F2B"/>
          </a:solidFill>
          <a:ln/>
        </p:spPr>
      </p:sp>
      <p:sp>
        <p:nvSpPr>
          <p:cNvPr id="43" name="Text 41"/>
          <p:cNvSpPr txBox="1"/>
          <p:nvPr/>
        </p:nvSpPr>
        <p:spPr>
          <a:xfrm>
            <a:off x="7434072" y="4133088"/>
            <a:ext cx="4206240" cy="548640"/>
          </a:xfrm>
          <a:prstGeom prst="rect">
            <a:avLst/>
          </a:prstGeom>
          <a:noFill/>
          <a:ln/>
        </p:spPr>
        <p:txBody>
          <a:bodyPr wrap="square" lIns="0" tIns="0" rIns="0" bIns="0" rtlCol="0" anchor="t"/>
          <a:lstStyle/>
          <a:p>
            <a:pPr marL="0" indent="0">
              <a:buNone/>
            </a:pPr>
            <a:r>
              <a:rPr lang="en-US" sz="1400" dirty="0">
                <a:solidFill>
                  <a:srgbClr val="2E2522"/>
                </a:solidFill>
                <a:latin typeface="Calibri" pitchFamily="34" charset="0"/>
                <a:ea typeface="Calibri" pitchFamily="34" charset="-122"/>
                <a:cs typeface="Calibri" pitchFamily="34" charset="-120"/>
              </a:rPr>
              <a:t>China ratifies the CRPD.</a:t>
            </a:r>
            <a:endParaRPr lang="en-US" sz="1400" dirty="0"/>
          </a:p>
        </p:txBody>
      </p:sp>
      <p:sp>
        <p:nvSpPr>
          <p:cNvPr id="44" name="Text 42"/>
          <p:cNvSpPr txBox="1"/>
          <p:nvPr/>
        </p:nvSpPr>
        <p:spPr>
          <a:xfrm>
            <a:off x="6199632" y="4709160"/>
            <a:ext cx="868680" cy="457200"/>
          </a:xfrm>
          <a:prstGeom prst="rect">
            <a:avLst/>
          </a:prstGeom>
          <a:noFill/>
          <a:ln/>
        </p:spPr>
        <p:txBody>
          <a:bodyPr wrap="square" lIns="0" tIns="0" rIns="0" bIns="0" rtlCol="0" anchor="t"/>
          <a:lstStyle/>
          <a:p>
            <a:pPr marL="0" indent="0" algn="r">
              <a:buNone/>
            </a:pPr>
            <a:r>
              <a:rPr lang="en-US" sz="1400" b="1" dirty="0">
                <a:solidFill>
                  <a:srgbClr val="7A1F2B"/>
                </a:solidFill>
                <a:latin typeface="Calibri" pitchFamily="34" charset="0"/>
                <a:ea typeface="Calibri" pitchFamily="34" charset="-122"/>
                <a:cs typeface="Calibri" pitchFamily="34" charset="-120"/>
              </a:rPr>
              <a:t>2022</a:t>
            </a:r>
            <a:endParaRPr lang="en-US" sz="1400" dirty="0"/>
          </a:p>
        </p:txBody>
      </p:sp>
      <p:sp>
        <p:nvSpPr>
          <p:cNvPr id="45" name="Shape 43"/>
          <p:cNvSpPr/>
          <p:nvPr/>
        </p:nvSpPr>
        <p:spPr>
          <a:xfrm>
            <a:off x="7150608" y="4764024"/>
            <a:ext cx="146304" cy="146304"/>
          </a:xfrm>
          <a:prstGeom prst="ellipse">
            <a:avLst/>
          </a:prstGeom>
          <a:solidFill>
            <a:srgbClr val="7A1F2B"/>
          </a:solidFill>
          <a:ln/>
        </p:spPr>
      </p:sp>
      <p:sp>
        <p:nvSpPr>
          <p:cNvPr id="46" name="Text 44"/>
          <p:cNvSpPr txBox="1"/>
          <p:nvPr/>
        </p:nvSpPr>
        <p:spPr>
          <a:xfrm>
            <a:off x="7434072" y="4690872"/>
            <a:ext cx="4206240" cy="548640"/>
          </a:xfrm>
          <a:prstGeom prst="rect">
            <a:avLst/>
          </a:prstGeom>
          <a:noFill/>
          <a:ln/>
        </p:spPr>
        <p:txBody>
          <a:bodyPr wrap="square" lIns="0" tIns="0" rIns="0" bIns="0" rtlCol="0" anchor="t"/>
          <a:lstStyle/>
          <a:p>
            <a:pPr marL="0" indent="0">
              <a:buNone/>
            </a:pPr>
            <a:r>
              <a:rPr lang="en-US" sz="1400" dirty="0">
                <a:solidFill>
                  <a:srgbClr val="2E2522"/>
                </a:solidFill>
                <a:latin typeface="Calibri" pitchFamily="34" charset="0"/>
                <a:ea typeface="Calibri" pitchFamily="34" charset="-122"/>
                <a:cs typeface="Calibri" pitchFamily="34" charset="-120"/>
              </a:rPr>
              <a:t>Action plan for 2021–2025: 97% enrolment target in compulsory education for children with disabilities; more learning in regular classrooms.</a:t>
            </a:r>
            <a:endParaRPr lang="en-US" sz="1400" dirty="0"/>
          </a:p>
        </p:txBody>
      </p:sp>
      <p:sp>
        <p:nvSpPr>
          <p:cNvPr id="47" name="Shape 45"/>
          <p:cNvSpPr/>
          <p:nvPr/>
        </p:nvSpPr>
        <p:spPr>
          <a:xfrm>
            <a:off x="548640" y="5440680"/>
            <a:ext cx="11091672" cy="905256"/>
          </a:xfrm>
          <a:prstGeom prst="roundRect">
            <a:avLst>
              <a:gd name="adj" fmla="val 9412"/>
            </a:avLst>
          </a:prstGeom>
          <a:solidFill>
            <a:srgbClr val="EFE5D3"/>
          </a:solidFill>
          <a:ln/>
        </p:spPr>
      </p:sp>
      <p:sp>
        <p:nvSpPr>
          <p:cNvPr id="48" name="Text 46"/>
          <p:cNvSpPr txBox="1"/>
          <p:nvPr/>
        </p:nvSpPr>
        <p:spPr>
          <a:xfrm>
            <a:off x="731520" y="5504688"/>
            <a:ext cx="10789920" cy="777240"/>
          </a:xfrm>
          <a:prstGeom prst="rect">
            <a:avLst/>
          </a:prstGeom>
          <a:noFill/>
          <a:ln/>
        </p:spPr>
        <p:txBody>
          <a:bodyPr wrap="square" lIns="0" tIns="0" rIns="0" bIns="0" rtlCol="0" anchor="ctr"/>
          <a:lstStyle/>
          <a:p>
            <a:pPr marL="0" indent="0">
              <a:buNone/>
            </a:pPr>
            <a:r>
              <a:rPr lang="en-US" sz="1600" b="1" dirty="0">
                <a:solidFill>
                  <a:srgbClr val="7A1F2B"/>
                </a:solidFill>
                <a:latin typeface="Calibri" pitchFamily="34" charset="0"/>
                <a:ea typeface="Calibri" pitchFamily="34" charset="-122"/>
                <a:cs typeface="Calibri" pitchFamily="34" charset="-120"/>
              </a:rPr>
              <a:t>For researchers: </a:t>
            </a:r>
            <a:r>
              <a:rPr lang="en-US" sz="1600" dirty="0">
                <a:solidFill>
                  <a:srgbClr val="2E2522"/>
                </a:solidFill>
                <a:latin typeface="Calibri" pitchFamily="34" charset="0"/>
                <a:ea typeface="Calibri" pitchFamily="34" charset="-122"/>
                <a:cs typeface="Calibri" pitchFamily="34" charset="-120"/>
              </a:rPr>
              <a:t>ask which strands shaped provision in your own context, and which research questions they made important. Do not assume the European and North American sequence applies. Several targets above end in 2025, so check which plans have replaced them.</a:t>
            </a:r>
            <a:endParaRPr lang="en-US" sz="1600" dirty="0"/>
          </a:p>
        </p:txBody>
      </p:sp>
      <p:sp>
        <p:nvSpPr>
          <p:cNvPr id="49" name="Slide Number Placeholder 0"/>
          <p:cNvSpPr>
            <a:spLocks noGrp="1"/>
          </p:cNvSpPr>
          <p:nvPr>
            <p:ph type="sldNum" sz="quarter" idx="4294967295"/>
          </p:nvPr>
        </p:nvSpPr>
        <p:spPr>
          <a:xfrm>
            <a:off x="11183112" y="6437376"/>
            <a:ext cx="457200" cy="237744"/>
          </a:xfrm>
          <a:prstGeom prst="rect">
            <a:avLst/>
          </a:prstGeom>
          <a:extLst>
            <a:ext uri="{C572A759-6A51-4108-AA02-DFA0A04FC94B}">
              <ma14:wrappingTextBoxFlag xmlns=""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wrap="square" lIns="0" tIns="0" rIns="0" bIns="0" rtlCol="0" anchor="ctr"/>
          <a:lstStyle/>
          <a:p>
            <a:pPr marL="0" indent="0">
              <a:buNone/>
            </a:pPr>
            <a:r>
              <a:rPr lang="en-US" sz="1000" b="1" kern="0" spc="150" dirty="0">
                <a:solidFill>
                  <a:srgbClr val="7A1F2B"/>
                </a:solidFill>
                <a:latin typeface="Calibri" pitchFamily="34" charset="0"/>
                <a:ea typeface="Calibri" pitchFamily="34" charset="-122"/>
                <a:cs typeface="Calibri" pitchFamily="34" charset="-120"/>
              </a:rPr>
              <a:t>PART A · SIGNIFICANCE</a:t>
            </a:r>
            <a:endParaRPr lang="en-US" sz="1000" dirty="0"/>
          </a:p>
        </p:txBody>
      </p:sp>
      <p:sp>
        <p:nvSpPr>
          <p:cNvPr id="3" name="Text 1"/>
          <p:cNvSpPr txBox="1"/>
          <p:nvPr/>
        </p:nvSpPr>
        <p:spPr>
          <a:xfrm>
            <a:off x="548640" y="512064"/>
            <a:ext cx="11064240" cy="640080"/>
          </a:xfrm>
          <a:prstGeom prst="rect">
            <a:avLst/>
          </a:prstGeom>
          <a:noFill/>
          <a:ln/>
        </p:spPr>
        <p:txBody>
          <a:bodyPr wrap="square" lIns="0" tIns="0" rIns="0" bIns="0" rtlCol="0" anchor="ctr">
            <a:normAutofit/>
          </a:bodyPr>
          <a:lstStyle/>
          <a:p>
            <a:pPr marL="0" indent="0">
              <a:buNone/>
            </a:pPr>
            <a:r>
              <a:rPr lang="en-US" sz="2800" b="1" dirty="0">
                <a:solidFill>
                  <a:srgbClr val="2E2522"/>
                </a:solidFill>
                <a:latin typeface="Cambria" pitchFamily="34" charset="0"/>
                <a:ea typeface="Cambria" pitchFamily="34" charset="-122"/>
                <a:cs typeface="Cambria" pitchFamily="34" charset="-120"/>
              </a:rPr>
              <a:t>Why research matters in SNE</a:t>
            </a:r>
            <a:endParaRPr lang="en-US" sz="2800" dirty="0"/>
          </a:p>
        </p:txBody>
      </p:sp>
      <p:sp>
        <p:nvSpPr>
          <p:cNvPr id="4" name="Text 2"/>
          <p:cNvSpPr txBox="1"/>
          <p:nvPr/>
        </p:nvSpPr>
        <p:spPr>
          <a:xfrm>
            <a:off x="548640" y="6437376"/>
            <a:ext cx="9144000" cy="237744"/>
          </a:xfrm>
          <a:prstGeom prst="rect">
            <a:avLst/>
          </a:prstGeom>
          <a:noFill/>
          <a:ln/>
        </p:spPr>
        <p:txBody>
          <a:bodyPr wrap="square" lIns="0" tIns="0" rIns="0" bIns="0" rtlCol="0" anchor="ctr"/>
          <a:lstStyle/>
          <a:p>
            <a:pPr marL="0" indent="0">
              <a:buNone/>
            </a:pPr>
            <a:r>
              <a:rPr lang="en-US" sz="900" dirty="0">
                <a:solidFill>
                  <a:srgbClr val="6B5E55"/>
                </a:solidFill>
                <a:latin typeface="Calibri" pitchFamily="34" charset="0"/>
                <a:ea typeface="Calibri" pitchFamily="34" charset="-122"/>
                <a:cs typeface="Calibri" pitchFamily="34" charset="-120"/>
              </a:rPr>
              <a:t>MSN1074 Research Methodology  |  Topic 1: Introduction to Research in SNE  |  Session 1</a:t>
            </a:r>
            <a:endParaRPr lang="en-US" sz="900" dirty="0"/>
          </a:p>
        </p:txBody>
      </p:sp>
      <p:sp>
        <p:nvSpPr>
          <p:cNvPr id="5" name="Shape 3"/>
          <p:cNvSpPr/>
          <p:nvPr/>
        </p:nvSpPr>
        <p:spPr>
          <a:xfrm>
            <a:off x="548640" y="1325880"/>
            <a:ext cx="3514344" cy="2286000"/>
          </a:xfrm>
          <a:prstGeom prst="roundRect">
            <a:avLst>
              <a:gd name="adj" fmla="val 3200"/>
            </a:avLst>
          </a:prstGeom>
          <a:solidFill>
            <a:srgbClr val="EFE5D3"/>
          </a:solidFill>
          <a:ln/>
        </p:spPr>
      </p:sp>
      <p:sp>
        <p:nvSpPr>
          <p:cNvPr id="6" name="Shape 4"/>
          <p:cNvSpPr/>
          <p:nvPr/>
        </p:nvSpPr>
        <p:spPr>
          <a:xfrm>
            <a:off x="731520" y="1508760"/>
            <a:ext cx="548640" cy="548640"/>
          </a:xfrm>
          <a:prstGeom prst="ellipse">
            <a:avLst/>
          </a:prstGeom>
          <a:solidFill>
            <a:srgbClr val="7A1F2B"/>
          </a:solidFill>
          <a:ln/>
        </p:spPr>
      </p:sp>
      <p:pic>
        <p:nvPicPr>
          <p:cNvPr id="7" name="Image 0" descr="preencoded.png"/>
          <p:cNvPicPr>
            <a:picLocks noChangeAspect="1"/>
          </p:cNvPicPr>
          <p:nvPr/>
        </p:nvPicPr>
        <p:blipFill>
          <a:blip r:embed="rId3"/>
          <a:stretch>
            <a:fillRect/>
          </a:stretch>
        </p:blipFill>
        <p:spPr>
          <a:xfrm>
            <a:off x="868680" y="1645920"/>
            <a:ext cx="274320" cy="274320"/>
          </a:xfrm>
          <a:prstGeom prst="rect">
            <a:avLst/>
          </a:prstGeom>
        </p:spPr>
      </p:pic>
      <p:sp>
        <p:nvSpPr>
          <p:cNvPr id="8" name="Text 5"/>
          <p:cNvSpPr txBox="1"/>
          <p:nvPr/>
        </p:nvSpPr>
        <p:spPr>
          <a:xfrm>
            <a:off x="1417320" y="1508760"/>
            <a:ext cx="2508504" cy="548640"/>
          </a:xfrm>
          <a:prstGeom prst="rect">
            <a:avLst/>
          </a:prstGeom>
          <a:noFill/>
          <a:ln/>
        </p:spPr>
        <p:txBody>
          <a:bodyPr wrap="square" lIns="0" tIns="0" rIns="0" bIns="0" rtlCol="0" anchor="ctr"/>
          <a:lstStyle/>
          <a:p>
            <a:pPr marL="0" indent="0">
              <a:buNone/>
            </a:pPr>
            <a:r>
              <a:rPr lang="en-US" b="1" dirty="0">
                <a:solidFill>
                  <a:srgbClr val="2E2522"/>
                </a:solidFill>
                <a:latin typeface="Cambria" pitchFamily="34" charset="0"/>
                <a:ea typeface="Cambria" pitchFamily="34" charset="-122"/>
                <a:cs typeface="Cambria" pitchFamily="34" charset="-120"/>
              </a:rPr>
              <a:t>Improves teaching and support</a:t>
            </a:r>
            <a:endParaRPr lang="en-US" dirty="0"/>
          </a:p>
        </p:txBody>
      </p:sp>
      <p:sp>
        <p:nvSpPr>
          <p:cNvPr id="9" name="Text 6"/>
          <p:cNvSpPr txBox="1"/>
          <p:nvPr/>
        </p:nvSpPr>
        <p:spPr>
          <a:xfrm>
            <a:off x="731520" y="2194560"/>
            <a:ext cx="3148584" cy="502920"/>
          </a:xfrm>
          <a:prstGeom prst="rect">
            <a:avLst/>
          </a:prstGeom>
          <a:noFill/>
          <a:ln/>
        </p:spPr>
        <p:txBody>
          <a:bodyPr wrap="square" lIns="0" tIns="0" rIns="0" bIns="0" rtlCol="0" anchor="t"/>
          <a:lstStyle/>
          <a:p>
            <a:pPr marL="0" indent="0">
              <a:buNone/>
            </a:pPr>
            <a:r>
              <a:rPr lang="en-US" sz="1600" dirty="0">
                <a:latin typeface="Calibri" pitchFamily="34" charset="0"/>
                <a:ea typeface="Calibri" pitchFamily="34" charset="-122"/>
                <a:cs typeface="Calibri" pitchFamily="34" charset="-120"/>
              </a:rPr>
              <a:t>Identifies which practices help which learners.</a:t>
            </a:r>
            <a:endParaRPr lang="en-US" sz="1600" dirty="0"/>
          </a:p>
        </p:txBody>
      </p:sp>
      <p:sp>
        <p:nvSpPr>
          <p:cNvPr id="10" name="Text 7"/>
          <p:cNvSpPr txBox="1"/>
          <p:nvPr/>
        </p:nvSpPr>
        <p:spPr>
          <a:xfrm>
            <a:off x="731520" y="2785032"/>
            <a:ext cx="3148584" cy="685797"/>
          </a:xfrm>
          <a:prstGeom prst="rect">
            <a:avLst/>
          </a:prstGeom>
          <a:noFill/>
          <a:ln/>
        </p:spPr>
        <p:txBody>
          <a:bodyPr wrap="square" lIns="0" tIns="0" rIns="0" bIns="0" rtlCol="0" anchor="t"/>
          <a:lstStyle/>
          <a:p>
            <a:pPr marL="0" indent="0">
              <a:buNone/>
            </a:pPr>
            <a:r>
              <a:rPr lang="en-US" sz="1400" i="1" dirty="0">
                <a:latin typeface="Calibri" pitchFamily="34" charset="0"/>
                <a:ea typeface="Calibri" pitchFamily="34" charset="-122"/>
                <a:cs typeface="Calibri" pitchFamily="34" charset="-120"/>
              </a:rPr>
              <a:t>e.g. Evidence on explicit, systematic phonics for pupils with reading difficulties.</a:t>
            </a:r>
            <a:endParaRPr lang="en-US" sz="1400" dirty="0"/>
          </a:p>
        </p:txBody>
      </p:sp>
      <p:sp>
        <p:nvSpPr>
          <p:cNvPr id="11" name="Shape 8"/>
          <p:cNvSpPr/>
          <p:nvPr/>
        </p:nvSpPr>
        <p:spPr>
          <a:xfrm>
            <a:off x="4337304" y="1325880"/>
            <a:ext cx="3514344" cy="2286000"/>
          </a:xfrm>
          <a:prstGeom prst="roundRect">
            <a:avLst>
              <a:gd name="adj" fmla="val 3200"/>
            </a:avLst>
          </a:prstGeom>
          <a:solidFill>
            <a:srgbClr val="EFE5D3"/>
          </a:solidFill>
          <a:ln/>
        </p:spPr>
      </p:sp>
      <p:sp>
        <p:nvSpPr>
          <p:cNvPr id="12" name="Shape 9"/>
          <p:cNvSpPr/>
          <p:nvPr/>
        </p:nvSpPr>
        <p:spPr>
          <a:xfrm>
            <a:off x="4520184" y="1508760"/>
            <a:ext cx="548640" cy="548640"/>
          </a:xfrm>
          <a:prstGeom prst="ellipse">
            <a:avLst/>
          </a:prstGeom>
          <a:solidFill>
            <a:srgbClr val="7A1F2B"/>
          </a:solidFill>
          <a:ln/>
        </p:spPr>
      </p:sp>
      <p:pic>
        <p:nvPicPr>
          <p:cNvPr id="13" name="Image 1" descr="preencoded.png"/>
          <p:cNvPicPr>
            <a:picLocks noChangeAspect="1"/>
          </p:cNvPicPr>
          <p:nvPr/>
        </p:nvPicPr>
        <p:blipFill>
          <a:blip r:embed="rId4"/>
          <a:stretch>
            <a:fillRect/>
          </a:stretch>
        </p:blipFill>
        <p:spPr>
          <a:xfrm>
            <a:off x="4657344" y="1645920"/>
            <a:ext cx="274320" cy="274320"/>
          </a:xfrm>
          <a:prstGeom prst="rect">
            <a:avLst/>
          </a:prstGeom>
        </p:spPr>
      </p:pic>
      <p:sp>
        <p:nvSpPr>
          <p:cNvPr id="14" name="Text 10"/>
          <p:cNvSpPr txBox="1"/>
          <p:nvPr/>
        </p:nvSpPr>
        <p:spPr>
          <a:xfrm>
            <a:off x="5205984" y="1508760"/>
            <a:ext cx="2508504" cy="548640"/>
          </a:xfrm>
          <a:prstGeom prst="rect">
            <a:avLst/>
          </a:prstGeom>
          <a:noFill/>
          <a:ln/>
        </p:spPr>
        <p:txBody>
          <a:bodyPr wrap="square" lIns="0" tIns="0" rIns="0" bIns="0" rtlCol="0" anchor="ctr"/>
          <a:lstStyle/>
          <a:p>
            <a:pPr marL="0" indent="0">
              <a:buNone/>
            </a:pPr>
            <a:r>
              <a:rPr lang="en-US" b="1" dirty="0">
                <a:solidFill>
                  <a:srgbClr val="2E2522"/>
                </a:solidFill>
                <a:latin typeface="Cambria" pitchFamily="34" charset="0"/>
                <a:ea typeface="Cambria" pitchFamily="34" charset="-122"/>
                <a:cs typeface="Cambria" pitchFamily="34" charset="-120"/>
              </a:rPr>
              <a:t>Protects learners</a:t>
            </a:r>
            <a:endParaRPr lang="en-US" dirty="0"/>
          </a:p>
        </p:txBody>
      </p:sp>
      <p:sp>
        <p:nvSpPr>
          <p:cNvPr id="15" name="Text 11"/>
          <p:cNvSpPr txBox="1"/>
          <p:nvPr/>
        </p:nvSpPr>
        <p:spPr>
          <a:xfrm>
            <a:off x="4520184" y="2194560"/>
            <a:ext cx="3148584" cy="502920"/>
          </a:xfrm>
          <a:prstGeom prst="rect">
            <a:avLst/>
          </a:prstGeom>
          <a:noFill/>
          <a:ln/>
        </p:spPr>
        <p:txBody>
          <a:bodyPr wrap="square" lIns="0" tIns="0" rIns="0" bIns="0" rtlCol="0" anchor="t"/>
          <a:lstStyle/>
          <a:p>
            <a:pPr marL="0" indent="0">
              <a:buNone/>
            </a:pPr>
            <a:r>
              <a:rPr lang="en-US" sz="1600" dirty="0">
                <a:latin typeface="Calibri" pitchFamily="34" charset="0"/>
                <a:ea typeface="Calibri" pitchFamily="34" charset="-122"/>
                <a:cs typeface="Calibri" pitchFamily="34" charset="-120"/>
              </a:rPr>
              <a:t>Tests popular claims before they spread.</a:t>
            </a:r>
            <a:endParaRPr lang="en-US" sz="1600" dirty="0"/>
          </a:p>
        </p:txBody>
      </p:sp>
      <p:sp>
        <p:nvSpPr>
          <p:cNvPr id="16" name="Text 12"/>
          <p:cNvSpPr txBox="1"/>
          <p:nvPr/>
        </p:nvSpPr>
        <p:spPr>
          <a:xfrm>
            <a:off x="4520184" y="2785032"/>
            <a:ext cx="3148584" cy="685797"/>
          </a:xfrm>
          <a:prstGeom prst="rect">
            <a:avLst/>
          </a:prstGeom>
          <a:noFill/>
          <a:ln/>
        </p:spPr>
        <p:txBody>
          <a:bodyPr wrap="square" lIns="0" tIns="0" rIns="0" bIns="0" rtlCol="0" anchor="t"/>
          <a:lstStyle/>
          <a:p>
            <a:pPr marL="0" indent="0">
              <a:buNone/>
            </a:pPr>
            <a:r>
              <a:rPr lang="en-US" sz="1400" i="1" dirty="0">
                <a:latin typeface="Calibri" pitchFamily="34" charset="0"/>
                <a:ea typeface="Calibri" pitchFamily="34" charset="-122"/>
                <a:cs typeface="Calibri" pitchFamily="34" charset="-120"/>
              </a:rPr>
              <a:t>e.g. Facilitated communication was widely used until studies showed messages often came from the facilitator (Mostert, 2001).</a:t>
            </a:r>
            <a:endParaRPr lang="en-US" sz="1400" dirty="0"/>
          </a:p>
        </p:txBody>
      </p:sp>
      <p:sp>
        <p:nvSpPr>
          <p:cNvPr id="17" name="Shape 13"/>
          <p:cNvSpPr/>
          <p:nvPr/>
        </p:nvSpPr>
        <p:spPr>
          <a:xfrm>
            <a:off x="8125968" y="1325880"/>
            <a:ext cx="3514344" cy="2286000"/>
          </a:xfrm>
          <a:prstGeom prst="roundRect">
            <a:avLst>
              <a:gd name="adj" fmla="val 3200"/>
            </a:avLst>
          </a:prstGeom>
          <a:solidFill>
            <a:srgbClr val="EFE5D3"/>
          </a:solidFill>
          <a:ln/>
        </p:spPr>
      </p:sp>
      <p:sp>
        <p:nvSpPr>
          <p:cNvPr id="18" name="Shape 14"/>
          <p:cNvSpPr/>
          <p:nvPr/>
        </p:nvSpPr>
        <p:spPr>
          <a:xfrm>
            <a:off x="8308848" y="1508760"/>
            <a:ext cx="548640" cy="548640"/>
          </a:xfrm>
          <a:prstGeom prst="ellipse">
            <a:avLst/>
          </a:prstGeom>
          <a:solidFill>
            <a:srgbClr val="7A1F2B"/>
          </a:solidFill>
          <a:ln/>
        </p:spPr>
      </p:sp>
      <p:pic>
        <p:nvPicPr>
          <p:cNvPr id="19" name="Image 2" descr="preencoded.png"/>
          <p:cNvPicPr>
            <a:picLocks noChangeAspect="1"/>
          </p:cNvPicPr>
          <p:nvPr/>
        </p:nvPicPr>
        <p:blipFill>
          <a:blip r:embed="rId5"/>
          <a:stretch>
            <a:fillRect/>
          </a:stretch>
        </p:blipFill>
        <p:spPr>
          <a:xfrm>
            <a:off x="8446008" y="1645920"/>
            <a:ext cx="274320" cy="274320"/>
          </a:xfrm>
          <a:prstGeom prst="rect">
            <a:avLst/>
          </a:prstGeom>
        </p:spPr>
      </p:pic>
      <p:sp>
        <p:nvSpPr>
          <p:cNvPr id="20" name="Text 15"/>
          <p:cNvSpPr txBox="1"/>
          <p:nvPr/>
        </p:nvSpPr>
        <p:spPr>
          <a:xfrm>
            <a:off x="8994648" y="1508760"/>
            <a:ext cx="2508504" cy="548640"/>
          </a:xfrm>
          <a:prstGeom prst="rect">
            <a:avLst/>
          </a:prstGeom>
          <a:noFill/>
          <a:ln/>
        </p:spPr>
        <p:txBody>
          <a:bodyPr wrap="square" lIns="0" tIns="0" rIns="0" bIns="0" rtlCol="0" anchor="ctr"/>
          <a:lstStyle/>
          <a:p>
            <a:pPr marL="0" indent="0">
              <a:buNone/>
            </a:pPr>
            <a:r>
              <a:rPr lang="en-US" b="1" dirty="0">
                <a:solidFill>
                  <a:srgbClr val="2E2522"/>
                </a:solidFill>
                <a:latin typeface="Cambria" pitchFamily="34" charset="0"/>
                <a:ea typeface="Cambria" pitchFamily="34" charset="-122"/>
                <a:cs typeface="Cambria" pitchFamily="34" charset="-120"/>
              </a:rPr>
              <a:t>Informs policy and resources</a:t>
            </a:r>
            <a:endParaRPr lang="en-US" dirty="0"/>
          </a:p>
        </p:txBody>
      </p:sp>
      <p:sp>
        <p:nvSpPr>
          <p:cNvPr id="21" name="Text 16"/>
          <p:cNvSpPr txBox="1"/>
          <p:nvPr/>
        </p:nvSpPr>
        <p:spPr>
          <a:xfrm>
            <a:off x="8308848" y="2194560"/>
            <a:ext cx="3148584" cy="502920"/>
          </a:xfrm>
          <a:prstGeom prst="rect">
            <a:avLst/>
          </a:prstGeom>
          <a:noFill/>
          <a:ln/>
        </p:spPr>
        <p:txBody>
          <a:bodyPr wrap="square" lIns="0" tIns="0" rIns="0" bIns="0" rtlCol="0" anchor="t"/>
          <a:lstStyle/>
          <a:p>
            <a:pPr marL="0" indent="0">
              <a:buNone/>
            </a:pPr>
            <a:r>
              <a:rPr lang="en-US" sz="1600" dirty="0">
                <a:latin typeface="Calibri" pitchFamily="34" charset="0"/>
                <a:ea typeface="Calibri" pitchFamily="34" charset="-122"/>
                <a:cs typeface="Calibri" pitchFamily="34" charset="-120"/>
              </a:rPr>
              <a:t>Gives decision-makers evidence for planning.</a:t>
            </a:r>
            <a:endParaRPr lang="en-US" sz="1600" dirty="0"/>
          </a:p>
        </p:txBody>
      </p:sp>
      <p:sp>
        <p:nvSpPr>
          <p:cNvPr id="22" name="Text 17"/>
          <p:cNvSpPr txBox="1"/>
          <p:nvPr/>
        </p:nvSpPr>
        <p:spPr>
          <a:xfrm>
            <a:off x="8308848" y="2785032"/>
            <a:ext cx="3148584" cy="685797"/>
          </a:xfrm>
          <a:prstGeom prst="rect">
            <a:avLst/>
          </a:prstGeom>
          <a:noFill/>
          <a:ln/>
        </p:spPr>
        <p:txBody>
          <a:bodyPr wrap="square" lIns="0" tIns="0" rIns="0" bIns="0" rtlCol="0" anchor="t"/>
          <a:lstStyle/>
          <a:p>
            <a:pPr marL="0" indent="0">
              <a:buNone/>
            </a:pPr>
            <a:r>
              <a:rPr lang="en-US" sz="1400" i="1" dirty="0">
                <a:latin typeface="Calibri" pitchFamily="34" charset="0"/>
                <a:ea typeface="Calibri" pitchFamily="34" charset="-122"/>
                <a:cs typeface="Calibri" pitchFamily="34" charset="-120"/>
              </a:rPr>
              <a:t>e.g. Data on enrolment and outcomes in PPI and LRC programmes.</a:t>
            </a:r>
            <a:endParaRPr lang="en-US" sz="1400" dirty="0"/>
          </a:p>
        </p:txBody>
      </p:sp>
      <p:sp>
        <p:nvSpPr>
          <p:cNvPr id="23" name="Shape 18"/>
          <p:cNvSpPr/>
          <p:nvPr/>
        </p:nvSpPr>
        <p:spPr>
          <a:xfrm>
            <a:off x="548640" y="3886200"/>
            <a:ext cx="3514344" cy="2286000"/>
          </a:xfrm>
          <a:prstGeom prst="roundRect">
            <a:avLst>
              <a:gd name="adj" fmla="val 3200"/>
            </a:avLst>
          </a:prstGeom>
          <a:solidFill>
            <a:srgbClr val="EFE5D3"/>
          </a:solidFill>
          <a:ln/>
        </p:spPr>
      </p:sp>
      <p:sp>
        <p:nvSpPr>
          <p:cNvPr id="24" name="Shape 19"/>
          <p:cNvSpPr/>
          <p:nvPr/>
        </p:nvSpPr>
        <p:spPr>
          <a:xfrm>
            <a:off x="731520" y="4069080"/>
            <a:ext cx="548640" cy="548640"/>
          </a:xfrm>
          <a:prstGeom prst="ellipse">
            <a:avLst/>
          </a:prstGeom>
          <a:solidFill>
            <a:srgbClr val="7A1F2B"/>
          </a:solidFill>
          <a:ln/>
        </p:spPr>
      </p:sp>
      <p:pic>
        <p:nvPicPr>
          <p:cNvPr id="25" name="Image 3" descr="preencoded.png"/>
          <p:cNvPicPr>
            <a:picLocks noChangeAspect="1"/>
          </p:cNvPicPr>
          <p:nvPr/>
        </p:nvPicPr>
        <p:blipFill>
          <a:blip r:embed="rId6"/>
          <a:stretch>
            <a:fillRect/>
          </a:stretch>
        </p:blipFill>
        <p:spPr>
          <a:xfrm>
            <a:off x="868680" y="4206240"/>
            <a:ext cx="274320" cy="274320"/>
          </a:xfrm>
          <a:prstGeom prst="rect">
            <a:avLst/>
          </a:prstGeom>
        </p:spPr>
      </p:pic>
      <p:sp>
        <p:nvSpPr>
          <p:cNvPr id="26" name="Text 20"/>
          <p:cNvSpPr txBox="1"/>
          <p:nvPr/>
        </p:nvSpPr>
        <p:spPr>
          <a:xfrm>
            <a:off x="1417320" y="4069080"/>
            <a:ext cx="2508504" cy="548640"/>
          </a:xfrm>
          <a:prstGeom prst="rect">
            <a:avLst/>
          </a:prstGeom>
          <a:noFill/>
          <a:ln/>
        </p:spPr>
        <p:txBody>
          <a:bodyPr wrap="square" lIns="0" tIns="0" rIns="0" bIns="0" rtlCol="0" anchor="ctr"/>
          <a:lstStyle/>
          <a:p>
            <a:pPr marL="0" indent="0">
              <a:buNone/>
            </a:pPr>
            <a:r>
              <a:rPr lang="en-US" b="1" dirty="0">
                <a:solidFill>
                  <a:srgbClr val="2E2522"/>
                </a:solidFill>
                <a:latin typeface="Cambria" pitchFamily="34" charset="0"/>
                <a:ea typeface="Cambria" pitchFamily="34" charset="-122"/>
                <a:cs typeface="Cambria" pitchFamily="34" charset="-120"/>
              </a:rPr>
              <a:t>Advances rights and equity</a:t>
            </a:r>
            <a:endParaRPr lang="en-US" dirty="0"/>
          </a:p>
        </p:txBody>
      </p:sp>
      <p:sp>
        <p:nvSpPr>
          <p:cNvPr id="27" name="Text 21"/>
          <p:cNvSpPr txBox="1"/>
          <p:nvPr/>
        </p:nvSpPr>
        <p:spPr>
          <a:xfrm>
            <a:off x="731520" y="4754880"/>
            <a:ext cx="3148584" cy="502920"/>
          </a:xfrm>
          <a:prstGeom prst="rect">
            <a:avLst/>
          </a:prstGeom>
          <a:noFill/>
          <a:ln/>
        </p:spPr>
        <p:txBody>
          <a:bodyPr wrap="square" lIns="0" tIns="0" rIns="0" bIns="0" rtlCol="0" anchor="t"/>
          <a:lstStyle/>
          <a:p>
            <a:pPr marL="0" indent="0">
              <a:buNone/>
            </a:pPr>
            <a:r>
              <a:rPr lang="en-US" sz="1600" dirty="0">
                <a:latin typeface="Calibri" pitchFamily="34" charset="0"/>
                <a:ea typeface="Calibri" pitchFamily="34" charset="-122"/>
                <a:cs typeface="Calibri" pitchFamily="34" charset="-120"/>
              </a:rPr>
              <a:t>Documents barriers and exclusion.</a:t>
            </a:r>
            <a:endParaRPr lang="en-US" sz="1600" dirty="0"/>
          </a:p>
        </p:txBody>
      </p:sp>
      <p:sp>
        <p:nvSpPr>
          <p:cNvPr id="28" name="Text 22"/>
          <p:cNvSpPr txBox="1"/>
          <p:nvPr/>
        </p:nvSpPr>
        <p:spPr>
          <a:xfrm>
            <a:off x="731520" y="5345352"/>
            <a:ext cx="3148584" cy="685797"/>
          </a:xfrm>
          <a:prstGeom prst="rect">
            <a:avLst/>
          </a:prstGeom>
          <a:noFill/>
          <a:ln/>
        </p:spPr>
        <p:txBody>
          <a:bodyPr wrap="square" lIns="0" tIns="0" rIns="0" bIns="0" rtlCol="0" anchor="t"/>
          <a:lstStyle/>
          <a:p>
            <a:pPr marL="0" indent="0">
              <a:buNone/>
            </a:pPr>
            <a:r>
              <a:rPr lang="en-US" sz="1400" i="1" dirty="0">
                <a:latin typeface="Calibri" pitchFamily="34" charset="0"/>
                <a:ea typeface="Calibri" pitchFamily="34" charset="-122"/>
                <a:cs typeface="Calibri" pitchFamily="34" charset="-120"/>
              </a:rPr>
              <a:t>e.g. Monitoring progress on the right to inclusive education (CRPD Article 24).</a:t>
            </a:r>
            <a:endParaRPr lang="en-US" sz="1400" dirty="0"/>
          </a:p>
        </p:txBody>
      </p:sp>
      <p:sp>
        <p:nvSpPr>
          <p:cNvPr id="29" name="Shape 23"/>
          <p:cNvSpPr/>
          <p:nvPr/>
        </p:nvSpPr>
        <p:spPr>
          <a:xfrm>
            <a:off x="4337304" y="3886200"/>
            <a:ext cx="3514344" cy="2286000"/>
          </a:xfrm>
          <a:prstGeom prst="roundRect">
            <a:avLst>
              <a:gd name="adj" fmla="val 3200"/>
            </a:avLst>
          </a:prstGeom>
          <a:solidFill>
            <a:srgbClr val="EFE5D3"/>
          </a:solidFill>
          <a:ln/>
        </p:spPr>
      </p:sp>
      <p:sp>
        <p:nvSpPr>
          <p:cNvPr id="30" name="Shape 24"/>
          <p:cNvSpPr/>
          <p:nvPr/>
        </p:nvSpPr>
        <p:spPr>
          <a:xfrm>
            <a:off x="4520184" y="4069080"/>
            <a:ext cx="548640" cy="548640"/>
          </a:xfrm>
          <a:prstGeom prst="ellipse">
            <a:avLst/>
          </a:prstGeom>
          <a:solidFill>
            <a:srgbClr val="7A1F2B"/>
          </a:solidFill>
          <a:ln/>
        </p:spPr>
      </p:sp>
      <p:pic>
        <p:nvPicPr>
          <p:cNvPr id="31" name="Image 4" descr="preencoded.png"/>
          <p:cNvPicPr>
            <a:picLocks noChangeAspect="1"/>
          </p:cNvPicPr>
          <p:nvPr/>
        </p:nvPicPr>
        <p:blipFill>
          <a:blip r:embed="rId7"/>
          <a:stretch>
            <a:fillRect/>
          </a:stretch>
        </p:blipFill>
        <p:spPr>
          <a:xfrm>
            <a:off x="4657344" y="4206240"/>
            <a:ext cx="274320" cy="274320"/>
          </a:xfrm>
          <a:prstGeom prst="rect">
            <a:avLst/>
          </a:prstGeom>
        </p:spPr>
      </p:pic>
      <p:sp>
        <p:nvSpPr>
          <p:cNvPr id="32" name="Text 25"/>
          <p:cNvSpPr txBox="1"/>
          <p:nvPr/>
        </p:nvSpPr>
        <p:spPr>
          <a:xfrm>
            <a:off x="5205984" y="4069080"/>
            <a:ext cx="2508504" cy="548640"/>
          </a:xfrm>
          <a:prstGeom prst="rect">
            <a:avLst/>
          </a:prstGeom>
          <a:noFill/>
          <a:ln/>
        </p:spPr>
        <p:txBody>
          <a:bodyPr wrap="square" lIns="0" tIns="0" rIns="0" bIns="0" rtlCol="0" anchor="ctr"/>
          <a:lstStyle/>
          <a:p>
            <a:pPr marL="0" indent="0">
              <a:buNone/>
            </a:pPr>
            <a:r>
              <a:rPr lang="en-US" b="1" dirty="0">
                <a:solidFill>
                  <a:srgbClr val="2E2522"/>
                </a:solidFill>
                <a:latin typeface="Cambria" pitchFamily="34" charset="0"/>
                <a:ea typeface="Cambria" pitchFamily="34" charset="-122"/>
                <a:cs typeface="Cambria" pitchFamily="34" charset="-120"/>
              </a:rPr>
              <a:t>Brings in learner and family voice</a:t>
            </a:r>
            <a:endParaRPr lang="en-US" dirty="0"/>
          </a:p>
        </p:txBody>
      </p:sp>
      <p:sp>
        <p:nvSpPr>
          <p:cNvPr id="33" name="Text 26"/>
          <p:cNvSpPr txBox="1"/>
          <p:nvPr/>
        </p:nvSpPr>
        <p:spPr>
          <a:xfrm>
            <a:off x="4520184" y="4754880"/>
            <a:ext cx="3148584" cy="502920"/>
          </a:xfrm>
          <a:prstGeom prst="rect">
            <a:avLst/>
          </a:prstGeom>
          <a:noFill/>
          <a:ln/>
        </p:spPr>
        <p:txBody>
          <a:bodyPr wrap="square" lIns="0" tIns="0" rIns="0" bIns="0" rtlCol="0" anchor="t"/>
          <a:lstStyle/>
          <a:p>
            <a:pPr marL="0" indent="0">
              <a:buNone/>
            </a:pPr>
            <a:r>
              <a:rPr lang="en-US" sz="1600" dirty="0">
                <a:latin typeface="Calibri" pitchFamily="34" charset="0"/>
                <a:ea typeface="Calibri" pitchFamily="34" charset="-122"/>
                <a:cs typeface="Calibri" pitchFamily="34" charset="-120"/>
              </a:rPr>
              <a:t>Shows which outcomes matter to the people affected.</a:t>
            </a:r>
            <a:endParaRPr lang="en-US" sz="1600" dirty="0"/>
          </a:p>
        </p:txBody>
      </p:sp>
      <p:sp>
        <p:nvSpPr>
          <p:cNvPr id="34" name="Text 27"/>
          <p:cNvSpPr txBox="1"/>
          <p:nvPr/>
        </p:nvSpPr>
        <p:spPr>
          <a:xfrm>
            <a:off x="4520184" y="5345352"/>
            <a:ext cx="3148584" cy="685797"/>
          </a:xfrm>
          <a:prstGeom prst="rect">
            <a:avLst/>
          </a:prstGeom>
          <a:noFill/>
          <a:ln/>
        </p:spPr>
        <p:txBody>
          <a:bodyPr wrap="square" lIns="0" tIns="0" rIns="0" bIns="0" rtlCol="0" anchor="t"/>
          <a:lstStyle/>
          <a:p>
            <a:pPr marL="0" indent="0">
              <a:buNone/>
            </a:pPr>
            <a:r>
              <a:rPr lang="en-US" sz="1400" i="1" dirty="0">
                <a:latin typeface="Calibri" pitchFamily="34" charset="0"/>
                <a:ea typeface="Calibri" pitchFamily="34" charset="-122"/>
                <a:cs typeface="Calibri" pitchFamily="34" charset="-120"/>
              </a:rPr>
              <a:t>e.g. Young people describing what makes a transition plan useful.</a:t>
            </a:r>
            <a:endParaRPr lang="en-US" sz="1400" dirty="0"/>
          </a:p>
        </p:txBody>
      </p:sp>
      <p:sp>
        <p:nvSpPr>
          <p:cNvPr id="35" name="Shape 28"/>
          <p:cNvSpPr/>
          <p:nvPr/>
        </p:nvSpPr>
        <p:spPr>
          <a:xfrm>
            <a:off x="8125968" y="3886200"/>
            <a:ext cx="3514344" cy="2286000"/>
          </a:xfrm>
          <a:prstGeom prst="roundRect">
            <a:avLst>
              <a:gd name="adj" fmla="val 3200"/>
            </a:avLst>
          </a:prstGeom>
          <a:solidFill>
            <a:srgbClr val="EFE5D3"/>
          </a:solidFill>
          <a:ln/>
        </p:spPr>
      </p:sp>
      <p:sp>
        <p:nvSpPr>
          <p:cNvPr id="36" name="Shape 29"/>
          <p:cNvSpPr/>
          <p:nvPr/>
        </p:nvSpPr>
        <p:spPr>
          <a:xfrm>
            <a:off x="8308848" y="4069080"/>
            <a:ext cx="548640" cy="548640"/>
          </a:xfrm>
          <a:prstGeom prst="ellipse">
            <a:avLst/>
          </a:prstGeom>
          <a:solidFill>
            <a:srgbClr val="7A1F2B"/>
          </a:solidFill>
          <a:ln/>
        </p:spPr>
      </p:sp>
      <p:pic>
        <p:nvPicPr>
          <p:cNvPr id="37" name="Image 5" descr="preencoded.png"/>
          <p:cNvPicPr>
            <a:picLocks noChangeAspect="1"/>
          </p:cNvPicPr>
          <p:nvPr/>
        </p:nvPicPr>
        <p:blipFill>
          <a:blip r:embed="rId8"/>
          <a:stretch>
            <a:fillRect/>
          </a:stretch>
        </p:blipFill>
        <p:spPr>
          <a:xfrm>
            <a:off x="8446008" y="4206240"/>
            <a:ext cx="274320" cy="274320"/>
          </a:xfrm>
          <a:prstGeom prst="rect">
            <a:avLst/>
          </a:prstGeom>
        </p:spPr>
      </p:pic>
      <p:sp>
        <p:nvSpPr>
          <p:cNvPr id="38" name="Text 30"/>
          <p:cNvSpPr txBox="1"/>
          <p:nvPr/>
        </p:nvSpPr>
        <p:spPr>
          <a:xfrm>
            <a:off x="8994648" y="4069080"/>
            <a:ext cx="2508504" cy="548640"/>
          </a:xfrm>
          <a:prstGeom prst="rect">
            <a:avLst/>
          </a:prstGeom>
          <a:noFill/>
          <a:ln/>
        </p:spPr>
        <p:txBody>
          <a:bodyPr wrap="square" lIns="0" tIns="0" rIns="0" bIns="0" rtlCol="0" anchor="ctr"/>
          <a:lstStyle/>
          <a:p>
            <a:pPr marL="0" indent="0">
              <a:buNone/>
            </a:pPr>
            <a:r>
              <a:rPr lang="en-US" b="1" dirty="0">
                <a:solidFill>
                  <a:srgbClr val="2E2522"/>
                </a:solidFill>
                <a:latin typeface="Cambria" pitchFamily="34" charset="0"/>
                <a:ea typeface="Cambria" pitchFamily="34" charset="-122"/>
                <a:cs typeface="Cambria" pitchFamily="34" charset="-120"/>
              </a:rPr>
              <a:t>Builds local evidence</a:t>
            </a:r>
            <a:endParaRPr lang="en-US" dirty="0"/>
          </a:p>
        </p:txBody>
      </p:sp>
      <p:sp>
        <p:nvSpPr>
          <p:cNvPr id="39" name="Text 31"/>
          <p:cNvSpPr txBox="1"/>
          <p:nvPr/>
        </p:nvSpPr>
        <p:spPr>
          <a:xfrm>
            <a:off x="8308848" y="4754880"/>
            <a:ext cx="3148584" cy="502920"/>
          </a:xfrm>
          <a:prstGeom prst="rect">
            <a:avLst/>
          </a:prstGeom>
          <a:noFill/>
          <a:ln/>
        </p:spPr>
        <p:txBody>
          <a:bodyPr wrap="square" lIns="0" tIns="0" rIns="0" bIns="0" rtlCol="0" anchor="t"/>
          <a:lstStyle/>
          <a:p>
            <a:pPr marL="0" indent="0">
              <a:buNone/>
            </a:pPr>
            <a:r>
              <a:rPr lang="en-US" sz="1600" dirty="0">
                <a:latin typeface="Calibri" pitchFamily="34" charset="0"/>
                <a:ea typeface="Calibri" pitchFamily="34" charset="-122"/>
                <a:cs typeface="Calibri" pitchFamily="34" charset="-120"/>
              </a:rPr>
              <a:t>Much SNE evidence comes from Western settings.</a:t>
            </a:r>
            <a:endParaRPr lang="en-US" sz="1600" dirty="0"/>
          </a:p>
        </p:txBody>
      </p:sp>
      <p:sp>
        <p:nvSpPr>
          <p:cNvPr id="40" name="Text 32"/>
          <p:cNvSpPr txBox="1"/>
          <p:nvPr/>
        </p:nvSpPr>
        <p:spPr>
          <a:xfrm>
            <a:off x="8308848" y="5345352"/>
            <a:ext cx="3148584" cy="685797"/>
          </a:xfrm>
          <a:prstGeom prst="rect">
            <a:avLst/>
          </a:prstGeom>
          <a:noFill/>
          <a:ln/>
        </p:spPr>
        <p:txBody>
          <a:bodyPr wrap="square" lIns="0" tIns="0" rIns="0" bIns="0" rtlCol="0" anchor="t"/>
          <a:lstStyle/>
          <a:p>
            <a:r>
              <a:rPr lang="en-US" sz="1400" i="1" dirty="0">
                <a:latin typeface="Calibri" pitchFamily="34" charset="0"/>
                <a:ea typeface="Calibri" pitchFamily="34" charset="-122"/>
                <a:cs typeface="Calibri" pitchFamily="34" charset="-120"/>
              </a:rPr>
              <a:t>e.g. , Malaysian and Chinese classrooms need their own studies.</a:t>
            </a:r>
            <a:endParaRPr lang="en-US" sz="1400" dirty="0"/>
          </a:p>
        </p:txBody>
      </p:sp>
      <p:sp>
        <p:nvSpPr>
          <p:cNvPr id="41" name="Slide Number Placeholder 0"/>
          <p:cNvSpPr>
            <a:spLocks noGrp="1"/>
          </p:cNvSpPr>
          <p:nvPr>
            <p:ph type="sldNum" sz="quarter" idx="4294967295"/>
          </p:nvPr>
        </p:nvSpPr>
        <p:spPr>
          <a:xfrm>
            <a:off x="11183112" y="6437376"/>
            <a:ext cx="457200" cy="237744"/>
          </a:xfrm>
          <a:prstGeom prst="rect">
            <a:avLst/>
          </a:prstGeom>
          <a:extLst>
            <a:ext uri="{C572A759-6A51-4108-AA02-DFA0A04FC94B}">
              <ma14:wrappingTextBoxFlag xmlns=""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wrap="square" lIns="0" tIns="0" rIns="0" bIns="0" rtlCol="0" anchor="ctr"/>
          <a:lstStyle/>
          <a:p>
            <a:pPr marL="0" indent="0">
              <a:buNone/>
            </a:pPr>
            <a:r>
              <a:rPr lang="en-US" sz="1000" b="1" kern="0" spc="150" dirty="0">
                <a:solidFill>
                  <a:srgbClr val="7A1F2B"/>
                </a:solidFill>
                <a:latin typeface="Calibri" pitchFamily="34" charset="0"/>
                <a:ea typeface="Calibri" pitchFamily="34" charset="-122"/>
                <a:cs typeface="Calibri" pitchFamily="34" charset="-120"/>
              </a:rPr>
              <a:t>PART A · SIGNIFICANCE</a:t>
            </a:r>
            <a:endParaRPr lang="en-US" sz="1000" dirty="0"/>
          </a:p>
        </p:txBody>
      </p:sp>
      <p:sp>
        <p:nvSpPr>
          <p:cNvPr id="3" name="Text 1"/>
          <p:cNvSpPr txBox="1"/>
          <p:nvPr/>
        </p:nvSpPr>
        <p:spPr>
          <a:xfrm>
            <a:off x="548640" y="512064"/>
            <a:ext cx="11064240" cy="640080"/>
          </a:xfrm>
          <a:prstGeom prst="rect">
            <a:avLst/>
          </a:prstGeom>
          <a:noFill/>
          <a:ln/>
        </p:spPr>
        <p:txBody>
          <a:bodyPr wrap="square" lIns="0" tIns="0" rIns="0" bIns="0" rtlCol="0" anchor="ctr">
            <a:normAutofit/>
          </a:bodyPr>
          <a:lstStyle/>
          <a:p>
            <a:pPr marL="0" indent="0">
              <a:buNone/>
            </a:pPr>
            <a:r>
              <a:rPr lang="en-US" sz="2800" b="1" dirty="0">
                <a:solidFill>
                  <a:srgbClr val="2E2522"/>
                </a:solidFill>
                <a:latin typeface="Cambria" pitchFamily="34" charset="0"/>
                <a:ea typeface="Cambria" pitchFamily="34" charset="-122"/>
                <a:cs typeface="Cambria" pitchFamily="34" charset="-120"/>
              </a:rPr>
              <a:t>What makes SNE research distinctive?</a:t>
            </a:r>
            <a:endParaRPr lang="en-US" sz="2800" dirty="0"/>
          </a:p>
        </p:txBody>
      </p:sp>
      <p:sp>
        <p:nvSpPr>
          <p:cNvPr id="4" name="Text 2"/>
          <p:cNvSpPr txBox="1"/>
          <p:nvPr/>
        </p:nvSpPr>
        <p:spPr>
          <a:xfrm>
            <a:off x="548640" y="6437376"/>
            <a:ext cx="9144000" cy="237744"/>
          </a:xfrm>
          <a:prstGeom prst="rect">
            <a:avLst/>
          </a:prstGeom>
          <a:noFill/>
          <a:ln/>
        </p:spPr>
        <p:txBody>
          <a:bodyPr wrap="square" lIns="0" tIns="0" rIns="0" bIns="0" rtlCol="0" anchor="ctr"/>
          <a:lstStyle/>
          <a:p>
            <a:pPr marL="0" indent="0">
              <a:buNone/>
            </a:pPr>
            <a:r>
              <a:rPr lang="en-US" sz="900" dirty="0">
                <a:solidFill>
                  <a:srgbClr val="6B5E55"/>
                </a:solidFill>
                <a:latin typeface="Calibri" pitchFamily="34" charset="0"/>
                <a:ea typeface="Calibri" pitchFamily="34" charset="-122"/>
                <a:cs typeface="Calibri" pitchFamily="34" charset="-120"/>
              </a:rPr>
              <a:t>MSN1074 Research Methodology  |  Topic 1: Introduction to Research in SNE  |  Session 1</a:t>
            </a:r>
            <a:endParaRPr lang="en-US" sz="900" dirty="0"/>
          </a:p>
        </p:txBody>
      </p:sp>
      <p:graphicFrame>
        <p:nvGraphicFramePr>
          <p:cNvPr id="17" name="Table 0"/>
          <p:cNvGraphicFramePr>
            <a:graphicFrameLocks noGrp="1"/>
          </p:cNvGraphicFramePr>
          <p:nvPr>
            <p:extLst>
              <p:ext uri="{D42A27DB-BD31-4B8C-83A1-F6EECF244321}">
                <p14:modId xmlns:p14="http://schemas.microsoft.com/office/powerpoint/2010/main" val="929533405"/>
              </p:ext>
            </p:extLst>
          </p:nvPr>
        </p:nvGraphicFramePr>
        <p:xfrm>
          <a:off x="548640" y="1325880"/>
          <a:ext cx="11091672" cy="4334256"/>
        </p:xfrm>
        <a:graphic>
          <a:graphicData uri="http://schemas.openxmlformats.org/drawingml/2006/table">
            <a:tbl>
              <a:tblPr/>
              <a:tblGrid>
                <a:gridCol w="2743200">
                  <a:extLst>
                    <a:ext uri="{9D8B030D-6E8A-4147-A177-3AD203B41FA5}">
                      <a16:colId xmlns:a16="http://schemas.microsoft.com/office/drawing/2014/main" val="20000"/>
                    </a:ext>
                  </a:extLst>
                </a:gridCol>
                <a:gridCol w="3840480">
                  <a:extLst>
                    <a:ext uri="{9D8B030D-6E8A-4147-A177-3AD203B41FA5}">
                      <a16:colId xmlns:a16="http://schemas.microsoft.com/office/drawing/2014/main" val="20001"/>
                    </a:ext>
                  </a:extLst>
                </a:gridCol>
                <a:gridCol w="4507992">
                  <a:extLst>
                    <a:ext uri="{9D8B030D-6E8A-4147-A177-3AD203B41FA5}">
                      <a16:colId xmlns:a16="http://schemas.microsoft.com/office/drawing/2014/main" val="20002"/>
                    </a:ext>
                  </a:extLst>
                </a:gridCol>
              </a:tblGrid>
              <a:tr h="566928">
                <a:tc>
                  <a:txBody>
                    <a:bodyPr/>
                    <a:lstStyle/>
                    <a:p>
                      <a:pPr marL="0" indent="0">
                        <a:buNone/>
                      </a:pPr>
                      <a:r>
                        <a:rPr lang="en-US" sz="1700" b="1" dirty="0">
                          <a:solidFill>
                            <a:srgbClr val="FFFBF3"/>
                          </a:solidFill>
                          <a:latin typeface="Calibri" pitchFamily="34" charset="0"/>
                          <a:ea typeface="Calibri" pitchFamily="34" charset="-122"/>
                          <a:cs typeface="Calibri" pitchFamily="34" charset="-120"/>
                        </a:rPr>
                        <a:t>Feature</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7A1F2B"/>
                    </a:solidFill>
                  </a:tcPr>
                </a:tc>
                <a:tc>
                  <a:txBody>
                    <a:bodyPr/>
                    <a:lstStyle/>
                    <a:p>
                      <a:pPr marL="0" indent="0">
                        <a:buNone/>
                      </a:pPr>
                      <a:r>
                        <a:rPr lang="en-US" sz="1700" b="1" dirty="0">
                          <a:solidFill>
                            <a:srgbClr val="FFFBF3"/>
                          </a:solidFill>
                          <a:latin typeface="Calibri" pitchFamily="34" charset="0"/>
                          <a:ea typeface="Calibri" pitchFamily="34" charset="-122"/>
                          <a:cs typeface="Calibri" pitchFamily="34" charset="-120"/>
                        </a:rPr>
                        <a:t>What it means</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7A1F2B"/>
                    </a:solidFill>
                  </a:tcPr>
                </a:tc>
                <a:tc>
                  <a:txBody>
                    <a:bodyPr/>
                    <a:lstStyle/>
                    <a:p>
                      <a:pPr marL="0" indent="0">
                        <a:buNone/>
                      </a:pPr>
                      <a:r>
                        <a:rPr lang="en-US" sz="1700" b="1" dirty="0">
                          <a:solidFill>
                            <a:srgbClr val="FFFBF3"/>
                          </a:solidFill>
                          <a:latin typeface="Calibri" pitchFamily="34" charset="0"/>
                          <a:ea typeface="Calibri" pitchFamily="34" charset="-122"/>
                          <a:cs typeface="Calibri" pitchFamily="34" charset="-120"/>
                        </a:rPr>
                        <a:t>Implication for researchers</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7A1F2B"/>
                    </a:solidFill>
                  </a:tcPr>
                </a:tc>
                <a:extLst>
                  <a:ext uri="{0D108BD9-81ED-4DB2-BD59-A6C34878D82A}">
                    <a16:rowId xmlns:a16="http://schemas.microsoft.com/office/drawing/2014/main" val="10000"/>
                  </a:ext>
                </a:extLst>
              </a:tr>
              <a:tr h="566928">
                <a:tc>
                  <a:txBody>
                    <a:bodyPr/>
                    <a:lstStyle/>
                    <a:p>
                      <a:pPr marL="0" indent="0">
                        <a:buNone/>
                      </a:pPr>
                      <a:r>
                        <a:rPr lang="en-US" sz="1700" b="1" dirty="0">
                          <a:solidFill>
                            <a:srgbClr val="7A1F2B"/>
                          </a:solidFill>
                          <a:latin typeface="Calibri" pitchFamily="34" charset="0"/>
                          <a:ea typeface="Calibri" pitchFamily="34" charset="-122"/>
                          <a:cs typeface="Calibri" pitchFamily="34" charset="-120"/>
                        </a:rPr>
                        <a:t>Heterogeneity</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EFE5D3"/>
                    </a:solidFill>
                  </a:tcPr>
                </a:tc>
                <a:tc>
                  <a:txBody>
                    <a:bodyPr/>
                    <a:lstStyle/>
                    <a:p>
                      <a:pPr marL="0" indent="0">
                        <a:buNone/>
                      </a:pPr>
                      <a:r>
                        <a:rPr lang="en-US" sz="1700" dirty="0">
                          <a:solidFill>
                            <a:srgbClr val="2E2522"/>
                          </a:solidFill>
                          <a:latin typeface="Calibri" pitchFamily="34" charset="0"/>
                          <a:ea typeface="Calibri" pitchFamily="34" charset="-122"/>
                          <a:cs typeface="Calibri" pitchFamily="34" charset="-120"/>
                        </a:rPr>
                        <a:t>Learners with the same label can differ widely.</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FFFBF3"/>
                    </a:solidFill>
                  </a:tcPr>
                </a:tc>
                <a:tc>
                  <a:txBody>
                    <a:bodyPr/>
                    <a:lstStyle/>
                    <a:p>
                      <a:pPr marL="0" indent="0">
                        <a:buNone/>
                      </a:pPr>
                      <a:r>
                        <a:rPr lang="en-US" sz="1700" dirty="0">
                          <a:solidFill>
                            <a:srgbClr val="2E2522"/>
                          </a:solidFill>
                          <a:latin typeface="Calibri" pitchFamily="34" charset="0"/>
                          <a:ea typeface="Calibri" pitchFamily="34" charset="-122"/>
                          <a:cs typeface="Calibri" pitchFamily="34" charset="-120"/>
                        </a:rPr>
                        <a:t>Describe participants in detail; avoid treating a category as one group.</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FFFBF3"/>
                    </a:solidFill>
                  </a:tcPr>
                </a:tc>
                <a:extLst>
                  <a:ext uri="{0D108BD9-81ED-4DB2-BD59-A6C34878D82A}">
                    <a16:rowId xmlns:a16="http://schemas.microsoft.com/office/drawing/2014/main" val="10001"/>
                  </a:ext>
                </a:extLst>
              </a:tr>
              <a:tr h="566928">
                <a:tc>
                  <a:txBody>
                    <a:bodyPr/>
                    <a:lstStyle/>
                    <a:p>
                      <a:pPr marL="0" indent="0">
                        <a:buNone/>
                      </a:pPr>
                      <a:r>
                        <a:rPr lang="en-US" sz="1700" b="1" dirty="0">
                          <a:solidFill>
                            <a:srgbClr val="7A1F2B"/>
                          </a:solidFill>
                          <a:latin typeface="Calibri" pitchFamily="34" charset="0"/>
                          <a:ea typeface="Calibri" pitchFamily="34" charset="-122"/>
                          <a:cs typeface="Calibri" pitchFamily="34" charset="-120"/>
                        </a:rPr>
                        <a:t>Small and low-incidence populations</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EFE5D3"/>
                    </a:solidFill>
                  </a:tcPr>
                </a:tc>
                <a:tc>
                  <a:txBody>
                    <a:bodyPr/>
                    <a:lstStyle/>
                    <a:p>
                      <a:pPr marL="0" indent="0">
                        <a:buNone/>
                      </a:pPr>
                      <a:r>
                        <a:rPr lang="en-US" sz="1700" dirty="0">
                          <a:solidFill>
                            <a:srgbClr val="2E2522"/>
                          </a:solidFill>
                          <a:latin typeface="Calibri" pitchFamily="34" charset="0"/>
                          <a:ea typeface="Calibri" pitchFamily="34" charset="-122"/>
                          <a:cs typeface="Calibri" pitchFamily="34" charset="-120"/>
                        </a:rPr>
                        <a:t>Some groups are small (e.g. deafblind learners).</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FFFBF3"/>
                    </a:solidFill>
                  </a:tcPr>
                </a:tc>
                <a:tc>
                  <a:txBody>
                    <a:bodyPr/>
                    <a:lstStyle/>
                    <a:p>
                      <a:pPr marL="0" indent="0">
                        <a:buNone/>
                      </a:pPr>
                      <a:r>
                        <a:rPr lang="en-US" sz="1700" dirty="0">
                          <a:solidFill>
                            <a:srgbClr val="2E2522"/>
                          </a:solidFill>
                          <a:latin typeface="Calibri" pitchFamily="34" charset="0"/>
                          <a:ea typeface="Calibri" pitchFamily="34" charset="-122"/>
                          <a:cs typeface="Calibri" pitchFamily="34" charset="-120"/>
                        </a:rPr>
                        <a:t>Large samples may be impossible; single-case and qualitative designs are valuable.</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FFFBF3"/>
                    </a:solidFill>
                  </a:tcPr>
                </a:tc>
                <a:extLst>
                  <a:ext uri="{0D108BD9-81ED-4DB2-BD59-A6C34878D82A}">
                    <a16:rowId xmlns:a16="http://schemas.microsoft.com/office/drawing/2014/main" val="10002"/>
                  </a:ext>
                </a:extLst>
              </a:tr>
              <a:tr h="566928">
                <a:tc>
                  <a:txBody>
                    <a:bodyPr/>
                    <a:lstStyle/>
                    <a:p>
                      <a:pPr marL="0" indent="0">
                        <a:buNone/>
                      </a:pPr>
                      <a:r>
                        <a:rPr lang="en-US" sz="1700" b="1" dirty="0">
                          <a:solidFill>
                            <a:srgbClr val="7A1F2B"/>
                          </a:solidFill>
                          <a:latin typeface="Calibri" pitchFamily="34" charset="0"/>
                          <a:ea typeface="Calibri" pitchFamily="34" charset="-122"/>
                          <a:cs typeface="Calibri" pitchFamily="34" charset="-120"/>
                        </a:rPr>
                        <a:t>Different definitions</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EFE5D3"/>
                    </a:solidFill>
                  </a:tcPr>
                </a:tc>
                <a:tc>
                  <a:txBody>
                    <a:bodyPr/>
                    <a:lstStyle/>
                    <a:p>
                      <a:pPr marL="0" indent="0">
                        <a:buNone/>
                      </a:pPr>
                      <a:r>
                        <a:rPr lang="en-US" sz="1700" dirty="0">
                          <a:solidFill>
                            <a:srgbClr val="2E2522"/>
                          </a:solidFill>
                          <a:latin typeface="Calibri" pitchFamily="34" charset="0"/>
                          <a:ea typeface="Calibri" pitchFamily="34" charset="-122"/>
                          <a:cs typeface="Calibri" pitchFamily="34" charset="-120"/>
                        </a:rPr>
                        <a:t>Categories and criteria vary between countries and systems.</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FFFBF3"/>
                    </a:solidFill>
                  </a:tcPr>
                </a:tc>
                <a:tc>
                  <a:txBody>
                    <a:bodyPr/>
                    <a:lstStyle/>
                    <a:p>
                      <a:pPr marL="0" indent="0">
                        <a:buNone/>
                      </a:pPr>
                      <a:r>
                        <a:rPr lang="en-US" sz="1700" dirty="0">
                          <a:solidFill>
                            <a:srgbClr val="2E2522"/>
                          </a:solidFill>
                          <a:latin typeface="Calibri" pitchFamily="34" charset="0"/>
                          <a:ea typeface="Calibri" pitchFamily="34" charset="-122"/>
                          <a:cs typeface="Calibri" pitchFamily="34" charset="-120"/>
                        </a:rPr>
                        <a:t>Define categories clearly; take care when comparing Malaysia and China.</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FFFBF3"/>
                    </a:solidFill>
                  </a:tcPr>
                </a:tc>
                <a:extLst>
                  <a:ext uri="{0D108BD9-81ED-4DB2-BD59-A6C34878D82A}">
                    <a16:rowId xmlns:a16="http://schemas.microsoft.com/office/drawing/2014/main" val="10003"/>
                  </a:ext>
                </a:extLst>
              </a:tr>
              <a:tr h="566928">
                <a:tc>
                  <a:txBody>
                    <a:bodyPr/>
                    <a:lstStyle/>
                    <a:p>
                      <a:pPr marL="0" indent="0">
                        <a:buNone/>
                      </a:pPr>
                      <a:r>
                        <a:rPr lang="en-US" sz="1700" b="1" dirty="0">
                          <a:solidFill>
                            <a:srgbClr val="7A1F2B"/>
                          </a:solidFill>
                          <a:latin typeface="Calibri" pitchFamily="34" charset="0"/>
                          <a:ea typeface="Calibri" pitchFamily="34" charset="-122"/>
                          <a:cs typeface="Calibri" pitchFamily="34" charset="-120"/>
                        </a:rPr>
                        <a:t>Communication and access needs</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EFE5D3"/>
                    </a:solidFill>
                  </a:tcPr>
                </a:tc>
                <a:tc>
                  <a:txBody>
                    <a:bodyPr/>
                    <a:lstStyle/>
                    <a:p>
                      <a:pPr marL="0" indent="0">
                        <a:buNone/>
                      </a:pPr>
                      <a:r>
                        <a:rPr lang="en-US" sz="1700" dirty="0">
                          <a:solidFill>
                            <a:srgbClr val="2E2522"/>
                          </a:solidFill>
                          <a:latin typeface="Calibri" pitchFamily="34" charset="0"/>
                          <a:ea typeface="Calibri" pitchFamily="34" charset="-122"/>
                          <a:cs typeface="Calibri" pitchFamily="34" charset="-120"/>
                        </a:rPr>
                        <a:t>Standard questionnaires and interviews may not work for every learner.</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FFFBF3"/>
                    </a:solidFill>
                  </a:tcPr>
                </a:tc>
                <a:tc>
                  <a:txBody>
                    <a:bodyPr/>
                    <a:lstStyle/>
                    <a:p>
                      <a:pPr marL="0" indent="0">
                        <a:buNone/>
                      </a:pPr>
                      <a:r>
                        <a:rPr lang="en-US" sz="1700" dirty="0">
                          <a:solidFill>
                            <a:srgbClr val="2E2522"/>
                          </a:solidFill>
                          <a:latin typeface="Calibri" pitchFamily="34" charset="0"/>
                          <a:ea typeface="Calibri" pitchFamily="34" charset="-122"/>
                          <a:cs typeface="Calibri" pitchFamily="34" charset="-120"/>
                        </a:rPr>
                        <a:t>Adapt methods: visual supports, AAC, simplified items, observation.</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FFFBF3"/>
                    </a:solidFill>
                  </a:tcPr>
                </a:tc>
                <a:extLst>
                  <a:ext uri="{0D108BD9-81ED-4DB2-BD59-A6C34878D82A}">
                    <a16:rowId xmlns:a16="http://schemas.microsoft.com/office/drawing/2014/main" val="10004"/>
                  </a:ext>
                </a:extLst>
              </a:tr>
              <a:tr h="566928">
                <a:tc>
                  <a:txBody>
                    <a:bodyPr/>
                    <a:lstStyle/>
                    <a:p>
                      <a:pPr marL="0" indent="0">
                        <a:buNone/>
                      </a:pPr>
                      <a:r>
                        <a:rPr lang="en-US" sz="1700" b="1" dirty="0">
                          <a:solidFill>
                            <a:srgbClr val="7A1F2B"/>
                          </a:solidFill>
                          <a:latin typeface="Calibri" pitchFamily="34" charset="0"/>
                          <a:ea typeface="Calibri" pitchFamily="34" charset="-122"/>
                          <a:cs typeface="Calibri" pitchFamily="34" charset="-120"/>
                        </a:rPr>
                        <a:t>Ethical sensitivity</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EFE5D3"/>
                    </a:solidFill>
                  </a:tcPr>
                </a:tc>
                <a:tc>
                  <a:txBody>
                    <a:bodyPr/>
                    <a:lstStyle/>
                    <a:p>
                      <a:pPr marL="0" indent="0">
                        <a:buNone/>
                      </a:pPr>
                      <a:r>
                        <a:rPr lang="en-US" sz="1700" dirty="0">
                          <a:solidFill>
                            <a:srgbClr val="2E2522"/>
                          </a:solidFill>
                          <a:latin typeface="Calibri" pitchFamily="34" charset="0"/>
                          <a:ea typeface="Calibri" pitchFamily="34" charset="-122"/>
                          <a:cs typeface="Calibri" pitchFamily="34" charset="-120"/>
                        </a:rPr>
                        <a:t>Some learners cannot give full informed consent.</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FFFBF3"/>
                    </a:solidFill>
                  </a:tcPr>
                </a:tc>
                <a:tc>
                  <a:txBody>
                    <a:bodyPr/>
                    <a:lstStyle/>
                    <a:p>
                      <a:pPr marL="0" indent="0">
                        <a:buNone/>
                      </a:pPr>
                      <a:r>
                        <a:rPr lang="en-US" sz="1700" dirty="0">
                          <a:solidFill>
                            <a:srgbClr val="2E2522"/>
                          </a:solidFill>
                          <a:latin typeface="Calibri" pitchFamily="34" charset="0"/>
                          <a:ea typeface="Calibri" pitchFamily="34" charset="-122"/>
                          <a:cs typeface="Calibri" pitchFamily="34" charset="-120"/>
                        </a:rPr>
                        <a:t>Parent or guardian consent plus the learner’s assent; protect privacy in small communities.</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FFFBF3"/>
                    </a:solidFill>
                  </a:tcPr>
                </a:tc>
                <a:extLst>
                  <a:ext uri="{0D108BD9-81ED-4DB2-BD59-A6C34878D82A}">
                    <a16:rowId xmlns:a16="http://schemas.microsoft.com/office/drawing/2014/main" val="10005"/>
                  </a:ext>
                </a:extLst>
              </a:tr>
              <a:tr h="566928">
                <a:tc>
                  <a:txBody>
                    <a:bodyPr/>
                    <a:lstStyle/>
                    <a:p>
                      <a:pPr marL="0" indent="0">
                        <a:buNone/>
                      </a:pPr>
                      <a:r>
                        <a:rPr lang="en-US" sz="1700" b="1" dirty="0">
                          <a:solidFill>
                            <a:srgbClr val="7A1F2B"/>
                          </a:solidFill>
                          <a:latin typeface="Calibri" pitchFamily="34" charset="0"/>
                          <a:ea typeface="Calibri" pitchFamily="34" charset="-122"/>
                          <a:cs typeface="Calibri" pitchFamily="34" charset="-120"/>
                        </a:rPr>
                        <a:t>Complex outcomes</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EFE5D3"/>
                    </a:solidFill>
                  </a:tcPr>
                </a:tc>
                <a:tc>
                  <a:txBody>
                    <a:bodyPr/>
                    <a:lstStyle/>
                    <a:p>
                      <a:pPr marL="0" indent="0">
                        <a:buNone/>
                      </a:pPr>
                      <a:r>
                        <a:rPr lang="en-US" sz="1700" dirty="0">
                          <a:solidFill>
                            <a:srgbClr val="2E2522"/>
                          </a:solidFill>
                          <a:latin typeface="Calibri" pitchFamily="34" charset="0"/>
                          <a:ea typeface="Calibri" pitchFamily="34" charset="-122"/>
                          <a:cs typeface="Calibri" pitchFamily="34" charset="-120"/>
                        </a:rPr>
                        <a:t>Academic scores capture only part of what matters.</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FFFBF3"/>
                    </a:solidFill>
                  </a:tcPr>
                </a:tc>
                <a:tc>
                  <a:txBody>
                    <a:bodyPr/>
                    <a:lstStyle/>
                    <a:p>
                      <a:pPr marL="0" indent="0">
                        <a:buNone/>
                      </a:pPr>
                      <a:r>
                        <a:rPr lang="en-US" sz="1700" dirty="0">
                          <a:solidFill>
                            <a:srgbClr val="2E2522"/>
                          </a:solidFill>
                          <a:latin typeface="Calibri" pitchFamily="34" charset="0"/>
                          <a:ea typeface="Calibri" pitchFamily="34" charset="-122"/>
                          <a:cs typeface="Calibri" pitchFamily="34" charset="-120"/>
                        </a:rPr>
                        <a:t>Also consider participation, independence, well-being and quality of life.</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FFFBF3"/>
                    </a:solidFill>
                  </a:tcPr>
                </a:tc>
                <a:extLst>
                  <a:ext uri="{0D108BD9-81ED-4DB2-BD59-A6C34878D82A}">
                    <a16:rowId xmlns:a16="http://schemas.microsoft.com/office/drawing/2014/main" val="10006"/>
                  </a:ext>
                </a:extLst>
              </a:tr>
            </a:tbl>
          </a:graphicData>
        </a:graphic>
      </p:graphicFrame>
      <p:sp>
        <p:nvSpPr>
          <p:cNvPr id="6" name="Text 3"/>
          <p:cNvSpPr txBox="1"/>
          <p:nvPr/>
        </p:nvSpPr>
        <p:spPr>
          <a:xfrm>
            <a:off x="548640" y="5751963"/>
            <a:ext cx="11064240" cy="274320"/>
          </a:xfrm>
          <a:prstGeom prst="rect">
            <a:avLst/>
          </a:prstGeom>
          <a:noFill/>
          <a:ln/>
        </p:spPr>
        <p:txBody>
          <a:bodyPr wrap="square" lIns="0" tIns="0" rIns="0" bIns="0" rtlCol="0" anchor="t"/>
          <a:lstStyle/>
          <a:p>
            <a:pPr marL="0" indent="0">
              <a:buNone/>
            </a:pPr>
            <a:r>
              <a:rPr lang="en-US" sz="1100" i="1" dirty="0">
                <a:latin typeface="Calibri" pitchFamily="34" charset="0"/>
                <a:ea typeface="Calibri" pitchFamily="34" charset="-122"/>
                <a:cs typeface="Calibri" pitchFamily="34" charset="-120"/>
              </a:rPr>
              <a:t>Sources: Mertens &amp; McLaughlin (2004); Rumrill, Cook &amp; Stevenson (2020).</a:t>
            </a:r>
            <a:endParaRPr lang="en-US" sz="1100" dirty="0"/>
          </a:p>
        </p:txBody>
      </p:sp>
      <p:sp>
        <p:nvSpPr>
          <p:cNvPr id="25" name="Slide Number Placeholder 0"/>
          <p:cNvSpPr>
            <a:spLocks noGrp="1"/>
          </p:cNvSpPr>
          <p:nvPr>
            <p:ph type="sldNum" sz="quarter" idx="4294967295"/>
          </p:nvPr>
        </p:nvSpPr>
        <p:spPr>
          <a:xfrm>
            <a:off x="11183112" y="6437376"/>
            <a:ext cx="457200" cy="237744"/>
          </a:xfrm>
          <a:prstGeom prst="rect">
            <a:avLst/>
          </a:prstGeom>
          <a:extLst>
            <a:ext uri="{C572A759-6A51-4108-AA02-DFA0A04FC94B}">
              <ma14:wrappingTextBoxFlag xmlns=""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EFE5D3"/>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1371600" cy="310896"/>
          </a:xfrm>
          <a:prstGeom prst="roundRect">
            <a:avLst>
              <a:gd name="adj" fmla="val 44118"/>
            </a:avLst>
          </a:prstGeom>
          <a:solidFill>
            <a:srgbClr val="7A1F2B"/>
          </a:solidFill>
          <a:ln/>
        </p:spPr>
        <p:txBody>
          <a:bodyPr wrap="square" lIns="0" tIns="0" rIns="0" bIns="0" rtlCol="0" anchor="ctr"/>
          <a:lstStyle/>
          <a:p>
            <a:pPr marL="0" indent="0" algn="ctr">
              <a:buNone/>
            </a:pPr>
            <a:r>
              <a:rPr lang="en-US" sz="1100" b="1" kern="0" spc="100" dirty="0">
                <a:solidFill>
                  <a:schemeClr val="bg1"/>
                </a:solidFill>
                <a:latin typeface="Calibri" pitchFamily="34" charset="0"/>
                <a:ea typeface="Calibri" pitchFamily="34" charset="-122"/>
                <a:cs typeface="Calibri" pitchFamily="34" charset="-120"/>
              </a:rPr>
              <a:t>ACTIVITY 1</a:t>
            </a:r>
            <a:endParaRPr lang="en-US" sz="1100" dirty="0">
              <a:solidFill>
                <a:schemeClr val="bg1"/>
              </a:solidFill>
            </a:endParaRPr>
          </a:p>
        </p:txBody>
      </p:sp>
      <p:sp>
        <p:nvSpPr>
          <p:cNvPr id="3" name="Text 1"/>
          <p:cNvSpPr txBox="1"/>
          <p:nvPr/>
        </p:nvSpPr>
        <p:spPr>
          <a:xfrm>
            <a:off x="2057400" y="320040"/>
            <a:ext cx="1371600" cy="310896"/>
          </a:xfrm>
          <a:prstGeom prst="roundRect">
            <a:avLst>
              <a:gd name="adj" fmla="val 44118"/>
            </a:avLst>
          </a:prstGeom>
          <a:solidFill>
            <a:srgbClr val="C9AE85"/>
          </a:solidFill>
          <a:ln/>
        </p:spPr>
        <p:txBody>
          <a:bodyPr wrap="square" lIns="0" tIns="0" rIns="0" bIns="0" rtlCol="0" anchor="ctr"/>
          <a:lstStyle/>
          <a:p>
            <a:pPr marL="0" indent="0" algn="ctr">
              <a:buNone/>
            </a:pPr>
            <a:r>
              <a:rPr lang="en-US" sz="1100" b="1" kern="0" spc="100" dirty="0">
                <a:solidFill>
                  <a:srgbClr val="2E2522"/>
                </a:solidFill>
                <a:latin typeface="Calibri" pitchFamily="34" charset="0"/>
                <a:ea typeface="Calibri" pitchFamily="34" charset="-122"/>
                <a:cs typeface="Calibri" pitchFamily="34" charset="-120"/>
              </a:rPr>
              <a:t>25 MINUTES</a:t>
            </a:r>
            <a:endParaRPr lang="en-US" sz="1100" dirty="0"/>
          </a:p>
        </p:txBody>
      </p:sp>
      <p:sp>
        <p:nvSpPr>
          <p:cNvPr id="4" name="Text 2"/>
          <p:cNvSpPr txBox="1"/>
          <p:nvPr/>
        </p:nvSpPr>
        <p:spPr>
          <a:xfrm>
            <a:off x="548640" y="777240"/>
            <a:ext cx="11064240" cy="731520"/>
          </a:xfrm>
          <a:prstGeom prst="rect">
            <a:avLst/>
          </a:prstGeom>
          <a:noFill/>
          <a:ln/>
        </p:spPr>
        <p:txBody>
          <a:bodyPr wrap="square" lIns="0" tIns="0" rIns="0" bIns="0" rtlCol="0" anchor="ctr"/>
          <a:lstStyle/>
          <a:p>
            <a:pPr marL="0" indent="0">
              <a:buNone/>
            </a:pPr>
            <a:r>
              <a:rPr lang="en-US" sz="3000" b="1" dirty="0">
                <a:solidFill>
                  <a:srgbClr val="2E2522"/>
                </a:solidFill>
                <a:latin typeface="Cambria" pitchFamily="34" charset="0"/>
                <a:ea typeface="Cambria" pitchFamily="34" charset="-122"/>
                <a:cs typeface="Cambria" pitchFamily="34" charset="-120"/>
              </a:rPr>
              <a:t>Six lenses on one school case</a:t>
            </a:r>
            <a:endParaRPr lang="en-US" sz="3000" dirty="0"/>
          </a:p>
        </p:txBody>
      </p:sp>
      <p:sp>
        <p:nvSpPr>
          <p:cNvPr id="5" name="Shape 3"/>
          <p:cNvSpPr/>
          <p:nvPr/>
        </p:nvSpPr>
        <p:spPr>
          <a:xfrm>
            <a:off x="548640" y="1783080"/>
            <a:ext cx="1188720" cy="1188720"/>
          </a:xfrm>
          <a:prstGeom prst="ellipse">
            <a:avLst/>
          </a:prstGeom>
          <a:solidFill>
            <a:srgbClr val="7A1F2B"/>
          </a:solidFill>
          <a:ln/>
        </p:spPr>
      </p:sp>
      <p:pic>
        <p:nvPicPr>
          <p:cNvPr id="6" name="Image 0" descr="preencoded.png"/>
          <p:cNvPicPr>
            <a:picLocks noChangeAspect="1"/>
          </p:cNvPicPr>
          <p:nvPr/>
        </p:nvPicPr>
        <p:blipFill>
          <a:blip r:embed="rId3"/>
          <a:stretch>
            <a:fillRect/>
          </a:stretch>
        </p:blipFill>
        <p:spPr>
          <a:xfrm>
            <a:off x="822960" y="2057400"/>
            <a:ext cx="640080" cy="640080"/>
          </a:xfrm>
          <a:prstGeom prst="rect">
            <a:avLst/>
          </a:prstGeom>
        </p:spPr>
      </p:pic>
      <p:sp>
        <p:nvSpPr>
          <p:cNvPr id="7" name="Text 4"/>
          <p:cNvSpPr txBox="1"/>
          <p:nvPr/>
        </p:nvSpPr>
        <p:spPr>
          <a:xfrm>
            <a:off x="2011680" y="1783080"/>
            <a:ext cx="3657600" cy="237744"/>
          </a:xfrm>
          <a:prstGeom prst="rect">
            <a:avLst/>
          </a:prstGeom>
          <a:noFill/>
          <a:ln/>
        </p:spPr>
        <p:txBody>
          <a:bodyPr wrap="square" lIns="0" tIns="0" rIns="0" bIns="0" rtlCol="0" anchor="ctr"/>
          <a:lstStyle/>
          <a:p>
            <a:pPr marL="0" indent="0">
              <a:buNone/>
            </a:pPr>
            <a:r>
              <a:rPr lang="en-US" sz="1200" b="1" kern="0" spc="150" dirty="0">
                <a:solidFill>
                  <a:srgbClr val="7A1F2B"/>
                </a:solidFill>
                <a:latin typeface="Calibri" pitchFamily="34" charset="0"/>
                <a:ea typeface="Calibri" pitchFamily="34" charset="-122"/>
                <a:cs typeface="Calibri" pitchFamily="34" charset="-120"/>
              </a:rPr>
              <a:t>PURPOSE</a:t>
            </a:r>
            <a:endParaRPr lang="en-US" sz="1200" dirty="0"/>
          </a:p>
        </p:txBody>
      </p:sp>
      <p:sp>
        <p:nvSpPr>
          <p:cNvPr id="8" name="Text 5"/>
          <p:cNvSpPr txBox="1"/>
          <p:nvPr/>
        </p:nvSpPr>
        <p:spPr>
          <a:xfrm>
            <a:off x="2011680" y="2057400"/>
            <a:ext cx="3931920" cy="1463040"/>
          </a:xfrm>
          <a:prstGeom prst="rect">
            <a:avLst/>
          </a:prstGeom>
          <a:noFill/>
          <a:ln/>
        </p:spPr>
        <p:txBody>
          <a:bodyPr wrap="square" lIns="508" tIns="508" rIns="508" bIns="508" rtlCol="0" anchor="t"/>
          <a:lstStyle/>
          <a:p>
            <a:pPr marL="0" indent="0">
              <a:buNone/>
            </a:pPr>
            <a:r>
              <a:rPr lang="en-US" sz="2000" dirty="0">
                <a:solidFill>
                  <a:srgbClr val="2E2522"/>
                </a:solidFill>
                <a:latin typeface="Calibri" pitchFamily="34" charset="0"/>
                <a:ea typeface="Calibri" pitchFamily="34" charset="-122"/>
                <a:cs typeface="Calibri" pitchFamily="34" charset="-120"/>
              </a:rPr>
              <a:t>Use the six developments from the pre-reading as analytical tools. See how each one leads to a different research question about the same situation.</a:t>
            </a:r>
            <a:endParaRPr lang="en-US" sz="2000" dirty="0"/>
          </a:p>
        </p:txBody>
      </p:sp>
      <p:sp>
        <p:nvSpPr>
          <p:cNvPr id="9" name="Text 6"/>
          <p:cNvSpPr txBox="1"/>
          <p:nvPr/>
        </p:nvSpPr>
        <p:spPr>
          <a:xfrm>
            <a:off x="2011680" y="3790872"/>
            <a:ext cx="3657600" cy="237744"/>
          </a:xfrm>
          <a:prstGeom prst="rect">
            <a:avLst/>
          </a:prstGeom>
          <a:noFill/>
          <a:ln/>
        </p:spPr>
        <p:txBody>
          <a:bodyPr wrap="square" lIns="0" tIns="0" rIns="0" bIns="0" rtlCol="0" anchor="ctr"/>
          <a:lstStyle/>
          <a:p>
            <a:pPr marL="0" indent="0">
              <a:buNone/>
            </a:pPr>
            <a:r>
              <a:rPr lang="en-US" sz="1200" b="1" kern="0" spc="150" dirty="0">
                <a:solidFill>
                  <a:srgbClr val="7A1F2B"/>
                </a:solidFill>
                <a:latin typeface="Calibri" pitchFamily="34" charset="0"/>
                <a:ea typeface="Calibri" pitchFamily="34" charset="-122"/>
                <a:cs typeface="Calibri" pitchFamily="34" charset="-120"/>
              </a:rPr>
              <a:t>EXPECTED OUTPUT</a:t>
            </a:r>
            <a:endParaRPr lang="en-US" sz="1200" dirty="0"/>
          </a:p>
        </p:txBody>
      </p:sp>
      <p:sp>
        <p:nvSpPr>
          <p:cNvPr id="10" name="Text 7"/>
          <p:cNvSpPr txBox="1"/>
          <p:nvPr/>
        </p:nvSpPr>
        <p:spPr>
          <a:xfrm>
            <a:off x="2011680" y="4065192"/>
            <a:ext cx="3931920" cy="1280160"/>
          </a:xfrm>
          <a:prstGeom prst="rect">
            <a:avLst/>
          </a:prstGeom>
          <a:noFill/>
          <a:ln/>
        </p:spPr>
        <p:txBody>
          <a:bodyPr wrap="square" lIns="508" tIns="508" rIns="508" bIns="508" rtlCol="0" anchor="t"/>
          <a:lstStyle/>
          <a:p>
            <a:pPr marL="0" indent="0">
              <a:buNone/>
            </a:pPr>
            <a:r>
              <a:rPr lang="en-US" sz="2000" dirty="0">
                <a:solidFill>
                  <a:srgbClr val="2E2522"/>
                </a:solidFill>
                <a:latin typeface="Calibri" pitchFamily="34" charset="0"/>
                <a:ea typeface="Calibri" pitchFamily="34" charset="-122"/>
                <a:cs typeface="Calibri" pitchFamily="34" charset="-120"/>
              </a:rPr>
              <a:t>A table of six research questions (one per lens), with a note on what each question would show and what it might miss.</a:t>
            </a:r>
            <a:endParaRPr lang="en-US" sz="2000" dirty="0"/>
          </a:p>
        </p:txBody>
      </p:sp>
      <p:sp>
        <p:nvSpPr>
          <p:cNvPr id="11" name="Shape 8"/>
          <p:cNvSpPr/>
          <p:nvPr/>
        </p:nvSpPr>
        <p:spPr>
          <a:xfrm>
            <a:off x="6309360" y="1783080"/>
            <a:ext cx="5330952" cy="3566160"/>
          </a:xfrm>
          <a:prstGeom prst="roundRect">
            <a:avLst>
              <a:gd name="adj" fmla="val 2051"/>
            </a:avLst>
          </a:prstGeom>
          <a:solidFill>
            <a:srgbClr val="FFFBF3"/>
          </a:solidFill>
          <a:ln w="12700">
            <a:solidFill>
              <a:srgbClr val="D6C4A4"/>
            </a:solidFill>
            <a:prstDash val="solid"/>
          </a:ln>
        </p:spPr>
      </p:sp>
      <p:sp>
        <p:nvSpPr>
          <p:cNvPr id="12" name="Text 9"/>
          <p:cNvSpPr txBox="1"/>
          <p:nvPr/>
        </p:nvSpPr>
        <p:spPr>
          <a:xfrm>
            <a:off x="6537960" y="1920240"/>
            <a:ext cx="4572000" cy="237744"/>
          </a:xfrm>
          <a:prstGeom prst="rect">
            <a:avLst/>
          </a:prstGeom>
          <a:noFill/>
          <a:ln/>
        </p:spPr>
        <p:txBody>
          <a:bodyPr wrap="square" lIns="0" tIns="0" rIns="0" bIns="0" rtlCol="0" anchor="ctr"/>
          <a:lstStyle/>
          <a:p>
            <a:pPr marL="0" indent="0">
              <a:buNone/>
            </a:pPr>
            <a:r>
              <a:rPr lang="en-US" sz="1200" b="1" kern="0" spc="150" dirty="0">
                <a:solidFill>
                  <a:srgbClr val="7A1F2B"/>
                </a:solidFill>
                <a:latin typeface="Calibri" pitchFamily="34" charset="0"/>
                <a:ea typeface="Calibri" pitchFamily="34" charset="-122"/>
                <a:cs typeface="Calibri" pitchFamily="34" charset="-120"/>
              </a:rPr>
              <a:t>SUGGESTED FORMAT</a:t>
            </a:r>
            <a:endParaRPr lang="en-US" sz="1200" dirty="0"/>
          </a:p>
        </p:txBody>
      </p:sp>
      <p:sp>
        <p:nvSpPr>
          <p:cNvPr id="13" name="Text 10"/>
          <p:cNvSpPr txBox="1"/>
          <p:nvPr/>
        </p:nvSpPr>
        <p:spPr>
          <a:xfrm>
            <a:off x="6537960" y="2240280"/>
            <a:ext cx="4892040" cy="3566160"/>
          </a:xfrm>
          <a:prstGeom prst="rect">
            <a:avLst/>
          </a:prstGeom>
          <a:noFill/>
          <a:ln/>
        </p:spPr>
        <p:txBody>
          <a:bodyPr wrap="square" lIns="508" tIns="508" rIns="508" bIns="508" rtlCol="0" anchor="t"/>
          <a:lstStyle/>
          <a:p>
            <a:pPr marL="0" indent="0">
              <a:spcAft>
                <a:spcPts val="400"/>
              </a:spcAft>
              <a:buNone/>
            </a:pPr>
            <a:r>
              <a:rPr lang="en-US" sz="2000" b="1" dirty="0">
                <a:solidFill>
                  <a:srgbClr val="2E2522"/>
                </a:solidFill>
                <a:latin typeface="Calibri" pitchFamily="34" charset="0"/>
                <a:ea typeface="Calibri" pitchFamily="34" charset="-122"/>
                <a:cs typeface="Calibri" pitchFamily="34" charset="-120"/>
              </a:rPr>
              <a:t>1.</a:t>
            </a:r>
            <a:r>
              <a:rPr lang="en-US" sz="2000" dirty="0">
                <a:solidFill>
                  <a:srgbClr val="2E2522"/>
                </a:solidFill>
                <a:latin typeface="Calibri" pitchFamily="34" charset="0"/>
                <a:ea typeface="Calibri" pitchFamily="34" charset="-122"/>
                <a:cs typeface="Calibri" pitchFamily="34" charset="-120"/>
              </a:rPr>
              <a:t> Read the fictional school case (individually, 5 min).</a:t>
            </a:r>
            <a:endParaRPr lang="en-US" sz="2000" dirty="0"/>
          </a:p>
          <a:p>
            <a:pPr marL="0" indent="0">
              <a:spcAft>
                <a:spcPts val="400"/>
              </a:spcAft>
              <a:buNone/>
            </a:pPr>
            <a:r>
              <a:rPr lang="en-US" sz="2000" b="1" dirty="0">
                <a:solidFill>
                  <a:srgbClr val="2E2522"/>
                </a:solidFill>
                <a:latin typeface="Calibri" pitchFamily="34" charset="0"/>
                <a:ea typeface="Calibri" pitchFamily="34" charset="-122"/>
                <a:cs typeface="Calibri" pitchFamily="34" charset="-120"/>
              </a:rPr>
              <a:t>2.</a:t>
            </a:r>
            <a:r>
              <a:rPr lang="en-US" sz="2000" dirty="0">
                <a:solidFill>
                  <a:srgbClr val="2E2522"/>
                </a:solidFill>
                <a:latin typeface="Calibri" pitchFamily="34" charset="0"/>
                <a:ea typeface="Calibri" pitchFamily="34" charset="-122"/>
                <a:cs typeface="Calibri" pitchFamily="34" charset="-120"/>
              </a:rPr>
              <a:t> In groups, take one or two lenses each. For each lens, write one research question it would lead to (10 min).</a:t>
            </a:r>
            <a:endParaRPr lang="en-US" sz="2000" dirty="0"/>
          </a:p>
          <a:p>
            <a:pPr marL="0" indent="0">
              <a:spcAft>
                <a:spcPts val="400"/>
              </a:spcAft>
              <a:buNone/>
            </a:pPr>
            <a:r>
              <a:rPr lang="en-US" sz="2000" b="1" dirty="0">
                <a:solidFill>
                  <a:srgbClr val="2E2522"/>
                </a:solidFill>
                <a:latin typeface="Calibri" pitchFamily="34" charset="0"/>
                <a:ea typeface="Calibri" pitchFamily="34" charset="-122"/>
                <a:cs typeface="Calibri" pitchFamily="34" charset="-120"/>
              </a:rPr>
              <a:t>3.</a:t>
            </a:r>
            <a:r>
              <a:rPr lang="en-US" sz="2000" dirty="0">
                <a:solidFill>
                  <a:srgbClr val="2E2522"/>
                </a:solidFill>
                <a:latin typeface="Calibri" pitchFamily="34" charset="0"/>
                <a:ea typeface="Calibri" pitchFamily="34" charset="-122"/>
                <a:cs typeface="Calibri" pitchFamily="34" charset="-120"/>
              </a:rPr>
              <a:t> Share and compare the questions across groups (10 min).</a:t>
            </a:r>
            <a:endParaRPr lang="en-US" sz="2000" dirty="0"/>
          </a:p>
          <a:p>
            <a:pPr marL="0" indent="0">
              <a:spcAft>
                <a:spcPts val="400"/>
              </a:spcAft>
              <a:buNone/>
            </a:pPr>
            <a:r>
              <a:rPr lang="en-US" sz="2000" b="1" dirty="0">
                <a:solidFill>
                  <a:srgbClr val="2E2522"/>
                </a:solidFill>
                <a:latin typeface="Calibri" pitchFamily="34" charset="0"/>
                <a:ea typeface="Calibri" pitchFamily="34" charset="-122"/>
                <a:cs typeface="Calibri" pitchFamily="34" charset="-120"/>
              </a:rPr>
              <a:t>4.</a:t>
            </a:r>
            <a:r>
              <a:rPr lang="en-US" sz="2000" dirty="0">
                <a:solidFill>
                  <a:srgbClr val="2E2522"/>
                </a:solidFill>
                <a:latin typeface="Calibri" pitchFamily="34" charset="0"/>
                <a:ea typeface="Calibri" pitchFamily="34" charset="-122"/>
                <a:cs typeface="Calibri" pitchFamily="34" charset="-120"/>
              </a:rPr>
              <a:t> Discuss: which lenses seem most common in Malaysian or Chinese research you know?</a:t>
            </a:r>
            <a:endParaRPr lang="en-US" sz="2000" dirty="0"/>
          </a:p>
        </p:txBody>
      </p:sp>
      <p:sp>
        <p:nvSpPr>
          <p:cNvPr id="14" name="Text 11"/>
          <p:cNvSpPr txBox="1"/>
          <p:nvPr/>
        </p:nvSpPr>
        <p:spPr>
          <a:xfrm>
            <a:off x="470816" y="5668309"/>
            <a:ext cx="5486400" cy="457200"/>
          </a:xfrm>
          <a:prstGeom prst="rect">
            <a:avLst/>
          </a:prstGeom>
          <a:noFill/>
          <a:ln/>
        </p:spPr>
        <p:txBody>
          <a:bodyPr wrap="square" lIns="508" tIns="508" rIns="508" bIns="508" rtlCol="0" anchor="t"/>
          <a:lstStyle/>
          <a:p>
            <a:pPr marL="0" indent="0" algn="r">
              <a:buNone/>
            </a:pPr>
            <a:r>
              <a:rPr lang="en-US" sz="1600" i="1" dirty="0">
                <a:latin typeface="Calibri" pitchFamily="34" charset="0"/>
                <a:ea typeface="Calibri" pitchFamily="34" charset="-122"/>
                <a:cs typeface="Calibri" pitchFamily="34" charset="-120"/>
              </a:rPr>
              <a:t>Use your pre-reading notes and the article. Links to slides 7–14.</a:t>
            </a:r>
            <a:endParaRPr lang="en-US" sz="1600" dirty="0"/>
          </a:p>
        </p:txBody>
      </p:sp>
      <p:sp>
        <p:nvSpPr>
          <p:cNvPr id="15" name="Text 12"/>
          <p:cNvSpPr txBox="1"/>
          <p:nvPr/>
        </p:nvSpPr>
        <p:spPr>
          <a:xfrm>
            <a:off x="548640" y="6217920"/>
            <a:ext cx="7315200" cy="274320"/>
          </a:xfrm>
          <a:prstGeom prst="rect">
            <a:avLst/>
          </a:prstGeom>
          <a:noFill/>
          <a:ln/>
        </p:spPr>
        <p:txBody>
          <a:bodyPr wrap="square" lIns="0" tIns="0" rIns="0" bIns="0" rtlCol="0" anchor="t"/>
          <a:lstStyle/>
          <a:p>
            <a:pPr marL="0" indent="0">
              <a:buNone/>
            </a:pPr>
            <a:r>
              <a:rPr lang="en-US" sz="950" i="1" dirty="0">
                <a:latin typeface="Calibri" pitchFamily="34" charset="0"/>
                <a:ea typeface="Calibri" pitchFamily="34" charset="-122"/>
                <a:cs typeface="Calibri" pitchFamily="34" charset="-120"/>
              </a:rPr>
              <a:t>Activity slot: full task materials to be developed separately.</a:t>
            </a:r>
            <a:endParaRPr lang="en-US" sz="950" dirty="0"/>
          </a:p>
        </p:txBody>
      </p:sp>
      <p:sp>
        <p:nvSpPr>
          <p:cNvPr id="25" name="Slide Number Placeholder 0"/>
          <p:cNvSpPr>
            <a:spLocks noGrp="1"/>
          </p:cNvSpPr>
          <p:nvPr>
            <p:ph type="sldNum" sz="quarter" idx="4294967295"/>
          </p:nvPr>
        </p:nvSpPr>
        <p:spPr>
          <a:xfrm>
            <a:off x="11183112" y="6437376"/>
            <a:ext cx="457200" cy="237744"/>
          </a:xfrm>
          <a:prstGeom prst="rect">
            <a:avLst/>
          </a:prstGeom>
          <a:extLst>
            <a:ext uri="{C572A759-6A51-4108-AA02-DFA0A04FC94B}">
              <ma14:wrappingTextBoxFlag xmlns=""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7A1F2B"/>
        </a:solidFill>
        <a:effectLst/>
      </p:bgPr>
    </p:bg>
    <p:spTree>
      <p:nvGrpSpPr>
        <p:cNvPr id="1" name=""/>
        <p:cNvGrpSpPr/>
        <p:nvPr/>
      </p:nvGrpSpPr>
      <p:grpSpPr>
        <a:xfrm>
          <a:off x="0" y="0"/>
          <a:ext cx="0" cy="0"/>
          <a:chOff x="0" y="0"/>
          <a:chExt cx="0" cy="0"/>
        </a:xfrm>
      </p:grpSpPr>
      <p:sp>
        <p:nvSpPr>
          <p:cNvPr id="2" name="Shape 0"/>
          <p:cNvSpPr/>
          <p:nvPr/>
        </p:nvSpPr>
        <p:spPr>
          <a:xfrm>
            <a:off x="822960" y="1554480"/>
            <a:ext cx="2926080" cy="2926080"/>
          </a:xfrm>
          <a:prstGeom prst="ellipse">
            <a:avLst/>
          </a:prstGeom>
          <a:ln w="19050">
            <a:solidFill>
              <a:srgbClr val="EADBC0"/>
            </a:solidFill>
            <a:prstDash val="solid"/>
          </a:ln>
        </p:spPr>
      </p:sp>
      <p:sp>
        <p:nvSpPr>
          <p:cNvPr id="3" name="Shape 1"/>
          <p:cNvSpPr/>
          <p:nvPr/>
        </p:nvSpPr>
        <p:spPr>
          <a:xfrm>
            <a:off x="1143000" y="1874520"/>
            <a:ext cx="2286000" cy="2286000"/>
          </a:xfrm>
          <a:prstGeom prst="ellipse">
            <a:avLst/>
          </a:prstGeom>
          <a:solidFill>
            <a:srgbClr val="561520"/>
          </a:solidFill>
          <a:ln/>
        </p:spPr>
      </p:sp>
      <p:sp>
        <p:nvSpPr>
          <p:cNvPr id="4" name="Text 2"/>
          <p:cNvSpPr txBox="1"/>
          <p:nvPr/>
        </p:nvSpPr>
        <p:spPr>
          <a:xfrm>
            <a:off x="1143000" y="1874520"/>
            <a:ext cx="2286000" cy="2286000"/>
          </a:xfrm>
          <a:prstGeom prst="rect">
            <a:avLst/>
          </a:prstGeom>
          <a:noFill/>
          <a:ln/>
        </p:spPr>
        <p:txBody>
          <a:bodyPr wrap="square" lIns="0" tIns="0" rIns="0" bIns="0" rtlCol="0" anchor="ctr"/>
          <a:lstStyle/>
          <a:p>
            <a:pPr marL="0" indent="0" algn="ctr">
              <a:buNone/>
            </a:pPr>
            <a:r>
              <a:rPr lang="en-US" sz="11000" b="1" dirty="0">
                <a:solidFill>
                  <a:srgbClr val="FFFBF3"/>
                </a:solidFill>
                <a:latin typeface="Cambria" pitchFamily="34" charset="0"/>
                <a:ea typeface="Cambria" pitchFamily="34" charset="-122"/>
                <a:cs typeface="Cambria" pitchFamily="34" charset="-120"/>
              </a:rPr>
              <a:t>B</a:t>
            </a:r>
            <a:endParaRPr lang="en-US" sz="11000" dirty="0"/>
          </a:p>
        </p:txBody>
      </p:sp>
      <p:sp>
        <p:nvSpPr>
          <p:cNvPr id="5" name="Text 3"/>
          <p:cNvSpPr txBox="1"/>
          <p:nvPr/>
        </p:nvSpPr>
        <p:spPr>
          <a:xfrm>
            <a:off x="4389120" y="1417320"/>
            <a:ext cx="5486400" cy="237744"/>
          </a:xfrm>
          <a:prstGeom prst="rect">
            <a:avLst/>
          </a:prstGeom>
          <a:noFill/>
          <a:ln/>
        </p:spPr>
        <p:txBody>
          <a:bodyPr wrap="square" lIns="0" tIns="0" rIns="0" bIns="0" rtlCol="0" anchor="ctr"/>
          <a:lstStyle/>
          <a:p>
            <a:pPr marL="0" indent="0">
              <a:buNone/>
            </a:pPr>
            <a:r>
              <a:rPr lang="en-US" sz="1200" b="1" kern="0" spc="150" dirty="0">
                <a:solidFill>
                  <a:srgbClr val="EADBC0"/>
                </a:solidFill>
                <a:latin typeface="Calibri" pitchFamily="34" charset="0"/>
                <a:ea typeface="Calibri" pitchFamily="34" charset="-122"/>
                <a:cs typeface="Calibri" pitchFamily="34" charset="-120"/>
              </a:rPr>
              <a:t>PART B</a:t>
            </a:r>
            <a:endParaRPr lang="en-US" sz="1200" dirty="0"/>
          </a:p>
        </p:txBody>
      </p:sp>
      <p:sp>
        <p:nvSpPr>
          <p:cNvPr id="6" name="Text 4"/>
          <p:cNvSpPr txBox="1"/>
          <p:nvPr/>
        </p:nvSpPr>
        <p:spPr>
          <a:xfrm>
            <a:off x="4389120" y="1737360"/>
            <a:ext cx="7223760" cy="1280160"/>
          </a:xfrm>
          <a:prstGeom prst="rect">
            <a:avLst/>
          </a:prstGeom>
          <a:noFill/>
          <a:ln/>
        </p:spPr>
        <p:txBody>
          <a:bodyPr wrap="square" lIns="0" tIns="0" rIns="0" bIns="0" rtlCol="0" anchor="t"/>
          <a:lstStyle/>
          <a:p>
            <a:pPr marL="0" indent="0">
              <a:buNone/>
            </a:pPr>
            <a:r>
              <a:rPr lang="en-US" sz="3400" b="1" dirty="0">
                <a:solidFill>
                  <a:srgbClr val="FFFBF3"/>
                </a:solidFill>
                <a:latin typeface="Cambria" pitchFamily="34" charset="0"/>
                <a:ea typeface="Cambria" pitchFamily="34" charset="-122"/>
                <a:cs typeface="Cambria" pitchFamily="34" charset="-120"/>
              </a:rPr>
              <a:t>Research purposes and types</a:t>
            </a:r>
            <a:endParaRPr lang="en-US" sz="3400" dirty="0"/>
          </a:p>
        </p:txBody>
      </p:sp>
      <p:sp>
        <p:nvSpPr>
          <p:cNvPr id="7" name="Text 5"/>
          <p:cNvSpPr txBox="1"/>
          <p:nvPr/>
        </p:nvSpPr>
        <p:spPr>
          <a:xfrm>
            <a:off x="4389120" y="3200400"/>
            <a:ext cx="7223760" cy="2377440"/>
          </a:xfrm>
          <a:prstGeom prst="rect">
            <a:avLst/>
          </a:prstGeom>
          <a:noFill/>
          <a:ln/>
        </p:spPr>
        <p:txBody>
          <a:bodyPr wrap="square" lIns="0" tIns="0" rIns="0" bIns="0" rtlCol="0" anchor="t"/>
          <a:lstStyle/>
          <a:p>
            <a:pPr marL="177800" indent="-177800">
              <a:spcAft>
                <a:spcPts val="800"/>
              </a:spcAft>
              <a:buSzPct val="100000"/>
              <a:buChar char="•"/>
            </a:pPr>
            <a:r>
              <a:rPr lang="en-US" dirty="0">
                <a:solidFill>
                  <a:schemeClr val="bg1"/>
                </a:solidFill>
                <a:latin typeface="Calibri" pitchFamily="34" charset="0"/>
                <a:ea typeface="Calibri" pitchFamily="34" charset="-122"/>
                <a:cs typeface="Calibri" pitchFamily="34" charset="-120"/>
              </a:rPr>
              <a:t>What research is, and what it is not</a:t>
            </a:r>
            <a:endParaRPr lang="en-US" dirty="0">
              <a:solidFill>
                <a:schemeClr val="bg1"/>
              </a:solidFill>
            </a:endParaRPr>
          </a:p>
          <a:p>
            <a:pPr marL="177800" indent="-177800">
              <a:spcAft>
                <a:spcPts val="800"/>
              </a:spcAft>
              <a:buSzPct val="100000"/>
              <a:buChar char="•"/>
            </a:pPr>
            <a:r>
              <a:rPr lang="en-US" dirty="0">
                <a:solidFill>
                  <a:schemeClr val="bg1"/>
                </a:solidFill>
                <a:latin typeface="Calibri" pitchFamily="34" charset="0"/>
                <a:ea typeface="Calibri" pitchFamily="34" charset="-122"/>
                <a:cs typeface="Calibri" pitchFamily="34" charset="-120"/>
              </a:rPr>
              <a:t>Six purposes of research</a:t>
            </a:r>
            <a:endParaRPr lang="en-US" dirty="0">
              <a:solidFill>
                <a:schemeClr val="bg1"/>
              </a:solidFill>
            </a:endParaRPr>
          </a:p>
          <a:p>
            <a:pPr marL="177800" indent="-177800">
              <a:spcAft>
                <a:spcPts val="800"/>
              </a:spcAft>
              <a:buSzPct val="100000"/>
              <a:buChar char="•"/>
            </a:pPr>
            <a:r>
              <a:rPr lang="en-US" dirty="0">
                <a:solidFill>
                  <a:schemeClr val="bg1"/>
                </a:solidFill>
                <a:latin typeface="Calibri" pitchFamily="34" charset="0"/>
                <a:ea typeface="Calibri" pitchFamily="34" charset="-122"/>
                <a:cs typeface="Calibri" pitchFamily="34" charset="-120"/>
              </a:rPr>
              <a:t>Types of research by use</a:t>
            </a:r>
            <a:endParaRPr lang="en-US" dirty="0">
              <a:solidFill>
                <a:schemeClr val="bg1"/>
              </a:solidFill>
            </a:endParaRPr>
          </a:p>
          <a:p>
            <a:pPr marL="177800" indent="-177800">
              <a:spcAft>
                <a:spcPts val="800"/>
              </a:spcAft>
              <a:buSzPct val="100000"/>
              <a:buChar char="•"/>
            </a:pPr>
            <a:r>
              <a:rPr lang="en-US" dirty="0">
                <a:solidFill>
                  <a:schemeClr val="bg1"/>
                </a:solidFill>
                <a:latin typeface="Calibri" pitchFamily="34" charset="0"/>
                <a:ea typeface="Calibri" pitchFamily="34" charset="-122"/>
                <a:cs typeface="Calibri" pitchFamily="34" charset="-120"/>
              </a:rPr>
              <a:t>Quantitative, qualitative and mixed approaches</a:t>
            </a:r>
            <a:endParaRPr lang="en-US" dirty="0">
              <a:solidFill>
                <a:schemeClr val="bg1"/>
              </a:solidFill>
            </a:endParaRPr>
          </a:p>
          <a:p>
            <a:pPr marL="177800" indent="-177800">
              <a:spcAft>
                <a:spcPts val="800"/>
              </a:spcAft>
              <a:buSzPct val="100000"/>
              <a:buChar char="•"/>
            </a:pPr>
            <a:r>
              <a:rPr lang="en-US" dirty="0">
                <a:solidFill>
                  <a:schemeClr val="bg1"/>
                </a:solidFill>
                <a:latin typeface="Calibri" pitchFamily="34" charset="0"/>
                <a:ea typeface="Calibri" pitchFamily="34" charset="-122"/>
                <a:cs typeface="Calibri" pitchFamily="34" charset="-120"/>
              </a:rPr>
              <a:t>Paradigms: the beliefs behind research</a:t>
            </a:r>
            <a:endParaRPr lang="en-US" dirty="0">
              <a:solidFill>
                <a:schemeClr val="bg1"/>
              </a:solidFill>
            </a:endParaRPr>
          </a:p>
        </p:txBody>
      </p:sp>
      <p:sp>
        <p:nvSpPr>
          <p:cNvPr id="8" name="Text 6"/>
          <p:cNvSpPr txBox="1"/>
          <p:nvPr/>
        </p:nvSpPr>
        <p:spPr>
          <a:xfrm>
            <a:off x="4389120" y="5715000"/>
            <a:ext cx="7223760" cy="457200"/>
          </a:xfrm>
          <a:prstGeom prst="rect">
            <a:avLst/>
          </a:prstGeom>
          <a:noFill/>
          <a:ln/>
        </p:spPr>
        <p:txBody>
          <a:bodyPr wrap="square" lIns="0" tIns="0" rIns="0" bIns="0" rtlCol="0" anchor="t"/>
          <a:lstStyle/>
          <a:p>
            <a:pPr marL="0" indent="0">
              <a:buNone/>
            </a:pPr>
            <a:r>
              <a:rPr lang="en-US" sz="1200" i="1" dirty="0">
                <a:solidFill>
                  <a:srgbClr val="EADBC0"/>
                </a:solidFill>
                <a:latin typeface="Calibri" pitchFamily="34" charset="0"/>
                <a:ea typeface="Calibri" pitchFamily="34" charset="-122"/>
                <a:cs typeface="Calibri" pitchFamily="34" charset="-120"/>
              </a:rPr>
              <a:t>Anchor texts: Rumrill, Cook &amp; Stevenson (2020); Mertens &amp; McLaughlin (2004)</a:t>
            </a:r>
            <a:endParaRPr lang="en-US" sz="1200" dirty="0"/>
          </a:p>
        </p:txBody>
      </p:sp>
      <p:sp>
        <p:nvSpPr>
          <p:cNvPr id="25" name="Slide Number Placeholder 0"/>
          <p:cNvSpPr>
            <a:spLocks noGrp="1"/>
          </p:cNvSpPr>
          <p:nvPr>
            <p:ph type="sldNum" sz="quarter" idx="4294967295"/>
          </p:nvPr>
        </p:nvSpPr>
        <p:spPr>
          <a:xfrm>
            <a:off x="11183112" y="6437376"/>
            <a:ext cx="457200" cy="237744"/>
          </a:xfrm>
          <a:prstGeom prst="rect">
            <a:avLst/>
          </a:prstGeom>
          <a:extLst>
            <a:ext uri="{C572A759-6A51-4108-AA02-DFA0A04FC94B}">
              <ma14:wrappingTextBoxFlag xmlns="" xmlns:ma14="http://schemas.microsoft.com/office/mac/drawingml/2011/main" val="0"/>
            </a:ext>
          </a:extLst>
        </p:spPr>
        <p:txBody>
          <a:bodyPr/>
          <a:lstStyle>
            <a:lvl1pPr>
              <a:defRPr sz="900">
                <a:solidFill>
                  <a:srgbClr val="EADBC0"/>
                </a:solidFill>
                <a:latin typeface="Calibri"/>
                <a:ea typeface="Calibri"/>
                <a:cs typeface="Calibri"/>
              </a:defRPr>
            </a:lvl1pPr>
          </a:lstStyle>
          <a:p>
            <a:pPr algn="r"/>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wrap="square" lIns="0" tIns="0" rIns="0" bIns="0" rtlCol="0" anchor="ctr"/>
          <a:lstStyle/>
          <a:p>
            <a:pPr marL="0" indent="0">
              <a:buNone/>
            </a:pPr>
            <a:r>
              <a:rPr lang="en-US" sz="1000" b="1" kern="0" spc="150" dirty="0">
                <a:solidFill>
                  <a:srgbClr val="7A1F2B"/>
                </a:solidFill>
                <a:latin typeface="Calibri" pitchFamily="34" charset="0"/>
                <a:ea typeface="Calibri" pitchFamily="34" charset="-122"/>
                <a:cs typeface="Calibri" pitchFamily="34" charset="-120"/>
              </a:rPr>
              <a:t>PART B · PURPOSES AND TYPES</a:t>
            </a:r>
            <a:endParaRPr lang="en-US" sz="1000" dirty="0"/>
          </a:p>
        </p:txBody>
      </p:sp>
      <p:sp>
        <p:nvSpPr>
          <p:cNvPr id="3" name="Text 1"/>
          <p:cNvSpPr txBox="1"/>
          <p:nvPr/>
        </p:nvSpPr>
        <p:spPr>
          <a:xfrm>
            <a:off x="548640" y="512064"/>
            <a:ext cx="11064240" cy="640080"/>
          </a:xfrm>
          <a:prstGeom prst="rect">
            <a:avLst/>
          </a:prstGeom>
          <a:noFill/>
          <a:ln/>
        </p:spPr>
        <p:txBody>
          <a:bodyPr wrap="square" lIns="0" tIns="0" rIns="0" bIns="0" rtlCol="0" anchor="ctr">
            <a:normAutofit/>
          </a:bodyPr>
          <a:lstStyle/>
          <a:p>
            <a:pPr marL="0" indent="0">
              <a:buNone/>
            </a:pPr>
            <a:r>
              <a:rPr lang="en-US" sz="2800" b="1" dirty="0">
                <a:solidFill>
                  <a:srgbClr val="2E2522"/>
                </a:solidFill>
                <a:latin typeface="Cambria" pitchFamily="34" charset="0"/>
                <a:ea typeface="Cambria" pitchFamily="34" charset="-122"/>
                <a:cs typeface="Cambria" pitchFamily="34" charset="-120"/>
              </a:rPr>
              <a:t>What is research?</a:t>
            </a:r>
            <a:endParaRPr lang="en-US" sz="2800" dirty="0"/>
          </a:p>
        </p:txBody>
      </p:sp>
      <p:sp>
        <p:nvSpPr>
          <p:cNvPr id="4" name="Text 2"/>
          <p:cNvSpPr txBox="1"/>
          <p:nvPr/>
        </p:nvSpPr>
        <p:spPr>
          <a:xfrm>
            <a:off x="548640" y="6437376"/>
            <a:ext cx="9144000" cy="237744"/>
          </a:xfrm>
          <a:prstGeom prst="rect">
            <a:avLst/>
          </a:prstGeom>
          <a:noFill/>
          <a:ln/>
        </p:spPr>
        <p:txBody>
          <a:bodyPr wrap="square" lIns="0" tIns="0" rIns="0" bIns="0" rtlCol="0" anchor="ctr"/>
          <a:lstStyle/>
          <a:p>
            <a:pPr marL="0" indent="0">
              <a:buNone/>
            </a:pPr>
            <a:r>
              <a:rPr lang="en-US" sz="900" dirty="0">
                <a:solidFill>
                  <a:srgbClr val="6B5E55"/>
                </a:solidFill>
                <a:latin typeface="Calibri" pitchFamily="34" charset="0"/>
                <a:ea typeface="Calibri" pitchFamily="34" charset="-122"/>
                <a:cs typeface="Calibri" pitchFamily="34" charset="-120"/>
              </a:rPr>
              <a:t>MSN1074 Research Methodology  |  Topic 1: Introduction to Research in SNE  |  Session 1</a:t>
            </a:r>
            <a:endParaRPr lang="en-US" sz="900" dirty="0"/>
          </a:p>
        </p:txBody>
      </p:sp>
      <p:sp>
        <p:nvSpPr>
          <p:cNvPr id="5" name="Shape 3"/>
          <p:cNvSpPr/>
          <p:nvPr/>
        </p:nvSpPr>
        <p:spPr>
          <a:xfrm>
            <a:off x="548640" y="1325880"/>
            <a:ext cx="4846320" cy="2011680"/>
          </a:xfrm>
          <a:prstGeom prst="roundRect">
            <a:avLst>
              <a:gd name="adj" fmla="val 3636"/>
            </a:avLst>
          </a:prstGeom>
          <a:solidFill>
            <a:srgbClr val="7A1F2B"/>
          </a:solidFill>
          <a:ln/>
        </p:spPr>
      </p:sp>
      <p:sp>
        <p:nvSpPr>
          <p:cNvPr id="6" name="Text 4"/>
          <p:cNvSpPr txBox="1"/>
          <p:nvPr/>
        </p:nvSpPr>
        <p:spPr>
          <a:xfrm>
            <a:off x="777240" y="1463040"/>
            <a:ext cx="3657600" cy="237744"/>
          </a:xfrm>
          <a:prstGeom prst="rect">
            <a:avLst/>
          </a:prstGeom>
          <a:noFill/>
          <a:ln/>
        </p:spPr>
        <p:txBody>
          <a:bodyPr wrap="square" lIns="0" tIns="0" rIns="0" bIns="0" rtlCol="0" anchor="ctr"/>
          <a:lstStyle/>
          <a:p>
            <a:pPr marL="0" indent="0">
              <a:buNone/>
            </a:pPr>
            <a:r>
              <a:rPr lang="en-US" sz="1400" b="1" kern="0" spc="150" dirty="0">
                <a:solidFill>
                  <a:srgbClr val="EADBC0"/>
                </a:solidFill>
                <a:latin typeface="Calibri" pitchFamily="34" charset="0"/>
                <a:ea typeface="Calibri" pitchFamily="34" charset="-122"/>
                <a:cs typeface="Calibri" pitchFamily="34" charset="-120"/>
              </a:rPr>
              <a:t>A WORKING DEFINITION</a:t>
            </a:r>
            <a:endParaRPr lang="en-US" sz="1400" dirty="0"/>
          </a:p>
        </p:txBody>
      </p:sp>
      <p:sp>
        <p:nvSpPr>
          <p:cNvPr id="7" name="Text 5"/>
          <p:cNvSpPr txBox="1"/>
          <p:nvPr/>
        </p:nvSpPr>
        <p:spPr>
          <a:xfrm>
            <a:off x="777240" y="1783080"/>
            <a:ext cx="4434840" cy="1463040"/>
          </a:xfrm>
          <a:prstGeom prst="rect">
            <a:avLst/>
          </a:prstGeom>
          <a:noFill/>
          <a:ln/>
        </p:spPr>
        <p:txBody>
          <a:bodyPr wrap="square" lIns="0" tIns="0" rIns="0" bIns="0" rtlCol="0" anchor="t"/>
          <a:lstStyle/>
          <a:p>
            <a:pPr marL="0" indent="0">
              <a:buNone/>
            </a:pPr>
            <a:r>
              <a:rPr lang="en-US" sz="1800" dirty="0">
                <a:solidFill>
                  <a:srgbClr val="EADBC0"/>
                </a:solidFill>
                <a:latin typeface="Cambria" pitchFamily="34" charset="0"/>
                <a:ea typeface="Cambria" pitchFamily="34" charset="-122"/>
                <a:cs typeface="Cambria" pitchFamily="34" charset="-120"/>
              </a:rPr>
              <a:t>Research is a </a:t>
            </a:r>
            <a:r>
              <a:rPr lang="en-US" sz="1800" b="1" dirty="0">
                <a:solidFill>
                  <a:srgbClr val="FFFBF3"/>
                </a:solidFill>
                <a:latin typeface="Cambria" pitchFamily="34" charset="0"/>
                <a:ea typeface="Cambria" pitchFamily="34" charset="-122"/>
                <a:cs typeface="Cambria" pitchFamily="34" charset="-120"/>
              </a:rPr>
              <a:t>systematic</a:t>
            </a:r>
            <a:r>
              <a:rPr lang="en-US" sz="1800" dirty="0">
                <a:solidFill>
                  <a:srgbClr val="EADBC0"/>
                </a:solidFill>
                <a:latin typeface="Cambria" pitchFamily="34" charset="0"/>
                <a:ea typeface="Cambria" pitchFamily="34" charset="-122"/>
                <a:cs typeface="Cambria" pitchFamily="34" charset="-120"/>
              </a:rPr>
              <a:t> process of collecting and analysing </a:t>
            </a:r>
            <a:r>
              <a:rPr lang="en-US" sz="1800" b="1" dirty="0">
                <a:solidFill>
                  <a:srgbClr val="FFFBF3"/>
                </a:solidFill>
                <a:latin typeface="Cambria" pitchFamily="34" charset="0"/>
                <a:ea typeface="Cambria" pitchFamily="34" charset="-122"/>
                <a:cs typeface="Cambria" pitchFamily="34" charset="-120"/>
              </a:rPr>
              <a:t>empirical</a:t>
            </a:r>
            <a:r>
              <a:rPr lang="en-US" sz="1800" dirty="0">
                <a:solidFill>
                  <a:srgbClr val="EADBC0"/>
                </a:solidFill>
                <a:latin typeface="Cambria" pitchFamily="34" charset="0"/>
                <a:ea typeface="Cambria" pitchFamily="34" charset="-122"/>
                <a:cs typeface="Cambria" pitchFamily="34" charset="-120"/>
              </a:rPr>
              <a:t> information to answer a question or to increase our understanding.</a:t>
            </a:r>
            <a:endParaRPr lang="en-US" sz="1800" dirty="0"/>
          </a:p>
        </p:txBody>
      </p:sp>
      <p:sp>
        <p:nvSpPr>
          <p:cNvPr id="8" name="Shape 6"/>
          <p:cNvSpPr/>
          <p:nvPr/>
        </p:nvSpPr>
        <p:spPr>
          <a:xfrm>
            <a:off x="548640" y="3566160"/>
            <a:ext cx="4846320" cy="2651760"/>
          </a:xfrm>
          <a:prstGeom prst="roundRect">
            <a:avLst>
              <a:gd name="adj" fmla="val 2759"/>
            </a:avLst>
          </a:prstGeom>
          <a:solidFill>
            <a:srgbClr val="EFE5D3"/>
          </a:solidFill>
          <a:ln/>
        </p:spPr>
      </p:sp>
      <p:sp>
        <p:nvSpPr>
          <p:cNvPr id="9" name="Text 7"/>
          <p:cNvSpPr txBox="1"/>
          <p:nvPr/>
        </p:nvSpPr>
        <p:spPr>
          <a:xfrm>
            <a:off x="777240" y="3703320"/>
            <a:ext cx="3657600" cy="237744"/>
          </a:xfrm>
          <a:prstGeom prst="rect">
            <a:avLst/>
          </a:prstGeom>
          <a:noFill/>
          <a:ln/>
        </p:spPr>
        <p:txBody>
          <a:bodyPr wrap="square" lIns="0" tIns="0" rIns="0" bIns="0" rtlCol="0" anchor="ctr"/>
          <a:lstStyle/>
          <a:p>
            <a:pPr marL="0" indent="0">
              <a:buNone/>
            </a:pPr>
            <a:r>
              <a:rPr lang="en-US" sz="1400" b="1" kern="0" spc="150" dirty="0">
                <a:solidFill>
                  <a:srgbClr val="7A1F2B"/>
                </a:solidFill>
                <a:latin typeface="Calibri" pitchFamily="34" charset="0"/>
                <a:ea typeface="Calibri" pitchFamily="34" charset="-122"/>
                <a:cs typeface="Calibri" pitchFamily="34" charset="-120"/>
              </a:rPr>
              <a:t>RESEARCH IS NOT…</a:t>
            </a:r>
            <a:endParaRPr lang="en-US" sz="1400" dirty="0"/>
          </a:p>
        </p:txBody>
      </p:sp>
      <p:sp>
        <p:nvSpPr>
          <p:cNvPr id="10" name="Text 8"/>
          <p:cNvSpPr txBox="1"/>
          <p:nvPr/>
        </p:nvSpPr>
        <p:spPr>
          <a:xfrm>
            <a:off x="777240" y="4023360"/>
            <a:ext cx="4434840" cy="2103120"/>
          </a:xfrm>
          <a:prstGeom prst="rect">
            <a:avLst/>
          </a:prstGeom>
          <a:noFill/>
          <a:ln/>
        </p:spPr>
        <p:txBody>
          <a:bodyPr wrap="square" lIns="0" tIns="0" rIns="0" bIns="0" rtlCol="0" anchor="t"/>
          <a:lstStyle/>
          <a:p>
            <a:pPr marL="177800" indent="-177800">
              <a:spcAft>
                <a:spcPts val="500"/>
              </a:spcAft>
              <a:buSzPct val="100000"/>
              <a:buChar char="•"/>
            </a:pPr>
            <a:r>
              <a:rPr lang="en-US" sz="1600" dirty="0">
                <a:solidFill>
                  <a:srgbClr val="2E2522"/>
                </a:solidFill>
                <a:latin typeface="Calibri" pitchFamily="34" charset="0"/>
                <a:ea typeface="Calibri" pitchFamily="34" charset="-122"/>
                <a:cs typeface="Calibri" pitchFamily="34" charset="-120"/>
              </a:rPr>
              <a:t>simply collecting opinions or information without a clear question</a:t>
            </a:r>
            <a:endParaRPr lang="en-US" dirty="0"/>
          </a:p>
          <a:p>
            <a:pPr marL="177800" indent="-177800">
              <a:spcAft>
                <a:spcPts val="500"/>
              </a:spcAft>
              <a:buSzPct val="100000"/>
              <a:buChar char="•"/>
            </a:pPr>
            <a:r>
              <a:rPr lang="en-US" sz="1600" dirty="0">
                <a:solidFill>
                  <a:srgbClr val="2E2522"/>
                </a:solidFill>
                <a:latin typeface="Calibri" pitchFamily="34" charset="0"/>
                <a:ea typeface="Calibri" pitchFamily="34" charset="-122"/>
                <a:cs typeface="Calibri" pitchFamily="34" charset="-120"/>
              </a:rPr>
              <a:t>looking only for evidence that supports what we already believe</a:t>
            </a:r>
            <a:endParaRPr lang="en-US" dirty="0"/>
          </a:p>
          <a:p>
            <a:pPr marL="177800" indent="-177800">
              <a:spcAft>
                <a:spcPts val="500"/>
              </a:spcAft>
              <a:buSzPct val="100000"/>
              <a:buChar char="•"/>
            </a:pPr>
            <a:r>
              <a:rPr lang="en-US" sz="1600" dirty="0">
                <a:solidFill>
                  <a:srgbClr val="2E2522"/>
                </a:solidFill>
                <a:latin typeface="Calibri" pitchFamily="34" charset="0"/>
                <a:ea typeface="Calibri" pitchFamily="34" charset="-122"/>
                <a:cs typeface="Calibri" pitchFamily="34" charset="-120"/>
              </a:rPr>
              <a:t>a single observation or one person’s experience</a:t>
            </a:r>
            <a:endParaRPr lang="en-US" dirty="0"/>
          </a:p>
          <a:p>
            <a:pPr marL="177800" indent="-177800">
              <a:spcAft>
                <a:spcPts val="500"/>
              </a:spcAft>
              <a:buSzPct val="100000"/>
              <a:buChar char="•"/>
            </a:pPr>
            <a:r>
              <a:rPr lang="en-US" sz="1600" dirty="0">
                <a:solidFill>
                  <a:srgbClr val="2E2522"/>
                </a:solidFill>
                <a:latin typeface="Calibri" pitchFamily="34" charset="0"/>
                <a:ea typeface="Calibri" pitchFamily="34" charset="-122"/>
                <a:cs typeface="Calibri" pitchFamily="34" charset="-120"/>
              </a:rPr>
              <a:t>a search for “proof” that ends all discussion</a:t>
            </a:r>
            <a:endParaRPr lang="en-US" dirty="0"/>
          </a:p>
        </p:txBody>
      </p:sp>
      <p:sp>
        <p:nvSpPr>
          <p:cNvPr id="11" name="Shape 9"/>
          <p:cNvSpPr/>
          <p:nvPr/>
        </p:nvSpPr>
        <p:spPr>
          <a:xfrm>
            <a:off x="5669280" y="1325880"/>
            <a:ext cx="2871216" cy="1463040"/>
          </a:xfrm>
          <a:prstGeom prst="roundRect">
            <a:avLst>
              <a:gd name="adj" fmla="val 5000"/>
            </a:avLst>
          </a:prstGeom>
          <a:solidFill>
            <a:srgbClr val="FFFBF3"/>
          </a:solidFill>
          <a:ln w="12700">
            <a:solidFill>
              <a:srgbClr val="D6C4A4"/>
            </a:solidFill>
            <a:prstDash val="solid"/>
          </a:ln>
        </p:spPr>
      </p:sp>
      <p:sp>
        <p:nvSpPr>
          <p:cNvPr id="12" name="Text 10"/>
          <p:cNvSpPr txBox="1"/>
          <p:nvPr/>
        </p:nvSpPr>
        <p:spPr>
          <a:xfrm>
            <a:off x="5852160" y="1508760"/>
            <a:ext cx="384048" cy="384048"/>
          </a:xfrm>
          <a:prstGeom prst="ellipse">
            <a:avLst/>
          </a:prstGeom>
          <a:solidFill>
            <a:srgbClr val="7A1F2B"/>
          </a:solidFill>
          <a:ln/>
        </p:spPr>
        <p:txBody>
          <a:bodyPr wrap="square" lIns="0" tIns="0" rIns="0" bIns="0" rtlCol="0" anchor="ctr"/>
          <a:lstStyle/>
          <a:p>
            <a:pPr marL="0" indent="0" algn="ctr">
              <a:buNone/>
            </a:pPr>
            <a:r>
              <a:rPr lang="en-US" sz="1300" b="1" dirty="0">
                <a:solidFill>
                  <a:srgbClr val="FFFBF3"/>
                </a:solidFill>
                <a:latin typeface="Cambria" pitchFamily="34" charset="0"/>
                <a:ea typeface="Cambria" pitchFamily="34" charset="-122"/>
                <a:cs typeface="Cambria" pitchFamily="34" charset="-120"/>
              </a:rPr>
              <a:t>1</a:t>
            </a:r>
            <a:endParaRPr lang="en-US" sz="1300" dirty="0"/>
          </a:p>
        </p:txBody>
      </p:sp>
      <p:sp>
        <p:nvSpPr>
          <p:cNvPr id="13" name="Text 11"/>
          <p:cNvSpPr txBox="1"/>
          <p:nvPr/>
        </p:nvSpPr>
        <p:spPr>
          <a:xfrm>
            <a:off x="6400800" y="1490472"/>
            <a:ext cx="2048256" cy="411480"/>
          </a:xfrm>
          <a:prstGeom prst="rect">
            <a:avLst/>
          </a:prstGeom>
          <a:noFill/>
          <a:ln/>
        </p:spPr>
        <p:txBody>
          <a:bodyPr wrap="square" lIns="0" tIns="0" rIns="0" bIns="0" rtlCol="0" anchor="ctr"/>
          <a:lstStyle/>
          <a:p>
            <a:pPr marL="0" indent="0">
              <a:buNone/>
            </a:pPr>
            <a:r>
              <a:rPr lang="en-US" sz="1700" b="1" dirty="0">
                <a:solidFill>
                  <a:srgbClr val="7A1F2B"/>
                </a:solidFill>
                <a:latin typeface="Cambria" pitchFamily="34" charset="0"/>
                <a:ea typeface="Cambria" pitchFamily="34" charset="-122"/>
                <a:cs typeface="Cambria" pitchFamily="34" charset="-120"/>
              </a:rPr>
              <a:t>Systematic</a:t>
            </a:r>
            <a:endParaRPr lang="en-US" sz="1700" dirty="0"/>
          </a:p>
        </p:txBody>
      </p:sp>
      <p:sp>
        <p:nvSpPr>
          <p:cNvPr id="14" name="Text 12"/>
          <p:cNvSpPr txBox="1"/>
          <p:nvPr/>
        </p:nvSpPr>
        <p:spPr>
          <a:xfrm>
            <a:off x="5897880" y="2011680"/>
            <a:ext cx="2505456" cy="685800"/>
          </a:xfrm>
          <a:prstGeom prst="rect">
            <a:avLst/>
          </a:prstGeom>
          <a:noFill/>
          <a:ln/>
        </p:spPr>
        <p:txBody>
          <a:bodyPr wrap="square" lIns="0" tIns="0" rIns="0" bIns="0" rtlCol="0" anchor="t"/>
          <a:lstStyle/>
          <a:p>
            <a:pPr marL="0" indent="0">
              <a:buNone/>
            </a:pPr>
            <a:r>
              <a:rPr lang="en-US" sz="1700" dirty="0">
                <a:solidFill>
                  <a:srgbClr val="2E2522"/>
                </a:solidFill>
                <a:latin typeface="Calibri" pitchFamily="34" charset="0"/>
                <a:ea typeface="Calibri" pitchFamily="34" charset="-122"/>
                <a:cs typeface="Calibri" pitchFamily="34" charset="-120"/>
              </a:rPr>
              <a:t>It follows planned, logical steps.</a:t>
            </a:r>
            <a:endParaRPr lang="en-US" sz="1700" dirty="0"/>
          </a:p>
        </p:txBody>
      </p:sp>
      <p:sp>
        <p:nvSpPr>
          <p:cNvPr id="15" name="Shape 13"/>
          <p:cNvSpPr/>
          <p:nvPr/>
        </p:nvSpPr>
        <p:spPr>
          <a:xfrm>
            <a:off x="8769096" y="1325880"/>
            <a:ext cx="2871216" cy="1463040"/>
          </a:xfrm>
          <a:prstGeom prst="roundRect">
            <a:avLst>
              <a:gd name="adj" fmla="val 5000"/>
            </a:avLst>
          </a:prstGeom>
          <a:solidFill>
            <a:srgbClr val="FFFBF3"/>
          </a:solidFill>
          <a:ln w="12700">
            <a:solidFill>
              <a:srgbClr val="D6C4A4"/>
            </a:solidFill>
            <a:prstDash val="solid"/>
          </a:ln>
        </p:spPr>
      </p:sp>
      <p:sp>
        <p:nvSpPr>
          <p:cNvPr id="16" name="Text 14"/>
          <p:cNvSpPr txBox="1"/>
          <p:nvPr/>
        </p:nvSpPr>
        <p:spPr>
          <a:xfrm>
            <a:off x="8951976" y="1508760"/>
            <a:ext cx="384048" cy="384048"/>
          </a:xfrm>
          <a:prstGeom prst="ellipse">
            <a:avLst/>
          </a:prstGeom>
          <a:solidFill>
            <a:srgbClr val="7A1F2B"/>
          </a:solidFill>
          <a:ln/>
        </p:spPr>
        <p:txBody>
          <a:bodyPr wrap="square" lIns="0" tIns="0" rIns="0" bIns="0" rtlCol="0" anchor="ctr"/>
          <a:lstStyle/>
          <a:p>
            <a:pPr marL="0" indent="0" algn="ctr">
              <a:buNone/>
            </a:pPr>
            <a:r>
              <a:rPr lang="en-US" sz="1300" b="1" dirty="0">
                <a:solidFill>
                  <a:srgbClr val="FFFBF3"/>
                </a:solidFill>
                <a:latin typeface="Cambria" pitchFamily="34" charset="0"/>
                <a:ea typeface="Cambria" pitchFamily="34" charset="-122"/>
                <a:cs typeface="Cambria" pitchFamily="34" charset="-120"/>
              </a:rPr>
              <a:t>2</a:t>
            </a:r>
            <a:endParaRPr lang="en-US" sz="1300" dirty="0"/>
          </a:p>
        </p:txBody>
      </p:sp>
      <p:sp>
        <p:nvSpPr>
          <p:cNvPr id="17" name="Text 15"/>
          <p:cNvSpPr txBox="1"/>
          <p:nvPr/>
        </p:nvSpPr>
        <p:spPr>
          <a:xfrm>
            <a:off x="9500616" y="1490472"/>
            <a:ext cx="2048256" cy="411480"/>
          </a:xfrm>
          <a:prstGeom prst="rect">
            <a:avLst/>
          </a:prstGeom>
          <a:noFill/>
          <a:ln/>
        </p:spPr>
        <p:txBody>
          <a:bodyPr wrap="square" lIns="0" tIns="0" rIns="0" bIns="0" rtlCol="0" anchor="ctr"/>
          <a:lstStyle/>
          <a:p>
            <a:pPr marL="0" indent="0">
              <a:buNone/>
            </a:pPr>
            <a:r>
              <a:rPr lang="en-US" sz="1700" b="1" dirty="0">
                <a:solidFill>
                  <a:srgbClr val="7A1F2B"/>
                </a:solidFill>
                <a:latin typeface="Cambria" pitchFamily="34" charset="0"/>
                <a:ea typeface="Cambria" pitchFamily="34" charset="-122"/>
                <a:cs typeface="Cambria" pitchFamily="34" charset="-120"/>
              </a:rPr>
              <a:t>Empirical</a:t>
            </a:r>
            <a:endParaRPr lang="en-US" sz="1700" dirty="0"/>
          </a:p>
        </p:txBody>
      </p:sp>
      <p:sp>
        <p:nvSpPr>
          <p:cNvPr id="18" name="Text 16"/>
          <p:cNvSpPr txBox="1"/>
          <p:nvPr/>
        </p:nvSpPr>
        <p:spPr>
          <a:xfrm>
            <a:off x="8997696" y="2011680"/>
            <a:ext cx="2505456" cy="685800"/>
          </a:xfrm>
          <a:prstGeom prst="rect">
            <a:avLst/>
          </a:prstGeom>
          <a:noFill/>
          <a:ln/>
        </p:spPr>
        <p:txBody>
          <a:bodyPr wrap="square" lIns="0" tIns="0" rIns="0" bIns="0" rtlCol="0" anchor="t"/>
          <a:lstStyle/>
          <a:p>
            <a:pPr marL="0" indent="0">
              <a:buNone/>
            </a:pPr>
            <a:r>
              <a:rPr lang="en-US" sz="1700" dirty="0">
                <a:solidFill>
                  <a:srgbClr val="2E2522"/>
                </a:solidFill>
                <a:latin typeface="Calibri" pitchFamily="34" charset="0"/>
                <a:ea typeface="Calibri" pitchFamily="34" charset="-122"/>
                <a:cs typeface="Calibri" pitchFamily="34" charset="-120"/>
              </a:rPr>
              <a:t>It is based on evidence that can be observed or measured.</a:t>
            </a:r>
            <a:endParaRPr lang="en-US" sz="1700" dirty="0"/>
          </a:p>
        </p:txBody>
      </p:sp>
      <p:sp>
        <p:nvSpPr>
          <p:cNvPr id="19" name="Shape 17"/>
          <p:cNvSpPr/>
          <p:nvPr/>
        </p:nvSpPr>
        <p:spPr>
          <a:xfrm>
            <a:off x="5669280" y="2999232"/>
            <a:ext cx="2871216" cy="1463040"/>
          </a:xfrm>
          <a:prstGeom prst="roundRect">
            <a:avLst>
              <a:gd name="adj" fmla="val 5000"/>
            </a:avLst>
          </a:prstGeom>
          <a:solidFill>
            <a:srgbClr val="FFFBF3"/>
          </a:solidFill>
          <a:ln w="12700">
            <a:solidFill>
              <a:srgbClr val="D6C4A4"/>
            </a:solidFill>
            <a:prstDash val="solid"/>
          </a:ln>
        </p:spPr>
      </p:sp>
      <p:sp>
        <p:nvSpPr>
          <p:cNvPr id="20" name="Text 18"/>
          <p:cNvSpPr txBox="1"/>
          <p:nvPr/>
        </p:nvSpPr>
        <p:spPr>
          <a:xfrm>
            <a:off x="5852160" y="3182112"/>
            <a:ext cx="384048" cy="384048"/>
          </a:xfrm>
          <a:prstGeom prst="ellipse">
            <a:avLst/>
          </a:prstGeom>
          <a:solidFill>
            <a:srgbClr val="7A1F2B"/>
          </a:solidFill>
          <a:ln/>
        </p:spPr>
        <p:txBody>
          <a:bodyPr wrap="square" lIns="0" tIns="0" rIns="0" bIns="0" rtlCol="0" anchor="ctr"/>
          <a:lstStyle/>
          <a:p>
            <a:pPr marL="0" indent="0" algn="ctr">
              <a:buNone/>
            </a:pPr>
            <a:r>
              <a:rPr lang="en-US" sz="1300" b="1" dirty="0">
                <a:solidFill>
                  <a:srgbClr val="FFFBF3"/>
                </a:solidFill>
                <a:latin typeface="Cambria" pitchFamily="34" charset="0"/>
                <a:ea typeface="Cambria" pitchFamily="34" charset="-122"/>
                <a:cs typeface="Cambria" pitchFamily="34" charset="-120"/>
              </a:rPr>
              <a:t>3</a:t>
            </a:r>
            <a:endParaRPr lang="en-US" sz="1300" dirty="0"/>
          </a:p>
        </p:txBody>
      </p:sp>
      <p:sp>
        <p:nvSpPr>
          <p:cNvPr id="21" name="Text 19"/>
          <p:cNvSpPr txBox="1"/>
          <p:nvPr/>
        </p:nvSpPr>
        <p:spPr>
          <a:xfrm>
            <a:off x="6400800" y="3163824"/>
            <a:ext cx="2048256" cy="411480"/>
          </a:xfrm>
          <a:prstGeom prst="rect">
            <a:avLst/>
          </a:prstGeom>
          <a:noFill/>
          <a:ln/>
        </p:spPr>
        <p:txBody>
          <a:bodyPr wrap="square" lIns="0" tIns="0" rIns="0" bIns="0" rtlCol="0" anchor="ctr"/>
          <a:lstStyle/>
          <a:p>
            <a:pPr marL="0" indent="0">
              <a:buNone/>
            </a:pPr>
            <a:r>
              <a:rPr lang="en-US" sz="1700" b="1" dirty="0">
                <a:solidFill>
                  <a:srgbClr val="7A1F2B"/>
                </a:solidFill>
                <a:latin typeface="Cambria" pitchFamily="34" charset="0"/>
                <a:ea typeface="Cambria" pitchFamily="34" charset="-122"/>
                <a:cs typeface="Cambria" pitchFamily="34" charset="-120"/>
              </a:rPr>
              <a:t>Transparent</a:t>
            </a:r>
            <a:endParaRPr lang="en-US" sz="1700" dirty="0"/>
          </a:p>
        </p:txBody>
      </p:sp>
      <p:sp>
        <p:nvSpPr>
          <p:cNvPr id="22" name="Text 20"/>
          <p:cNvSpPr txBox="1"/>
          <p:nvPr/>
        </p:nvSpPr>
        <p:spPr>
          <a:xfrm>
            <a:off x="5897880" y="3685032"/>
            <a:ext cx="2505456" cy="685800"/>
          </a:xfrm>
          <a:prstGeom prst="rect">
            <a:avLst/>
          </a:prstGeom>
          <a:noFill/>
          <a:ln/>
        </p:spPr>
        <p:txBody>
          <a:bodyPr wrap="square" lIns="0" tIns="0" rIns="0" bIns="0" rtlCol="0" anchor="t"/>
          <a:lstStyle/>
          <a:p>
            <a:pPr marL="0" indent="0">
              <a:buNone/>
            </a:pPr>
            <a:r>
              <a:rPr lang="en-US" sz="1700" dirty="0">
                <a:solidFill>
                  <a:srgbClr val="2E2522"/>
                </a:solidFill>
                <a:latin typeface="Calibri" pitchFamily="34" charset="0"/>
                <a:ea typeface="Calibri" pitchFamily="34" charset="-122"/>
                <a:cs typeface="Calibri" pitchFamily="34" charset="-120"/>
              </a:rPr>
              <a:t>Methods are reported so others can check or repeat them.</a:t>
            </a:r>
            <a:endParaRPr lang="en-US" sz="1700" dirty="0"/>
          </a:p>
        </p:txBody>
      </p:sp>
      <p:sp>
        <p:nvSpPr>
          <p:cNvPr id="23" name="Shape 21"/>
          <p:cNvSpPr/>
          <p:nvPr/>
        </p:nvSpPr>
        <p:spPr>
          <a:xfrm>
            <a:off x="8769096" y="2999232"/>
            <a:ext cx="2871216" cy="1463040"/>
          </a:xfrm>
          <a:prstGeom prst="roundRect">
            <a:avLst>
              <a:gd name="adj" fmla="val 5000"/>
            </a:avLst>
          </a:prstGeom>
          <a:solidFill>
            <a:srgbClr val="FFFBF3"/>
          </a:solidFill>
          <a:ln w="12700">
            <a:solidFill>
              <a:srgbClr val="D6C4A4"/>
            </a:solidFill>
            <a:prstDash val="solid"/>
          </a:ln>
        </p:spPr>
      </p:sp>
      <p:sp>
        <p:nvSpPr>
          <p:cNvPr id="24" name="Text 22"/>
          <p:cNvSpPr txBox="1"/>
          <p:nvPr/>
        </p:nvSpPr>
        <p:spPr>
          <a:xfrm>
            <a:off x="8951976" y="3182112"/>
            <a:ext cx="384048" cy="384048"/>
          </a:xfrm>
          <a:prstGeom prst="ellipse">
            <a:avLst/>
          </a:prstGeom>
          <a:solidFill>
            <a:srgbClr val="7A1F2B"/>
          </a:solidFill>
          <a:ln/>
        </p:spPr>
        <p:txBody>
          <a:bodyPr wrap="square" lIns="0" tIns="0" rIns="0" bIns="0" rtlCol="0" anchor="ctr"/>
          <a:lstStyle/>
          <a:p>
            <a:pPr marL="0" indent="0" algn="ctr">
              <a:buNone/>
            </a:pPr>
            <a:r>
              <a:rPr lang="en-US" sz="1300" b="1" dirty="0">
                <a:solidFill>
                  <a:srgbClr val="FFFBF3"/>
                </a:solidFill>
                <a:latin typeface="Cambria" pitchFamily="34" charset="0"/>
                <a:ea typeface="Cambria" pitchFamily="34" charset="-122"/>
                <a:cs typeface="Cambria" pitchFamily="34" charset="-120"/>
              </a:rPr>
              <a:t>4</a:t>
            </a:r>
            <a:endParaRPr lang="en-US" sz="1300" dirty="0"/>
          </a:p>
        </p:txBody>
      </p:sp>
      <p:sp>
        <p:nvSpPr>
          <p:cNvPr id="25" name="Text 23"/>
          <p:cNvSpPr txBox="1"/>
          <p:nvPr/>
        </p:nvSpPr>
        <p:spPr>
          <a:xfrm>
            <a:off x="9500616" y="3163824"/>
            <a:ext cx="2048256" cy="411480"/>
          </a:xfrm>
          <a:prstGeom prst="rect">
            <a:avLst/>
          </a:prstGeom>
          <a:noFill/>
          <a:ln/>
        </p:spPr>
        <p:txBody>
          <a:bodyPr wrap="square" lIns="0" tIns="0" rIns="0" bIns="0" rtlCol="0" anchor="ctr"/>
          <a:lstStyle/>
          <a:p>
            <a:pPr marL="0" indent="0">
              <a:buNone/>
            </a:pPr>
            <a:r>
              <a:rPr lang="en-US" sz="1700" b="1" dirty="0">
                <a:solidFill>
                  <a:srgbClr val="7A1F2B"/>
                </a:solidFill>
                <a:latin typeface="Cambria" pitchFamily="34" charset="0"/>
                <a:ea typeface="Cambria" pitchFamily="34" charset="-122"/>
                <a:cs typeface="Cambria" pitchFamily="34" charset="-120"/>
              </a:rPr>
              <a:t>Ethical</a:t>
            </a:r>
            <a:endParaRPr lang="en-US" sz="1700" dirty="0"/>
          </a:p>
        </p:txBody>
      </p:sp>
      <p:sp>
        <p:nvSpPr>
          <p:cNvPr id="26" name="Text 24"/>
          <p:cNvSpPr txBox="1"/>
          <p:nvPr/>
        </p:nvSpPr>
        <p:spPr>
          <a:xfrm>
            <a:off x="8997696" y="3685032"/>
            <a:ext cx="2505456" cy="685800"/>
          </a:xfrm>
          <a:prstGeom prst="rect">
            <a:avLst/>
          </a:prstGeom>
          <a:noFill/>
          <a:ln/>
        </p:spPr>
        <p:txBody>
          <a:bodyPr wrap="square" lIns="0" tIns="0" rIns="0" bIns="0" rtlCol="0" anchor="t"/>
          <a:lstStyle/>
          <a:p>
            <a:pPr marL="0" indent="0">
              <a:buNone/>
            </a:pPr>
            <a:r>
              <a:rPr lang="en-US" sz="1700" dirty="0">
                <a:solidFill>
                  <a:srgbClr val="2E2522"/>
                </a:solidFill>
                <a:latin typeface="Calibri" pitchFamily="34" charset="0"/>
                <a:ea typeface="Calibri" pitchFamily="34" charset="-122"/>
                <a:cs typeface="Calibri" pitchFamily="34" charset="-120"/>
              </a:rPr>
              <a:t>It protects participants’ rights, safety and dignity.</a:t>
            </a:r>
            <a:endParaRPr lang="en-US" sz="1700" dirty="0"/>
          </a:p>
        </p:txBody>
      </p:sp>
      <p:sp>
        <p:nvSpPr>
          <p:cNvPr id="27" name="Shape 25"/>
          <p:cNvSpPr/>
          <p:nvPr/>
        </p:nvSpPr>
        <p:spPr>
          <a:xfrm>
            <a:off x="5669280" y="4672584"/>
            <a:ext cx="2871216" cy="1463040"/>
          </a:xfrm>
          <a:prstGeom prst="roundRect">
            <a:avLst>
              <a:gd name="adj" fmla="val 5000"/>
            </a:avLst>
          </a:prstGeom>
          <a:solidFill>
            <a:srgbClr val="FFFBF3"/>
          </a:solidFill>
          <a:ln w="12700">
            <a:solidFill>
              <a:srgbClr val="D6C4A4"/>
            </a:solidFill>
            <a:prstDash val="solid"/>
          </a:ln>
        </p:spPr>
      </p:sp>
      <p:sp>
        <p:nvSpPr>
          <p:cNvPr id="28" name="Text 26"/>
          <p:cNvSpPr txBox="1"/>
          <p:nvPr/>
        </p:nvSpPr>
        <p:spPr>
          <a:xfrm>
            <a:off x="5852160" y="4855464"/>
            <a:ext cx="384048" cy="384048"/>
          </a:xfrm>
          <a:prstGeom prst="ellipse">
            <a:avLst/>
          </a:prstGeom>
          <a:solidFill>
            <a:srgbClr val="7A1F2B"/>
          </a:solidFill>
          <a:ln/>
        </p:spPr>
        <p:txBody>
          <a:bodyPr wrap="square" lIns="0" tIns="0" rIns="0" bIns="0" rtlCol="0" anchor="ctr"/>
          <a:lstStyle/>
          <a:p>
            <a:pPr marL="0" indent="0" algn="ctr">
              <a:buNone/>
            </a:pPr>
            <a:r>
              <a:rPr lang="en-US" sz="1300" b="1" dirty="0">
                <a:solidFill>
                  <a:srgbClr val="FFFBF3"/>
                </a:solidFill>
                <a:latin typeface="Cambria" pitchFamily="34" charset="0"/>
                <a:ea typeface="Cambria" pitchFamily="34" charset="-122"/>
                <a:cs typeface="Cambria" pitchFamily="34" charset="-120"/>
              </a:rPr>
              <a:t>5</a:t>
            </a:r>
            <a:endParaRPr lang="en-US" sz="1300" dirty="0"/>
          </a:p>
        </p:txBody>
      </p:sp>
      <p:sp>
        <p:nvSpPr>
          <p:cNvPr id="29" name="Text 27"/>
          <p:cNvSpPr txBox="1"/>
          <p:nvPr/>
        </p:nvSpPr>
        <p:spPr>
          <a:xfrm>
            <a:off x="6400800" y="4837176"/>
            <a:ext cx="2048256" cy="411480"/>
          </a:xfrm>
          <a:prstGeom prst="rect">
            <a:avLst/>
          </a:prstGeom>
          <a:noFill/>
          <a:ln/>
        </p:spPr>
        <p:txBody>
          <a:bodyPr wrap="square" lIns="0" tIns="0" rIns="0" bIns="0" rtlCol="0" anchor="ctr"/>
          <a:lstStyle/>
          <a:p>
            <a:pPr marL="0" indent="0">
              <a:buNone/>
            </a:pPr>
            <a:r>
              <a:rPr lang="en-US" sz="1700" b="1" dirty="0">
                <a:solidFill>
                  <a:srgbClr val="7A1F2B"/>
                </a:solidFill>
                <a:latin typeface="Cambria" pitchFamily="34" charset="0"/>
                <a:ea typeface="Cambria" pitchFamily="34" charset="-122"/>
                <a:cs typeface="Cambria" pitchFamily="34" charset="-120"/>
              </a:rPr>
              <a:t>Cumulative</a:t>
            </a:r>
            <a:endParaRPr lang="en-US" sz="1700" dirty="0"/>
          </a:p>
        </p:txBody>
      </p:sp>
      <p:sp>
        <p:nvSpPr>
          <p:cNvPr id="30" name="Text 28"/>
          <p:cNvSpPr txBox="1"/>
          <p:nvPr/>
        </p:nvSpPr>
        <p:spPr>
          <a:xfrm>
            <a:off x="5897880" y="5358384"/>
            <a:ext cx="2505456" cy="685800"/>
          </a:xfrm>
          <a:prstGeom prst="rect">
            <a:avLst/>
          </a:prstGeom>
          <a:noFill/>
          <a:ln/>
        </p:spPr>
        <p:txBody>
          <a:bodyPr wrap="square" lIns="0" tIns="0" rIns="0" bIns="0" rtlCol="0" anchor="t"/>
          <a:lstStyle/>
          <a:p>
            <a:pPr marL="0" indent="0">
              <a:buNone/>
            </a:pPr>
            <a:r>
              <a:rPr lang="en-US" sz="1700" dirty="0">
                <a:solidFill>
                  <a:srgbClr val="2E2522"/>
                </a:solidFill>
                <a:latin typeface="Calibri" pitchFamily="34" charset="0"/>
                <a:ea typeface="Calibri" pitchFamily="34" charset="-122"/>
                <a:cs typeface="Calibri" pitchFamily="34" charset="-120"/>
              </a:rPr>
              <a:t>It builds on, and adds to, earlier studies.</a:t>
            </a:r>
            <a:endParaRPr lang="en-US" sz="1700" dirty="0"/>
          </a:p>
        </p:txBody>
      </p:sp>
      <p:sp>
        <p:nvSpPr>
          <p:cNvPr id="31" name="Shape 29"/>
          <p:cNvSpPr/>
          <p:nvPr/>
        </p:nvSpPr>
        <p:spPr>
          <a:xfrm>
            <a:off x="8769096" y="4672584"/>
            <a:ext cx="2871216" cy="1463040"/>
          </a:xfrm>
          <a:prstGeom prst="roundRect">
            <a:avLst>
              <a:gd name="adj" fmla="val 5000"/>
            </a:avLst>
          </a:prstGeom>
          <a:solidFill>
            <a:srgbClr val="FFFBF3"/>
          </a:solidFill>
          <a:ln w="12700">
            <a:solidFill>
              <a:srgbClr val="D6C4A4"/>
            </a:solidFill>
            <a:prstDash val="solid"/>
          </a:ln>
        </p:spPr>
      </p:sp>
      <p:sp>
        <p:nvSpPr>
          <p:cNvPr id="32" name="Text 30"/>
          <p:cNvSpPr txBox="1"/>
          <p:nvPr/>
        </p:nvSpPr>
        <p:spPr>
          <a:xfrm>
            <a:off x="8951976" y="4855464"/>
            <a:ext cx="384048" cy="384048"/>
          </a:xfrm>
          <a:prstGeom prst="ellipse">
            <a:avLst/>
          </a:prstGeom>
          <a:solidFill>
            <a:srgbClr val="7A1F2B"/>
          </a:solidFill>
          <a:ln/>
        </p:spPr>
        <p:txBody>
          <a:bodyPr wrap="square" lIns="0" tIns="0" rIns="0" bIns="0" rtlCol="0" anchor="ctr"/>
          <a:lstStyle/>
          <a:p>
            <a:pPr marL="0" indent="0" algn="ctr">
              <a:buNone/>
            </a:pPr>
            <a:r>
              <a:rPr lang="en-US" sz="1300" b="1" dirty="0">
                <a:solidFill>
                  <a:srgbClr val="FFFBF3"/>
                </a:solidFill>
                <a:latin typeface="Cambria" pitchFamily="34" charset="0"/>
                <a:ea typeface="Cambria" pitchFamily="34" charset="-122"/>
                <a:cs typeface="Cambria" pitchFamily="34" charset="-120"/>
              </a:rPr>
              <a:t>6</a:t>
            </a:r>
            <a:endParaRPr lang="en-US" sz="1300" dirty="0"/>
          </a:p>
        </p:txBody>
      </p:sp>
      <p:sp>
        <p:nvSpPr>
          <p:cNvPr id="33" name="Text 31"/>
          <p:cNvSpPr txBox="1"/>
          <p:nvPr/>
        </p:nvSpPr>
        <p:spPr>
          <a:xfrm>
            <a:off x="9454896" y="4837176"/>
            <a:ext cx="2048256" cy="411480"/>
          </a:xfrm>
          <a:prstGeom prst="rect">
            <a:avLst/>
          </a:prstGeom>
          <a:noFill/>
          <a:ln/>
        </p:spPr>
        <p:txBody>
          <a:bodyPr wrap="square" lIns="0" tIns="0" rIns="0" bIns="0" rtlCol="0" anchor="ctr"/>
          <a:lstStyle/>
          <a:p>
            <a:pPr marL="0" indent="0">
              <a:buNone/>
            </a:pPr>
            <a:r>
              <a:rPr lang="en-US" sz="1700" b="1" dirty="0">
                <a:solidFill>
                  <a:srgbClr val="7A1F2B"/>
                </a:solidFill>
                <a:latin typeface="Cambria" pitchFamily="34" charset="0"/>
                <a:ea typeface="Cambria" pitchFamily="34" charset="-122"/>
                <a:cs typeface="Cambria" pitchFamily="34" charset="-120"/>
              </a:rPr>
              <a:t>Self-correcting</a:t>
            </a:r>
            <a:endParaRPr lang="en-US" sz="1700" dirty="0"/>
          </a:p>
        </p:txBody>
      </p:sp>
      <p:sp>
        <p:nvSpPr>
          <p:cNvPr id="34" name="Text 32"/>
          <p:cNvSpPr txBox="1"/>
          <p:nvPr/>
        </p:nvSpPr>
        <p:spPr>
          <a:xfrm>
            <a:off x="8951976" y="5358384"/>
            <a:ext cx="2505456" cy="685800"/>
          </a:xfrm>
          <a:prstGeom prst="rect">
            <a:avLst/>
          </a:prstGeom>
          <a:noFill/>
          <a:ln/>
        </p:spPr>
        <p:txBody>
          <a:bodyPr wrap="square" lIns="0" tIns="0" rIns="0" bIns="0" rtlCol="0" anchor="t"/>
          <a:lstStyle/>
          <a:p>
            <a:pPr marL="0" indent="0">
              <a:buNone/>
            </a:pPr>
            <a:r>
              <a:rPr lang="en-US" sz="1700" dirty="0">
                <a:solidFill>
                  <a:srgbClr val="2E2522"/>
                </a:solidFill>
                <a:latin typeface="Calibri" pitchFamily="34" charset="0"/>
                <a:ea typeface="Calibri" pitchFamily="34" charset="-122"/>
                <a:cs typeface="Calibri" pitchFamily="34" charset="-120"/>
              </a:rPr>
              <a:t>New evidence can change earlier conclusions.</a:t>
            </a:r>
            <a:endParaRPr lang="en-US" sz="1700" dirty="0"/>
          </a:p>
        </p:txBody>
      </p:sp>
      <p:sp>
        <p:nvSpPr>
          <p:cNvPr id="35" name="Slide Number Placeholder 0"/>
          <p:cNvSpPr>
            <a:spLocks noGrp="1"/>
          </p:cNvSpPr>
          <p:nvPr>
            <p:ph type="sldNum" sz="quarter" idx="4294967295"/>
          </p:nvPr>
        </p:nvSpPr>
        <p:spPr>
          <a:xfrm>
            <a:off x="11183112" y="6437376"/>
            <a:ext cx="457200" cy="237744"/>
          </a:xfrm>
          <a:prstGeom prst="rect">
            <a:avLst/>
          </a:prstGeom>
          <a:extLst>
            <a:ext uri="{C572A759-6A51-4108-AA02-DFA0A04FC94B}">
              <ma14:wrappingTextBoxFlag xmlns=""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wrap="square" lIns="0" tIns="0" rIns="0" bIns="0" rtlCol="0" anchor="ctr"/>
          <a:lstStyle/>
          <a:p>
            <a:pPr marL="0" indent="0">
              <a:buNone/>
            </a:pPr>
            <a:r>
              <a:rPr lang="en-US" sz="1000" b="1" kern="0" spc="150" dirty="0">
                <a:solidFill>
                  <a:srgbClr val="7A1F2B"/>
                </a:solidFill>
                <a:latin typeface="Calibri" pitchFamily="34" charset="0"/>
                <a:ea typeface="Calibri" pitchFamily="34" charset="-122"/>
                <a:cs typeface="Calibri" pitchFamily="34" charset="-120"/>
              </a:rPr>
              <a:t>PART B · PURPOSES AND TYPES</a:t>
            </a:r>
            <a:endParaRPr lang="en-US" sz="1000" dirty="0"/>
          </a:p>
        </p:txBody>
      </p:sp>
      <p:sp>
        <p:nvSpPr>
          <p:cNvPr id="3" name="Text 1"/>
          <p:cNvSpPr txBox="1"/>
          <p:nvPr/>
        </p:nvSpPr>
        <p:spPr>
          <a:xfrm>
            <a:off x="548640" y="512064"/>
            <a:ext cx="11064240" cy="640080"/>
          </a:xfrm>
          <a:prstGeom prst="rect">
            <a:avLst/>
          </a:prstGeom>
          <a:noFill/>
          <a:ln/>
        </p:spPr>
        <p:txBody>
          <a:bodyPr wrap="square" lIns="0" tIns="0" rIns="0" bIns="0" rtlCol="0" anchor="ctr">
            <a:normAutofit/>
          </a:bodyPr>
          <a:lstStyle/>
          <a:p>
            <a:pPr marL="0" indent="0">
              <a:buNone/>
            </a:pPr>
            <a:r>
              <a:rPr lang="en-US" sz="2800" b="1" dirty="0">
                <a:solidFill>
                  <a:srgbClr val="2E2522"/>
                </a:solidFill>
                <a:latin typeface="Cambria" pitchFamily="34" charset="0"/>
                <a:ea typeface="Cambria" pitchFamily="34" charset="-122"/>
                <a:cs typeface="Cambria" pitchFamily="34" charset="-120"/>
              </a:rPr>
              <a:t>Six purposes of research</a:t>
            </a:r>
            <a:endParaRPr lang="en-US" sz="2800" dirty="0"/>
          </a:p>
        </p:txBody>
      </p:sp>
      <p:sp>
        <p:nvSpPr>
          <p:cNvPr id="4" name="Text 2"/>
          <p:cNvSpPr txBox="1"/>
          <p:nvPr/>
        </p:nvSpPr>
        <p:spPr>
          <a:xfrm>
            <a:off x="548640" y="6437376"/>
            <a:ext cx="9144000" cy="237744"/>
          </a:xfrm>
          <a:prstGeom prst="rect">
            <a:avLst/>
          </a:prstGeom>
          <a:noFill/>
          <a:ln/>
        </p:spPr>
        <p:txBody>
          <a:bodyPr wrap="square" lIns="0" tIns="0" rIns="0" bIns="0" rtlCol="0" anchor="ctr"/>
          <a:lstStyle/>
          <a:p>
            <a:pPr marL="0" indent="0">
              <a:buNone/>
            </a:pPr>
            <a:r>
              <a:rPr lang="en-US" sz="900" dirty="0">
                <a:solidFill>
                  <a:srgbClr val="6B5E55"/>
                </a:solidFill>
                <a:latin typeface="Calibri" pitchFamily="34" charset="0"/>
                <a:ea typeface="Calibri" pitchFamily="34" charset="-122"/>
                <a:cs typeface="Calibri" pitchFamily="34" charset="-120"/>
              </a:rPr>
              <a:t>MSN1074 Research Methodology  |  Topic 1: Introduction to Research in SNE  |  Session 1</a:t>
            </a:r>
            <a:endParaRPr lang="en-US" sz="900" dirty="0"/>
          </a:p>
        </p:txBody>
      </p:sp>
      <p:sp>
        <p:nvSpPr>
          <p:cNvPr id="5" name="Shape 3"/>
          <p:cNvSpPr/>
          <p:nvPr/>
        </p:nvSpPr>
        <p:spPr>
          <a:xfrm>
            <a:off x="548640" y="1325880"/>
            <a:ext cx="3514344" cy="2057400"/>
          </a:xfrm>
          <a:prstGeom prst="roundRect">
            <a:avLst>
              <a:gd name="adj" fmla="val 3556"/>
            </a:avLst>
          </a:prstGeom>
          <a:solidFill>
            <a:srgbClr val="EFE5D3"/>
          </a:solidFill>
          <a:ln/>
        </p:spPr>
      </p:sp>
      <p:sp>
        <p:nvSpPr>
          <p:cNvPr id="6" name="Shape 4"/>
          <p:cNvSpPr/>
          <p:nvPr/>
        </p:nvSpPr>
        <p:spPr>
          <a:xfrm>
            <a:off x="731520" y="1508760"/>
            <a:ext cx="548640" cy="548640"/>
          </a:xfrm>
          <a:prstGeom prst="ellipse">
            <a:avLst/>
          </a:prstGeom>
          <a:solidFill>
            <a:srgbClr val="7A1F2B"/>
          </a:solidFill>
          <a:ln/>
        </p:spPr>
      </p:sp>
      <p:pic>
        <p:nvPicPr>
          <p:cNvPr id="7" name="Image 0" descr="preencoded.png"/>
          <p:cNvPicPr>
            <a:picLocks noChangeAspect="1"/>
          </p:cNvPicPr>
          <p:nvPr/>
        </p:nvPicPr>
        <p:blipFill>
          <a:blip r:embed="rId3"/>
          <a:stretch>
            <a:fillRect/>
          </a:stretch>
        </p:blipFill>
        <p:spPr>
          <a:xfrm>
            <a:off x="868680" y="1645920"/>
            <a:ext cx="274320" cy="274320"/>
          </a:xfrm>
          <a:prstGeom prst="rect">
            <a:avLst/>
          </a:prstGeom>
        </p:spPr>
      </p:pic>
      <p:sp>
        <p:nvSpPr>
          <p:cNvPr id="8" name="Text 5"/>
          <p:cNvSpPr txBox="1"/>
          <p:nvPr/>
        </p:nvSpPr>
        <p:spPr>
          <a:xfrm>
            <a:off x="1417320" y="1508760"/>
            <a:ext cx="1463040" cy="548640"/>
          </a:xfrm>
          <a:prstGeom prst="rect">
            <a:avLst/>
          </a:prstGeom>
          <a:noFill/>
          <a:ln/>
        </p:spPr>
        <p:txBody>
          <a:bodyPr wrap="square" lIns="0" tIns="0" rIns="0" bIns="0" rtlCol="0" anchor="ctr"/>
          <a:lstStyle/>
          <a:p>
            <a:pPr marL="0" indent="0">
              <a:buNone/>
            </a:pPr>
            <a:r>
              <a:rPr lang="en-US" sz="1900" b="1" dirty="0">
                <a:solidFill>
                  <a:srgbClr val="7A1F2B"/>
                </a:solidFill>
                <a:latin typeface="Cambria" pitchFamily="34" charset="0"/>
                <a:ea typeface="Cambria" pitchFamily="34" charset="-122"/>
                <a:cs typeface="Cambria" pitchFamily="34" charset="-120"/>
              </a:rPr>
              <a:t>Explore</a:t>
            </a:r>
            <a:endParaRPr lang="en-US" sz="1900" dirty="0"/>
          </a:p>
        </p:txBody>
      </p:sp>
      <p:sp>
        <p:nvSpPr>
          <p:cNvPr id="9" name="Text 6"/>
          <p:cNvSpPr txBox="1"/>
          <p:nvPr/>
        </p:nvSpPr>
        <p:spPr>
          <a:xfrm>
            <a:off x="731520" y="2148840"/>
            <a:ext cx="3148584" cy="502920"/>
          </a:xfrm>
          <a:prstGeom prst="rect">
            <a:avLst/>
          </a:prstGeom>
          <a:noFill/>
          <a:ln/>
        </p:spPr>
        <p:txBody>
          <a:bodyPr wrap="square" lIns="0" tIns="0" rIns="0" bIns="0" rtlCol="0" anchor="t"/>
          <a:lstStyle/>
          <a:p>
            <a:pPr marL="0" indent="0">
              <a:buNone/>
            </a:pPr>
            <a:r>
              <a:rPr lang="en-US" sz="1600" b="1" dirty="0">
                <a:solidFill>
                  <a:srgbClr val="2E2522"/>
                </a:solidFill>
                <a:latin typeface="Calibri" pitchFamily="34" charset="0"/>
                <a:ea typeface="Calibri" pitchFamily="34" charset="-122"/>
                <a:cs typeface="Calibri" pitchFamily="34" charset="-120"/>
              </a:rPr>
              <a:t>Asks: </a:t>
            </a:r>
            <a:r>
              <a:rPr lang="en-US" sz="1600" dirty="0">
                <a:solidFill>
                  <a:srgbClr val="2E2522"/>
                </a:solidFill>
                <a:latin typeface="Calibri" pitchFamily="34" charset="0"/>
                <a:ea typeface="Calibri" pitchFamily="34" charset="-122"/>
                <a:cs typeface="Calibri" pitchFamily="34" charset="-120"/>
              </a:rPr>
              <a:t>What is happening here? (little is known)</a:t>
            </a:r>
            <a:endParaRPr lang="en-US" sz="1600" dirty="0"/>
          </a:p>
        </p:txBody>
      </p:sp>
      <p:sp>
        <p:nvSpPr>
          <p:cNvPr id="10" name="Text 7"/>
          <p:cNvSpPr txBox="1"/>
          <p:nvPr/>
        </p:nvSpPr>
        <p:spPr>
          <a:xfrm>
            <a:off x="731520" y="2661488"/>
            <a:ext cx="3148584" cy="694944"/>
          </a:xfrm>
          <a:prstGeom prst="rect">
            <a:avLst/>
          </a:prstGeom>
          <a:noFill/>
          <a:ln/>
        </p:spPr>
        <p:txBody>
          <a:bodyPr wrap="square" lIns="0" tIns="0" rIns="0" bIns="0" rtlCol="0" anchor="t"/>
          <a:lstStyle/>
          <a:p>
            <a:pPr marL="0" indent="0">
              <a:buNone/>
            </a:pPr>
            <a:r>
              <a:rPr lang="en-US" sz="1600" i="1" dirty="0">
                <a:solidFill>
                  <a:srgbClr val="6B5E55"/>
                </a:solidFill>
                <a:latin typeface="Calibri" pitchFamily="34" charset="0"/>
                <a:ea typeface="Calibri" pitchFamily="34" charset="-122"/>
                <a:cs typeface="Calibri" pitchFamily="34" charset="-120"/>
              </a:rPr>
              <a:t>“What challenges do new LRC teachers in Nanjing face when teaching deaf pupils?”</a:t>
            </a:r>
            <a:endParaRPr lang="en-US" sz="1600" dirty="0"/>
          </a:p>
        </p:txBody>
      </p:sp>
      <p:sp>
        <p:nvSpPr>
          <p:cNvPr id="11" name="Shape 8"/>
          <p:cNvSpPr/>
          <p:nvPr/>
        </p:nvSpPr>
        <p:spPr>
          <a:xfrm>
            <a:off x="4337304" y="1325880"/>
            <a:ext cx="3514344" cy="2057400"/>
          </a:xfrm>
          <a:prstGeom prst="roundRect">
            <a:avLst>
              <a:gd name="adj" fmla="val 3556"/>
            </a:avLst>
          </a:prstGeom>
          <a:solidFill>
            <a:srgbClr val="EFE5D3"/>
          </a:solidFill>
          <a:ln/>
        </p:spPr>
      </p:sp>
      <p:sp>
        <p:nvSpPr>
          <p:cNvPr id="12" name="Shape 9"/>
          <p:cNvSpPr/>
          <p:nvPr/>
        </p:nvSpPr>
        <p:spPr>
          <a:xfrm>
            <a:off x="4520184" y="1508760"/>
            <a:ext cx="548640" cy="548640"/>
          </a:xfrm>
          <a:prstGeom prst="ellipse">
            <a:avLst/>
          </a:prstGeom>
          <a:solidFill>
            <a:srgbClr val="7A1F2B"/>
          </a:solidFill>
          <a:ln/>
        </p:spPr>
      </p:sp>
      <p:pic>
        <p:nvPicPr>
          <p:cNvPr id="13" name="Image 1" descr="preencoded.png"/>
          <p:cNvPicPr>
            <a:picLocks noChangeAspect="1"/>
          </p:cNvPicPr>
          <p:nvPr/>
        </p:nvPicPr>
        <p:blipFill>
          <a:blip r:embed="rId4"/>
          <a:stretch>
            <a:fillRect/>
          </a:stretch>
        </p:blipFill>
        <p:spPr>
          <a:xfrm>
            <a:off x="4657344" y="1645920"/>
            <a:ext cx="274320" cy="274320"/>
          </a:xfrm>
          <a:prstGeom prst="rect">
            <a:avLst/>
          </a:prstGeom>
        </p:spPr>
      </p:pic>
      <p:sp>
        <p:nvSpPr>
          <p:cNvPr id="14" name="Text 10"/>
          <p:cNvSpPr txBox="1"/>
          <p:nvPr/>
        </p:nvSpPr>
        <p:spPr>
          <a:xfrm>
            <a:off x="5205984" y="1508760"/>
            <a:ext cx="1463040" cy="548640"/>
          </a:xfrm>
          <a:prstGeom prst="rect">
            <a:avLst/>
          </a:prstGeom>
          <a:noFill/>
          <a:ln/>
        </p:spPr>
        <p:txBody>
          <a:bodyPr wrap="square" lIns="0" tIns="0" rIns="0" bIns="0" rtlCol="0" anchor="ctr"/>
          <a:lstStyle/>
          <a:p>
            <a:pPr marL="0" indent="0">
              <a:buNone/>
            </a:pPr>
            <a:r>
              <a:rPr lang="en-US" sz="1900" b="1" dirty="0">
                <a:solidFill>
                  <a:srgbClr val="7A1F2B"/>
                </a:solidFill>
                <a:latin typeface="Cambria" pitchFamily="34" charset="0"/>
                <a:ea typeface="Cambria" pitchFamily="34" charset="-122"/>
                <a:cs typeface="Cambria" pitchFamily="34" charset="-120"/>
              </a:rPr>
              <a:t>Describe</a:t>
            </a:r>
            <a:endParaRPr lang="en-US" sz="1900" dirty="0"/>
          </a:p>
        </p:txBody>
      </p:sp>
      <p:sp>
        <p:nvSpPr>
          <p:cNvPr id="15" name="Text 11"/>
          <p:cNvSpPr txBox="1"/>
          <p:nvPr/>
        </p:nvSpPr>
        <p:spPr>
          <a:xfrm>
            <a:off x="4520184" y="2148840"/>
            <a:ext cx="3148584" cy="502920"/>
          </a:xfrm>
          <a:prstGeom prst="rect">
            <a:avLst/>
          </a:prstGeom>
          <a:noFill/>
          <a:ln/>
        </p:spPr>
        <p:txBody>
          <a:bodyPr wrap="square" lIns="0" tIns="0" rIns="0" bIns="0" rtlCol="0" anchor="t"/>
          <a:lstStyle/>
          <a:p>
            <a:pPr marL="0" indent="0">
              <a:buNone/>
            </a:pPr>
            <a:r>
              <a:rPr lang="en-US" sz="1600" b="1" dirty="0">
                <a:solidFill>
                  <a:srgbClr val="2E2522"/>
                </a:solidFill>
                <a:latin typeface="Calibri" pitchFamily="34" charset="0"/>
                <a:ea typeface="Calibri" pitchFamily="34" charset="-122"/>
                <a:cs typeface="Calibri" pitchFamily="34" charset="-120"/>
              </a:rPr>
              <a:t>Asks: </a:t>
            </a:r>
            <a:r>
              <a:rPr lang="en-US" sz="1600" dirty="0">
                <a:solidFill>
                  <a:srgbClr val="2E2522"/>
                </a:solidFill>
                <a:latin typeface="Calibri" pitchFamily="34" charset="0"/>
                <a:ea typeface="Calibri" pitchFamily="34" charset="-122"/>
                <a:cs typeface="Calibri" pitchFamily="34" charset="-120"/>
              </a:rPr>
              <a:t>What? How many? How often?</a:t>
            </a:r>
            <a:endParaRPr lang="en-US" sz="1600" dirty="0"/>
          </a:p>
        </p:txBody>
      </p:sp>
      <p:sp>
        <p:nvSpPr>
          <p:cNvPr id="16" name="Text 12"/>
          <p:cNvSpPr txBox="1"/>
          <p:nvPr/>
        </p:nvSpPr>
        <p:spPr>
          <a:xfrm>
            <a:off x="4520184" y="2661488"/>
            <a:ext cx="3148584" cy="694944"/>
          </a:xfrm>
          <a:prstGeom prst="rect">
            <a:avLst/>
          </a:prstGeom>
          <a:noFill/>
          <a:ln/>
        </p:spPr>
        <p:txBody>
          <a:bodyPr wrap="square" lIns="0" tIns="0" rIns="0" bIns="0" rtlCol="0" anchor="t"/>
          <a:lstStyle/>
          <a:p>
            <a:pPr marL="0" indent="0">
              <a:buNone/>
            </a:pPr>
            <a:r>
              <a:rPr lang="en-US" sz="1600" i="1" dirty="0">
                <a:solidFill>
                  <a:srgbClr val="6B5E55"/>
                </a:solidFill>
                <a:latin typeface="Calibri" pitchFamily="34" charset="0"/>
                <a:ea typeface="Calibri" pitchFamily="34" charset="-122"/>
                <a:cs typeface="Calibri" pitchFamily="34" charset="-120"/>
              </a:rPr>
              <a:t>“What percentage of PPKI teachers in Perak hold a special education qualification?”</a:t>
            </a:r>
            <a:endParaRPr lang="en-US" sz="1600" dirty="0"/>
          </a:p>
        </p:txBody>
      </p:sp>
      <p:sp>
        <p:nvSpPr>
          <p:cNvPr id="17" name="Shape 13"/>
          <p:cNvSpPr/>
          <p:nvPr/>
        </p:nvSpPr>
        <p:spPr>
          <a:xfrm>
            <a:off x="8125968" y="1325880"/>
            <a:ext cx="3514344" cy="2057400"/>
          </a:xfrm>
          <a:prstGeom prst="roundRect">
            <a:avLst>
              <a:gd name="adj" fmla="val 3556"/>
            </a:avLst>
          </a:prstGeom>
          <a:solidFill>
            <a:srgbClr val="EFE5D3"/>
          </a:solidFill>
          <a:ln/>
        </p:spPr>
      </p:sp>
      <p:sp>
        <p:nvSpPr>
          <p:cNvPr id="18" name="Shape 14"/>
          <p:cNvSpPr/>
          <p:nvPr/>
        </p:nvSpPr>
        <p:spPr>
          <a:xfrm>
            <a:off x="8308848" y="1508760"/>
            <a:ext cx="548640" cy="548640"/>
          </a:xfrm>
          <a:prstGeom prst="ellipse">
            <a:avLst/>
          </a:prstGeom>
          <a:solidFill>
            <a:srgbClr val="7A1F2B"/>
          </a:solidFill>
          <a:ln/>
        </p:spPr>
      </p:sp>
      <p:pic>
        <p:nvPicPr>
          <p:cNvPr id="19" name="Image 2" descr="preencoded.png"/>
          <p:cNvPicPr>
            <a:picLocks noChangeAspect="1"/>
          </p:cNvPicPr>
          <p:nvPr/>
        </p:nvPicPr>
        <p:blipFill>
          <a:blip r:embed="rId5"/>
          <a:stretch>
            <a:fillRect/>
          </a:stretch>
        </p:blipFill>
        <p:spPr>
          <a:xfrm>
            <a:off x="8446008" y="1645920"/>
            <a:ext cx="274320" cy="274320"/>
          </a:xfrm>
          <a:prstGeom prst="rect">
            <a:avLst/>
          </a:prstGeom>
        </p:spPr>
      </p:pic>
      <p:sp>
        <p:nvSpPr>
          <p:cNvPr id="20" name="Text 15"/>
          <p:cNvSpPr txBox="1"/>
          <p:nvPr/>
        </p:nvSpPr>
        <p:spPr>
          <a:xfrm>
            <a:off x="8994648" y="1508760"/>
            <a:ext cx="1463040" cy="548640"/>
          </a:xfrm>
          <a:prstGeom prst="rect">
            <a:avLst/>
          </a:prstGeom>
          <a:noFill/>
          <a:ln/>
        </p:spPr>
        <p:txBody>
          <a:bodyPr wrap="square" lIns="0" tIns="0" rIns="0" bIns="0" rtlCol="0" anchor="ctr"/>
          <a:lstStyle/>
          <a:p>
            <a:pPr marL="0" indent="0">
              <a:buNone/>
            </a:pPr>
            <a:r>
              <a:rPr lang="en-US" sz="1900" b="1" dirty="0">
                <a:solidFill>
                  <a:srgbClr val="7A1F2B"/>
                </a:solidFill>
                <a:latin typeface="Cambria" pitchFamily="34" charset="0"/>
                <a:ea typeface="Cambria" pitchFamily="34" charset="-122"/>
                <a:cs typeface="Cambria" pitchFamily="34" charset="-120"/>
              </a:rPr>
              <a:t>Explain</a:t>
            </a:r>
            <a:endParaRPr lang="en-US" sz="1900" dirty="0"/>
          </a:p>
        </p:txBody>
      </p:sp>
      <p:sp>
        <p:nvSpPr>
          <p:cNvPr id="21" name="Text 16"/>
          <p:cNvSpPr txBox="1"/>
          <p:nvPr/>
        </p:nvSpPr>
        <p:spPr>
          <a:xfrm>
            <a:off x="8308848" y="2148840"/>
            <a:ext cx="3148584" cy="502920"/>
          </a:xfrm>
          <a:prstGeom prst="rect">
            <a:avLst/>
          </a:prstGeom>
          <a:noFill/>
          <a:ln/>
        </p:spPr>
        <p:txBody>
          <a:bodyPr wrap="square" lIns="0" tIns="0" rIns="0" bIns="0" rtlCol="0" anchor="t"/>
          <a:lstStyle/>
          <a:p>
            <a:pPr marL="0" indent="0">
              <a:buNone/>
            </a:pPr>
            <a:r>
              <a:rPr lang="en-US" sz="1600" b="1" dirty="0">
                <a:solidFill>
                  <a:srgbClr val="2E2522"/>
                </a:solidFill>
                <a:latin typeface="Calibri" pitchFamily="34" charset="0"/>
                <a:ea typeface="Calibri" pitchFamily="34" charset="-122"/>
                <a:cs typeface="Calibri" pitchFamily="34" charset="-120"/>
              </a:rPr>
              <a:t>Asks: </a:t>
            </a:r>
            <a:r>
              <a:rPr lang="en-US" sz="1600" dirty="0">
                <a:solidFill>
                  <a:srgbClr val="2E2522"/>
                </a:solidFill>
                <a:latin typeface="Calibri" pitchFamily="34" charset="0"/>
                <a:ea typeface="Calibri" pitchFamily="34" charset="-122"/>
                <a:cs typeface="Calibri" pitchFamily="34" charset="-120"/>
              </a:rPr>
              <a:t>Why? How are things related?</a:t>
            </a:r>
            <a:endParaRPr lang="en-US" sz="1600" dirty="0"/>
          </a:p>
        </p:txBody>
      </p:sp>
      <p:sp>
        <p:nvSpPr>
          <p:cNvPr id="22" name="Text 17"/>
          <p:cNvSpPr txBox="1"/>
          <p:nvPr/>
        </p:nvSpPr>
        <p:spPr>
          <a:xfrm>
            <a:off x="8308848" y="2661488"/>
            <a:ext cx="3148584" cy="694944"/>
          </a:xfrm>
          <a:prstGeom prst="rect">
            <a:avLst/>
          </a:prstGeom>
          <a:noFill/>
          <a:ln/>
        </p:spPr>
        <p:txBody>
          <a:bodyPr wrap="square" lIns="0" tIns="0" rIns="0" bIns="0" rtlCol="0" anchor="t"/>
          <a:lstStyle/>
          <a:p>
            <a:pPr marL="0" indent="0">
              <a:buNone/>
            </a:pPr>
            <a:r>
              <a:rPr lang="en-US" sz="1600" i="1" dirty="0">
                <a:solidFill>
                  <a:srgbClr val="6B5E55"/>
                </a:solidFill>
                <a:latin typeface="Calibri" pitchFamily="34" charset="0"/>
                <a:ea typeface="Calibri" pitchFamily="34" charset="-122"/>
                <a:cs typeface="Calibri" pitchFamily="34" charset="-120"/>
              </a:rPr>
              <a:t>“Why do some parents choose a PPKI class rather than a PPI place for their child?”</a:t>
            </a:r>
            <a:endParaRPr lang="en-US" sz="1600" dirty="0"/>
          </a:p>
        </p:txBody>
      </p:sp>
      <p:sp>
        <p:nvSpPr>
          <p:cNvPr id="23" name="Shape 18"/>
          <p:cNvSpPr/>
          <p:nvPr/>
        </p:nvSpPr>
        <p:spPr>
          <a:xfrm>
            <a:off x="548640" y="3611880"/>
            <a:ext cx="3514344" cy="2057400"/>
          </a:xfrm>
          <a:prstGeom prst="roundRect">
            <a:avLst>
              <a:gd name="adj" fmla="val 3556"/>
            </a:avLst>
          </a:prstGeom>
          <a:solidFill>
            <a:srgbClr val="EFE5D3"/>
          </a:solidFill>
          <a:ln/>
        </p:spPr>
      </p:sp>
      <p:sp>
        <p:nvSpPr>
          <p:cNvPr id="24" name="Shape 19"/>
          <p:cNvSpPr/>
          <p:nvPr/>
        </p:nvSpPr>
        <p:spPr>
          <a:xfrm>
            <a:off x="731520" y="3794760"/>
            <a:ext cx="548640" cy="548640"/>
          </a:xfrm>
          <a:prstGeom prst="ellipse">
            <a:avLst/>
          </a:prstGeom>
          <a:solidFill>
            <a:srgbClr val="7A1F2B"/>
          </a:solidFill>
          <a:ln/>
        </p:spPr>
      </p:sp>
      <p:pic>
        <p:nvPicPr>
          <p:cNvPr id="25" name="Image 3" descr="preencoded.png"/>
          <p:cNvPicPr>
            <a:picLocks noChangeAspect="1"/>
          </p:cNvPicPr>
          <p:nvPr/>
        </p:nvPicPr>
        <p:blipFill>
          <a:blip r:embed="rId6"/>
          <a:stretch>
            <a:fillRect/>
          </a:stretch>
        </p:blipFill>
        <p:spPr>
          <a:xfrm>
            <a:off x="868680" y="3931920"/>
            <a:ext cx="274320" cy="274320"/>
          </a:xfrm>
          <a:prstGeom prst="rect">
            <a:avLst/>
          </a:prstGeom>
        </p:spPr>
      </p:pic>
      <p:sp>
        <p:nvSpPr>
          <p:cNvPr id="26" name="Text 20"/>
          <p:cNvSpPr txBox="1"/>
          <p:nvPr/>
        </p:nvSpPr>
        <p:spPr>
          <a:xfrm>
            <a:off x="1417320" y="3794760"/>
            <a:ext cx="1463040" cy="548640"/>
          </a:xfrm>
          <a:prstGeom prst="rect">
            <a:avLst/>
          </a:prstGeom>
          <a:noFill/>
          <a:ln/>
        </p:spPr>
        <p:txBody>
          <a:bodyPr wrap="square" lIns="0" tIns="0" rIns="0" bIns="0" rtlCol="0" anchor="ctr"/>
          <a:lstStyle/>
          <a:p>
            <a:pPr marL="0" indent="0">
              <a:buNone/>
            </a:pPr>
            <a:r>
              <a:rPr lang="en-US" sz="1900" b="1" dirty="0">
                <a:solidFill>
                  <a:srgbClr val="7A1F2B"/>
                </a:solidFill>
                <a:latin typeface="Cambria" pitchFamily="34" charset="0"/>
                <a:ea typeface="Cambria" pitchFamily="34" charset="-122"/>
                <a:cs typeface="Cambria" pitchFamily="34" charset="-120"/>
              </a:rPr>
              <a:t>Predict</a:t>
            </a:r>
            <a:endParaRPr lang="en-US" sz="1900" dirty="0"/>
          </a:p>
        </p:txBody>
      </p:sp>
      <p:sp>
        <p:nvSpPr>
          <p:cNvPr id="27" name="Text 21"/>
          <p:cNvSpPr txBox="1"/>
          <p:nvPr/>
        </p:nvSpPr>
        <p:spPr>
          <a:xfrm>
            <a:off x="731520" y="4434840"/>
            <a:ext cx="3148584" cy="502920"/>
          </a:xfrm>
          <a:prstGeom prst="rect">
            <a:avLst/>
          </a:prstGeom>
          <a:noFill/>
          <a:ln/>
        </p:spPr>
        <p:txBody>
          <a:bodyPr wrap="square" lIns="0" tIns="0" rIns="0" bIns="0" rtlCol="0" anchor="t"/>
          <a:lstStyle/>
          <a:p>
            <a:pPr marL="0" indent="0">
              <a:buNone/>
            </a:pPr>
            <a:r>
              <a:rPr lang="en-US" sz="1600" b="1" dirty="0">
                <a:solidFill>
                  <a:srgbClr val="2E2522"/>
                </a:solidFill>
                <a:latin typeface="Calibri" pitchFamily="34" charset="0"/>
                <a:ea typeface="Calibri" pitchFamily="34" charset="-122"/>
                <a:cs typeface="Calibri" pitchFamily="34" charset="-120"/>
              </a:rPr>
              <a:t>Asks: </a:t>
            </a:r>
            <a:r>
              <a:rPr lang="en-US" sz="1600" dirty="0">
                <a:solidFill>
                  <a:srgbClr val="2E2522"/>
                </a:solidFill>
                <a:latin typeface="Calibri" pitchFamily="34" charset="0"/>
                <a:ea typeface="Calibri" pitchFamily="34" charset="-122"/>
                <a:cs typeface="Calibri" pitchFamily="34" charset="-120"/>
              </a:rPr>
              <a:t>What will happen, based on what we know now?</a:t>
            </a:r>
            <a:endParaRPr lang="en-US" sz="1600" dirty="0"/>
          </a:p>
        </p:txBody>
      </p:sp>
      <p:sp>
        <p:nvSpPr>
          <p:cNvPr id="28" name="Text 22"/>
          <p:cNvSpPr txBox="1"/>
          <p:nvPr/>
        </p:nvSpPr>
        <p:spPr>
          <a:xfrm>
            <a:off x="731520" y="4947488"/>
            <a:ext cx="3148584" cy="694944"/>
          </a:xfrm>
          <a:prstGeom prst="rect">
            <a:avLst/>
          </a:prstGeom>
          <a:noFill/>
          <a:ln/>
        </p:spPr>
        <p:txBody>
          <a:bodyPr wrap="square" lIns="0" tIns="0" rIns="0" bIns="0" rtlCol="0" anchor="t"/>
          <a:lstStyle/>
          <a:p>
            <a:pPr marL="0" indent="0">
              <a:buNone/>
            </a:pPr>
            <a:r>
              <a:rPr lang="en-US" sz="1600" i="1" dirty="0">
                <a:solidFill>
                  <a:srgbClr val="6B5E55"/>
                </a:solidFill>
                <a:latin typeface="Calibri" pitchFamily="34" charset="0"/>
                <a:ea typeface="Calibri" pitchFamily="34" charset="-122"/>
                <a:cs typeface="Calibri" pitchFamily="34" charset="-120"/>
              </a:rPr>
              <a:t>“Do early language scores predict reading at age 9 for children with hearing loss?”</a:t>
            </a:r>
            <a:endParaRPr lang="en-US" sz="1600" dirty="0"/>
          </a:p>
        </p:txBody>
      </p:sp>
      <p:sp>
        <p:nvSpPr>
          <p:cNvPr id="29" name="Shape 23"/>
          <p:cNvSpPr/>
          <p:nvPr/>
        </p:nvSpPr>
        <p:spPr>
          <a:xfrm>
            <a:off x="4337304" y="3611880"/>
            <a:ext cx="3514344" cy="2057400"/>
          </a:xfrm>
          <a:prstGeom prst="roundRect">
            <a:avLst>
              <a:gd name="adj" fmla="val 3556"/>
            </a:avLst>
          </a:prstGeom>
          <a:solidFill>
            <a:srgbClr val="EFE5D3"/>
          </a:solidFill>
          <a:ln/>
        </p:spPr>
      </p:sp>
      <p:sp>
        <p:nvSpPr>
          <p:cNvPr id="30" name="Shape 24"/>
          <p:cNvSpPr/>
          <p:nvPr/>
        </p:nvSpPr>
        <p:spPr>
          <a:xfrm>
            <a:off x="4520184" y="3794760"/>
            <a:ext cx="548640" cy="548640"/>
          </a:xfrm>
          <a:prstGeom prst="ellipse">
            <a:avLst/>
          </a:prstGeom>
          <a:solidFill>
            <a:srgbClr val="7A1F2B"/>
          </a:solidFill>
          <a:ln/>
        </p:spPr>
      </p:sp>
      <p:pic>
        <p:nvPicPr>
          <p:cNvPr id="31" name="Image 4" descr="preencoded.png"/>
          <p:cNvPicPr>
            <a:picLocks noChangeAspect="1"/>
          </p:cNvPicPr>
          <p:nvPr/>
        </p:nvPicPr>
        <p:blipFill>
          <a:blip r:embed="rId7"/>
          <a:stretch>
            <a:fillRect/>
          </a:stretch>
        </p:blipFill>
        <p:spPr>
          <a:xfrm>
            <a:off x="4657344" y="3931920"/>
            <a:ext cx="274320" cy="274320"/>
          </a:xfrm>
          <a:prstGeom prst="rect">
            <a:avLst/>
          </a:prstGeom>
        </p:spPr>
      </p:pic>
      <p:sp>
        <p:nvSpPr>
          <p:cNvPr id="32" name="Text 25"/>
          <p:cNvSpPr txBox="1"/>
          <p:nvPr/>
        </p:nvSpPr>
        <p:spPr>
          <a:xfrm>
            <a:off x="5205984" y="3794760"/>
            <a:ext cx="1463040" cy="548640"/>
          </a:xfrm>
          <a:prstGeom prst="rect">
            <a:avLst/>
          </a:prstGeom>
          <a:noFill/>
          <a:ln/>
        </p:spPr>
        <p:txBody>
          <a:bodyPr wrap="square" lIns="0" tIns="0" rIns="0" bIns="0" rtlCol="0" anchor="ctr"/>
          <a:lstStyle/>
          <a:p>
            <a:pPr marL="0" indent="0">
              <a:buNone/>
            </a:pPr>
            <a:r>
              <a:rPr lang="en-US" sz="1900" b="1" dirty="0">
                <a:solidFill>
                  <a:srgbClr val="7A1F2B"/>
                </a:solidFill>
                <a:latin typeface="Cambria" pitchFamily="34" charset="0"/>
                <a:ea typeface="Cambria" pitchFamily="34" charset="-122"/>
                <a:cs typeface="Cambria" pitchFamily="34" charset="-120"/>
              </a:rPr>
              <a:t>Evaluate</a:t>
            </a:r>
            <a:endParaRPr lang="en-US" sz="1900" dirty="0"/>
          </a:p>
        </p:txBody>
      </p:sp>
      <p:sp>
        <p:nvSpPr>
          <p:cNvPr id="33" name="Text 26"/>
          <p:cNvSpPr txBox="1"/>
          <p:nvPr/>
        </p:nvSpPr>
        <p:spPr>
          <a:xfrm>
            <a:off x="4520184" y="4434840"/>
            <a:ext cx="3148584" cy="502920"/>
          </a:xfrm>
          <a:prstGeom prst="rect">
            <a:avLst/>
          </a:prstGeom>
          <a:noFill/>
          <a:ln/>
        </p:spPr>
        <p:txBody>
          <a:bodyPr wrap="square" lIns="0" tIns="0" rIns="0" bIns="0" rtlCol="0" anchor="t"/>
          <a:lstStyle/>
          <a:p>
            <a:pPr marL="0" indent="0">
              <a:buNone/>
            </a:pPr>
            <a:r>
              <a:rPr lang="en-US" sz="1600" b="1" dirty="0">
                <a:solidFill>
                  <a:srgbClr val="2E2522"/>
                </a:solidFill>
                <a:latin typeface="Calibri" pitchFamily="34" charset="0"/>
                <a:ea typeface="Calibri" pitchFamily="34" charset="-122"/>
                <a:cs typeface="Calibri" pitchFamily="34" charset="-120"/>
              </a:rPr>
              <a:t>Asks: </a:t>
            </a:r>
            <a:r>
              <a:rPr lang="en-US" sz="1600" dirty="0">
                <a:solidFill>
                  <a:srgbClr val="2E2522"/>
                </a:solidFill>
                <a:latin typeface="Calibri" pitchFamily="34" charset="0"/>
                <a:ea typeface="Calibri" pitchFamily="34" charset="-122"/>
                <a:cs typeface="Calibri" pitchFamily="34" charset="-120"/>
              </a:rPr>
              <a:t>Does it work? Is it worth it?</a:t>
            </a:r>
            <a:endParaRPr lang="en-US" sz="1600" dirty="0"/>
          </a:p>
        </p:txBody>
      </p:sp>
      <p:sp>
        <p:nvSpPr>
          <p:cNvPr id="34" name="Text 27"/>
          <p:cNvSpPr txBox="1"/>
          <p:nvPr/>
        </p:nvSpPr>
        <p:spPr>
          <a:xfrm>
            <a:off x="4520184" y="4947488"/>
            <a:ext cx="3148584" cy="694944"/>
          </a:xfrm>
          <a:prstGeom prst="rect">
            <a:avLst/>
          </a:prstGeom>
          <a:noFill/>
          <a:ln/>
        </p:spPr>
        <p:txBody>
          <a:bodyPr wrap="square" lIns="0" tIns="0" rIns="0" bIns="0" rtlCol="0" anchor="t"/>
          <a:lstStyle/>
          <a:p>
            <a:pPr marL="0" indent="0">
              <a:buNone/>
            </a:pPr>
            <a:r>
              <a:rPr lang="en-US" sz="1600" i="1" dirty="0">
                <a:solidFill>
                  <a:srgbClr val="6B5E55"/>
                </a:solidFill>
                <a:latin typeface="Calibri" pitchFamily="34" charset="0"/>
                <a:ea typeface="Calibri" pitchFamily="34" charset="-122"/>
                <a:cs typeface="Calibri" pitchFamily="34" charset="-120"/>
              </a:rPr>
              <a:t>“Does a peer-tutoring programme improve maths scores for pupils with learning disabilities?”</a:t>
            </a:r>
            <a:endParaRPr lang="en-US" sz="1600" dirty="0"/>
          </a:p>
        </p:txBody>
      </p:sp>
      <p:sp>
        <p:nvSpPr>
          <p:cNvPr id="35" name="Shape 28"/>
          <p:cNvSpPr/>
          <p:nvPr/>
        </p:nvSpPr>
        <p:spPr>
          <a:xfrm>
            <a:off x="8125968" y="3611880"/>
            <a:ext cx="3514344" cy="2057400"/>
          </a:xfrm>
          <a:prstGeom prst="roundRect">
            <a:avLst>
              <a:gd name="adj" fmla="val 3556"/>
            </a:avLst>
          </a:prstGeom>
          <a:solidFill>
            <a:srgbClr val="EFE5D3"/>
          </a:solidFill>
          <a:ln/>
        </p:spPr>
      </p:sp>
      <p:sp>
        <p:nvSpPr>
          <p:cNvPr id="36" name="Shape 29"/>
          <p:cNvSpPr/>
          <p:nvPr/>
        </p:nvSpPr>
        <p:spPr>
          <a:xfrm>
            <a:off x="8308848" y="3794760"/>
            <a:ext cx="548640" cy="548640"/>
          </a:xfrm>
          <a:prstGeom prst="ellipse">
            <a:avLst/>
          </a:prstGeom>
          <a:solidFill>
            <a:srgbClr val="7A1F2B"/>
          </a:solidFill>
          <a:ln/>
        </p:spPr>
      </p:sp>
      <p:pic>
        <p:nvPicPr>
          <p:cNvPr id="37" name="Image 5" descr="preencoded.png"/>
          <p:cNvPicPr>
            <a:picLocks noChangeAspect="1"/>
          </p:cNvPicPr>
          <p:nvPr/>
        </p:nvPicPr>
        <p:blipFill>
          <a:blip r:embed="rId8"/>
          <a:stretch>
            <a:fillRect/>
          </a:stretch>
        </p:blipFill>
        <p:spPr>
          <a:xfrm>
            <a:off x="8446008" y="3931920"/>
            <a:ext cx="274320" cy="274320"/>
          </a:xfrm>
          <a:prstGeom prst="rect">
            <a:avLst/>
          </a:prstGeom>
        </p:spPr>
      </p:pic>
      <p:sp>
        <p:nvSpPr>
          <p:cNvPr id="38" name="Text 30"/>
          <p:cNvSpPr txBox="1"/>
          <p:nvPr/>
        </p:nvSpPr>
        <p:spPr>
          <a:xfrm>
            <a:off x="8994648" y="3794760"/>
            <a:ext cx="1463040" cy="548640"/>
          </a:xfrm>
          <a:prstGeom prst="rect">
            <a:avLst/>
          </a:prstGeom>
          <a:noFill/>
          <a:ln/>
        </p:spPr>
        <p:txBody>
          <a:bodyPr wrap="square" lIns="0" tIns="0" rIns="0" bIns="0" rtlCol="0" anchor="ctr"/>
          <a:lstStyle/>
          <a:p>
            <a:pPr marL="0" indent="0">
              <a:buNone/>
            </a:pPr>
            <a:r>
              <a:rPr lang="en-US" sz="1900" b="1" dirty="0">
                <a:solidFill>
                  <a:srgbClr val="7A1F2B"/>
                </a:solidFill>
                <a:latin typeface="Cambria" pitchFamily="34" charset="0"/>
                <a:ea typeface="Cambria" pitchFamily="34" charset="-122"/>
                <a:cs typeface="Cambria" pitchFamily="34" charset="-120"/>
              </a:rPr>
              <a:t>Transform</a:t>
            </a:r>
            <a:endParaRPr lang="en-US" sz="1900" dirty="0"/>
          </a:p>
        </p:txBody>
      </p:sp>
      <p:sp>
        <p:nvSpPr>
          <p:cNvPr id="39" name="Text 31"/>
          <p:cNvSpPr txBox="1"/>
          <p:nvPr/>
        </p:nvSpPr>
        <p:spPr>
          <a:xfrm>
            <a:off x="8308848" y="4434840"/>
            <a:ext cx="3148584" cy="502920"/>
          </a:xfrm>
          <a:prstGeom prst="rect">
            <a:avLst/>
          </a:prstGeom>
          <a:noFill/>
          <a:ln/>
        </p:spPr>
        <p:txBody>
          <a:bodyPr wrap="square" lIns="0" tIns="0" rIns="0" bIns="0" rtlCol="0" anchor="t"/>
          <a:lstStyle/>
          <a:p>
            <a:pPr marL="0" indent="0">
              <a:buNone/>
            </a:pPr>
            <a:r>
              <a:rPr lang="en-US" sz="1600" b="1" dirty="0">
                <a:solidFill>
                  <a:srgbClr val="2E2522"/>
                </a:solidFill>
                <a:latin typeface="Calibri" pitchFamily="34" charset="0"/>
                <a:ea typeface="Calibri" pitchFamily="34" charset="-122"/>
                <a:cs typeface="Calibri" pitchFamily="34" charset="-120"/>
              </a:rPr>
              <a:t>Asks: </a:t>
            </a:r>
            <a:r>
              <a:rPr lang="en-US" sz="1600" dirty="0">
                <a:solidFill>
                  <a:srgbClr val="2E2522"/>
                </a:solidFill>
                <a:latin typeface="Calibri" pitchFamily="34" charset="0"/>
                <a:ea typeface="Calibri" pitchFamily="34" charset="-122"/>
                <a:cs typeface="Calibri" pitchFamily="34" charset="-120"/>
              </a:rPr>
              <a:t>How can we change unfair conditions, with those affected?</a:t>
            </a:r>
            <a:endParaRPr lang="en-US" sz="1600" dirty="0"/>
          </a:p>
        </p:txBody>
      </p:sp>
      <p:sp>
        <p:nvSpPr>
          <p:cNvPr id="40" name="Text 32"/>
          <p:cNvSpPr txBox="1"/>
          <p:nvPr/>
        </p:nvSpPr>
        <p:spPr>
          <a:xfrm>
            <a:off x="8308848" y="4947488"/>
            <a:ext cx="3148584" cy="694944"/>
          </a:xfrm>
          <a:prstGeom prst="rect">
            <a:avLst/>
          </a:prstGeom>
          <a:noFill/>
          <a:ln/>
        </p:spPr>
        <p:txBody>
          <a:bodyPr wrap="square" lIns="0" tIns="0" rIns="0" bIns="0" rtlCol="0" anchor="t"/>
          <a:lstStyle/>
          <a:p>
            <a:pPr marL="0" indent="0">
              <a:buNone/>
            </a:pPr>
            <a:r>
              <a:rPr lang="en-US" sz="1600" i="1" dirty="0">
                <a:solidFill>
                  <a:srgbClr val="6B5E55"/>
                </a:solidFill>
                <a:latin typeface="Calibri" pitchFamily="34" charset="0"/>
                <a:ea typeface="Calibri" pitchFamily="34" charset="-122"/>
                <a:cs typeface="Calibri" pitchFamily="34" charset="-120"/>
              </a:rPr>
              <a:t>“How can parents, pupils and schools co-design fairer transition plans for autistic school leavers?”</a:t>
            </a:r>
            <a:endParaRPr lang="en-US" sz="1600" dirty="0"/>
          </a:p>
        </p:txBody>
      </p:sp>
      <p:sp>
        <p:nvSpPr>
          <p:cNvPr id="41" name="Text 33"/>
          <p:cNvSpPr txBox="1"/>
          <p:nvPr/>
        </p:nvSpPr>
        <p:spPr>
          <a:xfrm>
            <a:off x="548640" y="5852160"/>
            <a:ext cx="11064240" cy="365760"/>
          </a:xfrm>
          <a:prstGeom prst="rect">
            <a:avLst/>
          </a:prstGeom>
          <a:noFill/>
          <a:ln/>
        </p:spPr>
        <p:txBody>
          <a:bodyPr wrap="square" lIns="0" tIns="0" rIns="0" bIns="0" rtlCol="0" anchor="ctr"/>
          <a:lstStyle/>
          <a:p>
            <a:pPr marL="0" indent="0">
              <a:buNone/>
            </a:pPr>
            <a:r>
              <a:rPr lang="en-US" sz="1600" b="1" dirty="0">
                <a:solidFill>
                  <a:srgbClr val="7A1F2B"/>
                </a:solidFill>
                <a:latin typeface="Calibri" pitchFamily="34" charset="0"/>
                <a:ea typeface="Calibri" pitchFamily="34" charset="-122"/>
                <a:cs typeface="Calibri" pitchFamily="34" charset="-120"/>
              </a:rPr>
              <a:t>Remember: </a:t>
            </a:r>
            <a:r>
              <a:rPr lang="en-US" sz="1600" dirty="0">
                <a:solidFill>
                  <a:srgbClr val="2E2522"/>
                </a:solidFill>
                <a:latin typeface="Calibri" pitchFamily="34" charset="0"/>
                <a:ea typeface="Calibri" pitchFamily="34" charset="-122"/>
                <a:cs typeface="Calibri" pitchFamily="34" charset="-120"/>
              </a:rPr>
              <a:t>one study can have more than one purpose. The purpose shapes the question, and the question shapes the design.</a:t>
            </a:r>
            <a:endParaRPr lang="en-US" sz="1600" dirty="0"/>
          </a:p>
        </p:txBody>
      </p:sp>
      <p:sp>
        <p:nvSpPr>
          <p:cNvPr id="42" name="Slide Number Placeholder 0"/>
          <p:cNvSpPr>
            <a:spLocks noGrp="1"/>
          </p:cNvSpPr>
          <p:nvPr>
            <p:ph type="sldNum" sz="quarter" idx="4294967295"/>
          </p:nvPr>
        </p:nvSpPr>
        <p:spPr>
          <a:xfrm>
            <a:off x="11183112" y="6437376"/>
            <a:ext cx="457200" cy="237744"/>
          </a:xfrm>
          <a:prstGeom prst="rect">
            <a:avLst/>
          </a:prstGeom>
          <a:extLst>
            <a:ext uri="{C572A759-6A51-4108-AA02-DFA0A04FC94B}">
              <ma14:wrappingTextBoxFlag xmlns=""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lang="en-US" b="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wrap="square" lIns="0" tIns="0" rIns="0" bIns="0" rtlCol="0" anchor="ctr"/>
          <a:lstStyle/>
          <a:p>
            <a:pPr marL="0" indent="0">
              <a:buNone/>
            </a:pPr>
            <a:r>
              <a:rPr lang="en-US" sz="1000" b="1" kern="0" spc="150" dirty="0">
                <a:solidFill>
                  <a:srgbClr val="7A1F2B"/>
                </a:solidFill>
                <a:latin typeface="Calibri" pitchFamily="34" charset="0"/>
                <a:ea typeface="Calibri" pitchFamily="34" charset="-122"/>
                <a:cs typeface="Calibri" pitchFamily="34" charset="-120"/>
              </a:rPr>
              <a:t>PART B · PURPOSES AND TYPES</a:t>
            </a:r>
            <a:endParaRPr lang="en-US" sz="1000" dirty="0"/>
          </a:p>
        </p:txBody>
      </p:sp>
      <p:sp>
        <p:nvSpPr>
          <p:cNvPr id="3" name="Text 1"/>
          <p:cNvSpPr txBox="1"/>
          <p:nvPr/>
        </p:nvSpPr>
        <p:spPr>
          <a:xfrm>
            <a:off x="548640" y="512064"/>
            <a:ext cx="11064240" cy="640080"/>
          </a:xfrm>
          <a:prstGeom prst="rect">
            <a:avLst/>
          </a:prstGeom>
          <a:noFill/>
          <a:ln/>
        </p:spPr>
        <p:txBody>
          <a:bodyPr wrap="square" lIns="0" tIns="0" rIns="0" bIns="0" rtlCol="0" anchor="ctr">
            <a:normAutofit/>
          </a:bodyPr>
          <a:lstStyle/>
          <a:p>
            <a:pPr marL="0" indent="0">
              <a:buNone/>
            </a:pPr>
            <a:r>
              <a:rPr lang="en-US" sz="2800" b="1" dirty="0">
                <a:solidFill>
                  <a:srgbClr val="2E2522"/>
                </a:solidFill>
                <a:latin typeface="Cambria" pitchFamily="34" charset="0"/>
                <a:ea typeface="Cambria" pitchFamily="34" charset="-122"/>
                <a:cs typeface="Cambria" pitchFamily="34" charset="-120"/>
              </a:rPr>
              <a:t>Types of research by use</a:t>
            </a:r>
            <a:endParaRPr lang="en-US" sz="2800" dirty="0"/>
          </a:p>
        </p:txBody>
      </p:sp>
      <p:sp>
        <p:nvSpPr>
          <p:cNvPr id="4" name="Text 2"/>
          <p:cNvSpPr txBox="1"/>
          <p:nvPr/>
        </p:nvSpPr>
        <p:spPr>
          <a:xfrm>
            <a:off x="548640" y="6437376"/>
            <a:ext cx="9144000" cy="237744"/>
          </a:xfrm>
          <a:prstGeom prst="rect">
            <a:avLst/>
          </a:prstGeom>
          <a:noFill/>
          <a:ln/>
        </p:spPr>
        <p:txBody>
          <a:bodyPr wrap="square" lIns="0" tIns="0" rIns="0" bIns="0" rtlCol="0" anchor="ctr"/>
          <a:lstStyle/>
          <a:p>
            <a:pPr marL="0" indent="0">
              <a:buNone/>
            </a:pPr>
            <a:r>
              <a:rPr lang="en-US" sz="900" dirty="0">
                <a:solidFill>
                  <a:srgbClr val="6B5E55"/>
                </a:solidFill>
                <a:latin typeface="Calibri" pitchFamily="34" charset="0"/>
                <a:ea typeface="Calibri" pitchFamily="34" charset="-122"/>
                <a:cs typeface="Calibri" pitchFamily="34" charset="-120"/>
              </a:rPr>
              <a:t>MSN1074 Research Methodology  |  Topic 1: Introduction to Research in SNE  |  Session 1</a:t>
            </a:r>
            <a:endParaRPr lang="en-US" sz="900" dirty="0"/>
          </a:p>
        </p:txBody>
      </p:sp>
      <p:sp>
        <p:nvSpPr>
          <p:cNvPr id="5" name="Shape 3"/>
          <p:cNvSpPr/>
          <p:nvPr/>
        </p:nvSpPr>
        <p:spPr>
          <a:xfrm>
            <a:off x="731520" y="1572768"/>
            <a:ext cx="10698480" cy="914"/>
          </a:xfrm>
          <a:prstGeom prst="line">
            <a:avLst/>
          </a:prstGeom>
          <a:noFill/>
          <a:ln w="25400">
            <a:solidFill>
              <a:srgbClr val="7A1F2B"/>
            </a:solidFill>
            <a:prstDash val="solid"/>
            <a:headEnd type="triangle"/>
            <a:tailEnd type="triangle"/>
          </a:ln>
        </p:spPr>
      </p:sp>
      <p:sp>
        <p:nvSpPr>
          <p:cNvPr id="6" name="Text 4"/>
          <p:cNvSpPr txBox="1"/>
          <p:nvPr/>
        </p:nvSpPr>
        <p:spPr>
          <a:xfrm>
            <a:off x="548640" y="1295728"/>
            <a:ext cx="4572000" cy="274320"/>
          </a:xfrm>
          <a:prstGeom prst="rect">
            <a:avLst/>
          </a:prstGeom>
          <a:noFill/>
          <a:ln/>
        </p:spPr>
        <p:txBody>
          <a:bodyPr wrap="square" lIns="0" tIns="0" rIns="0" bIns="0" rtlCol="0" anchor="t"/>
          <a:lstStyle/>
          <a:p>
            <a:pPr marL="0" indent="0">
              <a:buNone/>
            </a:pPr>
            <a:r>
              <a:rPr lang="en-US" sz="1400" i="1" dirty="0">
                <a:solidFill>
                  <a:srgbClr val="7A1F2B"/>
                </a:solidFill>
                <a:latin typeface="Calibri" pitchFamily="34" charset="0"/>
                <a:ea typeface="Calibri" pitchFamily="34" charset="-122"/>
                <a:cs typeface="Calibri" pitchFamily="34" charset="-120"/>
              </a:rPr>
              <a:t>Builds general knowledge and theory</a:t>
            </a:r>
            <a:endParaRPr lang="en-US" sz="1400" dirty="0"/>
          </a:p>
        </p:txBody>
      </p:sp>
      <p:sp>
        <p:nvSpPr>
          <p:cNvPr id="7" name="Text 5"/>
          <p:cNvSpPr txBox="1"/>
          <p:nvPr/>
        </p:nvSpPr>
        <p:spPr>
          <a:xfrm>
            <a:off x="7040880" y="1295728"/>
            <a:ext cx="4599432" cy="274320"/>
          </a:xfrm>
          <a:prstGeom prst="rect">
            <a:avLst/>
          </a:prstGeom>
          <a:noFill/>
          <a:ln/>
        </p:spPr>
        <p:txBody>
          <a:bodyPr wrap="square" lIns="0" tIns="0" rIns="0" bIns="0" rtlCol="0" anchor="t"/>
          <a:lstStyle/>
          <a:p>
            <a:pPr marL="0" indent="0" algn="r">
              <a:buNone/>
            </a:pPr>
            <a:r>
              <a:rPr lang="en-US" sz="1400" i="1" dirty="0">
                <a:solidFill>
                  <a:srgbClr val="7A1F2B"/>
                </a:solidFill>
                <a:latin typeface="Calibri" pitchFamily="34" charset="0"/>
                <a:ea typeface="Calibri" pitchFamily="34" charset="-122"/>
                <a:cs typeface="Calibri" pitchFamily="34" charset="-120"/>
              </a:rPr>
              <a:t>Improves a specific practice or setting</a:t>
            </a:r>
            <a:endParaRPr lang="en-US" sz="1400" dirty="0"/>
          </a:p>
        </p:txBody>
      </p:sp>
      <p:sp>
        <p:nvSpPr>
          <p:cNvPr id="8" name="Shape 6"/>
          <p:cNvSpPr/>
          <p:nvPr/>
        </p:nvSpPr>
        <p:spPr>
          <a:xfrm>
            <a:off x="548640" y="1874520"/>
            <a:ext cx="2601468" cy="4343400"/>
          </a:xfrm>
          <a:prstGeom prst="roundRect">
            <a:avLst>
              <a:gd name="adj" fmla="val 2812"/>
            </a:avLst>
          </a:prstGeom>
          <a:solidFill>
            <a:srgbClr val="EFE5D3"/>
          </a:solidFill>
          <a:ln/>
        </p:spPr>
      </p:sp>
      <p:sp>
        <p:nvSpPr>
          <p:cNvPr id="9" name="Text 7"/>
          <p:cNvSpPr txBox="1"/>
          <p:nvPr/>
        </p:nvSpPr>
        <p:spPr>
          <a:xfrm>
            <a:off x="731520" y="2011680"/>
            <a:ext cx="2235708" cy="411480"/>
          </a:xfrm>
          <a:prstGeom prst="rect">
            <a:avLst/>
          </a:prstGeom>
          <a:noFill/>
          <a:ln/>
        </p:spPr>
        <p:txBody>
          <a:bodyPr wrap="square" lIns="0" tIns="0" rIns="0" bIns="0" rtlCol="0" anchor="t"/>
          <a:lstStyle/>
          <a:p>
            <a:pPr marL="0" indent="0">
              <a:buNone/>
            </a:pPr>
            <a:r>
              <a:rPr lang="en-US" b="1" dirty="0">
                <a:solidFill>
                  <a:srgbClr val="7A1F2B"/>
                </a:solidFill>
                <a:latin typeface="Cambria" pitchFamily="34" charset="0"/>
                <a:ea typeface="Cambria" pitchFamily="34" charset="-122"/>
                <a:cs typeface="Cambria" pitchFamily="34" charset="-120"/>
              </a:rPr>
              <a:t>Basic research</a:t>
            </a:r>
            <a:endParaRPr lang="en-US" dirty="0"/>
          </a:p>
        </p:txBody>
      </p:sp>
      <p:sp>
        <p:nvSpPr>
          <p:cNvPr id="10" name="Text 8"/>
          <p:cNvSpPr txBox="1"/>
          <p:nvPr/>
        </p:nvSpPr>
        <p:spPr>
          <a:xfrm>
            <a:off x="731520" y="2514600"/>
            <a:ext cx="2235708" cy="237744"/>
          </a:xfrm>
          <a:prstGeom prst="rect">
            <a:avLst/>
          </a:prstGeom>
          <a:noFill/>
          <a:ln/>
        </p:spPr>
        <p:txBody>
          <a:bodyPr wrap="square" lIns="0" tIns="0" rIns="0" bIns="0" rtlCol="0" anchor="ctr"/>
          <a:lstStyle/>
          <a:p>
            <a:pPr marL="0" indent="0">
              <a:buNone/>
            </a:pPr>
            <a:r>
              <a:rPr lang="en-US" sz="1100" b="1" kern="0" spc="150" dirty="0">
                <a:solidFill>
                  <a:srgbClr val="7A1F2B"/>
                </a:solidFill>
                <a:latin typeface="Calibri" pitchFamily="34" charset="0"/>
                <a:ea typeface="Calibri" pitchFamily="34" charset="-122"/>
                <a:cs typeface="Calibri" pitchFamily="34" charset="-120"/>
              </a:rPr>
              <a:t>AIM</a:t>
            </a:r>
            <a:endParaRPr lang="en-US" sz="1100" dirty="0"/>
          </a:p>
        </p:txBody>
      </p:sp>
      <p:sp>
        <p:nvSpPr>
          <p:cNvPr id="11" name="Text 9"/>
          <p:cNvSpPr txBox="1"/>
          <p:nvPr/>
        </p:nvSpPr>
        <p:spPr>
          <a:xfrm>
            <a:off x="731520" y="2761488"/>
            <a:ext cx="2235708" cy="966355"/>
          </a:xfrm>
          <a:prstGeom prst="rect">
            <a:avLst/>
          </a:prstGeom>
          <a:noFill/>
          <a:ln/>
        </p:spPr>
        <p:txBody>
          <a:bodyPr wrap="square" lIns="0" tIns="0" rIns="0" bIns="0" rtlCol="0" anchor="t"/>
          <a:lstStyle/>
          <a:p>
            <a:pPr marL="0" indent="0">
              <a:buNone/>
            </a:pPr>
            <a:r>
              <a:rPr lang="en-US" sz="1400" dirty="0">
                <a:solidFill>
                  <a:srgbClr val="2E2522"/>
                </a:solidFill>
                <a:latin typeface="Calibri" pitchFamily="34" charset="0"/>
                <a:ea typeface="Calibri" pitchFamily="34" charset="-122"/>
                <a:cs typeface="Calibri" pitchFamily="34" charset="-120"/>
              </a:rPr>
              <a:t>Build theory and understanding; not aimed at an immediate practical problem.</a:t>
            </a:r>
            <a:endParaRPr lang="en-US" sz="1400" dirty="0"/>
          </a:p>
        </p:txBody>
      </p:sp>
      <p:sp>
        <p:nvSpPr>
          <p:cNvPr id="12" name="Text 10"/>
          <p:cNvSpPr txBox="1"/>
          <p:nvPr/>
        </p:nvSpPr>
        <p:spPr>
          <a:xfrm>
            <a:off x="731520" y="3931920"/>
            <a:ext cx="2235708" cy="237744"/>
          </a:xfrm>
          <a:prstGeom prst="rect">
            <a:avLst/>
          </a:prstGeom>
          <a:noFill/>
          <a:ln/>
        </p:spPr>
        <p:txBody>
          <a:bodyPr wrap="square" lIns="0" tIns="0" rIns="0" bIns="0" rtlCol="0" anchor="ctr"/>
          <a:lstStyle/>
          <a:p>
            <a:pPr marL="0" indent="0">
              <a:buNone/>
            </a:pPr>
            <a:r>
              <a:rPr lang="en-US" sz="1100" b="1" kern="0" spc="150" dirty="0">
                <a:solidFill>
                  <a:srgbClr val="7A1F2B"/>
                </a:solidFill>
                <a:latin typeface="Calibri" pitchFamily="34" charset="0"/>
                <a:ea typeface="Calibri" pitchFamily="34" charset="-122"/>
                <a:cs typeface="Calibri" pitchFamily="34" charset="-120"/>
              </a:rPr>
              <a:t>MAIN USERS</a:t>
            </a:r>
            <a:endParaRPr lang="en-US" sz="1100" dirty="0"/>
          </a:p>
        </p:txBody>
      </p:sp>
      <p:sp>
        <p:nvSpPr>
          <p:cNvPr id="13" name="Text 11"/>
          <p:cNvSpPr txBox="1"/>
          <p:nvPr/>
        </p:nvSpPr>
        <p:spPr>
          <a:xfrm>
            <a:off x="731520" y="4178808"/>
            <a:ext cx="2235708" cy="541159"/>
          </a:xfrm>
          <a:prstGeom prst="rect">
            <a:avLst/>
          </a:prstGeom>
          <a:noFill/>
          <a:ln/>
        </p:spPr>
        <p:txBody>
          <a:bodyPr wrap="square" lIns="0" tIns="0" rIns="0" bIns="0" rtlCol="0" anchor="t"/>
          <a:lstStyle/>
          <a:p>
            <a:pPr marL="0" indent="0">
              <a:buNone/>
            </a:pPr>
            <a:r>
              <a:rPr lang="en-US" sz="1400" dirty="0">
                <a:solidFill>
                  <a:srgbClr val="2E2522"/>
                </a:solidFill>
                <a:latin typeface="Calibri" pitchFamily="34" charset="0"/>
                <a:ea typeface="Calibri" pitchFamily="34" charset="-122"/>
                <a:cs typeface="Calibri" pitchFamily="34" charset="-120"/>
              </a:rPr>
              <a:t>Other researchers; theory builders.</a:t>
            </a:r>
            <a:endParaRPr lang="en-US" sz="1400" dirty="0"/>
          </a:p>
        </p:txBody>
      </p:sp>
      <p:sp>
        <p:nvSpPr>
          <p:cNvPr id="14" name="Text 12"/>
          <p:cNvSpPr txBox="1"/>
          <p:nvPr/>
        </p:nvSpPr>
        <p:spPr>
          <a:xfrm>
            <a:off x="731520" y="4846320"/>
            <a:ext cx="2235708" cy="237744"/>
          </a:xfrm>
          <a:prstGeom prst="rect">
            <a:avLst/>
          </a:prstGeom>
          <a:noFill/>
          <a:ln/>
        </p:spPr>
        <p:txBody>
          <a:bodyPr wrap="square" lIns="0" tIns="0" rIns="0" bIns="0" rtlCol="0" anchor="ctr"/>
          <a:lstStyle/>
          <a:p>
            <a:pPr marL="0" indent="0">
              <a:buNone/>
            </a:pPr>
            <a:r>
              <a:rPr lang="en-US" sz="1100" b="1" kern="0" spc="150" dirty="0">
                <a:solidFill>
                  <a:srgbClr val="7A1F2B"/>
                </a:solidFill>
                <a:latin typeface="Calibri" pitchFamily="34" charset="0"/>
                <a:ea typeface="Calibri" pitchFamily="34" charset="-122"/>
                <a:cs typeface="Calibri" pitchFamily="34" charset="-120"/>
              </a:rPr>
              <a:t>SNE EXAMPLE</a:t>
            </a:r>
            <a:endParaRPr lang="en-US" sz="1100" dirty="0"/>
          </a:p>
        </p:txBody>
      </p:sp>
      <p:sp>
        <p:nvSpPr>
          <p:cNvPr id="15" name="Text 13"/>
          <p:cNvSpPr txBox="1"/>
          <p:nvPr/>
        </p:nvSpPr>
        <p:spPr>
          <a:xfrm>
            <a:off x="731520" y="5093208"/>
            <a:ext cx="2235708" cy="850392"/>
          </a:xfrm>
          <a:prstGeom prst="rect">
            <a:avLst/>
          </a:prstGeom>
          <a:noFill/>
          <a:ln/>
        </p:spPr>
        <p:txBody>
          <a:bodyPr wrap="square" lIns="0" tIns="0" rIns="0" bIns="0" rtlCol="0" anchor="t"/>
          <a:lstStyle/>
          <a:p>
            <a:pPr marL="0" indent="0">
              <a:buNone/>
            </a:pPr>
            <a:r>
              <a:rPr lang="en-US" sz="1400" i="1" dirty="0">
                <a:solidFill>
                  <a:srgbClr val="6B5E55"/>
                </a:solidFill>
                <a:latin typeface="Calibri" pitchFamily="34" charset="0"/>
                <a:ea typeface="Calibri" pitchFamily="34" charset="-122"/>
                <a:cs typeface="Calibri" pitchFamily="34" charset="-120"/>
              </a:rPr>
              <a:t>How does working memory develop in children with Down syndrome?</a:t>
            </a:r>
            <a:endParaRPr lang="en-US" sz="1400" dirty="0"/>
          </a:p>
        </p:txBody>
      </p:sp>
      <p:sp>
        <p:nvSpPr>
          <p:cNvPr id="16" name="Shape 14"/>
          <p:cNvSpPr/>
          <p:nvPr/>
        </p:nvSpPr>
        <p:spPr>
          <a:xfrm>
            <a:off x="3378708" y="1874520"/>
            <a:ext cx="2601468" cy="4343400"/>
          </a:xfrm>
          <a:prstGeom prst="roundRect">
            <a:avLst>
              <a:gd name="adj" fmla="val 2812"/>
            </a:avLst>
          </a:prstGeom>
          <a:solidFill>
            <a:srgbClr val="EFE5D3"/>
          </a:solidFill>
          <a:ln/>
        </p:spPr>
      </p:sp>
      <p:sp>
        <p:nvSpPr>
          <p:cNvPr id="17" name="Text 15"/>
          <p:cNvSpPr txBox="1"/>
          <p:nvPr/>
        </p:nvSpPr>
        <p:spPr>
          <a:xfrm>
            <a:off x="3561588" y="2011680"/>
            <a:ext cx="2235708" cy="411480"/>
          </a:xfrm>
          <a:prstGeom prst="rect">
            <a:avLst/>
          </a:prstGeom>
          <a:noFill/>
          <a:ln/>
        </p:spPr>
        <p:txBody>
          <a:bodyPr wrap="square" lIns="0" tIns="0" rIns="0" bIns="0" rtlCol="0" anchor="t"/>
          <a:lstStyle/>
          <a:p>
            <a:pPr marL="0" indent="0">
              <a:buNone/>
            </a:pPr>
            <a:r>
              <a:rPr lang="en-US" b="1" dirty="0">
                <a:solidFill>
                  <a:srgbClr val="7A1F2B"/>
                </a:solidFill>
                <a:latin typeface="Cambria" pitchFamily="34" charset="0"/>
                <a:ea typeface="Cambria" pitchFamily="34" charset="-122"/>
                <a:cs typeface="Cambria" pitchFamily="34" charset="-120"/>
              </a:rPr>
              <a:t>Applied research</a:t>
            </a:r>
            <a:endParaRPr lang="en-US" dirty="0"/>
          </a:p>
        </p:txBody>
      </p:sp>
      <p:sp>
        <p:nvSpPr>
          <p:cNvPr id="18" name="Text 16"/>
          <p:cNvSpPr txBox="1"/>
          <p:nvPr/>
        </p:nvSpPr>
        <p:spPr>
          <a:xfrm>
            <a:off x="3561588" y="2514600"/>
            <a:ext cx="2235708" cy="237744"/>
          </a:xfrm>
          <a:prstGeom prst="rect">
            <a:avLst/>
          </a:prstGeom>
          <a:noFill/>
          <a:ln/>
        </p:spPr>
        <p:txBody>
          <a:bodyPr wrap="square" lIns="0" tIns="0" rIns="0" bIns="0" rtlCol="0" anchor="ctr"/>
          <a:lstStyle/>
          <a:p>
            <a:pPr marL="0" indent="0">
              <a:buNone/>
            </a:pPr>
            <a:r>
              <a:rPr lang="en-US" sz="1100" b="1" kern="0" spc="150" dirty="0">
                <a:solidFill>
                  <a:srgbClr val="7A1F2B"/>
                </a:solidFill>
                <a:latin typeface="Calibri" pitchFamily="34" charset="0"/>
                <a:ea typeface="Calibri" pitchFamily="34" charset="-122"/>
                <a:cs typeface="Calibri" pitchFamily="34" charset="-120"/>
              </a:rPr>
              <a:t>AIM</a:t>
            </a:r>
            <a:endParaRPr lang="en-US" sz="1100" dirty="0"/>
          </a:p>
        </p:txBody>
      </p:sp>
      <p:sp>
        <p:nvSpPr>
          <p:cNvPr id="19" name="Text 17"/>
          <p:cNvSpPr txBox="1"/>
          <p:nvPr/>
        </p:nvSpPr>
        <p:spPr>
          <a:xfrm>
            <a:off x="3561588" y="2761488"/>
            <a:ext cx="2235708" cy="966355"/>
          </a:xfrm>
          <a:prstGeom prst="rect">
            <a:avLst/>
          </a:prstGeom>
          <a:noFill/>
          <a:ln/>
        </p:spPr>
        <p:txBody>
          <a:bodyPr wrap="square" lIns="0" tIns="0" rIns="0" bIns="0" rtlCol="0" anchor="t"/>
          <a:lstStyle/>
          <a:p>
            <a:pPr marL="0" indent="0">
              <a:buNone/>
            </a:pPr>
            <a:r>
              <a:rPr lang="en-US" sz="1400" dirty="0">
                <a:solidFill>
                  <a:srgbClr val="2E2522"/>
                </a:solidFill>
                <a:latin typeface="Calibri" pitchFamily="34" charset="0"/>
                <a:ea typeface="Calibri" pitchFamily="34" charset="-122"/>
                <a:cs typeface="Calibri" pitchFamily="34" charset="-120"/>
              </a:rPr>
              <a:t>Solve practical problems; test methods that can be used in many settings.</a:t>
            </a:r>
            <a:endParaRPr lang="en-US" sz="1400" dirty="0"/>
          </a:p>
        </p:txBody>
      </p:sp>
      <p:sp>
        <p:nvSpPr>
          <p:cNvPr id="20" name="Text 18"/>
          <p:cNvSpPr txBox="1"/>
          <p:nvPr/>
        </p:nvSpPr>
        <p:spPr>
          <a:xfrm>
            <a:off x="3561588" y="3931920"/>
            <a:ext cx="2235708" cy="237744"/>
          </a:xfrm>
          <a:prstGeom prst="rect">
            <a:avLst/>
          </a:prstGeom>
          <a:noFill/>
          <a:ln/>
        </p:spPr>
        <p:txBody>
          <a:bodyPr wrap="square" lIns="0" tIns="0" rIns="0" bIns="0" rtlCol="0" anchor="ctr"/>
          <a:lstStyle/>
          <a:p>
            <a:pPr marL="0" indent="0">
              <a:buNone/>
            </a:pPr>
            <a:r>
              <a:rPr lang="en-US" sz="1100" b="1" kern="0" spc="150" dirty="0">
                <a:solidFill>
                  <a:srgbClr val="7A1F2B"/>
                </a:solidFill>
                <a:latin typeface="Calibri" pitchFamily="34" charset="0"/>
                <a:ea typeface="Calibri" pitchFamily="34" charset="-122"/>
                <a:cs typeface="Calibri" pitchFamily="34" charset="-120"/>
              </a:rPr>
              <a:t>MAIN USERS</a:t>
            </a:r>
            <a:endParaRPr lang="en-US" sz="1100" dirty="0"/>
          </a:p>
        </p:txBody>
      </p:sp>
      <p:sp>
        <p:nvSpPr>
          <p:cNvPr id="21" name="Text 19"/>
          <p:cNvSpPr txBox="1"/>
          <p:nvPr/>
        </p:nvSpPr>
        <p:spPr>
          <a:xfrm>
            <a:off x="3561588" y="4178808"/>
            <a:ext cx="2235708" cy="541159"/>
          </a:xfrm>
          <a:prstGeom prst="rect">
            <a:avLst/>
          </a:prstGeom>
          <a:noFill/>
          <a:ln/>
        </p:spPr>
        <p:txBody>
          <a:bodyPr wrap="square" lIns="0" tIns="0" rIns="0" bIns="0" rtlCol="0" anchor="t"/>
          <a:lstStyle/>
          <a:p>
            <a:pPr marL="0" indent="0">
              <a:buNone/>
            </a:pPr>
            <a:r>
              <a:rPr lang="en-US" sz="1400" dirty="0">
                <a:solidFill>
                  <a:srgbClr val="2E2522"/>
                </a:solidFill>
                <a:latin typeface="Calibri" pitchFamily="34" charset="0"/>
                <a:ea typeface="Calibri" pitchFamily="34" charset="-122"/>
                <a:cs typeface="Calibri" pitchFamily="34" charset="-120"/>
              </a:rPr>
              <a:t>Teachers, therapists, curriculum developers.</a:t>
            </a:r>
            <a:endParaRPr lang="en-US" sz="1400" dirty="0"/>
          </a:p>
        </p:txBody>
      </p:sp>
      <p:sp>
        <p:nvSpPr>
          <p:cNvPr id="22" name="Text 20"/>
          <p:cNvSpPr txBox="1"/>
          <p:nvPr/>
        </p:nvSpPr>
        <p:spPr>
          <a:xfrm>
            <a:off x="3561588" y="4846320"/>
            <a:ext cx="2235708" cy="237744"/>
          </a:xfrm>
          <a:prstGeom prst="rect">
            <a:avLst/>
          </a:prstGeom>
          <a:noFill/>
          <a:ln/>
        </p:spPr>
        <p:txBody>
          <a:bodyPr wrap="square" lIns="0" tIns="0" rIns="0" bIns="0" rtlCol="0" anchor="ctr"/>
          <a:lstStyle/>
          <a:p>
            <a:pPr marL="0" indent="0">
              <a:buNone/>
            </a:pPr>
            <a:r>
              <a:rPr lang="en-US" sz="1100" b="1" kern="0" spc="150" dirty="0">
                <a:solidFill>
                  <a:srgbClr val="7A1F2B"/>
                </a:solidFill>
                <a:latin typeface="Calibri" pitchFamily="34" charset="0"/>
                <a:ea typeface="Calibri" pitchFamily="34" charset="-122"/>
                <a:cs typeface="Calibri" pitchFamily="34" charset="-120"/>
              </a:rPr>
              <a:t>SNE EXAMPLE</a:t>
            </a:r>
            <a:endParaRPr lang="en-US" sz="1100" dirty="0"/>
          </a:p>
        </p:txBody>
      </p:sp>
      <p:sp>
        <p:nvSpPr>
          <p:cNvPr id="23" name="Text 21"/>
          <p:cNvSpPr txBox="1"/>
          <p:nvPr/>
        </p:nvSpPr>
        <p:spPr>
          <a:xfrm>
            <a:off x="3561588" y="5093208"/>
            <a:ext cx="2235708" cy="850392"/>
          </a:xfrm>
          <a:prstGeom prst="rect">
            <a:avLst/>
          </a:prstGeom>
          <a:noFill/>
          <a:ln/>
        </p:spPr>
        <p:txBody>
          <a:bodyPr wrap="square" lIns="0" tIns="0" rIns="0" bIns="0" rtlCol="0" anchor="t"/>
          <a:lstStyle/>
          <a:p>
            <a:pPr marL="0" indent="0">
              <a:buNone/>
            </a:pPr>
            <a:r>
              <a:rPr lang="en-US" sz="1400" i="1" dirty="0">
                <a:solidFill>
                  <a:srgbClr val="6B5E55"/>
                </a:solidFill>
                <a:latin typeface="Calibri" pitchFamily="34" charset="0"/>
                <a:ea typeface="Calibri" pitchFamily="34" charset="-122"/>
                <a:cs typeface="Calibri" pitchFamily="34" charset="-120"/>
              </a:rPr>
              <a:t>Which vocabulary strategy works best for pupils with language disorder?</a:t>
            </a:r>
            <a:endParaRPr lang="en-US" sz="1400" dirty="0"/>
          </a:p>
        </p:txBody>
      </p:sp>
      <p:sp>
        <p:nvSpPr>
          <p:cNvPr id="24" name="Shape 22"/>
          <p:cNvSpPr/>
          <p:nvPr/>
        </p:nvSpPr>
        <p:spPr>
          <a:xfrm>
            <a:off x="6208776" y="1874520"/>
            <a:ext cx="2601468" cy="4343400"/>
          </a:xfrm>
          <a:prstGeom prst="roundRect">
            <a:avLst>
              <a:gd name="adj" fmla="val 2812"/>
            </a:avLst>
          </a:prstGeom>
          <a:solidFill>
            <a:srgbClr val="EFE5D3"/>
          </a:solidFill>
          <a:ln/>
        </p:spPr>
      </p:sp>
      <p:sp>
        <p:nvSpPr>
          <p:cNvPr id="25" name="Text 23"/>
          <p:cNvSpPr txBox="1"/>
          <p:nvPr/>
        </p:nvSpPr>
        <p:spPr>
          <a:xfrm>
            <a:off x="6391656" y="2011680"/>
            <a:ext cx="2235708" cy="411480"/>
          </a:xfrm>
          <a:prstGeom prst="rect">
            <a:avLst/>
          </a:prstGeom>
          <a:noFill/>
          <a:ln/>
        </p:spPr>
        <p:txBody>
          <a:bodyPr wrap="square" lIns="0" tIns="0" rIns="0" bIns="0" rtlCol="0" anchor="t"/>
          <a:lstStyle/>
          <a:p>
            <a:pPr marL="0" indent="0">
              <a:buNone/>
            </a:pPr>
            <a:r>
              <a:rPr lang="en-US" b="1" dirty="0">
                <a:solidFill>
                  <a:srgbClr val="7A1F2B"/>
                </a:solidFill>
                <a:latin typeface="Cambria" pitchFamily="34" charset="0"/>
                <a:ea typeface="Cambria" pitchFamily="34" charset="-122"/>
                <a:cs typeface="Cambria" pitchFamily="34" charset="-120"/>
              </a:rPr>
              <a:t>Evaluation research</a:t>
            </a:r>
            <a:endParaRPr lang="en-US" dirty="0"/>
          </a:p>
        </p:txBody>
      </p:sp>
      <p:sp>
        <p:nvSpPr>
          <p:cNvPr id="26" name="Text 24"/>
          <p:cNvSpPr txBox="1"/>
          <p:nvPr/>
        </p:nvSpPr>
        <p:spPr>
          <a:xfrm>
            <a:off x="6391656" y="2514600"/>
            <a:ext cx="2235708" cy="237744"/>
          </a:xfrm>
          <a:prstGeom prst="rect">
            <a:avLst/>
          </a:prstGeom>
          <a:noFill/>
          <a:ln/>
        </p:spPr>
        <p:txBody>
          <a:bodyPr wrap="square" lIns="0" tIns="0" rIns="0" bIns="0" rtlCol="0" anchor="ctr"/>
          <a:lstStyle/>
          <a:p>
            <a:pPr marL="0" indent="0">
              <a:buNone/>
            </a:pPr>
            <a:r>
              <a:rPr lang="en-US" sz="1100" b="1" kern="0" spc="150" dirty="0">
                <a:solidFill>
                  <a:srgbClr val="7A1F2B"/>
                </a:solidFill>
                <a:latin typeface="Calibri" pitchFamily="34" charset="0"/>
                <a:ea typeface="Calibri" pitchFamily="34" charset="-122"/>
                <a:cs typeface="Calibri" pitchFamily="34" charset="-120"/>
              </a:rPr>
              <a:t>AIM</a:t>
            </a:r>
            <a:endParaRPr lang="en-US" sz="1100" dirty="0"/>
          </a:p>
        </p:txBody>
      </p:sp>
      <p:sp>
        <p:nvSpPr>
          <p:cNvPr id="27" name="Text 25"/>
          <p:cNvSpPr txBox="1"/>
          <p:nvPr/>
        </p:nvSpPr>
        <p:spPr>
          <a:xfrm>
            <a:off x="6391656" y="2761488"/>
            <a:ext cx="2235708" cy="966355"/>
          </a:xfrm>
          <a:prstGeom prst="rect">
            <a:avLst/>
          </a:prstGeom>
          <a:noFill/>
          <a:ln/>
        </p:spPr>
        <p:txBody>
          <a:bodyPr wrap="square" lIns="0" tIns="0" rIns="0" bIns="0" rtlCol="0" anchor="t"/>
          <a:lstStyle/>
          <a:p>
            <a:pPr marL="0" indent="0">
              <a:buNone/>
            </a:pPr>
            <a:r>
              <a:rPr lang="en-US" sz="1400" dirty="0">
                <a:solidFill>
                  <a:srgbClr val="2E2522"/>
                </a:solidFill>
                <a:latin typeface="Calibri" pitchFamily="34" charset="0"/>
                <a:ea typeface="Calibri" pitchFamily="34" charset="-122"/>
                <a:cs typeface="Calibri" pitchFamily="34" charset="-120"/>
              </a:rPr>
              <a:t>Judge the value, quality or impact of a specific programme.</a:t>
            </a:r>
            <a:endParaRPr lang="en-US" sz="1400" dirty="0"/>
          </a:p>
        </p:txBody>
      </p:sp>
      <p:sp>
        <p:nvSpPr>
          <p:cNvPr id="28" name="Text 26"/>
          <p:cNvSpPr txBox="1"/>
          <p:nvPr/>
        </p:nvSpPr>
        <p:spPr>
          <a:xfrm>
            <a:off x="6391656" y="3931920"/>
            <a:ext cx="2235708" cy="237744"/>
          </a:xfrm>
          <a:prstGeom prst="rect">
            <a:avLst/>
          </a:prstGeom>
          <a:noFill/>
          <a:ln/>
        </p:spPr>
        <p:txBody>
          <a:bodyPr wrap="square" lIns="0" tIns="0" rIns="0" bIns="0" rtlCol="0" anchor="ctr"/>
          <a:lstStyle/>
          <a:p>
            <a:pPr marL="0" indent="0">
              <a:buNone/>
            </a:pPr>
            <a:r>
              <a:rPr lang="en-US" sz="1100" b="1" kern="0" spc="150" dirty="0">
                <a:solidFill>
                  <a:srgbClr val="7A1F2B"/>
                </a:solidFill>
                <a:latin typeface="Calibri" pitchFamily="34" charset="0"/>
                <a:ea typeface="Calibri" pitchFamily="34" charset="-122"/>
                <a:cs typeface="Calibri" pitchFamily="34" charset="-120"/>
              </a:rPr>
              <a:t>MAIN USERS</a:t>
            </a:r>
            <a:endParaRPr lang="en-US" sz="1100" dirty="0"/>
          </a:p>
        </p:txBody>
      </p:sp>
      <p:sp>
        <p:nvSpPr>
          <p:cNvPr id="29" name="Text 27"/>
          <p:cNvSpPr txBox="1"/>
          <p:nvPr/>
        </p:nvSpPr>
        <p:spPr>
          <a:xfrm>
            <a:off x="6391656" y="4178808"/>
            <a:ext cx="2235708" cy="541159"/>
          </a:xfrm>
          <a:prstGeom prst="rect">
            <a:avLst/>
          </a:prstGeom>
          <a:noFill/>
          <a:ln/>
        </p:spPr>
        <p:txBody>
          <a:bodyPr wrap="square" lIns="0" tIns="0" rIns="0" bIns="0" rtlCol="0" anchor="t"/>
          <a:lstStyle/>
          <a:p>
            <a:pPr marL="0" indent="0">
              <a:buNone/>
            </a:pPr>
            <a:r>
              <a:rPr lang="en-US" sz="1400" dirty="0">
                <a:solidFill>
                  <a:srgbClr val="2E2522"/>
                </a:solidFill>
                <a:latin typeface="Calibri" pitchFamily="34" charset="0"/>
                <a:ea typeface="Calibri" pitchFamily="34" charset="-122"/>
                <a:cs typeface="Calibri" pitchFamily="34" charset="-120"/>
              </a:rPr>
              <a:t>Programme leaders, funders, policymakers.</a:t>
            </a:r>
            <a:endParaRPr lang="en-US" sz="1400" dirty="0"/>
          </a:p>
        </p:txBody>
      </p:sp>
      <p:sp>
        <p:nvSpPr>
          <p:cNvPr id="30" name="Text 28"/>
          <p:cNvSpPr txBox="1"/>
          <p:nvPr/>
        </p:nvSpPr>
        <p:spPr>
          <a:xfrm>
            <a:off x="6391656" y="4846320"/>
            <a:ext cx="2235708" cy="237744"/>
          </a:xfrm>
          <a:prstGeom prst="rect">
            <a:avLst/>
          </a:prstGeom>
          <a:noFill/>
          <a:ln/>
        </p:spPr>
        <p:txBody>
          <a:bodyPr wrap="square" lIns="0" tIns="0" rIns="0" bIns="0" rtlCol="0" anchor="ctr"/>
          <a:lstStyle/>
          <a:p>
            <a:pPr marL="0" indent="0">
              <a:buNone/>
            </a:pPr>
            <a:r>
              <a:rPr lang="en-US" sz="1100" b="1" kern="0" spc="150" dirty="0">
                <a:solidFill>
                  <a:srgbClr val="7A1F2B"/>
                </a:solidFill>
                <a:latin typeface="Calibri" pitchFamily="34" charset="0"/>
                <a:ea typeface="Calibri" pitchFamily="34" charset="-122"/>
                <a:cs typeface="Calibri" pitchFamily="34" charset="-120"/>
              </a:rPr>
              <a:t>SNE EXAMPLE</a:t>
            </a:r>
            <a:endParaRPr lang="en-US" sz="1100" dirty="0"/>
          </a:p>
        </p:txBody>
      </p:sp>
      <p:sp>
        <p:nvSpPr>
          <p:cNvPr id="31" name="Text 29"/>
          <p:cNvSpPr txBox="1"/>
          <p:nvPr/>
        </p:nvSpPr>
        <p:spPr>
          <a:xfrm>
            <a:off x="6391656" y="5093208"/>
            <a:ext cx="2235708" cy="850392"/>
          </a:xfrm>
          <a:prstGeom prst="rect">
            <a:avLst/>
          </a:prstGeom>
          <a:noFill/>
          <a:ln/>
        </p:spPr>
        <p:txBody>
          <a:bodyPr wrap="square" lIns="0" tIns="0" rIns="0" bIns="0" rtlCol="0" anchor="t"/>
          <a:lstStyle/>
          <a:p>
            <a:pPr marL="0" indent="0">
              <a:buNone/>
            </a:pPr>
            <a:r>
              <a:rPr lang="en-US" sz="1400" i="1" dirty="0">
                <a:solidFill>
                  <a:srgbClr val="6B5E55"/>
                </a:solidFill>
                <a:latin typeface="Calibri" pitchFamily="34" charset="0"/>
                <a:ea typeface="Calibri" pitchFamily="34" charset="-122"/>
                <a:cs typeface="Calibri" pitchFamily="34" charset="-120"/>
              </a:rPr>
              <a:t>How well is a district’s inclusive preschool programme meeting its goals?</a:t>
            </a:r>
            <a:endParaRPr lang="en-US" sz="1400" dirty="0"/>
          </a:p>
        </p:txBody>
      </p:sp>
      <p:sp>
        <p:nvSpPr>
          <p:cNvPr id="32" name="Shape 30"/>
          <p:cNvSpPr/>
          <p:nvPr/>
        </p:nvSpPr>
        <p:spPr>
          <a:xfrm>
            <a:off x="9038844" y="1874520"/>
            <a:ext cx="2601468" cy="4343400"/>
          </a:xfrm>
          <a:prstGeom prst="roundRect">
            <a:avLst>
              <a:gd name="adj" fmla="val 2812"/>
            </a:avLst>
          </a:prstGeom>
          <a:solidFill>
            <a:srgbClr val="F1E0DC"/>
          </a:solidFill>
          <a:ln/>
        </p:spPr>
      </p:sp>
      <p:sp>
        <p:nvSpPr>
          <p:cNvPr id="33" name="Text 31"/>
          <p:cNvSpPr txBox="1"/>
          <p:nvPr/>
        </p:nvSpPr>
        <p:spPr>
          <a:xfrm>
            <a:off x="9221724" y="2011680"/>
            <a:ext cx="2235708" cy="411480"/>
          </a:xfrm>
          <a:prstGeom prst="rect">
            <a:avLst/>
          </a:prstGeom>
          <a:noFill/>
          <a:ln/>
        </p:spPr>
        <p:txBody>
          <a:bodyPr wrap="square" lIns="0" tIns="0" rIns="0" bIns="0" rtlCol="0" anchor="t"/>
          <a:lstStyle/>
          <a:p>
            <a:pPr marL="0" indent="0">
              <a:buNone/>
            </a:pPr>
            <a:r>
              <a:rPr lang="en-US" b="1" dirty="0">
                <a:solidFill>
                  <a:srgbClr val="7A1F2B"/>
                </a:solidFill>
                <a:latin typeface="Cambria" pitchFamily="34" charset="0"/>
                <a:ea typeface="Cambria" pitchFamily="34" charset="-122"/>
                <a:cs typeface="Cambria" pitchFamily="34" charset="-120"/>
              </a:rPr>
              <a:t>Action research</a:t>
            </a:r>
            <a:endParaRPr lang="en-US" dirty="0"/>
          </a:p>
        </p:txBody>
      </p:sp>
      <p:sp>
        <p:nvSpPr>
          <p:cNvPr id="34" name="Text 32"/>
          <p:cNvSpPr txBox="1"/>
          <p:nvPr/>
        </p:nvSpPr>
        <p:spPr>
          <a:xfrm>
            <a:off x="9221724" y="2514600"/>
            <a:ext cx="2235708" cy="237744"/>
          </a:xfrm>
          <a:prstGeom prst="rect">
            <a:avLst/>
          </a:prstGeom>
          <a:noFill/>
          <a:ln/>
        </p:spPr>
        <p:txBody>
          <a:bodyPr wrap="square" lIns="0" tIns="0" rIns="0" bIns="0" rtlCol="0" anchor="ctr"/>
          <a:lstStyle/>
          <a:p>
            <a:pPr marL="0" indent="0">
              <a:buNone/>
            </a:pPr>
            <a:r>
              <a:rPr lang="en-US" sz="1100" b="1" kern="0" spc="150" dirty="0">
                <a:solidFill>
                  <a:srgbClr val="7A1F2B"/>
                </a:solidFill>
                <a:latin typeface="Calibri" pitchFamily="34" charset="0"/>
                <a:ea typeface="Calibri" pitchFamily="34" charset="-122"/>
                <a:cs typeface="Calibri" pitchFamily="34" charset="-120"/>
              </a:rPr>
              <a:t>AIM</a:t>
            </a:r>
            <a:endParaRPr lang="en-US" sz="1100" dirty="0"/>
          </a:p>
        </p:txBody>
      </p:sp>
      <p:sp>
        <p:nvSpPr>
          <p:cNvPr id="35" name="Text 33"/>
          <p:cNvSpPr txBox="1"/>
          <p:nvPr/>
        </p:nvSpPr>
        <p:spPr>
          <a:xfrm>
            <a:off x="9221724" y="2761488"/>
            <a:ext cx="2235708" cy="966355"/>
          </a:xfrm>
          <a:prstGeom prst="rect">
            <a:avLst/>
          </a:prstGeom>
          <a:noFill/>
          <a:ln/>
        </p:spPr>
        <p:txBody>
          <a:bodyPr wrap="square" lIns="0" tIns="0" rIns="0" bIns="0" rtlCol="0" anchor="t"/>
          <a:lstStyle/>
          <a:p>
            <a:pPr marL="0" indent="0">
              <a:buNone/>
            </a:pPr>
            <a:r>
              <a:rPr lang="en-US" sz="1400" dirty="0">
                <a:solidFill>
                  <a:srgbClr val="2E2522"/>
                </a:solidFill>
                <a:latin typeface="Calibri" pitchFamily="34" charset="0"/>
                <a:ea typeface="Calibri" pitchFamily="34" charset="-122"/>
                <a:cs typeface="Calibri" pitchFamily="34" charset="-120"/>
              </a:rPr>
              <a:t>Teachers study and improve their own practice in cycles: plan → act → observe → reflect.</a:t>
            </a:r>
            <a:endParaRPr lang="en-US" sz="1400" dirty="0"/>
          </a:p>
        </p:txBody>
      </p:sp>
      <p:sp>
        <p:nvSpPr>
          <p:cNvPr id="36" name="Text 34"/>
          <p:cNvSpPr txBox="1"/>
          <p:nvPr/>
        </p:nvSpPr>
        <p:spPr>
          <a:xfrm>
            <a:off x="9221724" y="3931920"/>
            <a:ext cx="2235708" cy="237744"/>
          </a:xfrm>
          <a:prstGeom prst="rect">
            <a:avLst/>
          </a:prstGeom>
          <a:noFill/>
          <a:ln/>
        </p:spPr>
        <p:txBody>
          <a:bodyPr wrap="square" lIns="0" tIns="0" rIns="0" bIns="0" rtlCol="0" anchor="ctr"/>
          <a:lstStyle/>
          <a:p>
            <a:pPr marL="0" indent="0">
              <a:buNone/>
            </a:pPr>
            <a:r>
              <a:rPr lang="en-US" sz="1100" b="1" kern="0" spc="150" dirty="0">
                <a:solidFill>
                  <a:srgbClr val="7A1F2B"/>
                </a:solidFill>
                <a:latin typeface="Calibri" pitchFamily="34" charset="0"/>
                <a:ea typeface="Calibri" pitchFamily="34" charset="-122"/>
                <a:cs typeface="Calibri" pitchFamily="34" charset="-120"/>
              </a:rPr>
              <a:t>MAIN USERS</a:t>
            </a:r>
            <a:endParaRPr lang="en-US" sz="1100" dirty="0"/>
          </a:p>
        </p:txBody>
      </p:sp>
      <p:sp>
        <p:nvSpPr>
          <p:cNvPr id="37" name="Text 35"/>
          <p:cNvSpPr txBox="1"/>
          <p:nvPr/>
        </p:nvSpPr>
        <p:spPr>
          <a:xfrm>
            <a:off x="9221724" y="4178808"/>
            <a:ext cx="2235708" cy="541159"/>
          </a:xfrm>
          <a:prstGeom prst="rect">
            <a:avLst/>
          </a:prstGeom>
          <a:noFill/>
          <a:ln/>
        </p:spPr>
        <p:txBody>
          <a:bodyPr wrap="square" lIns="0" tIns="0" rIns="0" bIns="0" rtlCol="0" anchor="t"/>
          <a:lstStyle/>
          <a:p>
            <a:pPr marL="0" indent="0">
              <a:buNone/>
            </a:pPr>
            <a:r>
              <a:rPr lang="en-US" sz="1400" dirty="0">
                <a:solidFill>
                  <a:srgbClr val="2E2522"/>
                </a:solidFill>
                <a:latin typeface="Calibri" pitchFamily="34" charset="0"/>
                <a:ea typeface="Calibri" pitchFamily="34" charset="-122"/>
                <a:cs typeface="Calibri" pitchFamily="34" charset="-120"/>
              </a:rPr>
              <a:t>The teacher, the school.</a:t>
            </a:r>
            <a:endParaRPr lang="en-US" sz="1400" dirty="0"/>
          </a:p>
        </p:txBody>
      </p:sp>
      <p:sp>
        <p:nvSpPr>
          <p:cNvPr id="38" name="Text 36"/>
          <p:cNvSpPr txBox="1"/>
          <p:nvPr/>
        </p:nvSpPr>
        <p:spPr>
          <a:xfrm>
            <a:off x="9221724" y="4846320"/>
            <a:ext cx="2235708" cy="237744"/>
          </a:xfrm>
          <a:prstGeom prst="rect">
            <a:avLst/>
          </a:prstGeom>
          <a:noFill/>
          <a:ln/>
        </p:spPr>
        <p:txBody>
          <a:bodyPr wrap="square" lIns="0" tIns="0" rIns="0" bIns="0" rtlCol="0" anchor="ctr"/>
          <a:lstStyle/>
          <a:p>
            <a:pPr marL="0" indent="0">
              <a:buNone/>
            </a:pPr>
            <a:r>
              <a:rPr lang="en-US" sz="1100" b="1" kern="0" spc="150" dirty="0">
                <a:solidFill>
                  <a:srgbClr val="7A1F2B"/>
                </a:solidFill>
                <a:latin typeface="Calibri" pitchFamily="34" charset="0"/>
                <a:ea typeface="Calibri" pitchFamily="34" charset="-122"/>
                <a:cs typeface="Calibri" pitchFamily="34" charset="-120"/>
              </a:rPr>
              <a:t>SNE EXAMPLE</a:t>
            </a:r>
            <a:endParaRPr lang="en-US" sz="1100" dirty="0"/>
          </a:p>
        </p:txBody>
      </p:sp>
      <p:sp>
        <p:nvSpPr>
          <p:cNvPr id="39" name="Text 37"/>
          <p:cNvSpPr txBox="1"/>
          <p:nvPr/>
        </p:nvSpPr>
        <p:spPr>
          <a:xfrm>
            <a:off x="9221724" y="5093208"/>
            <a:ext cx="2235708" cy="850392"/>
          </a:xfrm>
          <a:prstGeom prst="rect">
            <a:avLst/>
          </a:prstGeom>
          <a:noFill/>
          <a:ln/>
        </p:spPr>
        <p:txBody>
          <a:bodyPr wrap="square" lIns="0" tIns="0" rIns="0" bIns="0" rtlCol="0" anchor="t"/>
          <a:lstStyle/>
          <a:p>
            <a:pPr marL="0" indent="0">
              <a:buNone/>
            </a:pPr>
            <a:r>
              <a:rPr lang="en-US" sz="1400" i="1" dirty="0">
                <a:solidFill>
                  <a:srgbClr val="6B5E55"/>
                </a:solidFill>
                <a:latin typeface="Calibri" pitchFamily="34" charset="0"/>
                <a:ea typeface="Calibri" pitchFamily="34" charset="-122"/>
                <a:cs typeface="Calibri" pitchFamily="34" charset="-120"/>
              </a:rPr>
              <a:t>A PPI teacher tries three ways to support group work in her own class.</a:t>
            </a:r>
            <a:endParaRPr lang="en-US" sz="1400" dirty="0"/>
          </a:p>
        </p:txBody>
      </p:sp>
      <p:sp>
        <p:nvSpPr>
          <p:cNvPr id="40" name="Slide Number Placeholder 0"/>
          <p:cNvSpPr>
            <a:spLocks noGrp="1"/>
          </p:cNvSpPr>
          <p:nvPr>
            <p:ph type="sldNum" sz="quarter" idx="4294967295"/>
          </p:nvPr>
        </p:nvSpPr>
        <p:spPr>
          <a:xfrm>
            <a:off x="11183112" y="6437376"/>
            <a:ext cx="457200" cy="237744"/>
          </a:xfrm>
          <a:prstGeom prst="rect">
            <a:avLst/>
          </a:prstGeom>
          <a:extLst>
            <a:ext uri="{C572A759-6A51-4108-AA02-DFA0A04FC94B}">
              <ma14:wrappingTextBoxFlag xmlns=""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lang="en-US" b="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wrap="square" lIns="0" tIns="0" rIns="0" bIns="0" rtlCol="0" anchor="ctr"/>
          <a:lstStyle/>
          <a:p>
            <a:pPr marL="0" indent="0">
              <a:buNone/>
            </a:pPr>
            <a:r>
              <a:rPr lang="en-US" sz="1000" b="1" kern="0" spc="150" dirty="0">
                <a:solidFill>
                  <a:srgbClr val="7A1F2B"/>
                </a:solidFill>
                <a:latin typeface="Calibri" pitchFamily="34" charset="0"/>
                <a:ea typeface="Calibri" pitchFamily="34" charset="-122"/>
                <a:cs typeface="Calibri" pitchFamily="34" charset="-120"/>
              </a:rPr>
              <a:t>PART B · PURPOSES AND TYPES</a:t>
            </a:r>
            <a:endParaRPr lang="en-US" sz="1000" dirty="0"/>
          </a:p>
        </p:txBody>
      </p:sp>
      <p:sp>
        <p:nvSpPr>
          <p:cNvPr id="3" name="Text 1"/>
          <p:cNvSpPr txBox="1"/>
          <p:nvPr/>
        </p:nvSpPr>
        <p:spPr>
          <a:xfrm>
            <a:off x="548640" y="512064"/>
            <a:ext cx="11064240" cy="640080"/>
          </a:xfrm>
          <a:prstGeom prst="rect">
            <a:avLst/>
          </a:prstGeom>
          <a:noFill/>
          <a:ln/>
        </p:spPr>
        <p:txBody>
          <a:bodyPr wrap="square" lIns="0" tIns="0" rIns="0" bIns="0" rtlCol="0" anchor="ctr">
            <a:normAutofit/>
          </a:bodyPr>
          <a:lstStyle/>
          <a:p>
            <a:pPr marL="0" indent="0">
              <a:buNone/>
            </a:pPr>
            <a:r>
              <a:rPr lang="en-US" sz="2800" b="1" dirty="0">
                <a:solidFill>
                  <a:srgbClr val="2E2522"/>
                </a:solidFill>
                <a:latin typeface="Cambria" pitchFamily="34" charset="0"/>
                <a:ea typeface="Cambria" pitchFamily="34" charset="-122"/>
                <a:cs typeface="Cambria" pitchFamily="34" charset="-120"/>
              </a:rPr>
              <a:t>Three research approaches</a:t>
            </a:r>
            <a:endParaRPr lang="en-US" sz="2800" dirty="0"/>
          </a:p>
        </p:txBody>
      </p:sp>
      <p:sp>
        <p:nvSpPr>
          <p:cNvPr id="4" name="Text 2"/>
          <p:cNvSpPr txBox="1"/>
          <p:nvPr/>
        </p:nvSpPr>
        <p:spPr>
          <a:xfrm>
            <a:off x="548640" y="6437376"/>
            <a:ext cx="9144000" cy="237744"/>
          </a:xfrm>
          <a:prstGeom prst="rect">
            <a:avLst/>
          </a:prstGeom>
          <a:noFill/>
          <a:ln/>
        </p:spPr>
        <p:txBody>
          <a:bodyPr wrap="square" lIns="0" tIns="0" rIns="0" bIns="0" rtlCol="0" anchor="ctr"/>
          <a:lstStyle/>
          <a:p>
            <a:pPr marL="0" indent="0">
              <a:buNone/>
            </a:pPr>
            <a:r>
              <a:rPr lang="en-US" sz="900" dirty="0">
                <a:solidFill>
                  <a:srgbClr val="6B5E55"/>
                </a:solidFill>
                <a:latin typeface="Calibri" pitchFamily="34" charset="0"/>
                <a:ea typeface="Calibri" pitchFamily="34" charset="-122"/>
                <a:cs typeface="Calibri" pitchFamily="34" charset="-120"/>
              </a:rPr>
              <a:t>MSN1074 Research Methodology  |  Topic 1: Introduction to Research in SNE  |  Session 1</a:t>
            </a:r>
            <a:endParaRPr lang="en-US" sz="900" dirty="0"/>
          </a:p>
        </p:txBody>
      </p:sp>
      <p:graphicFrame>
        <p:nvGraphicFramePr>
          <p:cNvPr id="23" name="Table 0"/>
          <p:cNvGraphicFramePr>
            <a:graphicFrameLocks noGrp="1"/>
          </p:cNvGraphicFramePr>
          <p:nvPr>
            <p:extLst>
              <p:ext uri="{D42A27DB-BD31-4B8C-83A1-F6EECF244321}">
                <p14:modId xmlns:p14="http://schemas.microsoft.com/office/powerpoint/2010/main" val="2286507434"/>
              </p:ext>
            </p:extLst>
          </p:nvPr>
        </p:nvGraphicFramePr>
        <p:xfrm>
          <a:off x="548640" y="1325880"/>
          <a:ext cx="11091672" cy="4437888"/>
        </p:xfrm>
        <a:graphic>
          <a:graphicData uri="http://schemas.openxmlformats.org/drawingml/2006/table">
            <a:tbl>
              <a:tblPr/>
              <a:tblGrid>
                <a:gridCol w="1920240">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gridCol w="3200400">
                  <a:extLst>
                    <a:ext uri="{9D8B030D-6E8A-4147-A177-3AD203B41FA5}">
                      <a16:colId xmlns:a16="http://schemas.microsoft.com/office/drawing/2014/main" val="20002"/>
                    </a:ext>
                  </a:extLst>
                </a:gridCol>
                <a:gridCol w="2770632">
                  <a:extLst>
                    <a:ext uri="{9D8B030D-6E8A-4147-A177-3AD203B41FA5}">
                      <a16:colId xmlns:a16="http://schemas.microsoft.com/office/drawing/2014/main" val="20003"/>
                    </a:ext>
                  </a:extLst>
                </a:gridCol>
              </a:tblGrid>
              <a:tr h="411480">
                <a:tc>
                  <a:txBody>
                    <a:bodyPr/>
                    <a:lstStyle/>
                    <a:p>
                      <a:pPr marL="0" indent="0">
                        <a:buNone/>
                      </a:pPr>
                      <a:endParaRPr lang="en-US" sz="1800" dirty="0">
                        <a:latin typeface="Cambria" charset="0"/>
                        <a:ea typeface="Cambria" charset="0"/>
                        <a:cs typeface="Cambria"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7A1F2B"/>
                    </a:solidFill>
                  </a:tcPr>
                </a:tc>
                <a:tc>
                  <a:txBody>
                    <a:bodyPr/>
                    <a:lstStyle/>
                    <a:p>
                      <a:pPr marL="0" indent="0">
                        <a:buNone/>
                      </a:pPr>
                      <a:r>
                        <a:rPr lang="en-US" sz="1800" b="1" dirty="0">
                          <a:solidFill>
                            <a:srgbClr val="FFFBF3"/>
                          </a:solidFill>
                          <a:latin typeface="Cambria" pitchFamily="34" charset="0"/>
                          <a:ea typeface="Cambria" pitchFamily="34" charset="-122"/>
                          <a:cs typeface="Cambria" pitchFamily="34" charset="-120"/>
                        </a:rPr>
                        <a:t>Quantitative</a:t>
                      </a:r>
                      <a:endParaRPr lang="en-US" sz="1800" dirty="0">
                        <a:latin typeface="Cambria" charset="0"/>
                        <a:ea typeface="Cambria" charset="0"/>
                        <a:cs typeface="Cambria"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7A1F2B"/>
                    </a:solidFill>
                  </a:tcPr>
                </a:tc>
                <a:tc>
                  <a:txBody>
                    <a:bodyPr/>
                    <a:lstStyle/>
                    <a:p>
                      <a:pPr marL="0" indent="0">
                        <a:buNone/>
                      </a:pPr>
                      <a:r>
                        <a:rPr lang="en-US" sz="1800" b="1" dirty="0">
                          <a:solidFill>
                            <a:srgbClr val="FFFBF3"/>
                          </a:solidFill>
                          <a:latin typeface="Cambria" pitchFamily="34" charset="0"/>
                          <a:ea typeface="Cambria" pitchFamily="34" charset="-122"/>
                          <a:cs typeface="Cambria" pitchFamily="34" charset="-120"/>
                        </a:rPr>
                        <a:t>Qualitative</a:t>
                      </a:r>
                      <a:endParaRPr lang="en-US" sz="1800" dirty="0">
                        <a:latin typeface="Cambria" charset="0"/>
                        <a:ea typeface="Cambria" charset="0"/>
                        <a:cs typeface="Cambria"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7A1F2B"/>
                    </a:solidFill>
                  </a:tcPr>
                </a:tc>
                <a:tc>
                  <a:txBody>
                    <a:bodyPr/>
                    <a:lstStyle/>
                    <a:p>
                      <a:pPr marL="0" indent="0">
                        <a:buNone/>
                      </a:pPr>
                      <a:r>
                        <a:rPr lang="en-US" sz="1800" b="1" dirty="0">
                          <a:solidFill>
                            <a:srgbClr val="FFFBF3"/>
                          </a:solidFill>
                          <a:latin typeface="Cambria" pitchFamily="34" charset="0"/>
                          <a:ea typeface="Cambria" pitchFamily="34" charset="-122"/>
                          <a:cs typeface="Cambria" pitchFamily="34" charset="-120"/>
                        </a:rPr>
                        <a:t>Mixed methods</a:t>
                      </a:r>
                      <a:endParaRPr lang="en-US" sz="1800" dirty="0">
                        <a:latin typeface="Cambria" charset="0"/>
                        <a:ea typeface="Cambria" charset="0"/>
                        <a:cs typeface="Cambria"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7A1F2B"/>
                    </a:solidFill>
                  </a:tcPr>
                </a:tc>
                <a:extLst>
                  <a:ext uri="{0D108BD9-81ED-4DB2-BD59-A6C34878D82A}">
                    <a16:rowId xmlns:a16="http://schemas.microsoft.com/office/drawing/2014/main" val="10000"/>
                  </a:ext>
                </a:extLst>
              </a:tr>
              <a:tr h="603504">
                <a:tc>
                  <a:txBody>
                    <a:bodyPr/>
                    <a:lstStyle/>
                    <a:p>
                      <a:pPr marL="0" indent="0">
                        <a:buNone/>
                      </a:pPr>
                      <a:r>
                        <a:rPr lang="en-US" sz="1700" b="1" dirty="0">
                          <a:solidFill>
                            <a:srgbClr val="7A1F2B"/>
                          </a:solidFill>
                          <a:latin typeface="Calibri" pitchFamily="34" charset="0"/>
                          <a:ea typeface="Calibri" pitchFamily="34" charset="-122"/>
                          <a:cs typeface="Calibri" pitchFamily="34" charset="-120"/>
                        </a:rPr>
                        <a:t>Main aim</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EFE5D3"/>
                    </a:solidFill>
                  </a:tcPr>
                </a:tc>
                <a:tc>
                  <a:txBody>
                    <a:bodyPr/>
                    <a:lstStyle/>
                    <a:p>
                      <a:pPr marL="0" indent="0">
                        <a:buNone/>
                      </a:pPr>
                      <a:r>
                        <a:rPr lang="en-US" sz="1700" dirty="0">
                          <a:solidFill>
                            <a:srgbClr val="2E2522"/>
                          </a:solidFill>
                          <a:latin typeface="Calibri" pitchFamily="34" charset="0"/>
                          <a:ea typeface="Calibri" pitchFamily="34" charset="-122"/>
                          <a:cs typeface="Calibri" pitchFamily="34" charset="-120"/>
                        </a:rPr>
                        <a:t>Measure; test relationships and effects</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FFFBF3"/>
                    </a:solidFill>
                  </a:tcPr>
                </a:tc>
                <a:tc>
                  <a:txBody>
                    <a:bodyPr/>
                    <a:lstStyle/>
                    <a:p>
                      <a:pPr marL="0" indent="0">
                        <a:buNone/>
                      </a:pPr>
                      <a:r>
                        <a:rPr lang="en-US" sz="1700" dirty="0">
                          <a:solidFill>
                            <a:srgbClr val="2E2522"/>
                          </a:solidFill>
                          <a:latin typeface="Calibri" pitchFamily="34" charset="0"/>
                          <a:ea typeface="Calibri" pitchFamily="34" charset="-122"/>
                          <a:cs typeface="Calibri" pitchFamily="34" charset="-120"/>
                        </a:rPr>
                        <a:t>Understand meanings and experiences in context</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FFFBF3"/>
                    </a:solidFill>
                  </a:tcPr>
                </a:tc>
                <a:tc>
                  <a:txBody>
                    <a:bodyPr/>
                    <a:lstStyle/>
                    <a:p>
                      <a:pPr marL="0" indent="0">
                        <a:buNone/>
                      </a:pPr>
                      <a:r>
                        <a:rPr lang="en-US" sz="1700" dirty="0">
                          <a:solidFill>
                            <a:srgbClr val="2E2522"/>
                          </a:solidFill>
                          <a:latin typeface="Calibri" pitchFamily="34" charset="0"/>
                          <a:ea typeface="Calibri" pitchFamily="34" charset="-122"/>
                          <a:cs typeface="Calibri" pitchFamily="34" charset="-120"/>
                        </a:rPr>
                        <a:t>Combine both for a fuller answer</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FFFBF3"/>
                    </a:solidFill>
                  </a:tcPr>
                </a:tc>
                <a:extLst>
                  <a:ext uri="{0D108BD9-81ED-4DB2-BD59-A6C34878D82A}">
                    <a16:rowId xmlns:a16="http://schemas.microsoft.com/office/drawing/2014/main" val="10001"/>
                  </a:ext>
                </a:extLst>
              </a:tr>
              <a:tr h="603504">
                <a:tc>
                  <a:txBody>
                    <a:bodyPr/>
                    <a:lstStyle/>
                    <a:p>
                      <a:pPr marL="0" indent="0">
                        <a:buNone/>
                      </a:pPr>
                      <a:r>
                        <a:rPr lang="en-US" sz="1700" b="1" dirty="0">
                          <a:solidFill>
                            <a:srgbClr val="7A1F2B"/>
                          </a:solidFill>
                          <a:latin typeface="Calibri" pitchFamily="34" charset="0"/>
                          <a:ea typeface="Calibri" pitchFamily="34" charset="-122"/>
                          <a:cs typeface="Calibri" pitchFamily="34" charset="-120"/>
                        </a:rPr>
                        <a:t>Data</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EFE5D3"/>
                    </a:solidFill>
                  </a:tcPr>
                </a:tc>
                <a:tc>
                  <a:txBody>
                    <a:bodyPr/>
                    <a:lstStyle/>
                    <a:p>
                      <a:pPr marL="0" indent="0">
                        <a:buNone/>
                      </a:pPr>
                      <a:r>
                        <a:rPr lang="en-US" sz="1700" dirty="0">
                          <a:solidFill>
                            <a:srgbClr val="2E2522"/>
                          </a:solidFill>
                          <a:latin typeface="Calibri" pitchFamily="34" charset="0"/>
                          <a:ea typeface="Calibri" pitchFamily="34" charset="-122"/>
                          <a:cs typeface="Calibri" pitchFamily="34" charset="-120"/>
                        </a:rPr>
                        <a:t>Numbers: tests, rating scales, counts of behaviour</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FFFBF3"/>
                    </a:solidFill>
                  </a:tcPr>
                </a:tc>
                <a:tc>
                  <a:txBody>
                    <a:bodyPr/>
                    <a:lstStyle/>
                    <a:p>
                      <a:pPr marL="0" indent="0">
                        <a:buNone/>
                      </a:pPr>
                      <a:r>
                        <a:rPr lang="en-US" sz="1700" dirty="0">
                          <a:solidFill>
                            <a:srgbClr val="2E2522"/>
                          </a:solidFill>
                          <a:latin typeface="Calibri" pitchFamily="34" charset="0"/>
                          <a:ea typeface="Calibri" pitchFamily="34" charset="-122"/>
                          <a:cs typeface="Calibri" pitchFamily="34" charset="-120"/>
                        </a:rPr>
                        <a:t>Words and images: interviews, observations, documents, drawings</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FFFBF3"/>
                    </a:solidFill>
                  </a:tcPr>
                </a:tc>
                <a:tc>
                  <a:txBody>
                    <a:bodyPr/>
                    <a:lstStyle/>
                    <a:p>
                      <a:pPr marL="0" indent="0">
                        <a:buNone/>
                      </a:pPr>
                      <a:r>
                        <a:rPr lang="en-US" sz="1700" dirty="0">
                          <a:solidFill>
                            <a:srgbClr val="2E2522"/>
                          </a:solidFill>
                          <a:latin typeface="Calibri" pitchFamily="34" charset="0"/>
                          <a:ea typeface="Calibri" pitchFamily="34" charset="-122"/>
                          <a:cs typeface="Calibri" pitchFamily="34" charset="-120"/>
                        </a:rPr>
                        <a:t>Both kinds, deliberately linked</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FFFBF3"/>
                    </a:solidFill>
                  </a:tcPr>
                </a:tc>
                <a:extLst>
                  <a:ext uri="{0D108BD9-81ED-4DB2-BD59-A6C34878D82A}">
                    <a16:rowId xmlns:a16="http://schemas.microsoft.com/office/drawing/2014/main" val="10002"/>
                  </a:ext>
                </a:extLst>
              </a:tr>
              <a:tr h="603504">
                <a:tc>
                  <a:txBody>
                    <a:bodyPr/>
                    <a:lstStyle/>
                    <a:p>
                      <a:pPr marL="0" indent="0">
                        <a:buNone/>
                      </a:pPr>
                      <a:r>
                        <a:rPr lang="en-US" sz="1700" b="1" dirty="0">
                          <a:solidFill>
                            <a:srgbClr val="7A1F2B"/>
                          </a:solidFill>
                          <a:latin typeface="Calibri" pitchFamily="34" charset="0"/>
                          <a:ea typeface="Calibri" pitchFamily="34" charset="-122"/>
                          <a:cs typeface="Calibri" pitchFamily="34" charset="-120"/>
                        </a:rPr>
                        <a:t>Typical questions</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EFE5D3"/>
                    </a:solidFill>
                  </a:tcPr>
                </a:tc>
                <a:tc>
                  <a:txBody>
                    <a:bodyPr/>
                    <a:lstStyle/>
                    <a:p>
                      <a:pPr marL="0" indent="0">
                        <a:buNone/>
                      </a:pPr>
                      <a:r>
                        <a:rPr lang="en-US" sz="1700" dirty="0">
                          <a:solidFill>
                            <a:srgbClr val="2E2522"/>
                          </a:solidFill>
                          <a:latin typeface="Calibri" pitchFamily="34" charset="0"/>
                          <a:ea typeface="Calibri" pitchFamily="34" charset="-122"/>
                          <a:cs typeface="Calibri" pitchFamily="34" charset="-120"/>
                        </a:rPr>
                        <a:t>How many? Is there a relationship? Does X affect Y?</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FFFBF3"/>
                    </a:solidFill>
                  </a:tcPr>
                </a:tc>
                <a:tc>
                  <a:txBody>
                    <a:bodyPr/>
                    <a:lstStyle/>
                    <a:p>
                      <a:pPr marL="0" indent="0">
                        <a:buNone/>
                      </a:pPr>
                      <a:r>
                        <a:rPr lang="en-US" sz="1700" dirty="0">
                          <a:solidFill>
                            <a:srgbClr val="2E2522"/>
                          </a:solidFill>
                          <a:latin typeface="Calibri" pitchFamily="34" charset="0"/>
                          <a:ea typeface="Calibri" pitchFamily="34" charset="-122"/>
                          <a:cs typeface="Calibri" pitchFamily="34" charset="-120"/>
                        </a:rPr>
                        <a:t>How? Why? What is it like?</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FFFBF3"/>
                    </a:solidFill>
                  </a:tcPr>
                </a:tc>
                <a:tc>
                  <a:txBody>
                    <a:bodyPr/>
                    <a:lstStyle/>
                    <a:p>
                      <a:pPr marL="0" indent="0">
                        <a:buNone/>
                      </a:pPr>
                      <a:r>
                        <a:rPr lang="en-US" sz="1700" dirty="0">
                          <a:solidFill>
                            <a:srgbClr val="2E2522"/>
                          </a:solidFill>
                          <a:latin typeface="Calibri" pitchFamily="34" charset="0"/>
                          <a:ea typeface="Calibri" pitchFamily="34" charset="-122"/>
                          <a:cs typeface="Calibri" pitchFamily="34" charset="-120"/>
                        </a:rPr>
                        <a:t>Questions that need both numbers and meanings</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FFFBF3"/>
                    </a:solidFill>
                  </a:tcPr>
                </a:tc>
                <a:extLst>
                  <a:ext uri="{0D108BD9-81ED-4DB2-BD59-A6C34878D82A}">
                    <a16:rowId xmlns:a16="http://schemas.microsoft.com/office/drawing/2014/main" val="10003"/>
                  </a:ext>
                </a:extLst>
              </a:tr>
              <a:tr h="603504">
                <a:tc>
                  <a:txBody>
                    <a:bodyPr/>
                    <a:lstStyle/>
                    <a:p>
                      <a:pPr marL="0" indent="0">
                        <a:buNone/>
                      </a:pPr>
                      <a:r>
                        <a:rPr lang="en-US" sz="1700" b="1" dirty="0">
                          <a:solidFill>
                            <a:srgbClr val="7A1F2B"/>
                          </a:solidFill>
                          <a:latin typeface="Calibri" pitchFamily="34" charset="0"/>
                          <a:ea typeface="Calibri" pitchFamily="34" charset="-122"/>
                          <a:cs typeface="Calibri" pitchFamily="34" charset="-120"/>
                        </a:rPr>
                        <a:t>Participants</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EFE5D3"/>
                    </a:solidFill>
                  </a:tcPr>
                </a:tc>
                <a:tc>
                  <a:txBody>
                    <a:bodyPr/>
                    <a:lstStyle/>
                    <a:p>
                      <a:pPr marL="0" indent="0">
                        <a:buNone/>
                      </a:pPr>
                      <a:r>
                        <a:rPr lang="en-US" sz="1700" dirty="0">
                          <a:solidFill>
                            <a:srgbClr val="2E2522"/>
                          </a:solidFill>
                          <a:latin typeface="Calibri" pitchFamily="34" charset="0"/>
                          <a:ea typeface="Calibri" pitchFamily="34" charset="-122"/>
                          <a:cs typeface="Calibri" pitchFamily="34" charset="-120"/>
                        </a:rPr>
                        <a:t>Often larger samples, chosen to represent a population</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FFFBF3"/>
                    </a:solidFill>
                  </a:tcPr>
                </a:tc>
                <a:tc>
                  <a:txBody>
                    <a:bodyPr/>
                    <a:lstStyle/>
                    <a:p>
                      <a:pPr marL="0" indent="0">
                        <a:buNone/>
                      </a:pPr>
                      <a:r>
                        <a:rPr lang="en-US" sz="1700" dirty="0">
                          <a:solidFill>
                            <a:srgbClr val="2E2522"/>
                          </a:solidFill>
                          <a:latin typeface="Calibri" pitchFamily="34" charset="0"/>
                          <a:ea typeface="Calibri" pitchFamily="34" charset="-122"/>
                          <a:cs typeface="Calibri" pitchFamily="34" charset="-120"/>
                        </a:rPr>
                        <a:t>Small numbers, chosen on purpose for rich information</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FFFBF3"/>
                    </a:solidFill>
                  </a:tcPr>
                </a:tc>
                <a:tc>
                  <a:txBody>
                    <a:bodyPr/>
                    <a:lstStyle/>
                    <a:p>
                      <a:pPr marL="0" indent="0">
                        <a:buNone/>
                      </a:pPr>
                      <a:r>
                        <a:rPr lang="en-US" sz="1700" dirty="0">
                          <a:solidFill>
                            <a:srgbClr val="2E2522"/>
                          </a:solidFill>
                          <a:latin typeface="Calibri" pitchFamily="34" charset="0"/>
                          <a:ea typeface="Calibri" pitchFamily="34" charset="-122"/>
                          <a:cs typeface="Calibri" pitchFamily="34" charset="-120"/>
                        </a:rPr>
                        <a:t>A mix, often chosen in linked stages</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FFFBF3"/>
                    </a:solidFill>
                  </a:tcPr>
                </a:tc>
                <a:extLst>
                  <a:ext uri="{0D108BD9-81ED-4DB2-BD59-A6C34878D82A}">
                    <a16:rowId xmlns:a16="http://schemas.microsoft.com/office/drawing/2014/main" val="10004"/>
                  </a:ext>
                </a:extLst>
              </a:tr>
              <a:tr h="603504">
                <a:tc>
                  <a:txBody>
                    <a:bodyPr/>
                    <a:lstStyle/>
                    <a:p>
                      <a:pPr marL="0" indent="0">
                        <a:buNone/>
                      </a:pPr>
                      <a:r>
                        <a:rPr lang="en-US" sz="1700" b="1" dirty="0">
                          <a:solidFill>
                            <a:srgbClr val="7A1F2B"/>
                          </a:solidFill>
                          <a:latin typeface="Calibri" pitchFamily="34" charset="0"/>
                          <a:ea typeface="Calibri" pitchFamily="34" charset="-122"/>
                          <a:cs typeface="Calibri" pitchFamily="34" charset="-120"/>
                        </a:rPr>
                        <a:t>Researcher’s role</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EFE5D3"/>
                    </a:solidFill>
                  </a:tcPr>
                </a:tc>
                <a:tc>
                  <a:txBody>
                    <a:bodyPr/>
                    <a:lstStyle/>
                    <a:p>
                      <a:pPr marL="0" indent="0">
                        <a:buNone/>
                      </a:pPr>
                      <a:r>
                        <a:rPr lang="en-US" sz="1700" dirty="0">
                          <a:solidFill>
                            <a:srgbClr val="2E2522"/>
                          </a:solidFill>
                          <a:latin typeface="Calibri" pitchFamily="34" charset="0"/>
                          <a:ea typeface="Calibri" pitchFamily="34" charset="-122"/>
                          <a:cs typeface="Calibri" pitchFamily="34" charset="-120"/>
                        </a:rPr>
                        <a:t>Stays separate; aims to reduce bias</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FFFBF3"/>
                    </a:solidFill>
                  </a:tcPr>
                </a:tc>
                <a:tc>
                  <a:txBody>
                    <a:bodyPr/>
                    <a:lstStyle/>
                    <a:p>
                      <a:pPr marL="0" indent="0">
                        <a:buNone/>
                      </a:pPr>
                      <a:r>
                        <a:rPr lang="en-US" sz="1700" dirty="0">
                          <a:solidFill>
                            <a:srgbClr val="2E2522"/>
                          </a:solidFill>
                          <a:latin typeface="Calibri" pitchFamily="34" charset="0"/>
                          <a:ea typeface="Calibri" pitchFamily="34" charset="-122"/>
                          <a:cs typeface="Calibri" pitchFamily="34" charset="-120"/>
                        </a:rPr>
                        <a:t>Close involvement; the researcher is the key instrument</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FFFBF3"/>
                    </a:solidFill>
                  </a:tcPr>
                </a:tc>
                <a:tc>
                  <a:txBody>
                    <a:bodyPr/>
                    <a:lstStyle/>
                    <a:p>
                      <a:pPr marL="0" indent="0">
                        <a:buNone/>
                      </a:pPr>
                      <a:r>
                        <a:rPr lang="en-US" sz="1700" dirty="0">
                          <a:solidFill>
                            <a:srgbClr val="2E2522"/>
                          </a:solidFill>
                          <a:latin typeface="Calibri" pitchFamily="34" charset="0"/>
                          <a:ea typeface="Calibri" pitchFamily="34" charset="-122"/>
                          <a:cs typeface="Calibri" pitchFamily="34" charset="-120"/>
                        </a:rPr>
                        <a:t>Moves between both roles</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FFFBF3"/>
                    </a:solidFill>
                  </a:tcPr>
                </a:tc>
                <a:extLst>
                  <a:ext uri="{0D108BD9-81ED-4DB2-BD59-A6C34878D82A}">
                    <a16:rowId xmlns:a16="http://schemas.microsoft.com/office/drawing/2014/main" val="10005"/>
                  </a:ext>
                </a:extLst>
              </a:tr>
              <a:tr h="548640">
                <a:tc>
                  <a:txBody>
                    <a:bodyPr/>
                    <a:lstStyle/>
                    <a:p>
                      <a:pPr marL="0" indent="0">
                        <a:buNone/>
                      </a:pPr>
                      <a:r>
                        <a:rPr lang="en-US" sz="1700" b="1" dirty="0">
                          <a:solidFill>
                            <a:srgbClr val="7A1F2B"/>
                          </a:solidFill>
                          <a:latin typeface="Calibri" pitchFamily="34" charset="0"/>
                          <a:ea typeface="Calibri" pitchFamily="34" charset="-122"/>
                          <a:cs typeface="Calibri" pitchFamily="34" charset="-120"/>
                        </a:rPr>
                        <a:t>Results</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EFE5D3"/>
                    </a:solidFill>
                  </a:tcPr>
                </a:tc>
                <a:tc>
                  <a:txBody>
                    <a:bodyPr/>
                    <a:lstStyle/>
                    <a:p>
                      <a:pPr marL="0" indent="0">
                        <a:buNone/>
                      </a:pPr>
                      <a:r>
                        <a:rPr lang="en-US" sz="1700" dirty="0">
                          <a:solidFill>
                            <a:srgbClr val="2E2522"/>
                          </a:solidFill>
                          <a:latin typeface="Calibri" pitchFamily="34" charset="0"/>
                          <a:ea typeface="Calibri" pitchFamily="34" charset="-122"/>
                          <a:cs typeface="Calibri" pitchFamily="34" charset="-120"/>
                        </a:rPr>
                        <a:t>Statistics, graphs, generalisations</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FFFBF3"/>
                    </a:solidFill>
                  </a:tcPr>
                </a:tc>
                <a:tc>
                  <a:txBody>
                    <a:bodyPr/>
                    <a:lstStyle/>
                    <a:p>
                      <a:pPr marL="0" indent="0">
                        <a:buNone/>
                      </a:pPr>
                      <a:r>
                        <a:rPr lang="en-US" sz="1700" dirty="0">
                          <a:solidFill>
                            <a:srgbClr val="2E2522"/>
                          </a:solidFill>
                          <a:latin typeface="Calibri" pitchFamily="34" charset="0"/>
                          <a:ea typeface="Calibri" pitchFamily="34" charset="-122"/>
                          <a:cs typeface="Calibri" pitchFamily="34" charset="-120"/>
                        </a:rPr>
                        <a:t>Themes, rich descriptions, new concepts</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FFFBF3"/>
                    </a:solidFill>
                  </a:tcPr>
                </a:tc>
                <a:tc>
                  <a:txBody>
                    <a:bodyPr/>
                    <a:lstStyle/>
                    <a:p>
                      <a:pPr marL="0" indent="0">
                        <a:buNone/>
                      </a:pPr>
                      <a:r>
                        <a:rPr lang="en-US" sz="1700" dirty="0">
                          <a:solidFill>
                            <a:srgbClr val="2E2522"/>
                          </a:solidFill>
                          <a:latin typeface="Calibri" pitchFamily="34" charset="0"/>
                          <a:ea typeface="Calibri" pitchFamily="34" charset="-122"/>
                          <a:cs typeface="Calibri" pitchFamily="34" charset="-120"/>
                        </a:rPr>
                        <a:t>Integrated conclusions</a:t>
                      </a:r>
                      <a:endParaRPr lang="en-US" sz="1700" dirty="0">
                        <a:latin typeface="Calibri" charset="0"/>
                        <a:ea typeface="Calibri" charset="0"/>
                        <a:cs typeface="Calibri" charset="0"/>
                      </a:endParaRPr>
                    </a:p>
                  </a:txBody>
                  <a:tcPr marL="109728" marR="109728" marT="54864" marB="54864">
                    <a:lnL w="9525" cap="flat" cmpd="sng" algn="ctr">
                      <a:solidFill>
                        <a:srgbClr val="D6C4A4"/>
                      </a:solidFill>
                      <a:prstDash val="solid"/>
                      <a:round/>
                      <a:headEnd type="none" w="med" len="med"/>
                      <a:tailEnd type="none" w="med" len="med"/>
                    </a:lnL>
                    <a:lnR w="9525" cap="flat" cmpd="sng" algn="ctr">
                      <a:solidFill>
                        <a:srgbClr val="D6C4A4"/>
                      </a:solidFill>
                      <a:prstDash val="solid"/>
                      <a:round/>
                      <a:headEnd type="none" w="med" len="med"/>
                      <a:tailEnd type="none" w="med" len="med"/>
                    </a:lnR>
                    <a:lnT w="9525" cap="flat" cmpd="sng" algn="ctr">
                      <a:solidFill>
                        <a:srgbClr val="D6C4A4"/>
                      </a:solidFill>
                      <a:prstDash val="solid"/>
                      <a:round/>
                      <a:headEnd type="none" w="med" len="med"/>
                      <a:tailEnd type="none" w="med" len="med"/>
                    </a:lnT>
                    <a:lnB w="9525" cap="flat" cmpd="sng" algn="ctr">
                      <a:solidFill>
                        <a:srgbClr val="D6C4A4"/>
                      </a:solidFill>
                      <a:prstDash val="solid"/>
                      <a:round/>
                      <a:headEnd type="none" w="med" len="med"/>
                      <a:tailEnd type="none" w="med" len="med"/>
                    </a:lnB>
                    <a:solidFill>
                      <a:srgbClr val="FFFBF3"/>
                    </a:solidFill>
                  </a:tcPr>
                </a:tc>
                <a:extLst>
                  <a:ext uri="{0D108BD9-81ED-4DB2-BD59-A6C34878D82A}">
                    <a16:rowId xmlns:a16="http://schemas.microsoft.com/office/drawing/2014/main" val="10006"/>
                  </a:ext>
                </a:extLst>
              </a:tr>
            </a:tbl>
          </a:graphicData>
        </a:graphic>
      </p:graphicFrame>
      <p:sp>
        <p:nvSpPr>
          <p:cNvPr id="6" name="Shape 3"/>
          <p:cNvSpPr/>
          <p:nvPr/>
        </p:nvSpPr>
        <p:spPr>
          <a:xfrm>
            <a:off x="548640" y="5873568"/>
            <a:ext cx="11091672" cy="548640"/>
          </a:xfrm>
          <a:prstGeom prst="roundRect">
            <a:avLst>
              <a:gd name="adj" fmla="val 13333"/>
            </a:avLst>
          </a:prstGeom>
          <a:solidFill>
            <a:srgbClr val="F1E0DC"/>
          </a:solidFill>
          <a:ln/>
        </p:spPr>
      </p:sp>
      <p:sp>
        <p:nvSpPr>
          <p:cNvPr id="7" name="Text 4"/>
          <p:cNvSpPr txBox="1"/>
          <p:nvPr/>
        </p:nvSpPr>
        <p:spPr>
          <a:xfrm>
            <a:off x="731520" y="5873568"/>
            <a:ext cx="10789920" cy="548640"/>
          </a:xfrm>
          <a:prstGeom prst="rect">
            <a:avLst/>
          </a:prstGeom>
          <a:noFill/>
          <a:ln/>
        </p:spPr>
        <p:txBody>
          <a:bodyPr wrap="square" lIns="0" tIns="0" rIns="0" bIns="0" rtlCol="0" anchor="ctr"/>
          <a:lstStyle/>
          <a:p>
            <a:pPr marL="0" indent="0">
              <a:buNone/>
            </a:pPr>
            <a:r>
              <a:rPr lang="en-US" sz="1400" b="1" dirty="0">
                <a:solidFill>
                  <a:srgbClr val="7A1F2B"/>
                </a:solidFill>
                <a:latin typeface="Calibri" pitchFamily="34" charset="0"/>
                <a:ea typeface="Calibri" pitchFamily="34" charset="-122"/>
                <a:cs typeface="Calibri" pitchFamily="34" charset="-120"/>
              </a:rPr>
              <a:t>Alert: </a:t>
            </a:r>
            <a:r>
              <a:rPr lang="en-US" sz="1400" dirty="0">
                <a:solidFill>
                  <a:srgbClr val="2E2522"/>
                </a:solidFill>
                <a:latin typeface="Calibri" pitchFamily="34" charset="0"/>
                <a:ea typeface="Calibri" pitchFamily="34" charset="-122"/>
                <a:cs typeface="Calibri" pitchFamily="34" charset="-120"/>
              </a:rPr>
              <a:t>single-case research is quantitative, even though it studies only one or a few learners. It is not the same as a qualitative case study (Session 2).</a:t>
            </a:r>
            <a:endParaRPr lang="en-US" sz="1400" dirty="0"/>
          </a:p>
        </p:txBody>
      </p:sp>
      <p:sp>
        <p:nvSpPr>
          <p:cNvPr id="25" name="Slide Number Placeholder 0"/>
          <p:cNvSpPr>
            <a:spLocks noGrp="1"/>
          </p:cNvSpPr>
          <p:nvPr>
            <p:ph type="sldNum" sz="quarter" idx="4294967295"/>
          </p:nvPr>
        </p:nvSpPr>
        <p:spPr>
          <a:xfrm>
            <a:off x="11183112" y="6437376"/>
            <a:ext cx="457200" cy="237744"/>
          </a:xfrm>
          <a:prstGeom prst="rect">
            <a:avLst/>
          </a:prstGeom>
          <a:extLst>
            <a:ext uri="{C572A759-6A51-4108-AA02-DFA0A04FC94B}">
              <ma14:wrappingTextBoxFlag xmlns=""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lang="en-US" b="0"/>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wrap="square" lIns="0" tIns="0" rIns="0" bIns="0" rtlCol="0" anchor="ctr"/>
          <a:lstStyle/>
          <a:p>
            <a:pPr marL="0" indent="0">
              <a:buNone/>
            </a:pPr>
            <a:r>
              <a:rPr lang="en-US" sz="1000" b="1" kern="0" spc="150" dirty="0">
                <a:solidFill>
                  <a:srgbClr val="7A1F2B"/>
                </a:solidFill>
                <a:latin typeface="Calibri" pitchFamily="34" charset="0"/>
                <a:ea typeface="Calibri" pitchFamily="34" charset="-122"/>
                <a:cs typeface="Calibri" pitchFamily="34" charset="-120"/>
              </a:rPr>
              <a:t>PART B · PURPOSES AND TYPES</a:t>
            </a:r>
            <a:endParaRPr lang="en-US" sz="1000" dirty="0"/>
          </a:p>
        </p:txBody>
      </p:sp>
      <p:sp>
        <p:nvSpPr>
          <p:cNvPr id="3" name="Text 1"/>
          <p:cNvSpPr txBox="1"/>
          <p:nvPr/>
        </p:nvSpPr>
        <p:spPr>
          <a:xfrm>
            <a:off x="548640" y="512064"/>
            <a:ext cx="11064240" cy="640080"/>
          </a:xfrm>
          <a:prstGeom prst="rect">
            <a:avLst/>
          </a:prstGeom>
          <a:noFill/>
          <a:ln/>
        </p:spPr>
        <p:txBody>
          <a:bodyPr wrap="square" lIns="0" tIns="0" rIns="0" bIns="0" rtlCol="0" anchor="ctr">
            <a:normAutofit/>
          </a:bodyPr>
          <a:lstStyle/>
          <a:p>
            <a:pPr marL="0" indent="0">
              <a:buNone/>
            </a:pPr>
            <a:r>
              <a:rPr lang="en-US" sz="2800" b="1" dirty="0">
                <a:solidFill>
                  <a:srgbClr val="2E2522"/>
                </a:solidFill>
                <a:latin typeface="Cambria" pitchFamily="34" charset="0"/>
                <a:ea typeface="Cambria" pitchFamily="34" charset="-122"/>
                <a:cs typeface="Cambria" pitchFamily="34" charset="-120"/>
              </a:rPr>
              <a:t>The beliefs behind research: paradigms</a:t>
            </a:r>
            <a:endParaRPr lang="en-US" sz="2800" dirty="0"/>
          </a:p>
        </p:txBody>
      </p:sp>
      <p:sp>
        <p:nvSpPr>
          <p:cNvPr id="4" name="Text 2"/>
          <p:cNvSpPr txBox="1"/>
          <p:nvPr/>
        </p:nvSpPr>
        <p:spPr>
          <a:xfrm>
            <a:off x="548640" y="6437376"/>
            <a:ext cx="9144000" cy="237744"/>
          </a:xfrm>
          <a:prstGeom prst="rect">
            <a:avLst/>
          </a:prstGeom>
          <a:noFill/>
          <a:ln/>
        </p:spPr>
        <p:txBody>
          <a:bodyPr wrap="square" lIns="0" tIns="0" rIns="0" bIns="0" rtlCol="0" anchor="ctr"/>
          <a:lstStyle/>
          <a:p>
            <a:pPr marL="0" indent="0">
              <a:buNone/>
            </a:pPr>
            <a:r>
              <a:rPr lang="en-US" sz="900" dirty="0">
                <a:solidFill>
                  <a:srgbClr val="6B5E55"/>
                </a:solidFill>
                <a:latin typeface="Calibri" pitchFamily="34" charset="0"/>
                <a:ea typeface="Calibri" pitchFamily="34" charset="-122"/>
                <a:cs typeface="Calibri" pitchFamily="34" charset="-120"/>
              </a:rPr>
              <a:t>MSN1074 Research Methodology  |  Topic 1: Introduction to Research in SNE  |  Session 1</a:t>
            </a:r>
            <a:endParaRPr lang="en-US" sz="900" dirty="0"/>
          </a:p>
        </p:txBody>
      </p:sp>
      <p:sp>
        <p:nvSpPr>
          <p:cNvPr id="5" name="Text 3"/>
          <p:cNvSpPr txBox="1"/>
          <p:nvPr/>
        </p:nvSpPr>
        <p:spPr>
          <a:xfrm>
            <a:off x="548640" y="1280160"/>
            <a:ext cx="11064240" cy="548640"/>
          </a:xfrm>
          <a:prstGeom prst="rect">
            <a:avLst/>
          </a:prstGeom>
          <a:noFill/>
          <a:ln/>
        </p:spPr>
        <p:txBody>
          <a:bodyPr wrap="square" lIns="0" tIns="0" rIns="0" bIns="0" rtlCol="0" anchor="t"/>
          <a:lstStyle/>
          <a:p>
            <a:pPr marL="0" indent="0">
              <a:buNone/>
            </a:pPr>
            <a:r>
              <a:rPr lang="en-US" sz="1600" dirty="0">
                <a:solidFill>
                  <a:srgbClr val="2E2522"/>
                </a:solidFill>
                <a:latin typeface="Calibri" pitchFamily="34" charset="0"/>
                <a:ea typeface="Calibri" pitchFamily="34" charset="-122"/>
                <a:cs typeface="Calibri" pitchFamily="34" charset="-120"/>
              </a:rPr>
              <a:t>A </a:t>
            </a:r>
            <a:r>
              <a:rPr lang="en-US" sz="1600" b="1" dirty="0">
                <a:solidFill>
                  <a:srgbClr val="2E2522"/>
                </a:solidFill>
                <a:latin typeface="Calibri" pitchFamily="34" charset="0"/>
                <a:ea typeface="Calibri" pitchFamily="34" charset="-122"/>
                <a:cs typeface="Calibri" pitchFamily="34" charset="-120"/>
              </a:rPr>
              <a:t>paradigm</a:t>
            </a:r>
            <a:r>
              <a:rPr lang="en-US" sz="1600" dirty="0">
                <a:solidFill>
                  <a:srgbClr val="2E2522"/>
                </a:solidFill>
                <a:latin typeface="Calibri" pitchFamily="34" charset="0"/>
                <a:ea typeface="Calibri" pitchFamily="34" charset="-122"/>
                <a:cs typeface="Calibri" pitchFamily="34" charset="-120"/>
              </a:rPr>
              <a:t> is a set of beliefs about reality and knowledge. It influences the questions we ask and the methods we choose (Mertens &amp; McLaughlin, 2004).</a:t>
            </a:r>
            <a:endParaRPr lang="en-US" sz="1600" dirty="0"/>
          </a:p>
        </p:txBody>
      </p:sp>
      <p:sp>
        <p:nvSpPr>
          <p:cNvPr id="6" name="Shape 4"/>
          <p:cNvSpPr/>
          <p:nvPr/>
        </p:nvSpPr>
        <p:spPr>
          <a:xfrm>
            <a:off x="548640" y="1965960"/>
            <a:ext cx="2601468" cy="4251960"/>
          </a:xfrm>
          <a:prstGeom prst="roundRect">
            <a:avLst>
              <a:gd name="adj" fmla="val 2812"/>
            </a:avLst>
          </a:prstGeom>
          <a:solidFill>
            <a:srgbClr val="EFE5D3"/>
          </a:solidFill>
          <a:ln/>
        </p:spPr>
      </p:sp>
      <p:sp>
        <p:nvSpPr>
          <p:cNvPr id="7" name="Shape 5"/>
          <p:cNvSpPr/>
          <p:nvPr/>
        </p:nvSpPr>
        <p:spPr>
          <a:xfrm>
            <a:off x="548640" y="1965960"/>
            <a:ext cx="2601468" cy="502920"/>
          </a:xfrm>
          <a:prstGeom prst="roundRect">
            <a:avLst>
              <a:gd name="adj" fmla="val 14545"/>
            </a:avLst>
          </a:prstGeom>
          <a:solidFill>
            <a:srgbClr val="7A1F2B"/>
          </a:solidFill>
          <a:ln/>
        </p:spPr>
      </p:sp>
      <p:sp>
        <p:nvSpPr>
          <p:cNvPr id="8" name="Text 6"/>
          <p:cNvSpPr txBox="1"/>
          <p:nvPr/>
        </p:nvSpPr>
        <p:spPr>
          <a:xfrm>
            <a:off x="731520" y="1965960"/>
            <a:ext cx="2235708" cy="502920"/>
          </a:xfrm>
          <a:prstGeom prst="rect">
            <a:avLst/>
          </a:prstGeom>
          <a:noFill/>
          <a:ln/>
        </p:spPr>
        <p:txBody>
          <a:bodyPr wrap="square" lIns="0" tIns="0" rIns="0" bIns="0" rtlCol="0" anchor="ctr"/>
          <a:lstStyle/>
          <a:p>
            <a:pPr marL="0" indent="0">
              <a:buNone/>
            </a:pPr>
            <a:r>
              <a:rPr lang="en-US" sz="1600" b="1" dirty="0">
                <a:solidFill>
                  <a:srgbClr val="FFFBF3"/>
                </a:solidFill>
                <a:latin typeface="Cambria" pitchFamily="34" charset="0"/>
                <a:ea typeface="Cambria" pitchFamily="34" charset="-122"/>
                <a:cs typeface="Cambria" pitchFamily="34" charset="-120"/>
              </a:rPr>
              <a:t>Postpositivist</a:t>
            </a:r>
            <a:endParaRPr lang="en-US" sz="1600" dirty="0"/>
          </a:p>
        </p:txBody>
      </p:sp>
      <p:sp>
        <p:nvSpPr>
          <p:cNvPr id="9" name="Text 7"/>
          <p:cNvSpPr txBox="1"/>
          <p:nvPr/>
        </p:nvSpPr>
        <p:spPr>
          <a:xfrm>
            <a:off x="731520" y="2606040"/>
            <a:ext cx="2235708" cy="237744"/>
          </a:xfrm>
          <a:prstGeom prst="rect">
            <a:avLst/>
          </a:prstGeom>
          <a:noFill/>
          <a:ln/>
        </p:spPr>
        <p:txBody>
          <a:bodyPr wrap="square" lIns="0" tIns="0" rIns="0" bIns="0" rtlCol="0" anchor="ctr"/>
          <a:lstStyle/>
          <a:p>
            <a:pPr marL="0" indent="0">
              <a:buNone/>
            </a:pPr>
            <a:r>
              <a:rPr lang="en-US" sz="1100" b="1" kern="0" spc="150" dirty="0">
                <a:solidFill>
                  <a:srgbClr val="7A1F2B"/>
                </a:solidFill>
                <a:latin typeface="Calibri" pitchFamily="34" charset="0"/>
                <a:ea typeface="Calibri" pitchFamily="34" charset="-122"/>
                <a:cs typeface="Calibri" pitchFamily="34" charset="-120"/>
              </a:rPr>
              <a:t>REALITY</a:t>
            </a:r>
            <a:endParaRPr lang="en-US" sz="1100" dirty="0"/>
          </a:p>
        </p:txBody>
      </p:sp>
      <p:sp>
        <p:nvSpPr>
          <p:cNvPr id="10" name="Text 8"/>
          <p:cNvSpPr txBox="1"/>
          <p:nvPr/>
        </p:nvSpPr>
        <p:spPr>
          <a:xfrm>
            <a:off x="731520" y="2834640"/>
            <a:ext cx="2235708" cy="731520"/>
          </a:xfrm>
          <a:prstGeom prst="rect">
            <a:avLst/>
          </a:prstGeom>
          <a:noFill/>
          <a:ln/>
        </p:spPr>
        <p:txBody>
          <a:bodyPr wrap="square" lIns="0" tIns="0" rIns="0" bIns="0" rtlCol="0" anchor="t"/>
          <a:lstStyle/>
          <a:p>
            <a:pPr marL="0" indent="0">
              <a:buNone/>
            </a:pPr>
            <a:r>
              <a:rPr lang="en-US" sz="1400" dirty="0">
                <a:solidFill>
                  <a:srgbClr val="2E2522"/>
                </a:solidFill>
                <a:latin typeface="Calibri" pitchFamily="34" charset="0"/>
                <a:ea typeface="Calibri" pitchFamily="34" charset="-122"/>
                <a:cs typeface="Calibri" pitchFamily="34" charset="-120"/>
              </a:rPr>
              <a:t>One reality exists, and we can measure it, though never perfectly.</a:t>
            </a:r>
            <a:endParaRPr lang="en-US" sz="1400" dirty="0"/>
          </a:p>
        </p:txBody>
      </p:sp>
      <p:sp>
        <p:nvSpPr>
          <p:cNvPr id="11" name="Text 9"/>
          <p:cNvSpPr txBox="1"/>
          <p:nvPr/>
        </p:nvSpPr>
        <p:spPr>
          <a:xfrm>
            <a:off x="731520" y="3566160"/>
            <a:ext cx="2235708" cy="237744"/>
          </a:xfrm>
          <a:prstGeom prst="rect">
            <a:avLst/>
          </a:prstGeom>
          <a:noFill/>
          <a:ln/>
        </p:spPr>
        <p:txBody>
          <a:bodyPr wrap="square" lIns="0" tIns="0" rIns="0" bIns="0" rtlCol="0" anchor="ctr"/>
          <a:lstStyle/>
          <a:p>
            <a:pPr marL="0" indent="0">
              <a:buNone/>
            </a:pPr>
            <a:r>
              <a:rPr lang="en-US" sz="1100" b="1" kern="0" spc="150" dirty="0">
                <a:solidFill>
                  <a:srgbClr val="7A1F2B"/>
                </a:solidFill>
                <a:latin typeface="Calibri" pitchFamily="34" charset="0"/>
                <a:ea typeface="Calibri" pitchFamily="34" charset="-122"/>
                <a:cs typeface="Calibri" pitchFamily="34" charset="-120"/>
              </a:rPr>
              <a:t>AIM</a:t>
            </a:r>
            <a:endParaRPr lang="en-US" sz="1100" dirty="0"/>
          </a:p>
        </p:txBody>
      </p:sp>
      <p:sp>
        <p:nvSpPr>
          <p:cNvPr id="12" name="Text 10"/>
          <p:cNvSpPr txBox="1"/>
          <p:nvPr/>
        </p:nvSpPr>
        <p:spPr>
          <a:xfrm>
            <a:off x="731520" y="3794760"/>
            <a:ext cx="2235708" cy="731520"/>
          </a:xfrm>
          <a:prstGeom prst="rect">
            <a:avLst/>
          </a:prstGeom>
          <a:noFill/>
          <a:ln/>
        </p:spPr>
        <p:txBody>
          <a:bodyPr wrap="square" lIns="0" tIns="0" rIns="0" bIns="0" rtlCol="0" anchor="t"/>
          <a:lstStyle/>
          <a:p>
            <a:pPr marL="0" indent="0">
              <a:buNone/>
            </a:pPr>
            <a:r>
              <a:rPr lang="en-US" sz="1400" dirty="0">
                <a:solidFill>
                  <a:srgbClr val="2E2522"/>
                </a:solidFill>
                <a:latin typeface="Calibri" pitchFamily="34" charset="0"/>
                <a:ea typeface="Calibri" pitchFamily="34" charset="-122"/>
                <a:cs typeface="Calibri" pitchFamily="34" charset="-120"/>
              </a:rPr>
              <a:t>Test and explain; look for cause and effect.</a:t>
            </a:r>
            <a:endParaRPr lang="en-US" sz="1400" dirty="0"/>
          </a:p>
        </p:txBody>
      </p:sp>
      <p:sp>
        <p:nvSpPr>
          <p:cNvPr id="13" name="Text 11"/>
          <p:cNvSpPr txBox="1"/>
          <p:nvPr/>
        </p:nvSpPr>
        <p:spPr>
          <a:xfrm>
            <a:off x="731520" y="4526280"/>
            <a:ext cx="2235708" cy="237744"/>
          </a:xfrm>
          <a:prstGeom prst="rect">
            <a:avLst/>
          </a:prstGeom>
          <a:noFill/>
          <a:ln/>
        </p:spPr>
        <p:txBody>
          <a:bodyPr wrap="square" lIns="0" tIns="0" rIns="0" bIns="0" rtlCol="0" anchor="ctr"/>
          <a:lstStyle/>
          <a:p>
            <a:pPr marL="0" indent="0">
              <a:buNone/>
            </a:pPr>
            <a:r>
              <a:rPr lang="en-US" sz="1100" b="1" kern="0" spc="150" dirty="0">
                <a:solidFill>
                  <a:srgbClr val="7A1F2B"/>
                </a:solidFill>
                <a:latin typeface="Calibri" pitchFamily="34" charset="0"/>
                <a:ea typeface="Calibri" pitchFamily="34" charset="-122"/>
                <a:cs typeface="Calibri" pitchFamily="34" charset="-120"/>
              </a:rPr>
              <a:t>COMMON METHODS</a:t>
            </a:r>
            <a:endParaRPr lang="en-US" sz="1100" dirty="0"/>
          </a:p>
        </p:txBody>
      </p:sp>
      <p:sp>
        <p:nvSpPr>
          <p:cNvPr id="14" name="Text 12"/>
          <p:cNvSpPr txBox="1"/>
          <p:nvPr/>
        </p:nvSpPr>
        <p:spPr>
          <a:xfrm>
            <a:off x="731520" y="4754880"/>
            <a:ext cx="2235708" cy="502920"/>
          </a:xfrm>
          <a:prstGeom prst="rect">
            <a:avLst/>
          </a:prstGeom>
          <a:noFill/>
          <a:ln/>
        </p:spPr>
        <p:txBody>
          <a:bodyPr wrap="square" lIns="0" tIns="0" rIns="0" bIns="0" rtlCol="0" anchor="t"/>
          <a:lstStyle/>
          <a:p>
            <a:pPr marL="0" indent="0">
              <a:buNone/>
            </a:pPr>
            <a:r>
              <a:rPr lang="en-US" sz="1400" dirty="0">
                <a:solidFill>
                  <a:srgbClr val="2E2522"/>
                </a:solidFill>
                <a:latin typeface="Calibri" pitchFamily="34" charset="0"/>
                <a:ea typeface="Calibri" pitchFamily="34" charset="-122"/>
                <a:cs typeface="Calibri" pitchFamily="34" charset="-120"/>
              </a:rPr>
              <a:t>Experiments, surveys, statistics</a:t>
            </a:r>
            <a:endParaRPr lang="en-US" sz="1400" dirty="0"/>
          </a:p>
        </p:txBody>
      </p:sp>
      <p:sp>
        <p:nvSpPr>
          <p:cNvPr id="15" name="Text 13"/>
          <p:cNvSpPr txBox="1"/>
          <p:nvPr/>
        </p:nvSpPr>
        <p:spPr>
          <a:xfrm>
            <a:off x="731520" y="5303520"/>
            <a:ext cx="2235708" cy="237744"/>
          </a:xfrm>
          <a:prstGeom prst="rect">
            <a:avLst/>
          </a:prstGeom>
          <a:noFill/>
          <a:ln/>
        </p:spPr>
        <p:txBody>
          <a:bodyPr wrap="square" lIns="0" tIns="0" rIns="0" bIns="0" rtlCol="0" anchor="ctr"/>
          <a:lstStyle/>
          <a:p>
            <a:pPr marL="0" indent="0">
              <a:buNone/>
            </a:pPr>
            <a:r>
              <a:rPr lang="en-US" sz="1100" b="1" kern="0" spc="150" dirty="0">
                <a:solidFill>
                  <a:srgbClr val="7A1F2B"/>
                </a:solidFill>
                <a:latin typeface="Calibri" pitchFamily="34" charset="0"/>
                <a:ea typeface="Calibri" pitchFamily="34" charset="-122"/>
                <a:cs typeface="Calibri" pitchFamily="34" charset="-120"/>
              </a:rPr>
              <a:t>SNE EXAMPLE</a:t>
            </a:r>
            <a:endParaRPr lang="en-US" sz="1100" dirty="0"/>
          </a:p>
        </p:txBody>
      </p:sp>
      <p:sp>
        <p:nvSpPr>
          <p:cNvPr id="16" name="Text 14"/>
          <p:cNvSpPr txBox="1"/>
          <p:nvPr/>
        </p:nvSpPr>
        <p:spPr>
          <a:xfrm>
            <a:off x="731520" y="5532120"/>
            <a:ext cx="2235708" cy="731520"/>
          </a:xfrm>
          <a:prstGeom prst="rect">
            <a:avLst/>
          </a:prstGeom>
          <a:noFill/>
          <a:ln/>
        </p:spPr>
        <p:txBody>
          <a:bodyPr wrap="square" lIns="0" tIns="0" rIns="0" bIns="0" rtlCol="0" anchor="t"/>
          <a:lstStyle/>
          <a:p>
            <a:pPr marL="0" indent="0">
              <a:buNone/>
            </a:pPr>
            <a:r>
              <a:rPr lang="en-US" sz="1400" i="1" dirty="0">
                <a:solidFill>
                  <a:srgbClr val="6B5E55"/>
                </a:solidFill>
                <a:latin typeface="Calibri" pitchFamily="34" charset="0"/>
                <a:ea typeface="Calibri" pitchFamily="34" charset="-122"/>
                <a:cs typeface="Calibri" pitchFamily="34" charset="-120"/>
              </a:rPr>
              <a:t>Does an intervention raise reading scores?</a:t>
            </a:r>
            <a:endParaRPr lang="en-US" sz="1400" dirty="0"/>
          </a:p>
        </p:txBody>
      </p:sp>
      <p:sp>
        <p:nvSpPr>
          <p:cNvPr id="17" name="Shape 15"/>
          <p:cNvSpPr/>
          <p:nvPr/>
        </p:nvSpPr>
        <p:spPr>
          <a:xfrm>
            <a:off x="3378708" y="1965960"/>
            <a:ext cx="2601468" cy="4251960"/>
          </a:xfrm>
          <a:prstGeom prst="roundRect">
            <a:avLst>
              <a:gd name="adj" fmla="val 2812"/>
            </a:avLst>
          </a:prstGeom>
          <a:solidFill>
            <a:srgbClr val="EFE5D3"/>
          </a:solidFill>
          <a:ln/>
        </p:spPr>
      </p:sp>
      <p:sp>
        <p:nvSpPr>
          <p:cNvPr id="18" name="Shape 16"/>
          <p:cNvSpPr/>
          <p:nvPr/>
        </p:nvSpPr>
        <p:spPr>
          <a:xfrm>
            <a:off x="3378708" y="1965960"/>
            <a:ext cx="2601468" cy="502920"/>
          </a:xfrm>
          <a:prstGeom prst="roundRect">
            <a:avLst>
              <a:gd name="adj" fmla="val 14545"/>
            </a:avLst>
          </a:prstGeom>
          <a:solidFill>
            <a:srgbClr val="7A1F2B"/>
          </a:solidFill>
          <a:ln/>
        </p:spPr>
      </p:sp>
      <p:sp>
        <p:nvSpPr>
          <p:cNvPr id="19" name="Text 17"/>
          <p:cNvSpPr txBox="1"/>
          <p:nvPr/>
        </p:nvSpPr>
        <p:spPr>
          <a:xfrm>
            <a:off x="3561588" y="1965960"/>
            <a:ext cx="2235708" cy="502920"/>
          </a:xfrm>
          <a:prstGeom prst="rect">
            <a:avLst/>
          </a:prstGeom>
          <a:noFill/>
          <a:ln/>
        </p:spPr>
        <p:txBody>
          <a:bodyPr wrap="square" lIns="0" tIns="0" rIns="0" bIns="0" rtlCol="0" anchor="ctr"/>
          <a:lstStyle/>
          <a:p>
            <a:pPr marL="0" indent="0">
              <a:buNone/>
            </a:pPr>
            <a:r>
              <a:rPr lang="en-US" sz="1600" b="1" dirty="0">
                <a:solidFill>
                  <a:srgbClr val="FFFBF3"/>
                </a:solidFill>
                <a:latin typeface="Cambria" pitchFamily="34" charset="0"/>
                <a:ea typeface="Cambria" pitchFamily="34" charset="-122"/>
                <a:cs typeface="Cambria" pitchFamily="34" charset="-120"/>
              </a:rPr>
              <a:t>Constructivist</a:t>
            </a:r>
            <a:endParaRPr lang="en-US" sz="1600" dirty="0"/>
          </a:p>
        </p:txBody>
      </p:sp>
      <p:sp>
        <p:nvSpPr>
          <p:cNvPr id="20" name="Text 18"/>
          <p:cNvSpPr txBox="1"/>
          <p:nvPr/>
        </p:nvSpPr>
        <p:spPr>
          <a:xfrm>
            <a:off x="3561588" y="2606040"/>
            <a:ext cx="2235708" cy="237744"/>
          </a:xfrm>
          <a:prstGeom prst="rect">
            <a:avLst/>
          </a:prstGeom>
          <a:noFill/>
          <a:ln/>
        </p:spPr>
        <p:txBody>
          <a:bodyPr wrap="square" lIns="0" tIns="0" rIns="0" bIns="0" rtlCol="0" anchor="ctr"/>
          <a:lstStyle/>
          <a:p>
            <a:pPr marL="0" indent="0">
              <a:buNone/>
            </a:pPr>
            <a:r>
              <a:rPr lang="en-US" sz="1100" b="1" kern="0" spc="150" dirty="0">
                <a:solidFill>
                  <a:srgbClr val="7A1F2B"/>
                </a:solidFill>
                <a:latin typeface="Calibri" pitchFamily="34" charset="0"/>
                <a:ea typeface="Calibri" pitchFamily="34" charset="-122"/>
                <a:cs typeface="Calibri" pitchFamily="34" charset="-120"/>
              </a:rPr>
              <a:t>REALITY</a:t>
            </a:r>
            <a:endParaRPr lang="en-US" sz="1100" dirty="0"/>
          </a:p>
        </p:txBody>
      </p:sp>
      <p:sp>
        <p:nvSpPr>
          <p:cNvPr id="21" name="Text 19"/>
          <p:cNvSpPr txBox="1"/>
          <p:nvPr/>
        </p:nvSpPr>
        <p:spPr>
          <a:xfrm>
            <a:off x="3561588" y="2834640"/>
            <a:ext cx="2235708" cy="731520"/>
          </a:xfrm>
          <a:prstGeom prst="rect">
            <a:avLst/>
          </a:prstGeom>
          <a:noFill/>
          <a:ln/>
        </p:spPr>
        <p:txBody>
          <a:bodyPr wrap="square" lIns="0" tIns="0" rIns="0" bIns="0" rtlCol="0" anchor="t"/>
          <a:lstStyle/>
          <a:p>
            <a:pPr marL="0" indent="0">
              <a:buNone/>
            </a:pPr>
            <a:r>
              <a:rPr lang="en-US" sz="1400" dirty="0">
                <a:solidFill>
                  <a:srgbClr val="2E2522"/>
                </a:solidFill>
                <a:latin typeface="Calibri" pitchFamily="34" charset="0"/>
                <a:ea typeface="Calibri" pitchFamily="34" charset="-122"/>
                <a:cs typeface="Calibri" pitchFamily="34" charset="-120"/>
              </a:rPr>
              <a:t>People construct different realities through experience.</a:t>
            </a:r>
            <a:endParaRPr lang="en-US" sz="1400" dirty="0"/>
          </a:p>
        </p:txBody>
      </p:sp>
      <p:sp>
        <p:nvSpPr>
          <p:cNvPr id="22" name="Text 20"/>
          <p:cNvSpPr txBox="1"/>
          <p:nvPr/>
        </p:nvSpPr>
        <p:spPr>
          <a:xfrm>
            <a:off x="3561588" y="3566160"/>
            <a:ext cx="2235708" cy="237744"/>
          </a:xfrm>
          <a:prstGeom prst="rect">
            <a:avLst/>
          </a:prstGeom>
          <a:noFill/>
          <a:ln/>
        </p:spPr>
        <p:txBody>
          <a:bodyPr wrap="square" lIns="0" tIns="0" rIns="0" bIns="0" rtlCol="0" anchor="ctr"/>
          <a:lstStyle/>
          <a:p>
            <a:pPr marL="0" indent="0">
              <a:buNone/>
            </a:pPr>
            <a:r>
              <a:rPr lang="en-US" sz="1100" b="1" kern="0" spc="150" dirty="0">
                <a:solidFill>
                  <a:srgbClr val="7A1F2B"/>
                </a:solidFill>
                <a:latin typeface="Calibri" pitchFamily="34" charset="0"/>
                <a:ea typeface="Calibri" pitchFamily="34" charset="-122"/>
                <a:cs typeface="Calibri" pitchFamily="34" charset="-120"/>
              </a:rPr>
              <a:t>AIM</a:t>
            </a:r>
            <a:endParaRPr lang="en-US" sz="1100" dirty="0"/>
          </a:p>
        </p:txBody>
      </p:sp>
      <p:sp>
        <p:nvSpPr>
          <p:cNvPr id="23" name="Text 21"/>
          <p:cNvSpPr txBox="1"/>
          <p:nvPr/>
        </p:nvSpPr>
        <p:spPr>
          <a:xfrm>
            <a:off x="3561588" y="3794760"/>
            <a:ext cx="2235708" cy="731520"/>
          </a:xfrm>
          <a:prstGeom prst="rect">
            <a:avLst/>
          </a:prstGeom>
          <a:noFill/>
          <a:ln/>
        </p:spPr>
        <p:txBody>
          <a:bodyPr wrap="square" lIns="0" tIns="0" rIns="0" bIns="0" rtlCol="0" anchor="t"/>
          <a:lstStyle/>
          <a:p>
            <a:pPr marL="0" indent="0">
              <a:buNone/>
            </a:pPr>
            <a:r>
              <a:rPr lang="en-US" sz="1400" dirty="0">
                <a:solidFill>
                  <a:srgbClr val="2E2522"/>
                </a:solidFill>
                <a:latin typeface="Calibri" pitchFamily="34" charset="0"/>
                <a:ea typeface="Calibri" pitchFamily="34" charset="-122"/>
                <a:cs typeface="Calibri" pitchFamily="34" charset="-120"/>
              </a:rPr>
              <a:t>Understand meanings from participants’ points of view.</a:t>
            </a:r>
            <a:endParaRPr lang="en-US" sz="1400" dirty="0"/>
          </a:p>
        </p:txBody>
      </p:sp>
      <p:sp>
        <p:nvSpPr>
          <p:cNvPr id="24" name="Text 22"/>
          <p:cNvSpPr txBox="1"/>
          <p:nvPr/>
        </p:nvSpPr>
        <p:spPr>
          <a:xfrm>
            <a:off x="3561588" y="4526280"/>
            <a:ext cx="2235708" cy="237744"/>
          </a:xfrm>
          <a:prstGeom prst="rect">
            <a:avLst/>
          </a:prstGeom>
          <a:noFill/>
          <a:ln/>
        </p:spPr>
        <p:txBody>
          <a:bodyPr wrap="square" lIns="0" tIns="0" rIns="0" bIns="0" rtlCol="0" anchor="ctr"/>
          <a:lstStyle/>
          <a:p>
            <a:pPr marL="0" indent="0">
              <a:buNone/>
            </a:pPr>
            <a:r>
              <a:rPr lang="en-US" sz="1100" b="1" kern="0" spc="150" dirty="0">
                <a:solidFill>
                  <a:srgbClr val="7A1F2B"/>
                </a:solidFill>
                <a:latin typeface="Calibri" pitchFamily="34" charset="0"/>
                <a:ea typeface="Calibri" pitchFamily="34" charset="-122"/>
                <a:cs typeface="Calibri" pitchFamily="34" charset="-120"/>
              </a:rPr>
              <a:t>COMMON METHODS</a:t>
            </a:r>
            <a:endParaRPr lang="en-US" sz="1100" dirty="0"/>
          </a:p>
        </p:txBody>
      </p:sp>
      <p:sp>
        <p:nvSpPr>
          <p:cNvPr id="25" name="Text 23"/>
          <p:cNvSpPr txBox="1"/>
          <p:nvPr/>
        </p:nvSpPr>
        <p:spPr>
          <a:xfrm>
            <a:off x="3561588" y="4754880"/>
            <a:ext cx="2235708" cy="502920"/>
          </a:xfrm>
          <a:prstGeom prst="rect">
            <a:avLst/>
          </a:prstGeom>
          <a:noFill/>
          <a:ln/>
        </p:spPr>
        <p:txBody>
          <a:bodyPr wrap="square" lIns="0" tIns="0" rIns="0" bIns="0" rtlCol="0" anchor="t"/>
          <a:lstStyle/>
          <a:p>
            <a:pPr marL="0" indent="0">
              <a:buNone/>
            </a:pPr>
            <a:r>
              <a:rPr lang="en-US" sz="1400" dirty="0">
                <a:solidFill>
                  <a:srgbClr val="2E2522"/>
                </a:solidFill>
                <a:latin typeface="Calibri" pitchFamily="34" charset="0"/>
                <a:ea typeface="Calibri" pitchFamily="34" charset="-122"/>
                <a:cs typeface="Calibri" pitchFamily="34" charset="-120"/>
              </a:rPr>
              <a:t>Interviews, observation, case studies</a:t>
            </a:r>
            <a:endParaRPr lang="en-US" sz="1400" dirty="0"/>
          </a:p>
        </p:txBody>
      </p:sp>
      <p:sp>
        <p:nvSpPr>
          <p:cNvPr id="26" name="Text 24"/>
          <p:cNvSpPr txBox="1"/>
          <p:nvPr/>
        </p:nvSpPr>
        <p:spPr>
          <a:xfrm>
            <a:off x="3561588" y="5303520"/>
            <a:ext cx="2235708" cy="237744"/>
          </a:xfrm>
          <a:prstGeom prst="rect">
            <a:avLst/>
          </a:prstGeom>
          <a:noFill/>
          <a:ln/>
        </p:spPr>
        <p:txBody>
          <a:bodyPr wrap="square" lIns="0" tIns="0" rIns="0" bIns="0" rtlCol="0" anchor="ctr"/>
          <a:lstStyle/>
          <a:p>
            <a:pPr marL="0" indent="0">
              <a:buNone/>
            </a:pPr>
            <a:r>
              <a:rPr lang="en-US" sz="1100" b="1" kern="0" spc="150" dirty="0">
                <a:solidFill>
                  <a:srgbClr val="7A1F2B"/>
                </a:solidFill>
                <a:latin typeface="Calibri" pitchFamily="34" charset="0"/>
                <a:ea typeface="Calibri" pitchFamily="34" charset="-122"/>
                <a:cs typeface="Calibri" pitchFamily="34" charset="-120"/>
              </a:rPr>
              <a:t>SNE EXAMPLE</a:t>
            </a:r>
            <a:endParaRPr lang="en-US" sz="1100" dirty="0"/>
          </a:p>
        </p:txBody>
      </p:sp>
      <p:sp>
        <p:nvSpPr>
          <p:cNvPr id="27" name="Text 25"/>
          <p:cNvSpPr txBox="1"/>
          <p:nvPr/>
        </p:nvSpPr>
        <p:spPr>
          <a:xfrm>
            <a:off x="3561588" y="5532120"/>
            <a:ext cx="2235708" cy="731520"/>
          </a:xfrm>
          <a:prstGeom prst="rect">
            <a:avLst/>
          </a:prstGeom>
          <a:noFill/>
          <a:ln/>
        </p:spPr>
        <p:txBody>
          <a:bodyPr wrap="square" lIns="0" tIns="0" rIns="0" bIns="0" rtlCol="0" anchor="t"/>
          <a:lstStyle/>
          <a:p>
            <a:pPr marL="0" indent="0">
              <a:buNone/>
            </a:pPr>
            <a:r>
              <a:rPr lang="en-US" sz="1400" i="1" dirty="0">
                <a:solidFill>
                  <a:srgbClr val="6B5E55"/>
                </a:solidFill>
                <a:latin typeface="Calibri" pitchFamily="34" charset="0"/>
                <a:ea typeface="Calibri" pitchFamily="34" charset="-122"/>
                <a:cs typeface="Calibri" pitchFamily="34" charset="-120"/>
              </a:rPr>
              <a:t>How do parents make sense of an autism diagnosis?</a:t>
            </a:r>
            <a:endParaRPr lang="en-US" sz="1400" dirty="0"/>
          </a:p>
        </p:txBody>
      </p:sp>
      <p:sp>
        <p:nvSpPr>
          <p:cNvPr id="28" name="Shape 26"/>
          <p:cNvSpPr/>
          <p:nvPr/>
        </p:nvSpPr>
        <p:spPr>
          <a:xfrm>
            <a:off x="6208776" y="1965960"/>
            <a:ext cx="2601468" cy="4251960"/>
          </a:xfrm>
          <a:prstGeom prst="roundRect">
            <a:avLst>
              <a:gd name="adj" fmla="val 2812"/>
            </a:avLst>
          </a:prstGeom>
          <a:solidFill>
            <a:srgbClr val="EFE5D3"/>
          </a:solidFill>
          <a:ln/>
        </p:spPr>
      </p:sp>
      <p:sp>
        <p:nvSpPr>
          <p:cNvPr id="29" name="Shape 27"/>
          <p:cNvSpPr/>
          <p:nvPr/>
        </p:nvSpPr>
        <p:spPr>
          <a:xfrm>
            <a:off x="6208776" y="1965960"/>
            <a:ext cx="2601468" cy="502920"/>
          </a:xfrm>
          <a:prstGeom prst="roundRect">
            <a:avLst>
              <a:gd name="adj" fmla="val 14545"/>
            </a:avLst>
          </a:prstGeom>
          <a:solidFill>
            <a:srgbClr val="7A1F2B"/>
          </a:solidFill>
          <a:ln/>
        </p:spPr>
      </p:sp>
      <p:sp>
        <p:nvSpPr>
          <p:cNvPr id="30" name="Text 28"/>
          <p:cNvSpPr txBox="1"/>
          <p:nvPr/>
        </p:nvSpPr>
        <p:spPr>
          <a:xfrm>
            <a:off x="6391656" y="1965960"/>
            <a:ext cx="2235708" cy="502920"/>
          </a:xfrm>
          <a:prstGeom prst="rect">
            <a:avLst/>
          </a:prstGeom>
          <a:noFill/>
          <a:ln/>
        </p:spPr>
        <p:txBody>
          <a:bodyPr wrap="square" lIns="0" tIns="0" rIns="0" bIns="0" rtlCol="0" anchor="ctr"/>
          <a:lstStyle/>
          <a:p>
            <a:pPr marL="0" indent="0">
              <a:buNone/>
            </a:pPr>
            <a:r>
              <a:rPr lang="en-US" sz="1600" b="1" dirty="0">
                <a:solidFill>
                  <a:srgbClr val="FFFBF3"/>
                </a:solidFill>
                <a:latin typeface="Cambria" pitchFamily="34" charset="0"/>
                <a:ea typeface="Cambria" pitchFamily="34" charset="-122"/>
                <a:cs typeface="Cambria" pitchFamily="34" charset="-120"/>
              </a:rPr>
              <a:t>Transformative</a:t>
            </a:r>
            <a:endParaRPr lang="en-US" sz="1600" dirty="0"/>
          </a:p>
        </p:txBody>
      </p:sp>
      <p:sp>
        <p:nvSpPr>
          <p:cNvPr id="31" name="Text 29"/>
          <p:cNvSpPr txBox="1"/>
          <p:nvPr/>
        </p:nvSpPr>
        <p:spPr>
          <a:xfrm>
            <a:off x="6391656" y="2606040"/>
            <a:ext cx="2235708" cy="237744"/>
          </a:xfrm>
          <a:prstGeom prst="rect">
            <a:avLst/>
          </a:prstGeom>
          <a:noFill/>
          <a:ln/>
        </p:spPr>
        <p:txBody>
          <a:bodyPr wrap="square" lIns="0" tIns="0" rIns="0" bIns="0" rtlCol="0" anchor="ctr"/>
          <a:lstStyle/>
          <a:p>
            <a:pPr marL="0" indent="0">
              <a:buNone/>
            </a:pPr>
            <a:r>
              <a:rPr lang="en-US" sz="1100" b="1" kern="0" spc="150" dirty="0">
                <a:solidFill>
                  <a:srgbClr val="7A1F2B"/>
                </a:solidFill>
                <a:latin typeface="Calibri" pitchFamily="34" charset="0"/>
                <a:ea typeface="Calibri" pitchFamily="34" charset="-122"/>
                <a:cs typeface="Calibri" pitchFamily="34" charset="-120"/>
              </a:rPr>
              <a:t>REALITY</a:t>
            </a:r>
            <a:endParaRPr lang="en-US" sz="1100" dirty="0"/>
          </a:p>
        </p:txBody>
      </p:sp>
      <p:sp>
        <p:nvSpPr>
          <p:cNvPr id="32" name="Text 30"/>
          <p:cNvSpPr txBox="1"/>
          <p:nvPr/>
        </p:nvSpPr>
        <p:spPr>
          <a:xfrm>
            <a:off x="6391656" y="2834640"/>
            <a:ext cx="2235708" cy="731520"/>
          </a:xfrm>
          <a:prstGeom prst="rect">
            <a:avLst/>
          </a:prstGeom>
          <a:noFill/>
          <a:ln/>
        </p:spPr>
        <p:txBody>
          <a:bodyPr wrap="square" lIns="0" tIns="0" rIns="0" bIns="0" rtlCol="0" anchor="t"/>
          <a:lstStyle/>
          <a:p>
            <a:pPr marL="0" indent="0">
              <a:buNone/>
            </a:pPr>
            <a:r>
              <a:rPr lang="en-US" sz="1400" dirty="0">
                <a:solidFill>
                  <a:srgbClr val="2E2522"/>
                </a:solidFill>
                <a:latin typeface="Calibri" pitchFamily="34" charset="0"/>
                <a:ea typeface="Calibri" pitchFamily="34" charset="-122"/>
                <a:cs typeface="Calibri" pitchFamily="34" charset="-120"/>
              </a:rPr>
              <a:t>Knowledge is shaped by power; some voices are excluded.</a:t>
            </a:r>
            <a:endParaRPr lang="en-US" sz="1400" dirty="0"/>
          </a:p>
        </p:txBody>
      </p:sp>
      <p:sp>
        <p:nvSpPr>
          <p:cNvPr id="33" name="Text 31"/>
          <p:cNvSpPr txBox="1"/>
          <p:nvPr/>
        </p:nvSpPr>
        <p:spPr>
          <a:xfrm>
            <a:off x="6391656" y="3566160"/>
            <a:ext cx="2235708" cy="237744"/>
          </a:xfrm>
          <a:prstGeom prst="rect">
            <a:avLst/>
          </a:prstGeom>
          <a:noFill/>
          <a:ln/>
        </p:spPr>
        <p:txBody>
          <a:bodyPr wrap="square" lIns="0" tIns="0" rIns="0" bIns="0" rtlCol="0" anchor="ctr"/>
          <a:lstStyle/>
          <a:p>
            <a:pPr marL="0" indent="0">
              <a:buNone/>
            </a:pPr>
            <a:r>
              <a:rPr lang="en-US" sz="1100" b="1" kern="0" spc="150" dirty="0">
                <a:solidFill>
                  <a:srgbClr val="7A1F2B"/>
                </a:solidFill>
                <a:latin typeface="Calibri" pitchFamily="34" charset="0"/>
                <a:ea typeface="Calibri" pitchFamily="34" charset="-122"/>
                <a:cs typeface="Calibri" pitchFamily="34" charset="-120"/>
              </a:rPr>
              <a:t>AIM</a:t>
            </a:r>
            <a:endParaRPr lang="en-US" sz="1100" dirty="0"/>
          </a:p>
        </p:txBody>
      </p:sp>
      <p:sp>
        <p:nvSpPr>
          <p:cNvPr id="34" name="Text 32"/>
          <p:cNvSpPr txBox="1"/>
          <p:nvPr/>
        </p:nvSpPr>
        <p:spPr>
          <a:xfrm>
            <a:off x="6391656" y="3794760"/>
            <a:ext cx="2235708" cy="731520"/>
          </a:xfrm>
          <a:prstGeom prst="rect">
            <a:avLst/>
          </a:prstGeom>
          <a:noFill/>
          <a:ln/>
        </p:spPr>
        <p:txBody>
          <a:bodyPr wrap="square" lIns="0" tIns="0" rIns="0" bIns="0" rtlCol="0" anchor="t"/>
          <a:lstStyle/>
          <a:p>
            <a:pPr marL="0" indent="0">
              <a:buNone/>
            </a:pPr>
            <a:r>
              <a:rPr lang="en-US" sz="1400" dirty="0">
                <a:solidFill>
                  <a:srgbClr val="2E2522"/>
                </a:solidFill>
                <a:latin typeface="Calibri" pitchFamily="34" charset="0"/>
                <a:ea typeface="Calibri" pitchFamily="34" charset="-122"/>
                <a:cs typeface="Calibri" pitchFamily="34" charset="-120"/>
              </a:rPr>
              <a:t>Promote social justice and change, with communities.</a:t>
            </a:r>
            <a:endParaRPr lang="en-US" sz="1400" dirty="0"/>
          </a:p>
        </p:txBody>
      </p:sp>
      <p:sp>
        <p:nvSpPr>
          <p:cNvPr id="35" name="Text 33"/>
          <p:cNvSpPr txBox="1"/>
          <p:nvPr/>
        </p:nvSpPr>
        <p:spPr>
          <a:xfrm>
            <a:off x="6391656" y="4526280"/>
            <a:ext cx="2235708" cy="237744"/>
          </a:xfrm>
          <a:prstGeom prst="rect">
            <a:avLst/>
          </a:prstGeom>
          <a:noFill/>
          <a:ln/>
        </p:spPr>
        <p:txBody>
          <a:bodyPr wrap="square" lIns="0" tIns="0" rIns="0" bIns="0" rtlCol="0" anchor="ctr"/>
          <a:lstStyle/>
          <a:p>
            <a:pPr marL="0" indent="0">
              <a:buNone/>
            </a:pPr>
            <a:r>
              <a:rPr lang="en-US" sz="1100" b="1" kern="0" spc="150" dirty="0">
                <a:solidFill>
                  <a:srgbClr val="7A1F2B"/>
                </a:solidFill>
                <a:latin typeface="Calibri" pitchFamily="34" charset="0"/>
                <a:ea typeface="Calibri" pitchFamily="34" charset="-122"/>
                <a:cs typeface="Calibri" pitchFamily="34" charset="-120"/>
              </a:rPr>
              <a:t>COMMON METHODS</a:t>
            </a:r>
            <a:endParaRPr lang="en-US" sz="1100" dirty="0"/>
          </a:p>
        </p:txBody>
      </p:sp>
      <p:sp>
        <p:nvSpPr>
          <p:cNvPr id="36" name="Text 34"/>
          <p:cNvSpPr txBox="1"/>
          <p:nvPr/>
        </p:nvSpPr>
        <p:spPr>
          <a:xfrm>
            <a:off x="6391656" y="4754880"/>
            <a:ext cx="2235708" cy="502920"/>
          </a:xfrm>
          <a:prstGeom prst="rect">
            <a:avLst/>
          </a:prstGeom>
          <a:noFill/>
          <a:ln/>
        </p:spPr>
        <p:txBody>
          <a:bodyPr wrap="square" lIns="0" tIns="0" rIns="0" bIns="0" rtlCol="0" anchor="t"/>
          <a:lstStyle/>
          <a:p>
            <a:pPr marL="0" indent="0">
              <a:buNone/>
            </a:pPr>
            <a:r>
              <a:rPr lang="en-US" sz="1400" dirty="0">
                <a:solidFill>
                  <a:srgbClr val="2E2522"/>
                </a:solidFill>
                <a:latin typeface="Calibri" pitchFamily="34" charset="0"/>
                <a:ea typeface="Calibri" pitchFamily="34" charset="-122"/>
                <a:cs typeface="Calibri" pitchFamily="34" charset="-120"/>
              </a:rPr>
              <a:t>Participatory and mixed methods</a:t>
            </a:r>
            <a:endParaRPr lang="en-US" sz="1400" dirty="0"/>
          </a:p>
        </p:txBody>
      </p:sp>
      <p:sp>
        <p:nvSpPr>
          <p:cNvPr id="37" name="Text 35"/>
          <p:cNvSpPr txBox="1"/>
          <p:nvPr/>
        </p:nvSpPr>
        <p:spPr>
          <a:xfrm>
            <a:off x="6391656" y="5303520"/>
            <a:ext cx="2235708" cy="237744"/>
          </a:xfrm>
          <a:prstGeom prst="rect">
            <a:avLst/>
          </a:prstGeom>
          <a:noFill/>
          <a:ln/>
        </p:spPr>
        <p:txBody>
          <a:bodyPr wrap="square" lIns="0" tIns="0" rIns="0" bIns="0" rtlCol="0" anchor="ctr"/>
          <a:lstStyle/>
          <a:p>
            <a:pPr marL="0" indent="0">
              <a:buNone/>
            </a:pPr>
            <a:r>
              <a:rPr lang="en-US" sz="1100" b="1" kern="0" spc="150" dirty="0">
                <a:solidFill>
                  <a:srgbClr val="7A1F2B"/>
                </a:solidFill>
                <a:latin typeface="Calibri" pitchFamily="34" charset="0"/>
                <a:ea typeface="Calibri" pitchFamily="34" charset="-122"/>
                <a:cs typeface="Calibri" pitchFamily="34" charset="-120"/>
              </a:rPr>
              <a:t>SNE EXAMPLE</a:t>
            </a:r>
            <a:endParaRPr lang="en-US" sz="1100" dirty="0"/>
          </a:p>
        </p:txBody>
      </p:sp>
      <p:sp>
        <p:nvSpPr>
          <p:cNvPr id="38" name="Text 36"/>
          <p:cNvSpPr txBox="1"/>
          <p:nvPr/>
        </p:nvSpPr>
        <p:spPr>
          <a:xfrm>
            <a:off x="6391656" y="5532120"/>
            <a:ext cx="2235708" cy="731520"/>
          </a:xfrm>
          <a:prstGeom prst="rect">
            <a:avLst/>
          </a:prstGeom>
          <a:noFill/>
          <a:ln/>
        </p:spPr>
        <p:txBody>
          <a:bodyPr wrap="square" lIns="0" tIns="0" rIns="0" bIns="0" rtlCol="0" anchor="t"/>
          <a:lstStyle/>
          <a:p>
            <a:pPr marL="0" indent="0">
              <a:buNone/>
            </a:pPr>
            <a:r>
              <a:rPr lang="en-US" sz="1400" i="1" dirty="0">
                <a:solidFill>
                  <a:srgbClr val="6B5E55"/>
                </a:solidFill>
                <a:latin typeface="Calibri" pitchFamily="34" charset="0"/>
                <a:ea typeface="Calibri" pitchFamily="34" charset="-122"/>
                <a:cs typeface="Calibri" pitchFamily="34" charset="-120"/>
              </a:rPr>
              <a:t>With a disabled people’s organisation, study barriers to university.</a:t>
            </a:r>
            <a:endParaRPr lang="en-US" sz="1400" dirty="0"/>
          </a:p>
        </p:txBody>
      </p:sp>
      <p:sp>
        <p:nvSpPr>
          <p:cNvPr id="39" name="Shape 37"/>
          <p:cNvSpPr/>
          <p:nvPr/>
        </p:nvSpPr>
        <p:spPr>
          <a:xfrm>
            <a:off x="9038844" y="1965960"/>
            <a:ext cx="2601468" cy="4251960"/>
          </a:xfrm>
          <a:prstGeom prst="roundRect">
            <a:avLst>
              <a:gd name="adj" fmla="val 2812"/>
            </a:avLst>
          </a:prstGeom>
          <a:solidFill>
            <a:srgbClr val="EFE5D3"/>
          </a:solidFill>
          <a:ln/>
        </p:spPr>
      </p:sp>
      <p:sp>
        <p:nvSpPr>
          <p:cNvPr id="40" name="Shape 38"/>
          <p:cNvSpPr/>
          <p:nvPr/>
        </p:nvSpPr>
        <p:spPr>
          <a:xfrm>
            <a:off x="9038844" y="1965960"/>
            <a:ext cx="2601468" cy="502920"/>
          </a:xfrm>
          <a:prstGeom prst="roundRect">
            <a:avLst>
              <a:gd name="adj" fmla="val 14545"/>
            </a:avLst>
          </a:prstGeom>
          <a:solidFill>
            <a:srgbClr val="7A1F2B"/>
          </a:solidFill>
          <a:ln/>
        </p:spPr>
      </p:sp>
      <p:sp>
        <p:nvSpPr>
          <p:cNvPr id="41" name="Text 39"/>
          <p:cNvSpPr txBox="1"/>
          <p:nvPr/>
        </p:nvSpPr>
        <p:spPr>
          <a:xfrm>
            <a:off x="9221724" y="1965960"/>
            <a:ext cx="2235708" cy="502920"/>
          </a:xfrm>
          <a:prstGeom prst="rect">
            <a:avLst/>
          </a:prstGeom>
          <a:noFill/>
          <a:ln/>
        </p:spPr>
        <p:txBody>
          <a:bodyPr wrap="square" lIns="0" tIns="0" rIns="0" bIns="0" rtlCol="0" anchor="ctr"/>
          <a:lstStyle/>
          <a:p>
            <a:pPr marL="0" indent="0">
              <a:buNone/>
            </a:pPr>
            <a:r>
              <a:rPr lang="en-US" sz="1600" b="1" dirty="0">
                <a:solidFill>
                  <a:srgbClr val="FFFBF3"/>
                </a:solidFill>
                <a:latin typeface="Cambria" pitchFamily="34" charset="0"/>
                <a:ea typeface="Cambria" pitchFamily="34" charset="-122"/>
                <a:cs typeface="Cambria" pitchFamily="34" charset="-120"/>
              </a:rPr>
              <a:t>Pragmatic</a:t>
            </a:r>
            <a:endParaRPr lang="en-US" sz="1600" dirty="0"/>
          </a:p>
        </p:txBody>
      </p:sp>
      <p:sp>
        <p:nvSpPr>
          <p:cNvPr id="42" name="Text 40"/>
          <p:cNvSpPr txBox="1"/>
          <p:nvPr/>
        </p:nvSpPr>
        <p:spPr>
          <a:xfrm>
            <a:off x="9221724" y="2606040"/>
            <a:ext cx="2235708" cy="237744"/>
          </a:xfrm>
          <a:prstGeom prst="rect">
            <a:avLst/>
          </a:prstGeom>
          <a:noFill/>
          <a:ln/>
        </p:spPr>
        <p:txBody>
          <a:bodyPr wrap="square" lIns="0" tIns="0" rIns="0" bIns="0" rtlCol="0" anchor="ctr"/>
          <a:lstStyle/>
          <a:p>
            <a:pPr marL="0" indent="0">
              <a:buNone/>
            </a:pPr>
            <a:r>
              <a:rPr lang="en-US" sz="1100" b="1" kern="0" spc="150" dirty="0">
                <a:solidFill>
                  <a:srgbClr val="7A1F2B"/>
                </a:solidFill>
                <a:latin typeface="Calibri" pitchFamily="34" charset="0"/>
                <a:ea typeface="Calibri" pitchFamily="34" charset="-122"/>
                <a:cs typeface="Calibri" pitchFamily="34" charset="-120"/>
              </a:rPr>
              <a:t>REALITY</a:t>
            </a:r>
            <a:endParaRPr lang="en-US" sz="1100" dirty="0"/>
          </a:p>
        </p:txBody>
      </p:sp>
      <p:sp>
        <p:nvSpPr>
          <p:cNvPr id="43" name="Text 41"/>
          <p:cNvSpPr txBox="1"/>
          <p:nvPr/>
        </p:nvSpPr>
        <p:spPr>
          <a:xfrm>
            <a:off x="9221724" y="2834640"/>
            <a:ext cx="2235708" cy="731520"/>
          </a:xfrm>
          <a:prstGeom prst="rect">
            <a:avLst/>
          </a:prstGeom>
          <a:noFill/>
          <a:ln/>
        </p:spPr>
        <p:txBody>
          <a:bodyPr wrap="square" lIns="0" tIns="0" rIns="0" bIns="0" rtlCol="0" anchor="t"/>
          <a:lstStyle/>
          <a:p>
            <a:pPr marL="0" indent="0">
              <a:buNone/>
            </a:pPr>
            <a:r>
              <a:rPr lang="en-US" sz="1400" dirty="0">
                <a:solidFill>
                  <a:srgbClr val="2E2522"/>
                </a:solidFill>
                <a:latin typeface="Calibri" pitchFamily="34" charset="0"/>
                <a:ea typeface="Calibri" pitchFamily="34" charset="-122"/>
                <a:cs typeface="Calibri" pitchFamily="34" charset="-120"/>
              </a:rPr>
              <a:t>Focus on what works to answer the question.</a:t>
            </a:r>
            <a:endParaRPr lang="en-US" sz="1400" dirty="0"/>
          </a:p>
        </p:txBody>
      </p:sp>
      <p:sp>
        <p:nvSpPr>
          <p:cNvPr id="44" name="Text 42"/>
          <p:cNvSpPr txBox="1"/>
          <p:nvPr/>
        </p:nvSpPr>
        <p:spPr>
          <a:xfrm>
            <a:off x="9221724" y="3566160"/>
            <a:ext cx="2235708" cy="237744"/>
          </a:xfrm>
          <a:prstGeom prst="rect">
            <a:avLst/>
          </a:prstGeom>
          <a:noFill/>
          <a:ln/>
        </p:spPr>
        <p:txBody>
          <a:bodyPr wrap="square" lIns="0" tIns="0" rIns="0" bIns="0" rtlCol="0" anchor="ctr"/>
          <a:lstStyle/>
          <a:p>
            <a:pPr marL="0" indent="0">
              <a:buNone/>
            </a:pPr>
            <a:r>
              <a:rPr lang="en-US" sz="1100" b="1" kern="0" spc="150" dirty="0">
                <a:solidFill>
                  <a:srgbClr val="7A1F2B"/>
                </a:solidFill>
                <a:latin typeface="Calibri" pitchFamily="34" charset="0"/>
                <a:ea typeface="Calibri" pitchFamily="34" charset="-122"/>
                <a:cs typeface="Calibri" pitchFamily="34" charset="-120"/>
              </a:rPr>
              <a:t>AIM</a:t>
            </a:r>
            <a:endParaRPr lang="en-US" sz="1100" dirty="0"/>
          </a:p>
        </p:txBody>
      </p:sp>
      <p:sp>
        <p:nvSpPr>
          <p:cNvPr id="45" name="Text 43"/>
          <p:cNvSpPr txBox="1"/>
          <p:nvPr/>
        </p:nvSpPr>
        <p:spPr>
          <a:xfrm>
            <a:off x="9221724" y="3794760"/>
            <a:ext cx="2235708" cy="731520"/>
          </a:xfrm>
          <a:prstGeom prst="rect">
            <a:avLst/>
          </a:prstGeom>
          <a:noFill/>
          <a:ln/>
        </p:spPr>
        <p:txBody>
          <a:bodyPr wrap="square" lIns="0" tIns="0" rIns="0" bIns="0" rtlCol="0" anchor="t"/>
          <a:lstStyle/>
          <a:p>
            <a:pPr marL="0" indent="0">
              <a:buNone/>
            </a:pPr>
            <a:r>
              <a:rPr lang="en-US" sz="1400" dirty="0">
                <a:solidFill>
                  <a:srgbClr val="2E2522"/>
                </a:solidFill>
                <a:latin typeface="Calibri" pitchFamily="34" charset="0"/>
                <a:ea typeface="Calibri" pitchFamily="34" charset="-122"/>
                <a:cs typeface="Calibri" pitchFamily="34" charset="-120"/>
              </a:rPr>
              <a:t>Solve practical problems; use whatever methods fit.</a:t>
            </a:r>
            <a:endParaRPr lang="en-US" sz="1400" dirty="0"/>
          </a:p>
        </p:txBody>
      </p:sp>
      <p:sp>
        <p:nvSpPr>
          <p:cNvPr id="46" name="Text 44"/>
          <p:cNvSpPr txBox="1"/>
          <p:nvPr/>
        </p:nvSpPr>
        <p:spPr>
          <a:xfrm>
            <a:off x="9221724" y="4526280"/>
            <a:ext cx="2235708" cy="237744"/>
          </a:xfrm>
          <a:prstGeom prst="rect">
            <a:avLst/>
          </a:prstGeom>
          <a:noFill/>
          <a:ln/>
        </p:spPr>
        <p:txBody>
          <a:bodyPr wrap="square" lIns="0" tIns="0" rIns="0" bIns="0" rtlCol="0" anchor="ctr"/>
          <a:lstStyle/>
          <a:p>
            <a:pPr marL="0" indent="0">
              <a:buNone/>
            </a:pPr>
            <a:r>
              <a:rPr lang="en-US" sz="1100" b="1" kern="0" spc="150" dirty="0">
                <a:solidFill>
                  <a:srgbClr val="7A1F2B"/>
                </a:solidFill>
                <a:latin typeface="Calibri" pitchFamily="34" charset="0"/>
                <a:ea typeface="Calibri" pitchFamily="34" charset="-122"/>
                <a:cs typeface="Calibri" pitchFamily="34" charset="-120"/>
              </a:rPr>
              <a:t>COMMON METHODS</a:t>
            </a:r>
            <a:endParaRPr lang="en-US" sz="1100" dirty="0"/>
          </a:p>
        </p:txBody>
      </p:sp>
      <p:sp>
        <p:nvSpPr>
          <p:cNvPr id="47" name="Text 45"/>
          <p:cNvSpPr txBox="1"/>
          <p:nvPr/>
        </p:nvSpPr>
        <p:spPr>
          <a:xfrm>
            <a:off x="9221724" y="4754880"/>
            <a:ext cx="2235708" cy="502920"/>
          </a:xfrm>
          <a:prstGeom prst="rect">
            <a:avLst/>
          </a:prstGeom>
          <a:noFill/>
          <a:ln/>
        </p:spPr>
        <p:txBody>
          <a:bodyPr wrap="square" lIns="0" tIns="0" rIns="0" bIns="0" rtlCol="0" anchor="t"/>
          <a:lstStyle/>
          <a:p>
            <a:pPr marL="0" indent="0">
              <a:buNone/>
            </a:pPr>
            <a:r>
              <a:rPr lang="en-US" sz="1400" dirty="0">
                <a:solidFill>
                  <a:srgbClr val="2E2522"/>
                </a:solidFill>
                <a:latin typeface="Calibri" pitchFamily="34" charset="0"/>
                <a:ea typeface="Calibri" pitchFamily="34" charset="-122"/>
                <a:cs typeface="Calibri" pitchFamily="34" charset="-120"/>
              </a:rPr>
              <a:t>Mixed methods</a:t>
            </a:r>
            <a:endParaRPr lang="en-US" sz="1400" dirty="0"/>
          </a:p>
        </p:txBody>
      </p:sp>
      <p:sp>
        <p:nvSpPr>
          <p:cNvPr id="48" name="Text 46"/>
          <p:cNvSpPr txBox="1"/>
          <p:nvPr/>
        </p:nvSpPr>
        <p:spPr>
          <a:xfrm>
            <a:off x="9221724" y="5303520"/>
            <a:ext cx="2235708" cy="237744"/>
          </a:xfrm>
          <a:prstGeom prst="rect">
            <a:avLst/>
          </a:prstGeom>
          <a:noFill/>
          <a:ln/>
        </p:spPr>
        <p:txBody>
          <a:bodyPr wrap="square" lIns="0" tIns="0" rIns="0" bIns="0" rtlCol="0" anchor="ctr"/>
          <a:lstStyle/>
          <a:p>
            <a:pPr marL="0" indent="0">
              <a:buNone/>
            </a:pPr>
            <a:r>
              <a:rPr lang="en-US" sz="1100" b="1" kern="0" spc="150" dirty="0">
                <a:solidFill>
                  <a:srgbClr val="7A1F2B"/>
                </a:solidFill>
                <a:latin typeface="Calibri" pitchFamily="34" charset="0"/>
                <a:ea typeface="Calibri" pitchFamily="34" charset="-122"/>
                <a:cs typeface="Calibri" pitchFamily="34" charset="-120"/>
              </a:rPr>
              <a:t>SNE EXAMPLE</a:t>
            </a:r>
            <a:endParaRPr lang="en-US" sz="1100" dirty="0"/>
          </a:p>
        </p:txBody>
      </p:sp>
      <p:sp>
        <p:nvSpPr>
          <p:cNvPr id="49" name="Text 47"/>
          <p:cNvSpPr txBox="1"/>
          <p:nvPr/>
        </p:nvSpPr>
        <p:spPr>
          <a:xfrm>
            <a:off x="9221724" y="5532120"/>
            <a:ext cx="2235708" cy="731520"/>
          </a:xfrm>
          <a:prstGeom prst="rect">
            <a:avLst/>
          </a:prstGeom>
          <a:noFill/>
          <a:ln/>
        </p:spPr>
        <p:txBody>
          <a:bodyPr wrap="square" lIns="0" tIns="0" rIns="0" bIns="0" rtlCol="0" anchor="t"/>
          <a:lstStyle/>
          <a:p>
            <a:pPr marL="0" indent="0">
              <a:buNone/>
            </a:pPr>
            <a:r>
              <a:rPr lang="en-US" sz="1400" i="1" dirty="0">
                <a:solidFill>
                  <a:srgbClr val="6B5E55"/>
                </a:solidFill>
                <a:latin typeface="Calibri" pitchFamily="34" charset="0"/>
                <a:ea typeface="Calibri" pitchFamily="34" charset="-122"/>
                <a:cs typeface="Calibri" pitchFamily="34" charset="-120"/>
              </a:rPr>
              <a:t>Combine test results with teacher interviews.</a:t>
            </a:r>
            <a:endParaRPr lang="en-US" sz="1400" dirty="0"/>
          </a:p>
        </p:txBody>
      </p:sp>
      <p:sp>
        <p:nvSpPr>
          <p:cNvPr id="50" name="Slide Number Placeholder 0"/>
          <p:cNvSpPr>
            <a:spLocks noGrp="1"/>
          </p:cNvSpPr>
          <p:nvPr>
            <p:ph type="sldNum" sz="quarter" idx="4294967295"/>
          </p:nvPr>
        </p:nvSpPr>
        <p:spPr>
          <a:xfrm>
            <a:off x="11183112" y="6437376"/>
            <a:ext cx="457200" cy="237744"/>
          </a:xfrm>
          <a:prstGeom prst="rect">
            <a:avLst/>
          </a:prstGeom>
          <a:extLst>
            <a:ext uri="{C572A759-6A51-4108-AA02-DFA0A04FC94B}">
              <ma14:wrappingTextBoxFlag xmlns=""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lang="en-US" b="0"/>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wrap="square" lIns="0" tIns="0" rIns="0" bIns="0" rtlCol="0" anchor="ctr"/>
          <a:lstStyle/>
          <a:p>
            <a:pPr marL="0" indent="0">
              <a:buNone/>
            </a:pPr>
            <a:r>
              <a:rPr lang="en-US" sz="1000" b="1" kern="0" spc="150" dirty="0">
                <a:solidFill>
                  <a:srgbClr val="7A1F2B"/>
                </a:solidFill>
                <a:latin typeface="Calibri" pitchFamily="34" charset="0"/>
                <a:ea typeface="Calibri" pitchFamily="34" charset="-122"/>
                <a:cs typeface="Calibri" pitchFamily="34" charset="-120"/>
              </a:rPr>
              <a:t>PART B · PURPOSES AND TYPES</a:t>
            </a:r>
            <a:endParaRPr lang="en-US" sz="1000" dirty="0"/>
          </a:p>
        </p:txBody>
      </p:sp>
      <p:sp>
        <p:nvSpPr>
          <p:cNvPr id="3" name="Text 1"/>
          <p:cNvSpPr txBox="1"/>
          <p:nvPr/>
        </p:nvSpPr>
        <p:spPr>
          <a:xfrm>
            <a:off x="548640" y="512064"/>
            <a:ext cx="11064240" cy="640080"/>
          </a:xfrm>
          <a:prstGeom prst="rect">
            <a:avLst/>
          </a:prstGeom>
          <a:noFill/>
          <a:ln/>
        </p:spPr>
        <p:txBody>
          <a:bodyPr wrap="square" lIns="0" tIns="0" rIns="0" bIns="0" rtlCol="0" anchor="ctr">
            <a:normAutofit/>
          </a:bodyPr>
          <a:lstStyle/>
          <a:p>
            <a:pPr marL="0" indent="0">
              <a:buNone/>
            </a:pPr>
            <a:r>
              <a:rPr lang="en-US" sz="2800" b="1" dirty="0">
                <a:solidFill>
                  <a:srgbClr val="2E2522"/>
                </a:solidFill>
                <a:latin typeface="Cambria" pitchFamily="34" charset="0"/>
                <a:ea typeface="Cambria" pitchFamily="34" charset="-122"/>
                <a:cs typeface="Cambria" pitchFamily="34" charset="-120"/>
              </a:rPr>
              <a:t>Classifying a study: four questions</a:t>
            </a:r>
            <a:endParaRPr lang="en-US" sz="2800" dirty="0"/>
          </a:p>
        </p:txBody>
      </p:sp>
      <p:sp>
        <p:nvSpPr>
          <p:cNvPr id="4" name="Text 2"/>
          <p:cNvSpPr txBox="1"/>
          <p:nvPr/>
        </p:nvSpPr>
        <p:spPr>
          <a:xfrm>
            <a:off x="548640" y="6437376"/>
            <a:ext cx="9144000" cy="237744"/>
          </a:xfrm>
          <a:prstGeom prst="rect">
            <a:avLst/>
          </a:prstGeom>
          <a:noFill/>
          <a:ln/>
        </p:spPr>
        <p:txBody>
          <a:bodyPr wrap="square" lIns="0" tIns="0" rIns="0" bIns="0" rtlCol="0" anchor="ctr"/>
          <a:lstStyle/>
          <a:p>
            <a:pPr marL="0" indent="0">
              <a:buNone/>
            </a:pPr>
            <a:r>
              <a:rPr lang="en-US" sz="900" dirty="0">
                <a:solidFill>
                  <a:srgbClr val="6B5E55"/>
                </a:solidFill>
                <a:latin typeface="Calibri" pitchFamily="34" charset="0"/>
                <a:ea typeface="Calibri" pitchFamily="34" charset="-122"/>
                <a:cs typeface="Calibri" pitchFamily="34" charset="-120"/>
              </a:rPr>
              <a:t>MSN1074 Research Methodology  |  Topic 1: Introduction to Research in SNE  |  Session 1</a:t>
            </a:r>
            <a:endParaRPr lang="en-US" sz="900" dirty="0"/>
          </a:p>
        </p:txBody>
      </p:sp>
      <p:sp>
        <p:nvSpPr>
          <p:cNvPr id="5" name="Text 3"/>
          <p:cNvSpPr txBox="1"/>
          <p:nvPr/>
        </p:nvSpPr>
        <p:spPr>
          <a:xfrm>
            <a:off x="548640" y="1508760"/>
            <a:ext cx="548640" cy="548640"/>
          </a:xfrm>
          <a:prstGeom prst="ellipse">
            <a:avLst/>
          </a:prstGeom>
          <a:solidFill>
            <a:srgbClr val="7A1F2B"/>
          </a:solidFill>
          <a:ln/>
        </p:spPr>
        <p:txBody>
          <a:bodyPr wrap="square" lIns="0" tIns="0" rIns="0" bIns="0" rtlCol="0" anchor="ctr"/>
          <a:lstStyle/>
          <a:p>
            <a:pPr marL="0" indent="0" algn="ctr">
              <a:buNone/>
            </a:pPr>
            <a:r>
              <a:rPr lang="en-US" sz="2000" b="1" dirty="0">
                <a:solidFill>
                  <a:srgbClr val="FFFBF3"/>
                </a:solidFill>
                <a:latin typeface="Cambria" pitchFamily="34" charset="0"/>
                <a:ea typeface="Cambria" pitchFamily="34" charset="-122"/>
                <a:cs typeface="Cambria" pitchFamily="34" charset="-120"/>
              </a:rPr>
              <a:t>1</a:t>
            </a:r>
            <a:endParaRPr lang="en-US" sz="2000" dirty="0"/>
          </a:p>
        </p:txBody>
      </p:sp>
      <p:sp>
        <p:nvSpPr>
          <p:cNvPr id="6" name="Shape 4"/>
          <p:cNvSpPr/>
          <p:nvPr/>
        </p:nvSpPr>
        <p:spPr>
          <a:xfrm>
            <a:off x="1280160" y="1371600"/>
            <a:ext cx="4754880" cy="914400"/>
          </a:xfrm>
          <a:prstGeom prst="roundRect">
            <a:avLst>
              <a:gd name="adj" fmla="val 8000"/>
            </a:avLst>
          </a:prstGeom>
          <a:solidFill>
            <a:srgbClr val="EFE5D3"/>
          </a:solidFill>
          <a:ln/>
        </p:spPr>
      </p:sp>
      <p:sp>
        <p:nvSpPr>
          <p:cNvPr id="7" name="Text 5"/>
          <p:cNvSpPr txBox="1"/>
          <p:nvPr/>
        </p:nvSpPr>
        <p:spPr>
          <a:xfrm>
            <a:off x="1463040" y="1444752"/>
            <a:ext cx="4480560" cy="411480"/>
          </a:xfrm>
          <a:prstGeom prst="rect">
            <a:avLst/>
          </a:prstGeom>
          <a:noFill/>
          <a:ln/>
        </p:spPr>
        <p:txBody>
          <a:bodyPr wrap="square" lIns="0" tIns="0" rIns="0" bIns="0" rtlCol="0" anchor="ctr"/>
          <a:lstStyle/>
          <a:p>
            <a:pPr marL="0" indent="0">
              <a:buNone/>
            </a:pPr>
            <a:r>
              <a:rPr lang="en-US" sz="1600" b="1" dirty="0">
                <a:solidFill>
                  <a:srgbClr val="2E2522"/>
                </a:solidFill>
                <a:latin typeface="Cambria" pitchFamily="34" charset="0"/>
                <a:ea typeface="Cambria" pitchFamily="34" charset="-122"/>
                <a:cs typeface="Cambria" pitchFamily="34" charset="-120"/>
              </a:rPr>
              <a:t>What is the purpose?</a:t>
            </a:r>
            <a:endParaRPr lang="en-US" sz="1600" dirty="0"/>
          </a:p>
        </p:txBody>
      </p:sp>
      <p:sp>
        <p:nvSpPr>
          <p:cNvPr id="8" name="Text 6"/>
          <p:cNvSpPr txBox="1"/>
          <p:nvPr/>
        </p:nvSpPr>
        <p:spPr>
          <a:xfrm>
            <a:off x="1463040" y="1808176"/>
            <a:ext cx="4480560" cy="438912"/>
          </a:xfrm>
          <a:prstGeom prst="rect">
            <a:avLst/>
          </a:prstGeom>
          <a:noFill/>
          <a:ln/>
        </p:spPr>
        <p:txBody>
          <a:bodyPr wrap="square" lIns="0" tIns="0" rIns="0" bIns="0" rtlCol="0" anchor="t"/>
          <a:lstStyle/>
          <a:p>
            <a:pPr marL="0" indent="0">
              <a:buNone/>
            </a:pPr>
            <a:r>
              <a:rPr lang="en-US" sz="1600" dirty="0">
                <a:solidFill>
                  <a:srgbClr val="6B5E55"/>
                </a:solidFill>
                <a:latin typeface="Calibri" pitchFamily="34" charset="0"/>
                <a:ea typeface="Calibri" pitchFamily="34" charset="-122"/>
                <a:cs typeface="Calibri" pitchFamily="34" charset="-120"/>
              </a:rPr>
              <a:t>Explore · describe · explain · predict · evaluate · transform</a:t>
            </a:r>
            <a:endParaRPr lang="en-US" sz="1600" dirty="0"/>
          </a:p>
        </p:txBody>
      </p:sp>
      <p:sp>
        <p:nvSpPr>
          <p:cNvPr id="9" name="Shape 7"/>
          <p:cNvSpPr/>
          <p:nvPr/>
        </p:nvSpPr>
        <p:spPr>
          <a:xfrm>
            <a:off x="822960" y="2103120"/>
            <a:ext cx="914" cy="566928"/>
          </a:xfrm>
          <a:prstGeom prst="line">
            <a:avLst/>
          </a:prstGeom>
          <a:noFill/>
          <a:ln w="15875">
            <a:solidFill>
              <a:srgbClr val="7A1F2B"/>
            </a:solidFill>
            <a:prstDash val="solid"/>
            <a:tailEnd type="triangle"/>
          </a:ln>
        </p:spPr>
      </p:sp>
      <p:sp>
        <p:nvSpPr>
          <p:cNvPr id="10" name="Text 8"/>
          <p:cNvSpPr txBox="1"/>
          <p:nvPr/>
        </p:nvSpPr>
        <p:spPr>
          <a:xfrm>
            <a:off x="548640" y="2697480"/>
            <a:ext cx="548640" cy="548640"/>
          </a:xfrm>
          <a:prstGeom prst="ellipse">
            <a:avLst/>
          </a:prstGeom>
          <a:solidFill>
            <a:srgbClr val="7A1F2B"/>
          </a:solidFill>
          <a:ln/>
        </p:spPr>
        <p:txBody>
          <a:bodyPr wrap="square" lIns="0" tIns="0" rIns="0" bIns="0" rtlCol="0" anchor="ctr"/>
          <a:lstStyle/>
          <a:p>
            <a:pPr marL="0" indent="0" algn="ctr">
              <a:buNone/>
            </a:pPr>
            <a:r>
              <a:rPr lang="en-US" sz="2000" b="1" dirty="0">
                <a:solidFill>
                  <a:srgbClr val="FFFBF3"/>
                </a:solidFill>
                <a:latin typeface="Cambria" pitchFamily="34" charset="0"/>
                <a:ea typeface="Cambria" pitchFamily="34" charset="-122"/>
                <a:cs typeface="Cambria" pitchFamily="34" charset="-120"/>
              </a:rPr>
              <a:t>2</a:t>
            </a:r>
            <a:endParaRPr lang="en-US" sz="2000" dirty="0"/>
          </a:p>
        </p:txBody>
      </p:sp>
      <p:sp>
        <p:nvSpPr>
          <p:cNvPr id="11" name="Shape 9"/>
          <p:cNvSpPr/>
          <p:nvPr/>
        </p:nvSpPr>
        <p:spPr>
          <a:xfrm>
            <a:off x="1280160" y="2560320"/>
            <a:ext cx="4754880" cy="914400"/>
          </a:xfrm>
          <a:prstGeom prst="roundRect">
            <a:avLst>
              <a:gd name="adj" fmla="val 8000"/>
            </a:avLst>
          </a:prstGeom>
          <a:solidFill>
            <a:srgbClr val="EFE5D3"/>
          </a:solidFill>
          <a:ln/>
        </p:spPr>
      </p:sp>
      <p:sp>
        <p:nvSpPr>
          <p:cNvPr id="12" name="Text 10"/>
          <p:cNvSpPr txBox="1"/>
          <p:nvPr/>
        </p:nvSpPr>
        <p:spPr>
          <a:xfrm>
            <a:off x="1463040" y="2633472"/>
            <a:ext cx="4480560" cy="411480"/>
          </a:xfrm>
          <a:prstGeom prst="rect">
            <a:avLst/>
          </a:prstGeom>
          <a:noFill/>
          <a:ln/>
        </p:spPr>
        <p:txBody>
          <a:bodyPr wrap="square" lIns="0" tIns="0" rIns="0" bIns="0" rtlCol="0" anchor="ctr"/>
          <a:lstStyle/>
          <a:p>
            <a:pPr marL="0" indent="0">
              <a:buNone/>
            </a:pPr>
            <a:r>
              <a:rPr lang="en-US" sz="1600" b="1" dirty="0">
                <a:solidFill>
                  <a:srgbClr val="2E2522"/>
                </a:solidFill>
                <a:latin typeface="Cambria" pitchFamily="34" charset="0"/>
                <a:ea typeface="Cambria" pitchFamily="34" charset="-122"/>
                <a:cs typeface="Cambria" pitchFamily="34" charset="-120"/>
              </a:rPr>
              <a:t>How will the results be used?</a:t>
            </a:r>
            <a:endParaRPr lang="en-US" sz="1600" dirty="0"/>
          </a:p>
        </p:txBody>
      </p:sp>
      <p:sp>
        <p:nvSpPr>
          <p:cNvPr id="13" name="Text 11"/>
          <p:cNvSpPr txBox="1"/>
          <p:nvPr/>
        </p:nvSpPr>
        <p:spPr>
          <a:xfrm>
            <a:off x="1463040" y="3035808"/>
            <a:ext cx="4480560" cy="365760"/>
          </a:xfrm>
          <a:prstGeom prst="rect">
            <a:avLst/>
          </a:prstGeom>
          <a:noFill/>
          <a:ln/>
        </p:spPr>
        <p:txBody>
          <a:bodyPr wrap="square" lIns="0" tIns="0" rIns="0" bIns="0" rtlCol="0" anchor="t"/>
          <a:lstStyle/>
          <a:p>
            <a:pPr marL="0" indent="0">
              <a:buNone/>
            </a:pPr>
            <a:r>
              <a:rPr lang="en-US" sz="1600" dirty="0">
                <a:solidFill>
                  <a:srgbClr val="6B5E55"/>
                </a:solidFill>
                <a:latin typeface="Calibri" pitchFamily="34" charset="0"/>
                <a:ea typeface="Calibri" pitchFamily="34" charset="-122"/>
                <a:cs typeface="Calibri" pitchFamily="34" charset="-120"/>
              </a:rPr>
              <a:t>Basic · applied · evaluation · action research</a:t>
            </a:r>
            <a:endParaRPr lang="en-US" sz="1600" dirty="0"/>
          </a:p>
        </p:txBody>
      </p:sp>
      <p:sp>
        <p:nvSpPr>
          <p:cNvPr id="14" name="Shape 12"/>
          <p:cNvSpPr/>
          <p:nvPr/>
        </p:nvSpPr>
        <p:spPr>
          <a:xfrm>
            <a:off x="822960" y="3291840"/>
            <a:ext cx="914" cy="566928"/>
          </a:xfrm>
          <a:prstGeom prst="line">
            <a:avLst/>
          </a:prstGeom>
          <a:noFill/>
          <a:ln w="15875">
            <a:solidFill>
              <a:srgbClr val="7A1F2B"/>
            </a:solidFill>
            <a:prstDash val="solid"/>
            <a:tailEnd type="triangle"/>
          </a:ln>
        </p:spPr>
      </p:sp>
      <p:sp>
        <p:nvSpPr>
          <p:cNvPr id="15" name="Text 13"/>
          <p:cNvSpPr txBox="1"/>
          <p:nvPr/>
        </p:nvSpPr>
        <p:spPr>
          <a:xfrm>
            <a:off x="548640" y="3886200"/>
            <a:ext cx="548640" cy="548640"/>
          </a:xfrm>
          <a:prstGeom prst="ellipse">
            <a:avLst/>
          </a:prstGeom>
          <a:solidFill>
            <a:srgbClr val="7A1F2B"/>
          </a:solidFill>
          <a:ln/>
        </p:spPr>
        <p:txBody>
          <a:bodyPr wrap="square" lIns="0" tIns="0" rIns="0" bIns="0" rtlCol="0" anchor="ctr"/>
          <a:lstStyle/>
          <a:p>
            <a:pPr marL="0" indent="0" algn="ctr">
              <a:buNone/>
            </a:pPr>
            <a:r>
              <a:rPr lang="en-US" sz="2000" b="1" dirty="0">
                <a:solidFill>
                  <a:srgbClr val="FFFBF3"/>
                </a:solidFill>
                <a:latin typeface="Cambria" pitchFamily="34" charset="0"/>
                <a:ea typeface="Cambria" pitchFamily="34" charset="-122"/>
                <a:cs typeface="Cambria" pitchFamily="34" charset="-120"/>
              </a:rPr>
              <a:t>3</a:t>
            </a:r>
            <a:endParaRPr lang="en-US" sz="2000" dirty="0"/>
          </a:p>
        </p:txBody>
      </p:sp>
      <p:sp>
        <p:nvSpPr>
          <p:cNvPr id="16" name="Shape 14"/>
          <p:cNvSpPr/>
          <p:nvPr/>
        </p:nvSpPr>
        <p:spPr>
          <a:xfrm>
            <a:off x="1280160" y="3749040"/>
            <a:ext cx="4754880" cy="914400"/>
          </a:xfrm>
          <a:prstGeom prst="roundRect">
            <a:avLst>
              <a:gd name="adj" fmla="val 8000"/>
            </a:avLst>
          </a:prstGeom>
          <a:solidFill>
            <a:srgbClr val="EFE5D3"/>
          </a:solidFill>
          <a:ln/>
        </p:spPr>
      </p:sp>
      <p:sp>
        <p:nvSpPr>
          <p:cNvPr id="17" name="Text 15"/>
          <p:cNvSpPr txBox="1"/>
          <p:nvPr/>
        </p:nvSpPr>
        <p:spPr>
          <a:xfrm>
            <a:off x="1463040" y="3822192"/>
            <a:ext cx="4480560" cy="411480"/>
          </a:xfrm>
          <a:prstGeom prst="rect">
            <a:avLst/>
          </a:prstGeom>
          <a:noFill/>
          <a:ln/>
        </p:spPr>
        <p:txBody>
          <a:bodyPr wrap="square" lIns="0" tIns="0" rIns="0" bIns="0" rtlCol="0" anchor="ctr"/>
          <a:lstStyle/>
          <a:p>
            <a:pPr marL="0" indent="0">
              <a:buNone/>
            </a:pPr>
            <a:r>
              <a:rPr lang="en-US" sz="1600" b="1" dirty="0">
                <a:solidFill>
                  <a:srgbClr val="2E2522"/>
                </a:solidFill>
                <a:latin typeface="Cambria" pitchFamily="34" charset="0"/>
                <a:ea typeface="Cambria" pitchFamily="34" charset="-122"/>
                <a:cs typeface="Cambria" pitchFamily="34" charset="-120"/>
              </a:rPr>
              <a:t>What kind of data?</a:t>
            </a:r>
            <a:endParaRPr lang="en-US" sz="1600" dirty="0"/>
          </a:p>
        </p:txBody>
      </p:sp>
      <p:sp>
        <p:nvSpPr>
          <p:cNvPr id="18" name="Text 16"/>
          <p:cNvSpPr txBox="1"/>
          <p:nvPr/>
        </p:nvSpPr>
        <p:spPr>
          <a:xfrm>
            <a:off x="1463040" y="4224528"/>
            <a:ext cx="4480560" cy="365760"/>
          </a:xfrm>
          <a:prstGeom prst="rect">
            <a:avLst/>
          </a:prstGeom>
          <a:noFill/>
          <a:ln/>
        </p:spPr>
        <p:txBody>
          <a:bodyPr wrap="square" lIns="0" tIns="0" rIns="0" bIns="0" rtlCol="0" anchor="t"/>
          <a:lstStyle/>
          <a:p>
            <a:pPr marL="0" indent="0">
              <a:buNone/>
            </a:pPr>
            <a:r>
              <a:rPr lang="en-US" sz="1600" dirty="0">
                <a:solidFill>
                  <a:srgbClr val="6B5E55"/>
                </a:solidFill>
                <a:latin typeface="Calibri" pitchFamily="34" charset="0"/>
                <a:ea typeface="Calibri" pitchFamily="34" charset="-122"/>
                <a:cs typeface="Calibri" pitchFamily="34" charset="-120"/>
              </a:rPr>
              <a:t>Quantitative · qualitative · mixed methods</a:t>
            </a:r>
            <a:endParaRPr lang="en-US" sz="1600" dirty="0"/>
          </a:p>
        </p:txBody>
      </p:sp>
      <p:sp>
        <p:nvSpPr>
          <p:cNvPr id="19" name="Shape 17"/>
          <p:cNvSpPr/>
          <p:nvPr/>
        </p:nvSpPr>
        <p:spPr>
          <a:xfrm>
            <a:off x="822960" y="4480560"/>
            <a:ext cx="914" cy="566928"/>
          </a:xfrm>
          <a:prstGeom prst="line">
            <a:avLst/>
          </a:prstGeom>
          <a:noFill/>
          <a:ln w="15875">
            <a:solidFill>
              <a:srgbClr val="7A1F2B"/>
            </a:solidFill>
            <a:prstDash val="solid"/>
            <a:tailEnd type="triangle"/>
          </a:ln>
        </p:spPr>
      </p:sp>
      <p:sp>
        <p:nvSpPr>
          <p:cNvPr id="20" name="Text 18"/>
          <p:cNvSpPr txBox="1"/>
          <p:nvPr/>
        </p:nvSpPr>
        <p:spPr>
          <a:xfrm>
            <a:off x="548640" y="5074920"/>
            <a:ext cx="548640" cy="548640"/>
          </a:xfrm>
          <a:prstGeom prst="ellipse">
            <a:avLst/>
          </a:prstGeom>
          <a:solidFill>
            <a:srgbClr val="7A1F2B"/>
          </a:solidFill>
          <a:ln/>
        </p:spPr>
        <p:txBody>
          <a:bodyPr wrap="square" lIns="0" tIns="0" rIns="0" bIns="0" rtlCol="0" anchor="ctr"/>
          <a:lstStyle/>
          <a:p>
            <a:pPr marL="0" indent="0" algn="ctr">
              <a:buNone/>
            </a:pPr>
            <a:r>
              <a:rPr lang="en-US" sz="2000" b="1" dirty="0">
                <a:solidFill>
                  <a:srgbClr val="FFFBF3"/>
                </a:solidFill>
                <a:latin typeface="Cambria" pitchFamily="34" charset="0"/>
                <a:ea typeface="Cambria" pitchFamily="34" charset="-122"/>
                <a:cs typeface="Cambria" pitchFamily="34" charset="-120"/>
              </a:rPr>
              <a:t>4</a:t>
            </a:r>
            <a:endParaRPr lang="en-US" sz="2000" dirty="0"/>
          </a:p>
        </p:txBody>
      </p:sp>
      <p:sp>
        <p:nvSpPr>
          <p:cNvPr id="21" name="Shape 19"/>
          <p:cNvSpPr/>
          <p:nvPr/>
        </p:nvSpPr>
        <p:spPr>
          <a:xfrm>
            <a:off x="1280160" y="4937760"/>
            <a:ext cx="4754880" cy="914400"/>
          </a:xfrm>
          <a:prstGeom prst="roundRect">
            <a:avLst>
              <a:gd name="adj" fmla="val 8000"/>
            </a:avLst>
          </a:prstGeom>
          <a:solidFill>
            <a:srgbClr val="EFE5D3"/>
          </a:solidFill>
          <a:ln/>
        </p:spPr>
      </p:sp>
      <p:sp>
        <p:nvSpPr>
          <p:cNvPr id="22" name="Text 20"/>
          <p:cNvSpPr txBox="1"/>
          <p:nvPr/>
        </p:nvSpPr>
        <p:spPr>
          <a:xfrm>
            <a:off x="1463040" y="5010912"/>
            <a:ext cx="4480560" cy="411480"/>
          </a:xfrm>
          <a:prstGeom prst="rect">
            <a:avLst/>
          </a:prstGeom>
          <a:noFill/>
          <a:ln/>
        </p:spPr>
        <p:txBody>
          <a:bodyPr wrap="square" lIns="0" tIns="0" rIns="0" bIns="0" rtlCol="0" anchor="ctr"/>
          <a:lstStyle/>
          <a:p>
            <a:pPr marL="0" indent="0">
              <a:buNone/>
            </a:pPr>
            <a:r>
              <a:rPr lang="en-US" sz="1600" b="1" dirty="0">
                <a:solidFill>
                  <a:srgbClr val="2E2522"/>
                </a:solidFill>
                <a:latin typeface="Cambria" pitchFamily="34" charset="0"/>
                <a:ea typeface="Cambria" pitchFamily="34" charset="-122"/>
                <a:cs typeface="Cambria" pitchFamily="34" charset="-120"/>
              </a:rPr>
              <a:t>Does the researcher introduce an intervention?</a:t>
            </a:r>
            <a:endParaRPr lang="en-US" sz="1600" dirty="0"/>
          </a:p>
        </p:txBody>
      </p:sp>
      <p:sp>
        <p:nvSpPr>
          <p:cNvPr id="23" name="Text 21"/>
          <p:cNvSpPr txBox="1"/>
          <p:nvPr/>
        </p:nvSpPr>
        <p:spPr>
          <a:xfrm>
            <a:off x="1463040" y="5413248"/>
            <a:ext cx="4480560" cy="365760"/>
          </a:xfrm>
          <a:prstGeom prst="rect">
            <a:avLst/>
          </a:prstGeom>
          <a:noFill/>
          <a:ln/>
        </p:spPr>
        <p:txBody>
          <a:bodyPr wrap="square" lIns="0" tIns="0" rIns="0" bIns="0" rtlCol="0" anchor="t"/>
          <a:lstStyle/>
          <a:p>
            <a:pPr marL="0" indent="0">
              <a:buNone/>
            </a:pPr>
            <a:r>
              <a:rPr lang="en-US" sz="1600" dirty="0">
                <a:solidFill>
                  <a:srgbClr val="6B5E55"/>
                </a:solidFill>
                <a:latin typeface="Calibri" pitchFamily="34" charset="0"/>
                <a:ea typeface="Calibri" pitchFamily="34" charset="-122"/>
                <a:cs typeface="Calibri" pitchFamily="34" charset="-120"/>
              </a:rPr>
              <a:t>Yes → experimental   ·   No → non-experimental</a:t>
            </a:r>
            <a:endParaRPr lang="en-US" sz="1600" dirty="0"/>
          </a:p>
        </p:txBody>
      </p:sp>
      <p:sp>
        <p:nvSpPr>
          <p:cNvPr id="24" name="Shape 22"/>
          <p:cNvSpPr/>
          <p:nvPr/>
        </p:nvSpPr>
        <p:spPr>
          <a:xfrm>
            <a:off x="6400800" y="1371600"/>
            <a:ext cx="5239512" cy="4572000"/>
          </a:xfrm>
          <a:prstGeom prst="roundRect">
            <a:avLst>
              <a:gd name="adj" fmla="val 1600"/>
            </a:avLst>
          </a:prstGeom>
          <a:solidFill>
            <a:srgbClr val="7A1F2B"/>
          </a:solidFill>
          <a:ln/>
        </p:spPr>
      </p:sp>
      <p:sp>
        <p:nvSpPr>
          <p:cNvPr id="25" name="Text 23"/>
          <p:cNvSpPr txBox="1"/>
          <p:nvPr/>
        </p:nvSpPr>
        <p:spPr>
          <a:xfrm>
            <a:off x="6675120" y="1554480"/>
            <a:ext cx="3657600" cy="237744"/>
          </a:xfrm>
          <a:prstGeom prst="rect">
            <a:avLst/>
          </a:prstGeom>
          <a:noFill/>
          <a:ln/>
        </p:spPr>
        <p:txBody>
          <a:bodyPr wrap="square" lIns="0" tIns="0" rIns="0" bIns="0" rtlCol="0" anchor="ctr"/>
          <a:lstStyle/>
          <a:p>
            <a:pPr marL="0" indent="0">
              <a:buNone/>
            </a:pPr>
            <a:r>
              <a:rPr lang="en-US" sz="1100" b="1" kern="0" spc="150" dirty="0">
                <a:solidFill>
                  <a:srgbClr val="EADBC0"/>
                </a:solidFill>
                <a:latin typeface="Calibri" pitchFamily="34" charset="0"/>
                <a:ea typeface="Calibri" pitchFamily="34" charset="-122"/>
                <a:cs typeface="Calibri" pitchFamily="34" charset="-120"/>
              </a:rPr>
              <a:t>WORKED EXAMPLE</a:t>
            </a:r>
            <a:endParaRPr lang="en-US" sz="1100" dirty="0"/>
          </a:p>
        </p:txBody>
      </p:sp>
      <p:sp>
        <p:nvSpPr>
          <p:cNvPr id="26" name="Text 24"/>
          <p:cNvSpPr txBox="1"/>
          <p:nvPr/>
        </p:nvSpPr>
        <p:spPr>
          <a:xfrm>
            <a:off x="6675120" y="1828800"/>
            <a:ext cx="4754880" cy="1005840"/>
          </a:xfrm>
          <a:prstGeom prst="rect">
            <a:avLst/>
          </a:prstGeom>
          <a:noFill/>
          <a:ln/>
        </p:spPr>
        <p:txBody>
          <a:bodyPr wrap="square" lIns="0" tIns="0" rIns="0" bIns="0" rtlCol="0" anchor="t"/>
          <a:lstStyle/>
          <a:p>
            <a:pPr marL="0" indent="0">
              <a:buNone/>
            </a:pPr>
            <a:r>
              <a:rPr lang="en-US" sz="1600" i="1" dirty="0">
                <a:solidFill>
                  <a:srgbClr val="FFFBF3"/>
                </a:solidFill>
                <a:latin typeface="Cambria" pitchFamily="34" charset="0"/>
                <a:ea typeface="Cambria" pitchFamily="34" charset="-122"/>
                <a:cs typeface="Cambria" pitchFamily="34" charset="-120"/>
              </a:rPr>
              <a:t>“Effects of video modelling on the greeting skills of three autistic pupils in a Malaysian PPKI class”</a:t>
            </a:r>
            <a:endParaRPr lang="en-US" sz="1600" dirty="0"/>
          </a:p>
        </p:txBody>
      </p:sp>
      <p:sp>
        <p:nvSpPr>
          <p:cNvPr id="27" name="Text 25"/>
          <p:cNvSpPr txBox="1"/>
          <p:nvPr/>
        </p:nvSpPr>
        <p:spPr>
          <a:xfrm>
            <a:off x="6675120" y="3017520"/>
            <a:ext cx="347472" cy="347472"/>
          </a:xfrm>
          <a:prstGeom prst="ellipse">
            <a:avLst/>
          </a:prstGeom>
          <a:solidFill>
            <a:srgbClr val="FFFBF3"/>
          </a:solidFill>
          <a:ln/>
        </p:spPr>
        <p:txBody>
          <a:bodyPr wrap="square" lIns="0" tIns="0" rIns="0" bIns="0" rtlCol="0" anchor="ctr"/>
          <a:lstStyle/>
          <a:p>
            <a:pPr marL="0" indent="0" algn="ctr">
              <a:buNone/>
            </a:pPr>
            <a:r>
              <a:rPr lang="en-US" sz="1200" b="1" dirty="0">
                <a:solidFill>
                  <a:srgbClr val="7A1F2B"/>
                </a:solidFill>
                <a:latin typeface="Cambria" pitchFamily="34" charset="0"/>
                <a:ea typeface="Cambria" pitchFamily="34" charset="-122"/>
                <a:cs typeface="Cambria" pitchFamily="34" charset="-120"/>
              </a:rPr>
              <a:t>1</a:t>
            </a:r>
            <a:endParaRPr lang="en-US" sz="1200" dirty="0"/>
          </a:p>
        </p:txBody>
      </p:sp>
      <p:sp>
        <p:nvSpPr>
          <p:cNvPr id="28" name="Text 26"/>
          <p:cNvSpPr txBox="1"/>
          <p:nvPr/>
        </p:nvSpPr>
        <p:spPr>
          <a:xfrm>
            <a:off x="7178040" y="2980944"/>
            <a:ext cx="4297680" cy="457200"/>
          </a:xfrm>
          <a:prstGeom prst="rect">
            <a:avLst/>
          </a:prstGeom>
          <a:noFill/>
          <a:ln/>
        </p:spPr>
        <p:txBody>
          <a:bodyPr wrap="square" lIns="0" tIns="0" rIns="0" bIns="0" rtlCol="0" anchor="ctr"/>
          <a:lstStyle/>
          <a:p>
            <a:pPr marL="0" indent="0">
              <a:buNone/>
            </a:pPr>
            <a:r>
              <a:rPr lang="en-US" sz="1500" b="1" dirty="0">
                <a:solidFill>
                  <a:srgbClr val="FFFBF3"/>
                </a:solidFill>
                <a:latin typeface="Calibri" pitchFamily="34" charset="0"/>
                <a:ea typeface="Calibri" pitchFamily="34" charset="-122"/>
                <a:cs typeface="Calibri" pitchFamily="34" charset="-120"/>
              </a:rPr>
              <a:t>Purpose: </a:t>
            </a:r>
            <a:r>
              <a:rPr lang="en-US" sz="1500" dirty="0">
                <a:solidFill>
                  <a:schemeClr val="bg1"/>
                </a:solidFill>
                <a:latin typeface="Calibri" pitchFamily="34" charset="0"/>
                <a:ea typeface="Calibri" pitchFamily="34" charset="-122"/>
                <a:cs typeface="Calibri" pitchFamily="34" charset="-120"/>
              </a:rPr>
              <a:t>Evaluate: does video modelling work?</a:t>
            </a:r>
            <a:endParaRPr lang="en-US" sz="1500" dirty="0">
              <a:solidFill>
                <a:schemeClr val="bg1"/>
              </a:solidFill>
            </a:endParaRPr>
          </a:p>
        </p:txBody>
      </p:sp>
      <p:sp>
        <p:nvSpPr>
          <p:cNvPr id="29" name="Text 27"/>
          <p:cNvSpPr txBox="1"/>
          <p:nvPr/>
        </p:nvSpPr>
        <p:spPr>
          <a:xfrm>
            <a:off x="6675120" y="3639312"/>
            <a:ext cx="347472" cy="347472"/>
          </a:xfrm>
          <a:prstGeom prst="ellipse">
            <a:avLst/>
          </a:prstGeom>
          <a:solidFill>
            <a:srgbClr val="FFFBF3"/>
          </a:solidFill>
          <a:ln/>
        </p:spPr>
        <p:txBody>
          <a:bodyPr wrap="square" lIns="0" tIns="0" rIns="0" bIns="0" rtlCol="0" anchor="ctr"/>
          <a:lstStyle/>
          <a:p>
            <a:pPr marL="0" indent="0" algn="ctr">
              <a:buNone/>
            </a:pPr>
            <a:r>
              <a:rPr lang="en-US" sz="1200" b="1" dirty="0">
                <a:solidFill>
                  <a:srgbClr val="7A1F2B"/>
                </a:solidFill>
                <a:latin typeface="Cambria" pitchFamily="34" charset="0"/>
                <a:ea typeface="Cambria" pitchFamily="34" charset="-122"/>
                <a:cs typeface="Cambria" pitchFamily="34" charset="-120"/>
              </a:rPr>
              <a:t>2</a:t>
            </a:r>
            <a:endParaRPr lang="en-US" sz="1200" dirty="0"/>
          </a:p>
        </p:txBody>
      </p:sp>
      <p:sp>
        <p:nvSpPr>
          <p:cNvPr id="30" name="Text 28"/>
          <p:cNvSpPr txBox="1"/>
          <p:nvPr/>
        </p:nvSpPr>
        <p:spPr>
          <a:xfrm>
            <a:off x="7178040" y="3602736"/>
            <a:ext cx="4297680" cy="457200"/>
          </a:xfrm>
          <a:prstGeom prst="rect">
            <a:avLst/>
          </a:prstGeom>
          <a:noFill/>
          <a:ln/>
        </p:spPr>
        <p:txBody>
          <a:bodyPr wrap="square" lIns="0" tIns="0" rIns="0" bIns="0" rtlCol="0" anchor="ctr"/>
          <a:lstStyle/>
          <a:p>
            <a:pPr marL="0" indent="0">
              <a:buNone/>
            </a:pPr>
            <a:r>
              <a:rPr lang="en-US" sz="1500" b="1" dirty="0">
                <a:solidFill>
                  <a:srgbClr val="FFFBF3"/>
                </a:solidFill>
                <a:latin typeface="Calibri" pitchFamily="34" charset="0"/>
                <a:ea typeface="Calibri" pitchFamily="34" charset="-122"/>
                <a:cs typeface="Calibri" pitchFamily="34" charset="-120"/>
              </a:rPr>
              <a:t>Use: </a:t>
            </a:r>
            <a:r>
              <a:rPr lang="en-US" sz="1500" dirty="0">
                <a:solidFill>
                  <a:schemeClr val="bg1"/>
                </a:solidFill>
                <a:latin typeface="Calibri" pitchFamily="34" charset="0"/>
                <a:ea typeface="Calibri" pitchFamily="34" charset="-122"/>
                <a:cs typeface="Calibri" pitchFamily="34" charset="-120"/>
              </a:rPr>
              <a:t>Applied</a:t>
            </a:r>
            <a:endParaRPr lang="en-US" sz="1500" dirty="0">
              <a:solidFill>
                <a:schemeClr val="bg1"/>
              </a:solidFill>
            </a:endParaRPr>
          </a:p>
        </p:txBody>
      </p:sp>
      <p:sp>
        <p:nvSpPr>
          <p:cNvPr id="31" name="Text 29"/>
          <p:cNvSpPr txBox="1"/>
          <p:nvPr/>
        </p:nvSpPr>
        <p:spPr>
          <a:xfrm>
            <a:off x="6675120" y="4261104"/>
            <a:ext cx="347472" cy="347472"/>
          </a:xfrm>
          <a:prstGeom prst="ellipse">
            <a:avLst/>
          </a:prstGeom>
          <a:solidFill>
            <a:srgbClr val="FFFBF3"/>
          </a:solidFill>
          <a:ln/>
        </p:spPr>
        <p:txBody>
          <a:bodyPr wrap="square" lIns="0" tIns="0" rIns="0" bIns="0" rtlCol="0" anchor="ctr"/>
          <a:lstStyle/>
          <a:p>
            <a:pPr marL="0" indent="0" algn="ctr">
              <a:buNone/>
            </a:pPr>
            <a:r>
              <a:rPr lang="en-US" sz="1200" b="1" dirty="0">
                <a:solidFill>
                  <a:srgbClr val="7A1F2B"/>
                </a:solidFill>
                <a:latin typeface="Cambria" pitchFamily="34" charset="0"/>
                <a:ea typeface="Cambria" pitchFamily="34" charset="-122"/>
                <a:cs typeface="Cambria" pitchFamily="34" charset="-120"/>
              </a:rPr>
              <a:t>3</a:t>
            </a:r>
            <a:endParaRPr lang="en-US" sz="1200" dirty="0"/>
          </a:p>
        </p:txBody>
      </p:sp>
      <p:sp>
        <p:nvSpPr>
          <p:cNvPr id="32" name="Text 30"/>
          <p:cNvSpPr txBox="1"/>
          <p:nvPr/>
        </p:nvSpPr>
        <p:spPr>
          <a:xfrm>
            <a:off x="7178040" y="4224528"/>
            <a:ext cx="4297680" cy="457200"/>
          </a:xfrm>
          <a:prstGeom prst="rect">
            <a:avLst/>
          </a:prstGeom>
          <a:noFill/>
          <a:ln/>
        </p:spPr>
        <p:txBody>
          <a:bodyPr wrap="square" lIns="0" tIns="0" rIns="0" bIns="0" rtlCol="0" anchor="ctr"/>
          <a:lstStyle/>
          <a:p>
            <a:pPr marL="0" indent="0">
              <a:buNone/>
            </a:pPr>
            <a:r>
              <a:rPr lang="en-US" sz="1500" b="1" dirty="0">
                <a:solidFill>
                  <a:srgbClr val="FFFBF3"/>
                </a:solidFill>
                <a:latin typeface="Calibri" pitchFamily="34" charset="0"/>
                <a:ea typeface="Calibri" pitchFamily="34" charset="-122"/>
                <a:cs typeface="Calibri" pitchFamily="34" charset="-120"/>
              </a:rPr>
              <a:t>Data: </a:t>
            </a:r>
            <a:r>
              <a:rPr lang="en-US" sz="1500" dirty="0">
                <a:solidFill>
                  <a:schemeClr val="bg1"/>
                </a:solidFill>
                <a:latin typeface="Calibri" pitchFamily="34" charset="0"/>
                <a:ea typeface="Calibri" pitchFamily="34" charset="-122"/>
                <a:cs typeface="Calibri" pitchFamily="34" charset="-120"/>
              </a:rPr>
              <a:t>Quantitative: repeated counts of greetings</a:t>
            </a:r>
            <a:endParaRPr lang="en-US" sz="1500" dirty="0">
              <a:solidFill>
                <a:schemeClr val="bg1"/>
              </a:solidFill>
            </a:endParaRPr>
          </a:p>
        </p:txBody>
      </p:sp>
      <p:sp>
        <p:nvSpPr>
          <p:cNvPr id="33" name="Text 31"/>
          <p:cNvSpPr txBox="1"/>
          <p:nvPr/>
        </p:nvSpPr>
        <p:spPr>
          <a:xfrm>
            <a:off x="6675120" y="4882896"/>
            <a:ext cx="347472" cy="347472"/>
          </a:xfrm>
          <a:prstGeom prst="ellipse">
            <a:avLst/>
          </a:prstGeom>
          <a:solidFill>
            <a:srgbClr val="FFFBF3"/>
          </a:solidFill>
          <a:ln/>
        </p:spPr>
        <p:txBody>
          <a:bodyPr wrap="square" lIns="0" tIns="0" rIns="0" bIns="0" rtlCol="0" anchor="ctr"/>
          <a:lstStyle/>
          <a:p>
            <a:pPr marL="0" indent="0" algn="ctr">
              <a:buNone/>
            </a:pPr>
            <a:r>
              <a:rPr lang="en-US" sz="1200" b="1" dirty="0">
                <a:solidFill>
                  <a:srgbClr val="7A1F2B"/>
                </a:solidFill>
                <a:latin typeface="Cambria" pitchFamily="34" charset="0"/>
                <a:ea typeface="Cambria" pitchFamily="34" charset="-122"/>
                <a:cs typeface="Cambria" pitchFamily="34" charset="-120"/>
              </a:rPr>
              <a:t>4</a:t>
            </a:r>
            <a:endParaRPr lang="en-US" sz="1200" dirty="0"/>
          </a:p>
        </p:txBody>
      </p:sp>
      <p:sp>
        <p:nvSpPr>
          <p:cNvPr id="34" name="Text 32"/>
          <p:cNvSpPr txBox="1"/>
          <p:nvPr/>
        </p:nvSpPr>
        <p:spPr>
          <a:xfrm>
            <a:off x="7178040" y="4846320"/>
            <a:ext cx="4297680" cy="457200"/>
          </a:xfrm>
          <a:prstGeom prst="rect">
            <a:avLst/>
          </a:prstGeom>
          <a:noFill/>
          <a:ln/>
        </p:spPr>
        <p:txBody>
          <a:bodyPr wrap="square" lIns="0" tIns="0" rIns="0" bIns="0" rtlCol="0" anchor="ctr"/>
          <a:lstStyle/>
          <a:p>
            <a:pPr marL="0" indent="0">
              <a:buNone/>
            </a:pPr>
            <a:r>
              <a:rPr lang="en-US" sz="1500" b="1" dirty="0">
                <a:solidFill>
                  <a:srgbClr val="FFFBF3"/>
                </a:solidFill>
                <a:latin typeface="Calibri" pitchFamily="34" charset="0"/>
                <a:ea typeface="Calibri" pitchFamily="34" charset="-122"/>
                <a:cs typeface="Calibri" pitchFamily="34" charset="-120"/>
              </a:rPr>
              <a:t>Intervention: </a:t>
            </a:r>
            <a:r>
              <a:rPr lang="en-US" sz="1500" dirty="0">
                <a:solidFill>
                  <a:schemeClr val="bg1"/>
                </a:solidFill>
                <a:latin typeface="Calibri" pitchFamily="34" charset="0"/>
                <a:ea typeface="Calibri" pitchFamily="34" charset="-122"/>
                <a:cs typeface="Calibri" pitchFamily="34" charset="-120"/>
              </a:rPr>
              <a:t>Yes: experimental (a single-case design)</a:t>
            </a:r>
            <a:endParaRPr lang="en-US" sz="1500" dirty="0">
              <a:solidFill>
                <a:schemeClr val="bg1"/>
              </a:solidFill>
            </a:endParaRPr>
          </a:p>
        </p:txBody>
      </p:sp>
      <p:sp>
        <p:nvSpPr>
          <p:cNvPr id="35" name="Text 33"/>
          <p:cNvSpPr txBox="1"/>
          <p:nvPr/>
        </p:nvSpPr>
        <p:spPr>
          <a:xfrm>
            <a:off x="6675120" y="5486400"/>
            <a:ext cx="4754880" cy="320040"/>
          </a:xfrm>
          <a:prstGeom prst="rect">
            <a:avLst/>
          </a:prstGeom>
          <a:noFill/>
          <a:ln/>
        </p:spPr>
        <p:txBody>
          <a:bodyPr wrap="square" lIns="0" tIns="0" rIns="0" bIns="0" rtlCol="0" anchor="t"/>
          <a:lstStyle/>
          <a:p>
            <a:pPr marL="0" indent="0">
              <a:buNone/>
            </a:pPr>
            <a:r>
              <a:rPr lang="en-US" sz="1150" i="1" dirty="0">
                <a:solidFill>
                  <a:srgbClr val="EADBC0"/>
                </a:solidFill>
                <a:latin typeface="Calibri" pitchFamily="34" charset="0"/>
                <a:ea typeface="Calibri" pitchFamily="34" charset="-122"/>
                <a:cs typeface="Calibri" pitchFamily="34" charset="-120"/>
              </a:rPr>
              <a:t>You will meet single-case designs on Thursday.</a:t>
            </a:r>
            <a:endParaRPr lang="en-US" sz="1150" dirty="0"/>
          </a:p>
        </p:txBody>
      </p:sp>
      <p:sp>
        <p:nvSpPr>
          <p:cNvPr id="36" name="Slide Number Placeholder 0"/>
          <p:cNvSpPr>
            <a:spLocks noGrp="1"/>
          </p:cNvSpPr>
          <p:nvPr>
            <p:ph type="sldNum" sz="quarter" idx="4294967295"/>
          </p:nvPr>
        </p:nvSpPr>
        <p:spPr>
          <a:xfrm>
            <a:off x="11183112" y="6437376"/>
            <a:ext cx="457200" cy="237744"/>
          </a:xfrm>
          <a:prstGeom prst="rect">
            <a:avLst/>
          </a:prstGeom>
          <a:extLst>
            <a:ext uri="{C572A759-6A51-4108-AA02-DFA0A04FC94B}">
              <ma14:wrappingTextBoxFlag xmlns=""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lang="en-US" b="0"/>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wrap="square" lIns="0" tIns="0" rIns="0" bIns="0" rtlCol="0" anchor="ctr"/>
          <a:lstStyle/>
          <a:p>
            <a:pPr marL="0" indent="0">
              <a:buNone/>
            </a:pPr>
            <a:r>
              <a:rPr lang="en-US" sz="1000" b="1" kern="0" spc="150" dirty="0">
                <a:solidFill>
                  <a:srgbClr val="7A1F2B"/>
                </a:solidFill>
                <a:latin typeface="Calibri" pitchFamily="34" charset="0"/>
                <a:ea typeface="Calibri" pitchFamily="34" charset="-122"/>
                <a:cs typeface="Calibri" pitchFamily="34" charset="-120"/>
              </a:rPr>
              <a:t>PART B · CHECK YOUR UNDERSTANDING</a:t>
            </a:r>
            <a:endParaRPr lang="en-US" sz="1000" dirty="0"/>
          </a:p>
        </p:txBody>
      </p:sp>
      <p:sp>
        <p:nvSpPr>
          <p:cNvPr id="3" name="Text 1"/>
          <p:cNvSpPr txBox="1"/>
          <p:nvPr/>
        </p:nvSpPr>
        <p:spPr>
          <a:xfrm>
            <a:off x="548640" y="512064"/>
            <a:ext cx="11064240" cy="640080"/>
          </a:xfrm>
          <a:prstGeom prst="rect">
            <a:avLst/>
          </a:prstGeom>
          <a:noFill/>
          <a:ln/>
        </p:spPr>
        <p:txBody>
          <a:bodyPr wrap="square" lIns="0" tIns="0" rIns="0" bIns="0" rtlCol="0" anchor="ctr">
            <a:normAutofit/>
          </a:bodyPr>
          <a:lstStyle/>
          <a:p>
            <a:pPr marL="0" indent="0">
              <a:buNone/>
            </a:pPr>
            <a:r>
              <a:rPr lang="en-US" sz="2800" b="1" dirty="0">
                <a:solidFill>
                  <a:srgbClr val="2E2522"/>
                </a:solidFill>
                <a:latin typeface="Cambria" pitchFamily="34" charset="0"/>
                <a:ea typeface="Cambria" pitchFamily="34" charset="-122"/>
                <a:cs typeface="Cambria" pitchFamily="34" charset="-120"/>
              </a:rPr>
              <a:t>Quick check: classify these studies</a:t>
            </a:r>
            <a:endParaRPr lang="en-US" sz="2800" dirty="0"/>
          </a:p>
        </p:txBody>
      </p:sp>
      <p:sp>
        <p:nvSpPr>
          <p:cNvPr id="4" name="Text 2"/>
          <p:cNvSpPr txBox="1"/>
          <p:nvPr/>
        </p:nvSpPr>
        <p:spPr>
          <a:xfrm>
            <a:off x="548640" y="6437376"/>
            <a:ext cx="9144000" cy="237744"/>
          </a:xfrm>
          <a:prstGeom prst="rect">
            <a:avLst/>
          </a:prstGeom>
          <a:noFill/>
          <a:ln/>
        </p:spPr>
        <p:txBody>
          <a:bodyPr wrap="square" lIns="0" tIns="0" rIns="0" bIns="0" rtlCol="0" anchor="ctr"/>
          <a:lstStyle/>
          <a:p>
            <a:pPr marL="0" indent="0">
              <a:buNone/>
            </a:pPr>
            <a:r>
              <a:rPr lang="en-US" sz="900" dirty="0">
                <a:solidFill>
                  <a:srgbClr val="6B5E55"/>
                </a:solidFill>
                <a:latin typeface="Calibri" pitchFamily="34" charset="0"/>
                <a:ea typeface="Calibri" pitchFamily="34" charset="-122"/>
                <a:cs typeface="Calibri" pitchFamily="34" charset="-120"/>
              </a:rPr>
              <a:t>MSN1074 Research Methodology  |  Topic 1: Introduction to Research in SNE  |  Session 1</a:t>
            </a:r>
            <a:endParaRPr lang="en-US" sz="900" dirty="0"/>
          </a:p>
        </p:txBody>
      </p:sp>
      <p:sp>
        <p:nvSpPr>
          <p:cNvPr id="5" name="Shape 3"/>
          <p:cNvSpPr/>
          <p:nvPr/>
        </p:nvSpPr>
        <p:spPr>
          <a:xfrm>
            <a:off x="548640" y="1371600"/>
            <a:ext cx="5408676" cy="2011680"/>
          </a:xfrm>
          <a:prstGeom prst="roundRect">
            <a:avLst>
              <a:gd name="adj" fmla="val 3636"/>
            </a:avLst>
          </a:prstGeom>
          <a:solidFill>
            <a:srgbClr val="EFE5D3"/>
          </a:solidFill>
          <a:ln/>
        </p:spPr>
      </p:sp>
      <p:sp>
        <p:nvSpPr>
          <p:cNvPr id="6" name="Text 4"/>
          <p:cNvSpPr txBox="1"/>
          <p:nvPr/>
        </p:nvSpPr>
        <p:spPr>
          <a:xfrm>
            <a:off x="731520" y="1554480"/>
            <a:ext cx="457200" cy="457200"/>
          </a:xfrm>
          <a:prstGeom prst="ellipse">
            <a:avLst/>
          </a:prstGeom>
          <a:solidFill>
            <a:srgbClr val="7A1F2B"/>
          </a:solidFill>
          <a:ln/>
        </p:spPr>
        <p:txBody>
          <a:bodyPr wrap="square" lIns="0" tIns="0" rIns="0" bIns="0" rtlCol="0" anchor="ctr"/>
          <a:lstStyle/>
          <a:p>
            <a:pPr marL="0" indent="0" algn="ctr">
              <a:buNone/>
            </a:pPr>
            <a:r>
              <a:rPr lang="en-US" sz="1700" b="1" dirty="0">
                <a:solidFill>
                  <a:srgbClr val="FFFBF3"/>
                </a:solidFill>
                <a:latin typeface="Cambria" pitchFamily="34" charset="0"/>
                <a:ea typeface="Cambria" pitchFamily="34" charset="-122"/>
                <a:cs typeface="Cambria" pitchFamily="34" charset="-120"/>
              </a:rPr>
              <a:t>A</a:t>
            </a:r>
            <a:endParaRPr lang="en-US" sz="1700" dirty="0"/>
          </a:p>
        </p:txBody>
      </p:sp>
      <p:sp>
        <p:nvSpPr>
          <p:cNvPr id="7" name="Text 5"/>
          <p:cNvSpPr txBox="1"/>
          <p:nvPr/>
        </p:nvSpPr>
        <p:spPr>
          <a:xfrm>
            <a:off x="1371600" y="1508760"/>
            <a:ext cx="4402836" cy="777240"/>
          </a:xfrm>
          <a:prstGeom prst="rect">
            <a:avLst/>
          </a:prstGeom>
          <a:noFill/>
          <a:ln/>
        </p:spPr>
        <p:txBody>
          <a:bodyPr wrap="square" lIns="0" tIns="0" rIns="0" bIns="0" rtlCol="0" anchor="ctr"/>
          <a:lstStyle/>
          <a:p>
            <a:pPr marL="0" indent="0">
              <a:buNone/>
            </a:pPr>
            <a:r>
              <a:rPr lang="en-US" sz="1600" i="1" dirty="0">
                <a:solidFill>
                  <a:srgbClr val="2E2522"/>
                </a:solidFill>
                <a:latin typeface="Cambria" pitchFamily="34" charset="0"/>
                <a:ea typeface="Cambria" pitchFamily="34" charset="-122"/>
                <a:cs typeface="Cambria" pitchFamily="34" charset="-120"/>
              </a:rPr>
              <a:t>“Parents’ experiences of seeking an autism diagnosis in Jiangsu: an interview study”</a:t>
            </a:r>
            <a:endParaRPr lang="en-US" sz="1600" dirty="0"/>
          </a:p>
        </p:txBody>
      </p:sp>
      <p:sp>
        <p:nvSpPr>
          <p:cNvPr id="8" name="Text 6"/>
          <p:cNvSpPr txBox="1"/>
          <p:nvPr/>
        </p:nvSpPr>
        <p:spPr>
          <a:xfrm>
            <a:off x="1371600" y="2514600"/>
            <a:ext cx="914400" cy="274320"/>
          </a:xfrm>
          <a:prstGeom prst="rect">
            <a:avLst/>
          </a:prstGeom>
          <a:noFill/>
          <a:ln/>
        </p:spPr>
        <p:txBody>
          <a:bodyPr wrap="square" lIns="0" tIns="0" rIns="0" bIns="0" rtlCol="0" anchor="t"/>
          <a:lstStyle/>
          <a:p>
            <a:pPr marL="0" indent="0">
              <a:buNone/>
            </a:pPr>
            <a:r>
              <a:rPr lang="en-US" sz="1150" b="1" dirty="0">
                <a:solidFill>
                  <a:srgbClr val="7A1F2B"/>
                </a:solidFill>
                <a:latin typeface="Calibri" pitchFamily="34" charset="0"/>
                <a:ea typeface="Calibri" pitchFamily="34" charset="-122"/>
                <a:cs typeface="Calibri" pitchFamily="34" charset="-120"/>
              </a:rPr>
              <a:t>Purpose:</a:t>
            </a:r>
            <a:endParaRPr lang="en-US" sz="1150" dirty="0"/>
          </a:p>
        </p:txBody>
      </p:sp>
      <p:sp>
        <p:nvSpPr>
          <p:cNvPr id="9" name="Shape 7"/>
          <p:cNvSpPr/>
          <p:nvPr/>
        </p:nvSpPr>
        <p:spPr>
          <a:xfrm>
            <a:off x="1371600" y="3063240"/>
            <a:ext cx="1284732" cy="914"/>
          </a:xfrm>
          <a:prstGeom prst="line">
            <a:avLst/>
          </a:prstGeom>
          <a:noFill/>
          <a:ln w="12700">
            <a:solidFill>
              <a:srgbClr val="C9AE85"/>
            </a:solidFill>
            <a:prstDash val="solid"/>
          </a:ln>
        </p:spPr>
      </p:sp>
      <p:sp>
        <p:nvSpPr>
          <p:cNvPr id="10" name="Text 8"/>
          <p:cNvSpPr txBox="1"/>
          <p:nvPr/>
        </p:nvSpPr>
        <p:spPr>
          <a:xfrm>
            <a:off x="2839212" y="2514600"/>
            <a:ext cx="914400" cy="274320"/>
          </a:xfrm>
          <a:prstGeom prst="rect">
            <a:avLst/>
          </a:prstGeom>
          <a:noFill/>
          <a:ln/>
        </p:spPr>
        <p:txBody>
          <a:bodyPr wrap="square" lIns="0" tIns="0" rIns="0" bIns="0" rtlCol="0" anchor="t"/>
          <a:lstStyle/>
          <a:p>
            <a:pPr marL="0" indent="0">
              <a:buNone/>
            </a:pPr>
            <a:r>
              <a:rPr lang="en-US" sz="1150" b="1" dirty="0">
                <a:solidFill>
                  <a:srgbClr val="7A1F2B"/>
                </a:solidFill>
                <a:latin typeface="Calibri" pitchFamily="34" charset="0"/>
                <a:ea typeface="Calibri" pitchFamily="34" charset="-122"/>
                <a:cs typeface="Calibri" pitchFamily="34" charset="-120"/>
              </a:rPr>
              <a:t>Use:</a:t>
            </a:r>
            <a:endParaRPr lang="en-US" sz="1150" dirty="0"/>
          </a:p>
        </p:txBody>
      </p:sp>
      <p:sp>
        <p:nvSpPr>
          <p:cNvPr id="11" name="Shape 9"/>
          <p:cNvSpPr/>
          <p:nvPr/>
        </p:nvSpPr>
        <p:spPr>
          <a:xfrm>
            <a:off x="2839212" y="3063240"/>
            <a:ext cx="1284732" cy="914"/>
          </a:xfrm>
          <a:prstGeom prst="line">
            <a:avLst/>
          </a:prstGeom>
          <a:noFill/>
          <a:ln w="12700">
            <a:solidFill>
              <a:srgbClr val="C9AE85"/>
            </a:solidFill>
            <a:prstDash val="solid"/>
          </a:ln>
        </p:spPr>
      </p:sp>
      <p:sp>
        <p:nvSpPr>
          <p:cNvPr id="12" name="Text 10"/>
          <p:cNvSpPr txBox="1"/>
          <p:nvPr/>
        </p:nvSpPr>
        <p:spPr>
          <a:xfrm>
            <a:off x="4306824" y="2514600"/>
            <a:ext cx="914400" cy="274320"/>
          </a:xfrm>
          <a:prstGeom prst="rect">
            <a:avLst/>
          </a:prstGeom>
          <a:noFill/>
          <a:ln/>
        </p:spPr>
        <p:txBody>
          <a:bodyPr wrap="square" lIns="0" tIns="0" rIns="0" bIns="0" rtlCol="0" anchor="t"/>
          <a:lstStyle/>
          <a:p>
            <a:pPr marL="0" indent="0">
              <a:buNone/>
            </a:pPr>
            <a:r>
              <a:rPr lang="en-US" sz="1150" b="1" dirty="0">
                <a:solidFill>
                  <a:srgbClr val="7A1F2B"/>
                </a:solidFill>
                <a:latin typeface="Calibri" pitchFamily="34" charset="0"/>
                <a:ea typeface="Calibri" pitchFamily="34" charset="-122"/>
                <a:cs typeface="Calibri" pitchFamily="34" charset="-120"/>
              </a:rPr>
              <a:t>Approach:</a:t>
            </a:r>
            <a:endParaRPr lang="en-US" sz="1150" dirty="0"/>
          </a:p>
        </p:txBody>
      </p:sp>
      <p:sp>
        <p:nvSpPr>
          <p:cNvPr id="13" name="Shape 11"/>
          <p:cNvSpPr/>
          <p:nvPr/>
        </p:nvSpPr>
        <p:spPr>
          <a:xfrm>
            <a:off x="4306824" y="3063240"/>
            <a:ext cx="1284732" cy="914"/>
          </a:xfrm>
          <a:prstGeom prst="line">
            <a:avLst/>
          </a:prstGeom>
          <a:noFill/>
          <a:ln w="12700">
            <a:solidFill>
              <a:srgbClr val="C9AE85"/>
            </a:solidFill>
            <a:prstDash val="solid"/>
          </a:ln>
        </p:spPr>
      </p:sp>
      <p:sp>
        <p:nvSpPr>
          <p:cNvPr id="14" name="Shape 12"/>
          <p:cNvSpPr/>
          <p:nvPr/>
        </p:nvSpPr>
        <p:spPr>
          <a:xfrm>
            <a:off x="6231636" y="1371600"/>
            <a:ext cx="5408676" cy="2011680"/>
          </a:xfrm>
          <a:prstGeom prst="roundRect">
            <a:avLst>
              <a:gd name="adj" fmla="val 3636"/>
            </a:avLst>
          </a:prstGeom>
          <a:solidFill>
            <a:srgbClr val="EFE5D3"/>
          </a:solidFill>
          <a:ln/>
        </p:spPr>
      </p:sp>
      <p:sp>
        <p:nvSpPr>
          <p:cNvPr id="15" name="Text 13"/>
          <p:cNvSpPr txBox="1"/>
          <p:nvPr/>
        </p:nvSpPr>
        <p:spPr>
          <a:xfrm>
            <a:off x="6414516" y="1554480"/>
            <a:ext cx="457200" cy="457200"/>
          </a:xfrm>
          <a:prstGeom prst="ellipse">
            <a:avLst/>
          </a:prstGeom>
          <a:solidFill>
            <a:srgbClr val="7A1F2B"/>
          </a:solidFill>
          <a:ln/>
        </p:spPr>
        <p:txBody>
          <a:bodyPr wrap="square" lIns="0" tIns="0" rIns="0" bIns="0" rtlCol="0" anchor="ctr"/>
          <a:lstStyle/>
          <a:p>
            <a:pPr marL="0" indent="0" algn="ctr">
              <a:buNone/>
            </a:pPr>
            <a:r>
              <a:rPr lang="en-US" sz="1700" b="1" dirty="0">
                <a:solidFill>
                  <a:srgbClr val="FFFBF3"/>
                </a:solidFill>
                <a:latin typeface="Cambria" pitchFamily="34" charset="0"/>
                <a:ea typeface="Cambria" pitchFamily="34" charset="-122"/>
                <a:cs typeface="Cambria" pitchFamily="34" charset="-120"/>
              </a:rPr>
              <a:t>B</a:t>
            </a:r>
            <a:endParaRPr lang="en-US" sz="1700" dirty="0"/>
          </a:p>
        </p:txBody>
      </p:sp>
      <p:sp>
        <p:nvSpPr>
          <p:cNvPr id="16" name="Text 14"/>
          <p:cNvSpPr txBox="1"/>
          <p:nvPr/>
        </p:nvSpPr>
        <p:spPr>
          <a:xfrm>
            <a:off x="7054596" y="1508760"/>
            <a:ext cx="4402836" cy="777240"/>
          </a:xfrm>
          <a:prstGeom prst="rect">
            <a:avLst/>
          </a:prstGeom>
          <a:noFill/>
          <a:ln/>
        </p:spPr>
        <p:txBody>
          <a:bodyPr wrap="square" lIns="0" tIns="0" rIns="0" bIns="0" rtlCol="0" anchor="ctr"/>
          <a:lstStyle/>
          <a:p>
            <a:pPr marL="0" indent="0">
              <a:buNone/>
            </a:pPr>
            <a:r>
              <a:rPr lang="en-US" sz="1600" i="1" dirty="0">
                <a:solidFill>
                  <a:srgbClr val="2E2522"/>
                </a:solidFill>
                <a:latin typeface="Cambria" pitchFamily="34" charset="0"/>
                <a:ea typeface="Cambria" pitchFamily="34" charset="-122"/>
                <a:cs typeface="Cambria" pitchFamily="34" charset="-120"/>
              </a:rPr>
              <a:t>“The prevalence of reading difficulties among Year 1 pupils in Perak: a survey of 40 schools”</a:t>
            </a:r>
            <a:endParaRPr lang="en-US" sz="1600" dirty="0"/>
          </a:p>
        </p:txBody>
      </p:sp>
      <p:sp>
        <p:nvSpPr>
          <p:cNvPr id="17" name="Text 15"/>
          <p:cNvSpPr txBox="1"/>
          <p:nvPr/>
        </p:nvSpPr>
        <p:spPr>
          <a:xfrm>
            <a:off x="7054596" y="2514600"/>
            <a:ext cx="914400" cy="274320"/>
          </a:xfrm>
          <a:prstGeom prst="rect">
            <a:avLst/>
          </a:prstGeom>
          <a:noFill/>
          <a:ln/>
        </p:spPr>
        <p:txBody>
          <a:bodyPr wrap="square" lIns="0" tIns="0" rIns="0" bIns="0" rtlCol="0" anchor="t"/>
          <a:lstStyle/>
          <a:p>
            <a:pPr marL="0" indent="0">
              <a:buNone/>
            </a:pPr>
            <a:r>
              <a:rPr lang="en-US" sz="1150" b="1" dirty="0">
                <a:solidFill>
                  <a:srgbClr val="7A1F2B"/>
                </a:solidFill>
                <a:latin typeface="Calibri" pitchFamily="34" charset="0"/>
                <a:ea typeface="Calibri" pitchFamily="34" charset="-122"/>
                <a:cs typeface="Calibri" pitchFamily="34" charset="-120"/>
              </a:rPr>
              <a:t>Purpose:</a:t>
            </a:r>
            <a:endParaRPr lang="en-US" sz="1150" dirty="0"/>
          </a:p>
        </p:txBody>
      </p:sp>
      <p:sp>
        <p:nvSpPr>
          <p:cNvPr id="18" name="Shape 16"/>
          <p:cNvSpPr/>
          <p:nvPr/>
        </p:nvSpPr>
        <p:spPr>
          <a:xfrm>
            <a:off x="7054596" y="3063240"/>
            <a:ext cx="1284732" cy="914"/>
          </a:xfrm>
          <a:prstGeom prst="line">
            <a:avLst/>
          </a:prstGeom>
          <a:noFill/>
          <a:ln w="12700">
            <a:solidFill>
              <a:srgbClr val="C9AE85"/>
            </a:solidFill>
            <a:prstDash val="solid"/>
          </a:ln>
        </p:spPr>
      </p:sp>
      <p:sp>
        <p:nvSpPr>
          <p:cNvPr id="19" name="Text 17"/>
          <p:cNvSpPr txBox="1"/>
          <p:nvPr/>
        </p:nvSpPr>
        <p:spPr>
          <a:xfrm>
            <a:off x="8522208" y="2514600"/>
            <a:ext cx="914400" cy="274320"/>
          </a:xfrm>
          <a:prstGeom prst="rect">
            <a:avLst/>
          </a:prstGeom>
          <a:noFill/>
          <a:ln/>
        </p:spPr>
        <p:txBody>
          <a:bodyPr wrap="square" lIns="0" tIns="0" rIns="0" bIns="0" rtlCol="0" anchor="t"/>
          <a:lstStyle/>
          <a:p>
            <a:pPr marL="0" indent="0">
              <a:buNone/>
            </a:pPr>
            <a:r>
              <a:rPr lang="en-US" sz="1150" b="1" dirty="0">
                <a:solidFill>
                  <a:srgbClr val="7A1F2B"/>
                </a:solidFill>
                <a:latin typeface="Calibri" pitchFamily="34" charset="0"/>
                <a:ea typeface="Calibri" pitchFamily="34" charset="-122"/>
                <a:cs typeface="Calibri" pitchFamily="34" charset="-120"/>
              </a:rPr>
              <a:t>Use:</a:t>
            </a:r>
            <a:endParaRPr lang="en-US" sz="1150" dirty="0"/>
          </a:p>
        </p:txBody>
      </p:sp>
      <p:sp>
        <p:nvSpPr>
          <p:cNvPr id="20" name="Shape 18"/>
          <p:cNvSpPr/>
          <p:nvPr/>
        </p:nvSpPr>
        <p:spPr>
          <a:xfrm>
            <a:off x="8522208" y="3063240"/>
            <a:ext cx="1284732" cy="914"/>
          </a:xfrm>
          <a:prstGeom prst="line">
            <a:avLst/>
          </a:prstGeom>
          <a:noFill/>
          <a:ln w="12700">
            <a:solidFill>
              <a:srgbClr val="C9AE85"/>
            </a:solidFill>
            <a:prstDash val="solid"/>
          </a:ln>
        </p:spPr>
      </p:sp>
      <p:sp>
        <p:nvSpPr>
          <p:cNvPr id="21" name="Text 19"/>
          <p:cNvSpPr txBox="1"/>
          <p:nvPr/>
        </p:nvSpPr>
        <p:spPr>
          <a:xfrm>
            <a:off x="9989820" y="2514600"/>
            <a:ext cx="914400" cy="274320"/>
          </a:xfrm>
          <a:prstGeom prst="rect">
            <a:avLst/>
          </a:prstGeom>
          <a:noFill/>
          <a:ln/>
        </p:spPr>
        <p:txBody>
          <a:bodyPr wrap="square" lIns="0" tIns="0" rIns="0" bIns="0" rtlCol="0" anchor="t"/>
          <a:lstStyle/>
          <a:p>
            <a:pPr marL="0" indent="0">
              <a:buNone/>
            </a:pPr>
            <a:r>
              <a:rPr lang="en-US" sz="1150" b="1" dirty="0">
                <a:solidFill>
                  <a:srgbClr val="7A1F2B"/>
                </a:solidFill>
                <a:latin typeface="Calibri" pitchFamily="34" charset="0"/>
                <a:ea typeface="Calibri" pitchFamily="34" charset="-122"/>
                <a:cs typeface="Calibri" pitchFamily="34" charset="-120"/>
              </a:rPr>
              <a:t>Approach:</a:t>
            </a:r>
            <a:endParaRPr lang="en-US" sz="1150" dirty="0"/>
          </a:p>
        </p:txBody>
      </p:sp>
      <p:sp>
        <p:nvSpPr>
          <p:cNvPr id="22" name="Shape 20"/>
          <p:cNvSpPr/>
          <p:nvPr/>
        </p:nvSpPr>
        <p:spPr>
          <a:xfrm>
            <a:off x="9989820" y="3063240"/>
            <a:ext cx="1284732" cy="914"/>
          </a:xfrm>
          <a:prstGeom prst="line">
            <a:avLst/>
          </a:prstGeom>
          <a:noFill/>
          <a:ln w="12700">
            <a:solidFill>
              <a:srgbClr val="C9AE85"/>
            </a:solidFill>
            <a:prstDash val="solid"/>
          </a:ln>
        </p:spPr>
      </p:sp>
      <p:sp>
        <p:nvSpPr>
          <p:cNvPr id="23" name="Shape 21"/>
          <p:cNvSpPr/>
          <p:nvPr/>
        </p:nvSpPr>
        <p:spPr>
          <a:xfrm>
            <a:off x="548640" y="3611880"/>
            <a:ext cx="5408676" cy="2011680"/>
          </a:xfrm>
          <a:prstGeom prst="roundRect">
            <a:avLst>
              <a:gd name="adj" fmla="val 3636"/>
            </a:avLst>
          </a:prstGeom>
          <a:solidFill>
            <a:srgbClr val="EFE5D3"/>
          </a:solidFill>
          <a:ln/>
        </p:spPr>
      </p:sp>
      <p:sp>
        <p:nvSpPr>
          <p:cNvPr id="24" name="Text 22"/>
          <p:cNvSpPr txBox="1"/>
          <p:nvPr/>
        </p:nvSpPr>
        <p:spPr>
          <a:xfrm>
            <a:off x="731520" y="3794760"/>
            <a:ext cx="457200" cy="457200"/>
          </a:xfrm>
          <a:prstGeom prst="ellipse">
            <a:avLst/>
          </a:prstGeom>
          <a:solidFill>
            <a:srgbClr val="7A1F2B"/>
          </a:solidFill>
          <a:ln/>
        </p:spPr>
        <p:txBody>
          <a:bodyPr wrap="square" lIns="0" tIns="0" rIns="0" bIns="0" rtlCol="0" anchor="ctr"/>
          <a:lstStyle/>
          <a:p>
            <a:pPr marL="0" indent="0" algn="ctr">
              <a:buNone/>
            </a:pPr>
            <a:r>
              <a:rPr lang="en-US" sz="1700" b="1" dirty="0">
                <a:solidFill>
                  <a:srgbClr val="FFFBF3"/>
                </a:solidFill>
                <a:latin typeface="Cambria" pitchFamily="34" charset="0"/>
                <a:ea typeface="Cambria" pitchFamily="34" charset="-122"/>
                <a:cs typeface="Cambria" pitchFamily="34" charset="-120"/>
              </a:rPr>
              <a:t>C</a:t>
            </a:r>
            <a:endParaRPr lang="en-US" sz="1700" dirty="0"/>
          </a:p>
        </p:txBody>
      </p:sp>
      <p:sp>
        <p:nvSpPr>
          <p:cNvPr id="25" name="Text 23"/>
          <p:cNvSpPr txBox="1"/>
          <p:nvPr/>
        </p:nvSpPr>
        <p:spPr>
          <a:xfrm>
            <a:off x="1371600" y="3749040"/>
            <a:ext cx="4402836" cy="777240"/>
          </a:xfrm>
          <a:prstGeom prst="rect">
            <a:avLst/>
          </a:prstGeom>
          <a:noFill/>
          <a:ln/>
        </p:spPr>
        <p:txBody>
          <a:bodyPr wrap="square" lIns="0" tIns="0" rIns="0" bIns="0" rtlCol="0" anchor="ctr"/>
          <a:lstStyle/>
          <a:p>
            <a:pPr marL="0" indent="0">
              <a:buNone/>
            </a:pPr>
            <a:r>
              <a:rPr lang="en-US" sz="1600" i="1" dirty="0">
                <a:solidFill>
                  <a:srgbClr val="2E2522"/>
                </a:solidFill>
                <a:latin typeface="Cambria" pitchFamily="34" charset="0"/>
                <a:ea typeface="Cambria" pitchFamily="34" charset="-122"/>
                <a:cs typeface="Cambria" pitchFamily="34" charset="-120"/>
              </a:rPr>
              <a:t>“Teacher self-efficacy and attitudes towards inclusion in Malaysian primary schools”</a:t>
            </a:r>
            <a:endParaRPr lang="en-US" sz="1600" dirty="0"/>
          </a:p>
        </p:txBody>
      </p:sp>
      <p:sp>
        <p:nvSpPr>
          <p:cNvPr id="26" name="Text 24"/>
          <p:cNvSpPr txBox="1"/>
          <p:nvPr/>
        </p:nvSpPr>
        <p:spPr>
          <a:xfrm>
            <a:off x="1371600" y="4754880"/>
            <a:ext cx="914400" cy="274320"/>
          </a:xfrm>
          <a:prstGeom prst="rect">
            <a:avLst/>
          </a:prstGeom>
          <a:noFill/>
          <a:ln/>
        </p:spPr>
        <p:txBody>
          <a:bodyPr wrap="square" lIns="0" tIns="0" rIns="0" bIns="0" rtlCol="0" anchor="t"/>
          <a:lstStyle/>
          <a:p>
            <a:pPr marL="0" indent="0">
              <a:buNone/>
            </a:pPr>
            <a:r>
              <a:rPr lang="en-US" sz="1150" b="1" dirty="0">
                <a:solidFill>
                  <a:srgbClr val="7A1F2B"/>
                </a:solidFill>
                <a:latin typeface="Calibri" pitchFamily="34" charset="0"/>
                <a:ea typeface="Calibri" pitchFamily="34" charset="-122"/>
                <a:cs typeface="Calibri" pitchFamily="34" charset="-120"/>
              </a:rPr>
              <a:t>Purpose:</a:t>
            </a:r>
            <a:endParaRPr lang="en-US" sz="1150" dirty="0"/>
          </a:p>
        </p:txBody>
      </p:sp>
      <p:sp>
        <p:nvSpPr>
          <p:cNvPr id="27" name="Shape 25"/>
          <p:cNvSpPr/>
          <p:nvPr/>
        </p:nvSpPr>
        <p:spPr>
          <a:xfrm>
            <a:off x="1371600" y="5303520"/>
            <a:ext cx="1284732" cy="914"/>
          </a:xfrm>
          <a:prstGeom prst="line">
            <a:avLst/>
          </a:prstGeom>
          <a:noFill/>
          <a:ln w="12700">
            <a:solidFill>
              <a:srgbClr val="C9AE85"/>
            </a:solidFill>
            <a:prstDash val="solid"/>
          </a:ln>
        </p:spPr>
      </p:sp>
      <p:sp>
        <p:nvSpPr>
          <p:cNvPr id="28" name="Text 26"/>
          <p:cNvSpPr txBox="1"/>
          <p:nvPr/>
        </p:nvSpPr>
        <p:spPr>
          <a:xfrm>
            <a:off x="2839212" y="4754880"/>
            <a:ext cx="914400" cy="274320"/>
          </a:xfrm>
          <a:prstGeom prst="rect">
            <a:avLst/>
          </a:prstGeom>
          <a:noFill/>
          <a:ln/>
        </p:spPr>
        <p:txBody>
          <a:bodyPr wrap="square" lIns="0" tIns="0" rIns="0" bIns="0" rtlCol="0" anchor="t"/>
          <a:lstStyle/>
          <a:p>
            <a:pPr marL="0" indent="0">
              <a:buNone/>
            </a:pPr>
            <a:r>
              <a:rPr lang="en-US" sz="1150" b="1" dirty="0">
                <a:solidFill>
                  <a:srgbClr val="7A1F2B"/>
                </a:solidFill>
                <a:latin typeface="Calibri" pitchFamily="34" charset="0"/>
                <a:ea typeface="Calibri" pitchFamily="34" charset="-122"/>
                <a:cs typeface="Calibri" pitchFamily="34" charset="-120"/>
              </a:rPr>
              <a:t>Use:</a:t>
            </a:r>
            <a:endParaRPr lang="en-US" sz="1150" dirty="0"/>
          </a:p>
        </p:txBody>
      </p:sp>
      <p:sp>
        <p:nvSpPr>
          <p:cNvPr id="29" name="Shape 27"/>
          <p:cNvSpPr/>
          <p:nvPr/>
        </p:nvSpPr>
        <p:spPr>
          <a:xfrm>
            <a:off x="2839212" y="5303520"/>
            <a:ext cx="1284732" cy="914"/>
          </a:xfrm>
          <a:prstGeom prst="line">
            <a:avLst/>
          </a:prstGeom>
          <a:noFill/>
          <a:ln w="12700">
            <a:solidFill>
              <a:srgbClr val="C9AE85"/>
            </a:solidFill>
            <a:prstDash val="solid"/>
          </a:ln>
        </p:spPr>
      </p:sp>
      <p:sp>
        <p:nvSpPr>
          <p:cNvPr id="30" name="Text 28"/>
          <p:cNvSpPr txBox="1"/>
          <p:nvPr/>
        </p:nvSpPr>
        <p:spPr>
          <a:xfrm>
            <a:off x="4306824" y="4754880"/>
            <a:ext cx="914400" cy="274320"/>
          </a:xfrm>
          <a:prstGeom prst="rect">
            <a:avLst/>
          </a:prstGeom>
          <a:noFill/>
          <a:ln/>
        </p:spPr>
        <p:txBody>
          <a:bodyPr wrap="square" lIns="0" tIns="0" rIns="0" bIns="0" rtlCol="0" anchor="t"/>
          <a:lstStyle/>
          <a:p>
            <a:pPr marL="0" indent="0">
              <a:buNone/>
            </a:pPr>
            <a:r>
              <a:rPr lang="en-US" sz="1150" b="1" dirty="0">
                <a:solidFill>
                  <a:srgbClr val="7A1F2B"/>
                </a:solidFill>
                <a:latin typeface="Calibri" pitchFamily="34" charset="0"/>
                <a:ea typeface="Calibri" pitchFamily="34" charset="-122"/>
                <a:cs typeface="Calibri" pitchFamily="34" charset="-120"/>
              </a:rPr>
              <a:t>Approach:</a:t>
            </a:r>
            <a:endParaRPr lang="en-US" sz="1150" dirty="0"/>
          </a:p>
        </p:txBody>
      </p:sp>
      <p:sp>
        <p:nvSpPr>
          <p:cNvPr id="31" name="Shape 29"/>
          <p:cNvSpPr/>
          <p:nvPr/>
        </p:nvSpPr>
        <p:spPr>
          <a:xfrm>
            <a:off x="4306824" y="5303520"/>
            <a:ext cx="1284732" cy="914"/>
          </a:xfrm>
          <a:prstGeom prst="line">
            <a:avLst/>
          </a:prstGeom>
          <a:noFill/>
          <a:ln w="12700">
            <a:solidFill>
              <a:srgbClr val="C9AE85"/>
            </a:solidFill>
            <a:prstDash val="solid"/>
          </a:ln>
        </p:spPr>
      </p:sp>
      <p:sp>
        <p:nvSpPr>
          <p:cNvPr id="32" name="Shape 30"/>
          <p:cNvSpPr/>
          <p:nvPr/>
        </p:nvSpPr>
        <p:spPr>
          <a:xfrm>
            <a:off x="6231636" y="3611880"/>
            <a:ext cx="5408676" cy="2011680"/>
          </a:xfrm>
          <a:prstGeom prst="roundRect">
            <a:avLst>
              <a:gd name="adj" fmla="val 3636"/>
            </a:avLst>
          </a:prstGeom>
          <a:solidFill>
            <a:srgbClr val="EFE5D3"/>
          </a:solidFill>
          <a:ln/>
        </p:spPr>
      </p:sp>
      <p:sp>
        <p:nvSpPr>
          <p:cNvPr id="33" name="Text 31"/>
          <p:cNvSpPr txBox="1"/>
          <p:nvPr/>
        </p:nvSpPr>
        <p:spPr>
          <a:xfrm>
            <a:off x="6414516" y="3794760"/>
            <a:ext cx="457200" cy="457200"/>
          </a:xfrm>
          <a:prstGeom prst="ellipse">
            <a:avLst/>
          </a:prstGeom>
          <a:solidFill>
            <a:srgbClr val="7A1F2B"/>
          </a:solidFill>
          <a:ln/>
        </p:spPr>
        <p:txBody>
          <a:bodyPr wrap="square" lIns="0" tIns="0" rIns="0" bIns="0" rtlCol="0" anchor="ctr"/>
          <a:lstStyle/>
          <a:p>
            <a:pPr marL="0" indent="0" algn="ctr">
              <a:buNone/>
            </a:pPr>
            <a:r>
              <a:rPr lang="en-US" sz="1700" b="1" dirty="0">
                <a:solidFill>
                  <a:srgbClr val="FFFBF3"/>
                </a:solidFill>
                <a:latin typeface="Cambria" pitchFamily="34" charset="0"/>
                <a:ea typeface="Cambria" pitchFamily="34" charset="-122"/>
                <a:cs typeface="Cambria" pitchFamily="34" charset="-120"/>
              </a:rPr>
              <a:t>D</a:t>
            </a:r>
            <a:endParaRPr lang="en-US" sz="1700" dirty="0"/>
          </a:p>
        </p:txBody>
      </p:sp>
      <p:sp>
        <p:nvSpPr>
          <p:cNvPr id="34" name="Text 32"/>
          <p:cNvSpPr txBox="1"/>
          <p:nvPr/>
        </p:nvSpPr>
        <p:spPr>
          <a:xfrm>
            <a:off x="7054596" y="3749040"/>
            <a:ext cx="4402836" cy="777240"/>
          </a:xfrm>
          <a:prstGeom prst="rect">
            <a:avLst/>
          </a:prstGeom>
          <a:noFill/>
          <a:ln/>
        </p:spPr>
        <p:txBody>
          <a:bodyPr wrap="square" lIns="0" tIns="0" rIns="0" bIns="0" rtlCol="0" anchor="ctr"/>
          <a:lstStyle/>
          <a:p>
            <a:pPr marL="0" indent="0">
              <a:buNone/>
            </a:pPr>
            <a:r>
              <a:rPr lang="en-US" sz="1600" i="1" dirty="0">
                <a:solidFill>
                  <a:srgbClr val="2E2522"/>
                </a:solidFill>
                <a:latin typeface="Cambria" pitchFamily="34" charset="0"/>
                <a:ea typeface="Cambria" pitchFamily="34" charset="-122"/>
                <a:cs typeface="Cambria" pitchFamily="34" charset="-120"/>
              </a:rPr>
              <a:t>“Co-designing a transition programme with deaf young people and their families in Nanjing”</a:t>
            </a:r>
            <a:endParaRPr lang="en-US" sz="1600" dirty="0"/>
          </a:p>
        </p:txBody>
      </p:sp>
      <p:sp>
        <p:nvSpPr>
          <p:cNvPr id="35" name="Text 33"/>
          <p:cNvSpPr txBox="1"/>
          <p:nvPr/>
        </p:nvSpPr>
        <p:spPr>
          <a:xfrm>
            <a:off x="7054596" y="4754880"/>
            <a:ext cx="914400" cy="274320"/>
          </a:xfrm>
          <a:prstGeom prst="rect">
            <a:avLst/>
          </a:prstGeom>
          <a:noFill/>
          <a:ln/>
        </p:spPr>
        <p:txBody>
          <a:bodyPr wrap="square" lIns="0" tIns="0" rIns="0" bIns="0" rtlCol="0" anchor="t"/>
          <a:lstStyle/>
          <a:p>
            <a:pPr marL="0" indent="0">
              <a:buNone/>
            </a:pPr>
            <a:r>
              <a:rPr lang="en-US" sz="1150" b="1" dirty="0">
                <a:solidFill>
                  <a:srgbClr val="7A1F2B"/>
                </a:solidFill>
                <a:latin typeface="Calibri" pitchFamily="34" charset="0"/>
                <a:ea typeface="Calibri" pitchFamily="34" charset="-122"/>
                <a:cs typeface="Calibri" pitchFamily="34" charset="-120"/>
              </a:rPr>
              <a:t>Purpose:</a:t>
            </a:r>
            <a:endParaRPr lang="en-US" sz="1150" dirty="0"/>
          </a:p>
        </p:txBody>
      </p:sp>
      <p:sp>
        <p:nvSpPr>
          <p:cNvPr id="36" name="Shape 34"/>
          <p:cNvSpPr/>
          <p:nvPr/>
        </p:nvSpPr>
        <p:spPr>
          <a:xfrm>
            <a:off x="7054596" y="5303520"/>
            <a:ext cx="1284732" cy="914"/>
          </a:xfrm>
          <a:prstGeom prst="line">
            <a:avLst/>
          </a:prstGeom>
          <a:noFill/>
          <a:ln w="12700">
            <a:solidFill>
              <a:srgbClr val="C9AE85"/>
            </a:solidFill>
            <a:prstDash val="solid"/>
          </a:ln>
        </p:spPr>
      </p:sp>
      <p:sp>
        <p:nvSpPr>
          <p:cNvPr id="37" name="Text 35"/>
          <p:cNvSpPr txBox="1"/>
          <p:nvPr/>
        </p:nvSpPr>
        <p:spPr>
          <a:xfrm>
            <a:off x="8522208" y="4754880"/>
            <a:ext cx="914400" cy="274320"/>
          </a:xfrm>
          <a:prstGeom prst="rect">
            <a:avLst/>
          </a:prstGeom>
          <a:noFill/>
          <a:ln/>
        </p:spPr>
        <p:txBody>
          <a:bodyPr wrap="square" lIns="0" tIns="0" rIns="0" bIns="0" rtlCol="0" anchor="t"/>
          <a:lstStyle/>
          <a:p>
            <a:pPr marL="0" indent="0">
              <a:buNone/>
            </a:pPr>
            <a:r>
              <a:rPr lang="en-US" sz="1150" b="1" dirty="0">
                <a:solidFill>
                  <a:srgbClr val="7A1F2B"/>
                </a:solidFill>
                <a:latin typeface="Calibri" pitchFamily="34" charset="0"/>
                <a:ea typeface="Calibri" pitchFamily="34" charset="-122"/>
                <a:cs typeface="Calibri" pitchFamily="34" charset="-120"/>
              </a:rPr>
              <a:t>Use:</a:t>
            </a:r>
            <a:endParaRPr lang="en-US" sz="1150" dirty="0"/>
          </a:p>
        </p:txBody>
      </p:sp>
      <p:sp>
        <p:nvSpPr>
          <p:cNvPr id="38" name="Shape 36"/>
          <p:cNvSpPr/>
          <p:nvPr/>
        </p:nvSpPr>
        <p:spPr>
          <a:xfrm>
            <a:off x="8522208" y="5303520"/>
            <a:ext cx="1284732" cy="914"/>
          </a:xfrm>
          <a:prstGeom prst="line">
            <a:avLst/>
          </a:prstGeom>
          <a:noFill/>
          <a:ln w="12700">
            <a:solidFill>
              <a:srgbClr val="C9AE85"/>
            </a:solidFill>
            <a:prstDash val="solid"/>
          </a:ln>
        </p:spPr>
      </p:sp>
      <p:sp>
        <p:nvSpPr>
          <p:cNvPr id="39" name="Text 37"/>
          <p:cNvSpPr txBox="1"/>
          <p:nvPr/>
        </p:nvSpPr>
        <p:spPr>
          <a:xfrm>
            <a:off x="9989820" y="4754880"/>
            <a:ext cx="914400" cy="274320"/>
          </a:xfrm>
          <a:prstGeom prst="rect">
            <a:avLst/>
          </a:prstGeom>
          <a:noFill/>
          <a:ln/>
        </p:spPr>
        <p:txBody>
          <a:bodyPr wrap="square" lIns="0" tIns="0" rIns="0" bIns="0" rtlCol="0" anchor="t"/>
          <a:lstStyle/>
          <a:p>
            <a:pPr marL="0" indent="0">
              <a:buNone/>
            </a:pPr>
            <a:r>
              <a:rPr lang="en-US" sz="1150" b="1" dirty="0">
                <a:solidFill>
                  <a:srgbClr val="7A1F2B"/>
                </a:solidFill>
                <a:latin typeface="Calibri" pitchFamily="34" charset="0"/>
                <a:ea typeface="Calibri" pitchFamily="34" charset="-122"/>
                <a:cs typeface="Calibri" pitchFamily="34" charset="-120"/>
              </a:rPr>
              <a:t>Approach:</a:t>
            </a:r>
            <a:endParaRPr lang="en-US" sz="1150" dirty="0"/>
          </a:p>
        </p:txBody>
      </p:sp>
      <p:sp>
        <p:nvSpPr>
          <p:cNvPr id="40" name="Shape 38"/>
          <p:cNvSpPr/>
          <p:nvPr/>
        </p:nvSpPr>
        <p:spPr>
          <a:xfrm>
            <a:off x="9989820" y="5303520"/>
            <a:ext cx="1284732" cy="914"/>
          </a:xfrm>
          <a:prstGeom prst="line">
            <a:avLst/>
          </a:prstGeom>
          <a:noFill/>
          <a:ln w="12700">
            <a:solidFill>
              <a:srgbClr val="C9AE85"/>
            </a:solidFill>
            <a:prstDash val="solid"/>
          </a:ln>
        </p:spPr>
      </p:sp>
      <p:sp>
        <p:nvSpPr>
          <p:cNvPr id="41" name="Text 39"/>
          <p:cNvSpPr txBox="1"/>
          <p:nvPr/>
        </p:nvSpPr>
        <p:spPr>
          <a:xfrm>
            <a:off x="548640" y="5897880"/>
            <a:ext cx="11064240" cy="320040"/>
          </a:xfrm>
          <a:prstGeom prst="rect">
            <a:avLst/>
          </a:prstGeom>
          <a:noFill/>
          <a:ln/>
        </p:spPr>
        <p:txBody>
          <a:bodyPr wrap="square" lIns="0" tIns="0" rIns="0" bIns="0" rtlCol="0" anchor="t"/>
          <a:lstStyle/>
          <a:p>
            <a:pPr marL="0" indent="0">
              <a:buNone/>
            </a:pPr>
            <a:r>
              <a:rPr lang="en-US" sz="1300" i="1" dirty="0">
                <a:solidFill>
                  <a:srgbClr val="6B5E55"/>
                </a:solidFill>
                <a:latin typeface="Calibri" pitchFamily="34" charset="0"/>
                <a:ea typeface="Calibri" pitchFamily="34" charset="-122"/>
                <a:cs typeface="Calibri" pitchFamily="34" charset="-120"/>
              </a:rPr>
              <a:t>Work alone for 3 minutes, then compare with a partner. Be ready to justify one answer.</a:t>
            </a:r>
            <a:endParaRPr lang="en-US" sz="1300" dirty="0"/>
          </a:p>
        </p:txBody>
      </p:sp>
      <p:sp>
        <p:nvSpPr>
          <p:cNvPr id="42" name="Slide Number Placeholder 0"/>
          <p:cNvSpPr>
            <a:spLocks noGrp="1"/>
          </p:cNvSpPr>
          <p:nvPr>
            <p:ph type="sldNum" sz="quarter" idx="4294967295"/>
          </p:nvPr>
        </p:nvSpPr>
        <p:spPr>
          <a:xfrm>
            <a:off x="11183112" y="6437376"/>
            <a:ext cx="457200" cy="237744"/>
          </a:xfrm>
          <a:prstGeom prst="rect">
            <a:avLst/>
          </a:prstGeom>
          <a:extLst>
            <a:ext uri="{C572A759-6A51-4108-AA02-DFA0A04FC94B}">
              <ma14:wrappingTextBoxFlag xmlns=""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lang="en-US" b="0"/>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7A1F2B"/>
        </a:solidFill>
        <a:effectLst/>
      </p:bgPr>
    </p:bg>
    <p:spTree>
      <p:nvGrpSpPr>
        <p:cNvPr id="1" name=""/>
        <p:cNvGrpSpPr/>
        <p:nvPr/>
      </p:nvGrpSpPr>
      <p:grpSpPr>
        <a:xfrm>
          <a:off x="0" y="0"/>
          <a:ext cx="0" cy="0"/>
          <a:chOff x="0" y="0"/>
          <a:chExt cx="0" cy="0"/>
        </a:xfrm>
      </p:grpSpPr>
      <p:sp>
        <p:nvSpPr>
          <p:cNvPr id="2" name="Shape 0"/>
          <p:cNvSpPr/>
          <p:nvPr/>
        </p:nvSpPr>
        <p:spPr>
          <a:xfrm>
            <a:off x="822960" y="1554480"/>
            <a:ext cx="2926080" cy="2926080"/>
          </a:xfrm>
          <a:prstGeom prst="ellipse">
            <a:avLst/>
          </a:prstGeom>
          <a:ln w="19050">
            <a:solidFill>
              <a:srgbClr val="EADBC0"/>
            </a:solidFill>
            <a:prstDash val="solid"/>
          </a:ln>
        </p:spPr>
      </p:sp>
      <p:sp>
        <p:nvSpPr>
          <p:cNvPr id="3" name="Shape 1"/>
          <p:cNvSpPr/>
          <p:nvPr/>
        </p:nvSpPr>
        <p:spPr>
          <a:xfrm>
            <a:off x="1143000" y="1874520"/>
            <a:ext cx="2286000" cy="2286000"/>
          </a:xfrm>
          <a:prstGeom prst="ellipse">
            <a:avLst/>
          </a:prstGeom>
          <a:solidFill>
            <a:srgbClr val="561520"/>
          </a:solidFill>
          <a:ln/>
        </p:spPr>
      </p:sp>
      <p:sp>
        <p:nvSpPr>
          <p:cNvPr id="4" name="Text 2"/>
          <p:cNvSpPr txBox="1"/>
          <p:nvPr/>
        </p:nvSpPr>
        <p:spPr>
          <a:xfrm>
            <a:off x="1143000" y="1874520"/>
            <a:ext cx="2286000" cy="2286000"/>
          </a:xfrm>
          <a:prstGeom prst="rect">
            <a:avLst/>
          </a:prstGeom>
          <a:noFill/>
          <a:ln/>
        </p:spPr>
        <p:txBody>
          <a:bodyPr wrap="square" lIns="0" tIns="0" rIns="0" bIns="0" rtlCol="0" anchor="ctr"/>
          <a:lstStyle/>
          <a:p>
            <a:pPr marL="0" indent="0" algn="ctr">
              <a:buNone/>
            </a:pPr>
            <a:r>
              <a:rPr lang="en-US" sz="11000" b="1" dirty="0">
                <a:solidFill>
                  <a:srgbClr val="FFFBF3"/>
                </a:solidFill>
                <a:latin typeface="Cambria" pitchFamily="34" charset="0"/>
                <a:ea typeface="Cambria" pitchFamily="34" charset="-122"/>
                <a:cs typeface="Cambria" pitchFamily="34" charset="-120"/>
              </a:rPr>
              <a:t>C</a:t>
            </a:r>
            <a:endParaRPr lang="en-US" sz="11000" dirty="0"/>
          </a:p>
        </p:txBody>
      </p:sp>
      <p:sp>
        <p:nvSpPr>
          <p:cNvPr id="5" name="Text 3"/>
          <p:cNvSpPr txBox="1"/>
          <p:nvPr/>
        </p:nvSpPr>
        <p:spPr>
          <a:xfrm>
            <a:off x="4389120" y="1417320"/>
            <a:ext cx="5486400" cy="237744"/>
          </a:xfrm>
          <a:prstGeom prst="rect">
            <a:avLst/>
          </a:prstGeom>
          <a:noFill/>
          <a:ln/>
        </p:spPr>
        <p:txBody>
          <a:bodyPr wrap="square" lIns="0" tIns="0" rIns="0" bIns="0" rtlCol="0" anchor="ctr"/>
          <a:lstStyle/>
          <a:p>
            <a:pPr marL="0" indent="0">
              <a:buNone/>
            </a:pPr>
            <a:r>
              <a:rPr lang="en-US" sz="1200" b="1" kern="0" spc="150" dirty="0">
                <a:solidFill>
                  <a:srgbClr val="EADBC0"/>
                </a:solidFill>
                <a:latin typeface="Calibri" pitchFamily="34" charset="0"/>
                <a:ea typeface="Calibri" pitchFamily="34" charset="-122"/>
                <a:cs typeface="Calibri" pitchFamily="34" charset="-120"/>
              </a:rPr>
              <a:t>PART C</a:t>
            </a:r>
            <a:endParaRPr lang="en-US" sz="1200" dirty="0"/>
          </a:p>
        </p:txBody>
      </p:sp>
      <p:sp>
        <p:nvSpPr>
          <p:cNvPr id="6" name="Text 4"/>
          <p:cNvSpPr txBox="1"/>
          <p:nvPr/>
        </p:nvSpPr>
        <p:spPr>
          <a:xfrm>
            <a:off x="4389120" y="1737360"/>
            <a:ext cx="7223760" cy="1280160"/>
          </a:xfrm>
          <a:prstGeom prst="rect">
            <a:avLst/>
          </a:prstGeom>
          <a:noFill/>
          <a:ln/>
        </p:spPr>
        <p:txBody>
          <a:bodyPr wrap="square" lIns="0" tIns="0" rIns="0" bIns="0" rtlCol="0" anchor="t"/>
          <a:lstStyle/>
          <a:p>
            <a:pPr marL="0" indent="0">
              <a:buNone/>
            </a:pPr>
            <a:r>
              <a:rPr lang="en-US" sz="3400" b="1" dirty="0">
                <a:solidFill>
                  <a:srgbClr val="FFFBF3"/>
                </a:solidFill>
                <a:latin typeface="Cambria" pitchFamily="34" charset="0"/>
                <a:ea typeface="Cambria" pitchFamily="34" charset="-122"/>
                <a:cs typeface="Cambria" pitchFamily="34" charset="-120"/>
              </a:rPr>
              <a:t>Overview of the research process</a:t>
            </a:r>
            <a:endParaRPr lang="en-US" sz="3400" dirty="0"/>
          </a:p>
        </p:txBody>
      </p:sp>
      <p:sp>
        <p:nvSpPr>
          <p:cNvPr id="7" name="Text 5"/>
          <p:cNvSpPr txBox="1"/>
          <p:nvPr/>
        </p:nvSpPr>
        <p:spPr>
          <a:xfrm>
            <a:off x="4389120" y="3200400"/>
            <a:ext cx="7223760" cy="2377440"/>
          </a:xfrm>
          <a:prstGeom prst="rect">
            <a:avLst/>
          </a:prstGeom>
          <a:noFill/>
          <a:ln/>
        </p:spPr>
        <p:txBody>
          <a:bodyPr wrap="square" lIns="0" tIns="0" rIns="0" bIns="0" rtlCol="0" anchor="t"/>
          <a:lstStyle/>
          <a:p>
            <a:pPr marL="177800" indent="-177800">
              <a:spcAft>
                <a:spcPts val="800"/>
              </a:spcAft>
              <a:buSzPct val="100000"/>
              <a:buChar char="•"/>
            </a:pPr>
            <a:r>
              <a:rPr lang="en-US" dirty="0">
                <a:solidFill>
                  <a:schemeClr val="bg1"/>
                </a:solidFill>
                <a:latin typeface="Calibri" pitchFamily="34" charset="0"/>
                <a:ea typeface="Calibri" pitchFamily="34" charset="-122"/>
                <a:cs typeface="Calibri" pitchFamily="34" charset="-120"/>
              </a:rPr>
              <a:t>Eight broad stages of a study</a:t>
            </a:r>
            <a:endParaRPr lang="en-US" dirty="0">
              <a:solidFill>
                <a:schemeClr val="bg1"/>
              </a:solidFill>
            </a:endParaRPr>
          </a:p>
          <a:p>
            <a:pPr marL="177800" indent="-177800">
              <a:spcAft>
                <a:spcPts val="800"/>
              </a:spcAft>
              <a:buSzPct val="100000"/>
              <a:buChar char="•"/>
            </a:pPr>
            <a:r>
              <a:rPr lang="en-US" dirty="0">
                <a:solidFill>
                  <a:schemeClr val="bg1"/>
                </a:solidFill>
                <a:latin typeface="Calibri" pitchFamily="34" charset="0"/>
                <a:ea typeface="Calibri" pitchFamily="34" charset="-122"/>
                <a:cs typeface="Calibri" pitchFamily="34" charset="-120"/>
              </a:rPr>
              <a:t>One SNE study, step by step</a:t>
            </a:r>
            <a:endParaRPr lang="en-US" dirty="0">
              <a:solidFill>
                <a:schemeClr val="bg1"/>
              </a:solidFill>
            </a:endParaRPr>
          </a:p>
          <a:p>
            <a:pPr marL="177800" indent="-177800">
              <a:spcAft>
                <a:spcPts val="800"/>
              </a:spcAft>
              <a:buSzPct val="100000"/>
              <a:buChar char="•"/>
            </a:pPr>
            <a:r>
              <a:rPr lang="en-US" dirty="0">
                <a:solidFill>
                  <a:schemeClr val="bg1"/>
                </a:solidFill>
                <a:latin typeface="Calibri" pitchFamily="34" charset="0"/>
                <a:ea typeface="Calibri" pitchFamily="34" charset="-122"/>
                <a:cs typeface="Calibri" pitchFamily="34" charset="-120"/>
              </a:rPr>
              <a:t>Why the process is not a straight line</a:t>
            </a:r>
            <a:endParaRPr lang="en-US" dirty="0">
              <a:solidFill>
                <a:schemeClr val="bg1"/>
              </a:solidFill>
            </a:endParaRPr>
          </a:p>
          <a:p>
            <a:pPr marL="177800" indent="-177800">
              <a:spcAft>
                <a:spcPts val="800"/>
              </a:spcAft>
              <a:buSzPct val="100000"/>
              <a:buChar char="•"/>
            </a:pPr>
            <a:r>
              <a:rPr lang="en-US" dirty="0">
                <a:solidFill>
                  <a:schemeClr val="bg1"/>
                </a:solidFill>
                <a:latin typeface="Calibri" pitchFamily="34" charset="0"/>
                <a:ea typeface="Calibri" pitchFamily="34" charset="-122"/>
                <a:cs typeface="Calibri" pitchFamily="34" charset="-120"/>
              </a:rPr>
              <a:t>Ethics at every stage</a:t>
            </a:r>
            <a:endParaRPr lang="en-US" dirty="0">
              <a:solidFill>
                <a:schemeClr val="bg1"/>
              </a:solidFill>
            </a:endParaRPr>
          </a:p>
        </p:txBody>
      </p:sp>
      <p:sp>
        <p:nvSpPr>
          <p:cNvPr id="8" name="Text 6"/>
          <p:cNvSpPr txBox="1"/>
          <p:nvPr/>
        </p:nvSpPr>
        <p:spPr>
          <a:xfrm>
            <a:off x="4389120" y="5715000"/>
            <a:ext cx="7223760" cy="457200"/>
          </a:xfrm>
          <a:prstGeom prst="rect">
            <a:avLst/>
          </a:prstGeom>
          <a:noFill/>
          <a:ln/>
        </p:spPr>
        <p:txBody>
          <a:bodyPr wrap="square" lIns="0" tIns="0" rIns="0" bIns="0" rtlCol="0" anchor="t"/>
          <a:lstStyle/>
          <a:p>
            <a:pPr marL="0" indent="0">
              <a:buNone/>
            </a:pPr>
            <a:r>
              <a:rPr lang="en-US" sz="1200" i="1" dirty="0">
                <a:solidFill>
                  <a:srgbClr val="EADBC0"/>
                </a:solidFill>
                <a:latin typeface="Calibri" pitchFamily="34" charset="0"/>
                <a:ea typeface="Calibri" pitchFamily="34" charset="-122"/>
                <a:cs typeface="Calibri" pitchFamily="34" charset="-120"/>
              </a:rPr>
              <a:t>Anchor texts: Rumrill, Cook &amp; Stevenson (2020); Mertens &amp; McLaughlin (2004)</a:t>
            </a:r>
            <a:endParaRPr lang="en-US" sz="1200" dirty="0"/>
          </a:p>
        </p:txBody>
      </p:sp>
      <p:sp>
        <p:nvSpPr>
          <p:cNvPr id="25" name="Slide Number Placeholder 0"/>
          <p:cNvSpPr>
            <a:spLocks noGrp="1"/>
          </p:cNvSpPr>
          <p:nvPr>
            <p:ph type="sldNum" sz="quarter" idx="4294967295"/>
          </p:nvPr>
        </p:nvSpPr>
        <p:spPr>
          <a:xfrm>
            <a:off x="11183112" y="6437376"/>
            <a:ext cx="457200" cy="237744"/>
          </a:xfrm>
          <a:prstGeom prst="rect">
            <a:avLst/>
          </a:prstGeom>
          <a:extLst>
            <a:ext uri="{C572A759-6A51-4108-AA02-DFA0A04FC94B}">
              <ma14:wrappingTextBoxFlag xmlns="" xmlns:ma14="http://schemas.microsoft.com/office/mac/drawingml/2011/main" val="0"/>
            </a:ext>
          </a:extLst>
        </p:spPr>
        <p:txBody>
          <a:bodyPr/>
          <a:lstStyle>
            <a:lvl1pPr>
              <a:defRPr sz="900">
                <a:solidFill>
                  <a:srgbClr val="EADBC0"/>
                </a:solidFill>
                <a:latin typeface="Calibri"/>
                <a:ea typeface="Calibri"/>
                <a:cs typeface="Calibri"/>
              </a:defRPr>
            </a:lvl1pPr>
          </a:lstStyle>
          <a:p>
            <a:pPr algn="r"/>
            <a:fld id="{F7021451-1387-4CA6-816F-3879F97B5CBC}" type="slidenum">
              <a:rPr lang="en-US" b="0"/>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wrap="square" lIns="0" tIns="0" rIns="0" bIns="0" rtlCol="0" anchor="ctr"/>
          <a:lstStyle/>
          <a:p>
            <a:pPr marL="0" indent="0">
              <a:buNone/>
            </a:pPr>
            <a:r>
              <a:rPr lang="en-US" sz="1000" b="1" kern="0" spc="150" dirty="0">
                <a:solidFill>
                  <a:srgbClr val="7A1F2B"/>
                </a:solidFill>
                <a:latin typeface="Calibri" pitchFamily="34" charset="0"/>
                <a:ea typeface="Calibri" pitchFamily="34" charset="-122"/>
                <a:cs typeface="Calibri" pitchFamily="34" charset="-120"/>
              </a:rPr>
              <a:t>PART C · RESEARCH PROCESS</a:t>
            </a:r>
            <a:endParaRPr lang="en-US" sz="1000" dirty="0"/>
          </a:p>
        </p:txBody>
      </p:sp>
      <p:sp>
        <p:nvSpPr>
          <p:cNvPr id="3" name="Text 1"/>
          <p:cNvSpPr txBox="1"/>
          <p:nvPr/>
        </p:nvSpPr>
        <p:spPr>
          <a:xfrm>
            <a:off x="548640" y="512064"/>
            <a:ext cx="11064240" cy="640080"/>
          </a:xfrm>
          <a:prstGeom prst="rect">
            <a:avLst/>
          </a:prstGeom>
          <a:noFill/>
          <a:ln/>
        </p:spPr>
        <p:txBody>
          <a:bodyPr wrap="square" lIns="0" tIns="0" rIns="0" bIns="0" rtlCol="0" anchor="ctr">
            <a:normAutofit/>
          </a:bodyPr>
          <a:lstStyle/>
          <a:p>
            <a:pPr marL="0" indent="0">
              <a:buNone/>
            </a:pPr>
            <a:r>
              <a:rPr lang="en-US" sz="2800" b="1" dirty="0">
                <a:solidFill>
                  <a:srgbClr val="2E2522"/>
                </a:solidFill>
                <a:latin typeface="Cambria" pitchFamily="34" charset="0"/>
                <a:ea typeface="Cambria" pitchFamily="34" charset="-122"/>
                <a:cs typeface="Cambria" pitchFamily="34" charset="-120"/>
              </a:rPr>
              <a:t>The research process: an overview</a:t>
            </a:r>
            <a:endParaRPr lang="en-US" sz="2800" dirty="0"/>
          </a:p>
        </p:txBody>
      </p:sp>
      <p:sp>
        <p:nvSpPr>
          <p:cNvPr id="4" name="Text 2"/>
          <p:cNvSpPr txBox="1"/>
          <p:nvPr/>
        </p:nvSpPr>
        <p:spPr>
          <a:xfrm>
            <a:off x="548640" y="6437376"/>
            <a:ext cx="9144000" cy="237744"/>
          </a:xfrm>
          <a:prstGeom prst="rect">
            <a:avLst/>
          </a:prstGeom>
          <a:noFill/>
          <a:ln/>
        </p:spPr>
        <p:txBody>
          <a:bodyPr wrap="square" lIns="0" tIns="0" rIns="0" bIns="0" rtlCol="0" anchor="ctr"/>
          <a:lstStyle/>
          <a:p>
            <a:pPr marL="0" indent="0">
              <a:buNone/>
            </a:pPr>
            <a:r>
              <a:rPr lang="en-US" sz="900" dirty="0">
                <a:solidFill>
                  <a:srgbClr val="6B5E55"/>
                </a:solidFill>
                <a:latin typeface="Calibri" pitchFamily="34" charset="0"/>
                <a:ea typeface="Calibri" pitchFamily="34" charset="-122"/>
                <a:cs typeface="Calibri" pitchFamily="34" charset="-120"/>
              </a:rPr>
              <a:t>MSN1074 Research Methodology  |  Topic 1: Introduction to Research in SNE  |  Session 1</a:t>
            </a:r>
            <a:endParaRPr lang="en-US" sz="900" dirty="0"/>
          </a:p>
        </p:txBody>
      </p:sp>
      <p:sp>
        <p:nvSpPr>
          <p:cNvPr id="5" name="Text 3"/>
          <p:cNvSpPr txBox="1"/>
          <p:nvPr/>
        </p:nvSpPr>
        <p:spPr>
          <a:xfrm>
            <a:off x="548640" y="1371600"/>
            <a:ext cx="3291840" cy="731520"/>
          </a:xfrm>
          <a:prstGeom prst="rect">
            <a:avLst/>
          </a:prstGeom>
          <a:noFill/>
          <a:ln/>
        </p:spPr>
        <p:txBody>
          <a:bodyPr wrap="square" lIns="0" tIns="0" rIns="0" bIns="0" rtlCol="0" anchor="t"/>
          <a:lstStyle/>
          <a:p>
            <a:pPr marL="0" indent="0">
              <a:buNone/>
            </a:pPr>
            <a:r>
              <a:rPr lang="en-US" sz="1800" b="1" dirty="0">
                <a:solidFill>
                  <a:srgbClr val="7A1F2B"/>
                </a:solidFill>
                <a:latin typeface="Cambria" pitchFamily="34" charset="0"/>
                <a:ea typeface="Cambria" pitchFamily="34" charset="-122"/>
                <a:cs typeface="Cambria" pitchFamily="34" charset="-120"/>
              </a:rPr>
              <a:t>Most studies move through eight broad stages.</a:t>
            </a:r>
            <a:endParaRPr lang="en-US" sz="1800" dirty="0"/>
          </a:p>
        </p:txBody>
      </p:sp>
      <p:sp>
        <p:nvSpPr>
          <p:cNvPr id="6" name="Text 4"/>
          <p:cNvSpPr txBox="1"/>
          <p:nvPr/>
        </p:nvSpPr>
        <p:spPr>
          <a:xfrm>
            <a:off x="548640" y="2194560"/>
            <a:ext cx="3291840" cy="3291840"/>
          </a:xfrm>
          <a:prstGeom prst="rect">
            <a:avLst/>
          </a:prstGeom>
          <a:noFill/>
          <a:ln/>
        </p:spPr>
        <p:txBody>
          <a:bodyPr wrap="square" lIns="0" tIns="0" rIns="0" bIns="0" rtlCol="0" anchor="t"/>
          <a:lstStyle/>
          <a:p>
            <a:pPr marL="0" indent="0">
              <a:spcAft>
                <a:spcPts val="1000"/>
              </a:spcAft>
              <a:buNone/>
            </a:pPr>
            <a:r>
              <a:rPr lang="en-US" sz="1600" dirty="0">
                <a:solidFill>
                  <a:srgbClr val="2E2522"/>
                </a:solidFill>
                <a:latin typeface="Calibri" pitchFamily="34" charset="0"/>
                <a:ea typeface="Calibri" pitchFamily="34" charset="-122"/>
                <a:cs typeface="Calibri" pitchFamily="34" charset="-120"/>
              </a:rPr>
              <a:t>The </a:t>
            </a:r>
            <a:r>
              <a:rPr lang="en-US" sz="1600" b="1" dirty="0">
                <a:solidFill>
                  <a:srgbClr val="2E2522"/>
                </a:solidFill>
                <a:latin typeface="Calibri" pitchFamily="34" charset="0"/>
                <a:ea typeface="Calibri" pitchFamily="34" charset="-122"/>
                <a:cs typeface="Calibri" pitchFamily="34" charset="-120"/>
              </a:rPr>
              <a:t>research question</a:t>
            </a:r>
            <a:r>
              <a:rPr lang="en-US" sz="1600" dirty="0">
                <a:solidFill>
                  <a:srgbClr val="2E2522"/>
                </a:solidFill>
                <a:latin typeface="Calibri" pitchFamily="34" charset="0"/>
                <a:ea typeface="Calibri" pitchFamily="34" charset="-122"/>
                <a:cs typeface="Calibri" pitchFamily="34" charset="-120"/>
              </a:rPr>
              <a:t> sits at the centre: it guides every decision, from the literature you read to the way you analyse data.</a:t>
            </a:r>
            <a:endParaRPr lang="en-US" sz="1600" dirty="0"/>
          </a:p>
          <a:p>
            <a:pPr marL="0" indent="0">
              <a:spcAft>
                <a:spcPts val="1000"/>
              </a:spcAft>
              <a:buNone/>
            </a:pPr>
            <a:r>
              <a:rPr lang="en-US" sz="1600" dirty="0">
                <a:solidFill>
                  <a:srgbClr val="2E2522"/>
                </a:solidFill>
                <a:latin typeface="Calibri" pitchFamily="34" charset="0"/>
                <a:ea typeface="Calibri" pitchFamily="34" charset="-122"/>
                <a:cs typeface="Calibri" pitchFamily="34" charset="-120"/>
              </a:rPr>
              <a:t>The final stage often leads to </a:t>
            </a:r>
            <a:r>
              <a:rPr lang="en-US" sz="1600" b="1" dirty="0">
                <a:solidFill>
                  <a:srgbClr val="2E2522"/>
                </a:solidFill>
                <a:latin typeface="Calibri" pitchFamily="34" charset="0"/>
                <a:ea typeface="Calibri" pitchFamily="34" charset="-122"/>
                <a:cs typeface="Calibri" pitchFamily="34" charset="-120"/>
              </a:rPr>
              <a:t>new questions</a:t>
            </a:r>
            <a:r>
              <a:rPr lang="en-US" sz="1600" dirty="0">
                <a:solidFill>
                  <a:srgbClr val="2E2522"/>
                </a:solidFill>
                <a:latin typeface="Calibri" pitchFamily="34" charset="0"/>
                <a:ea typeface="Calibri" pitchFamily="34" charset="-122"/>
                <a:cs typeface="Calibri" pitchFamily="34" charset="-120"/>
              </a:rPr>
              <a:t>, so the process is a cycle.</a:t>
            </a:r>
            <a:endParaRPr lang="en-US" sz="1600" dirty="0"/>
          </a:p>
          <a:p>
            <a:pPr marL="0" indent="0">
              <a:spcAft>
                <a:spcPts val="1000"/>
              </a:spcAft>
              <a:buNone/>
            </a:pPr>
            <a:r>
              <a:rPr lang="en-US" sz="1600" dirty="0">
                <a:solidFill>
                  <a:srgbClr val="2E2522"/>
                </a:solidFill>
                <a:latin typeface="Calibri" pitchFamily="34" charset="0"/>
                <a:ea typeface="Calibri" pitchFamily="34" charset="-122"/>
                <a:cs typeface="Calibri" pitchFamily="34" charset="-120"/>
              </a:rPr>
              <a:t>In real studies, researchers often move </a:t>
            </a:r>
            <a:r>
              <a:rPr lang="en-US" sz="1600" b="1" dirty="0">
                <a:solidFill>
                  <a:srgbClr val="2E2522"/>
                </a:solidFill>
                <a:latin typeface="Calibri" pitchFamily="34" charset="0"/>
                <a:ea typeface="Calibri" pitchFamily="34" charset="-122"/>
                <a:cs typeface="Calibri" pitchFamily="34" charset="-120"/>
              </a:rPr>
              <a:t>back and forth</a:t>
            </a:r>
            <a:r>
              <a:rPr lang="en-US" sz="1600" dirty="0">
                <a:solidFill>
                  <a:srgbClr val="2E2522"/>
                </a:solidFill>
                <a:latin typeface="Calibri" pitchFamily="34" charset="0"/>
                <a:ea typeface="Calibri" pitchFamily="34" charset="-122"/>
                <a:cs typeface="Calibri" pitchFamily="34" charset="-120"/>
              </a:rPr>
              <a:t> between stages (see slide 30).</a:t>
            </a:r>
            <a:endParaRPr lang="en-US" sz="1600" dirty="0"/>
          </a:p>
        </p:txBody>
      </p:sp>
      <p:sp>
        <p:nvSpPr>
          <p:cNvPr id="7" name="Shape 5"/>
          <p:cNvSpPr/>
          <p:nvPr/>
        </p:nvSpPr>
        <p:spPr>
          <a:xfrm>
            <a:off x="6035040" y="2103120"/>
            <a:ext cx="3383280" cy="3383280"/>
          </a:xfrm>
          <a:prstGeom prst="ellipse">
            <a:avLst/>
          </a:prstGeom>
          <a:ln w="25400">
            <a:solidFill>
              <a:srgbClr val="C9AE85"/>
            </a:solidFill>
            <a:prstDash val="solid"/>
          </a:ln>
        </p:spPr>
      </p:sp>
      <p:sp>
        <p:nvSpPr>
          <p:cNvPr id="8" name="Shape 6"/>
          <p:cNvSpPr/>
          <p:nvPr/>
        </p:nvSpPr>
        <p:spPr>
          <a:xfrm>
            <a:off x="6949440" y="3017520"/>
            <a:ext cx="1554480" cy="1554480"/>
          </a:xfrm>
          <a:prstGeom prst="ellipse">
            <a:avLst/>
          </a:prstGeom>
          <a:solidFill>
            <a:srgbClr val="7A1F2B"/>
          </a:solidFill>
          <a:ln/>
        </p:spPr>
      </p:sp>
      <p:sp>
        <p:nvSpPr>
          <p:cNvPr id="9" name="Text 7"/>
          <p:cNvSpPr txBox="1"/>
          <p:nvPr/>
        </p:nvSpPr>
        <p:spPr>
          <a:xfrm>
            <a:off x="7086600" y="3246120"/>
            <a:ext cx="1280160" cy="1097280"/>
          </a:xfrm>
          <a:prstGeom prst="rect">
            <a:avLst/>
          </a:prstGeom>
          <a:noFill/>
          <a:ln/>
        </p:spPr>
        <p:txBody>
          <a:bodyPr wrap="square" lIns="0" tIns="0" rIns="0" bIns="0" rtlCol="0" anchor="ctr"/>
          <a:lstStyle/>
          <a:p>
            <a:pPr marL="0" indent="0" algn="ctr">
              <a:buNone/>
            </a:pPr>
            <a:r>
              <a:rPr lang="en-US" sz="1600" b="1" dirty="0">
                <a:solidFill>
                  <a:srgbClr val="FFFBF3"/>
                </a:solidFill>
                <a:latin typeface="Calibri" pitchFamily="34" charset="0"/>
                <a:ea typeface="Calibri" pitchFamily="34" charset="-122"/>
                <a:cs typeface="Calibri" pitchFamily="34" charset="-120"/>
              </a:rPr>
              <a:t>Research question(s) guide every stage</a:t>
            </a:r>
            <a:endParaRPr lang="en-US" sz="1600" dirty="0"/>
          </a:p>
        </p:txBody>
      </p:sp>
      <p:sp>
        <p:nvSpPr>
          <p:cNvPr id="10" name="Shape 8"/>
          <p:cNvSpPr/>
          <p:nvPr/>
        </p:nvSpPr>
        <p:spPr>
          <a:xfrm rot="6750000">
            <a:off x="8282603" y="2140448"/>
            <a:ext cx="182880" cy="182880"/>
          </a:xfrm>
          <a:prstGeom prst="triangle">
            <a:avLst/>
          </a:prstGeom>
          <a:solidFill>
            <a:srgbClr val="7A1F2B"/>
          </a:solidFill>
          <a:ln/>
        </p:spPr>
      </p:sp>
      <p:sp>
        <p:nvSpPr>
          <p:cNvPr id="11" name="Text 9"/>
          <p:cNvSpPr txBox="1"/>
          <p:nvPr/>
        </p:nvSpPr>
        <p:spPr>
          <a:xfrm>
            <a:off x="7479792" y="1856232"/>
            <a:ext cx="493776" cy="493776"/>
          </a:xfrm>
          <a:prstGeom prst="ellipse">
            <a:avLst/>
          </a:prstGeom>
          <a:solidFill>
            <a:srgbClr val="7A1F2B"/>
          </a:solidFill>
          <a:ln/>
        </p:spPr>
        <p:txBody>
          <a:bodyPr wrap="square" lIns="0" tIns="0" rIns="0" bIns="0" rtlCol="0" anchor="ctr"/>
          <a:lstStyle/>
          <a:p>
            <a:pPr marL="0" indent="0" algn="ctr">
              <a:buNone/>
            </a:pPr>
            <a:r>
              <a:rPr lang="en-US" sz="1600" b="1" dirty="0">
                <a:solidFill>
                  <a:srgbClr val="FFFBF3"/>
                </a:solidFill>
                <a:latin typeface="Cambria" pitchFamily="34" charset="0"/>
                <a:ea typeface="Cambria" pitchFamily="34" charset="-122"/>
                <a:cs typeface="Cambria" pitchFamily="34" charset="-120"/>
              </a:rPr>
              <a:t>1</a:t>
            </a:r>
            <a:endParaRPr lang="en-US" sz="1600" dirty="0"/>
          </a:p>
        </p:txBody>
      </p:sp>
      <p:sp>
        <p:nvSpPr>
          <p:cNvPr id="12" name="Text 10"/>
          <p:cNvSpPr txBox="1"/>
          <p:nvPr/>
        </p:nvSpPr>
        <p:spPr>
          <a:xfrm>
            <a:off x="8014614" y="1565178"/>
            <a:ext cx="1783080" cy="548640"/>
          </a:xfrm>
          <a:prstGeom prst="rect">
            <a:avLst/>
          </a:prstGeom>
          <a:noFill/>
          <a:ln/>
        </p:spPr>
        <p:txBody>
          <a:bodyPr wrap="square" lIns="0" tIns="0" rIns="0" bIns="0" rtlCol="0" anchor="ctr"/>
          <a:lstStyle/>
          <a:p>
            <a:pPr marL="0" indent="0" algn="l">
              <a:buNone/>
            </a:pPr>
            <a:r>
              <a:rPr lang="en-US" sz="1600" b="1" dirty="0">
                <a:solidFill>
                  <a:srgbClr val="2E2522"/>
                </a:solidFill>
                <a:latin typeface="Calibri" pitchFamily="34" charset="0"/>
                <a:ea typeface="Calibri" pitchFamily="34" charset="-122"/>
                <a:cs typeface="Calibri" pitchFamily="34" charset="-120"/>
              </a:rPr>
              <a:t>Identify a problem or topic</a:t>
            </a:r>
            <a:endParaRPr lang="en-US" sz="1600" dirty="0"/>
          </a:p>
        </p:txBody>
      </p:sp>
      <p:sp>
        <p:nvSpPr>
          <p:cNvPr id="13" name="Shape 11"/>
          <p:cNvSpPr/>
          <p:nvPr/>
        </p:nvSpPr>
        <p:spPr>
          <a:xfrm rot="9450000">
            <a:off x="9198112" y="3055957"/>
            <a:ext cx="182880" cy="182880"/>
          </a:xfrm>
          <a:prstGeom prst="triangle">
            <a:avLst/>
          </a:prstGeom>
          <a:solidFill>
            <a:srgbClr val="7A1F2B"/>
          </a:solidFill>
          <a:ln/>
        </p:spPr>
      </p:sp>
      <p:sp>
        <p:nvSpPr>
          <p:cNvPr id="14" name="Text 12"/>
          <p:cNvSpPr txBox="1"/>
          <p:nvPr/>
        </p:nvSpPr>
        <p:spPr>
          <a:xfrm>
            <a:off x="8675962" y="2351702"/>
            <a:ext cx="493776" cy="493776"/>
          </a:xfrm>
          <a:prstGeom prst="ellipse">
            <a:avLst/>
          </a:prstGeom>
          <a:solidFill>
            <a:srgbClr val="7A1F2B"/>
          </a:solidFill>
          <a:ln/>
        </p:spPr>
        <p:txBody>
          <a:bodyPr wrap="square" lIns="0" tIns="0" rIns="0" bIns="0" rtlCol="0" anchor="ctr"/>
          <a:lstStyle/>
          <a:p>
            <a:pPr marL="0" indent="0" algn="ctr">
              <a:buNone/>
            </a:pPr>
            <a:r>
              <a:rPr lang="en-US" sz="1600" b="1" dirty="0">
                <a:solidFill>
                  <a:srgbClr val="FFFBF3"/>
                </a:solidFill>
                <a:latin typeface="Cambria" pitchFamily="34" charset="0"/>
                <a:ea typeface="Cambria" pitchFamily="34" charset="-122"/>
                <a:cs typeface="Cambria" pitchFamily="34" charset="-120"/>
              </a:rPr>
              <a:t>2</a:t>
            </a:r>
            <a:endParaRPr lang="en-US" sz="1600" dirty="0"/>
          </a:p>
        </p:txBody>
      </p:sp>
      <p:sp>
        <p:nvSpPr>
          <p:cNvPr id="15" name="Text 13"/>
          <p:cNvSpPr txBox="1"/>
          <p:nvPr/>
        </p:nvSpPr>
        <p:spPr>
          <a:xfrm>
            <a:off x="9288610" y="2324270"/>
            <a:ext cx="1783080" cy="548640"/>
          </a:xfrm>
          <a:prstGeom prst="rect">
            <a:avLst/>
          </a:prstGeom>
          <a:noFill/>
          <a:ln/>
        </p:spPr>
        <p:txBody>
          <a:bodyPr wrap="square" lIns="0" tIns="0" rIns="0" bIns="0" rtlCol="0" anchor="ctr"/>
          <a:lstStyle/>
          <a:p>
            <a:pPr marL="0" indent="0" algn="l">
              <a:buNone/>
            </a:pPr>
            <a:r>
              <a:rPr lang="en-US" sz="1600" b="1" dirty="0">
                <a:solidFill>
                  <a:srgbClr val="2E2522"/>
                </a:solidFill>
                <a:latin typeface="Calibri" pitchFamily="34" charset="0"/>
                <a:ea typeface="Calibri" pitchFamily="34" charset="-122"/>
                <a:cs typeface="Calibri" pitchFamily="34" charset="-120"/>
              </a:rPr>
              <a:t>Review the literature</a:t>
            </a:r>
            <a:endParaRPr lang="en-US" sz="1600" dirty="0"/>
          </a:p>
        </p:txBody>
      </p:sp>
      <p:sp>
        <p:nvSpPr>
          <p:cNvPr id="16" name="Shape 14"/>
          <p:cNvSpPr/>
          <p:nvPr/>
        </p:nvSpPr>
        <p:spPr>
          <a:xfrm rot="12150000">
            <a:off x="9198112" y="4350683"/>
            <a:ext cx="182880" cy="182880"/>
          </a:xfrm>
          <a:prstGeom prst="triangle">
            <a:avLst/>
          </a:prstGeom>
          <a:solidFill>
            <a:srgbClr val="7A1F2B"/>
          </a:solidFill>
          <a:ln/>
        </p:spPr>
      </p:sp>
      <p:sp>
        <p:nvSpPr>
          <p:cNvPr id="17" name="Text 15"/>
          <p:cNvSpPr txBox="1"/>
          <p:nvPr/>
        </p:nvSpPr>
        <p:spPr>
          <a:xfrm>
            <a:off x="9171432" y="3547872"/>
            <a:ext cx="493776" cy="493776"/>
          </a:xfrm>
          <a:prstGeom prst="ellipse">
            <a:avLst/>
          </a:prstGeom>
          <a:solidFill>
            <a:srgbClr val="7A1F2B"/>
          </a:solidFill>
          <a:ln/>
        </p:spPr>
        <p:txBody>
          <a:bodyPr wrap="square" lIns="0" tIns="0" rIns="0" bIns="0" rtlCol="0" anchor="ctr"/>
          <a:lstStyle/>
          <a:p>
            <a:pPr marL="0" indent="0" algn="ctr">
              <a:buNone/>
            </a:pPr>
            <a:r>
              <a:rPr lang="en-US" sz="1600" b="1" dirty="0">
                <a:solidFill>
                  <a:srgbClr val="FFFBF3"/>
                </a:solidFill>
                <a:latin typeface="Cambria" pitchFamily="34" charset="0"/>
                <a:ea typeface="Cambria" pitchFamily="34" charset="-122"/>
                <a:cs typeface="Cambria" pitchFamily="34" charset="-120"/>
              </a:rPr>
              <a:t>3</a:t>
            </a:r>
            <a:endParaRPr lang="en-US" sz="1600" dirty="0"/>
          </a:p>
        </p:txBody>
      </p:sp>
      <p:sp>
        <p:nvSpPr>
          <p:cNvPr id="18" name="Text 16"/>
          <p:cNvSpPr txBox="1"/>
          <p:nvPr/>
        </p:nvSpPr>
        <p:spPr>
          <a:xfrm>
            <a:off x="9784080" y="3520440"/>
            <a:ext cx="1783080" cy="548640"/>
          </a:xfrm>
          <a:prstGeom prst="rect">
            <a:avLst/>
          </a:prstGeom>
          <a:noFill/>
          <a:ln/>
        </p:spPr>
        <p:txBody>
          <a:bodyPr wrap="square" lIns="0" tIns="0" rIns="0" bIns="0" rtlCol="0" anchor="ctr"/>
          <a:lstStyle/>
          <a:p>
            <a:pPr marL="0" indent="0" algn="l">
              <a:buNone/>
            </a:pPr>
            <a:r>
              <a:rPr lang="en-US" sz="1600" b="1" dirty="0">
                <a:solidFill>
                  <a:srgbClr val="2E2522"/>
                </a:solidFill>
                <a:latin typeface="Calibri" pitchFamily="34" charset="0"/>
                <a:ea typeface="Calibri" pitchFamily="34" charset="-122"/>
                <a:cs typeface="Calibri" pitchFamily="34" charset="-120"/>
              </a:rPr>
              <a:t>Write research questions or hypotheses</a:t>
            </a:r>
            <a:endParaRPr lang="en-US" sz="1600" dirty="0"/>
          </a:p>
        </p:txBody>
      </p:sp>
      <p:sp>
        <p:nvSpPr>
          <p:cNvPr id="19" name="Shape 17"/>
          <p:cNvSpPr/>
          <p:nvPr/>
        </p:nvSpPr>
        <p:spPr>
          <a:xfrm rot="14850000">
            <a:off x="8282603" y="5266192"/>
            <a:ext cx="182880" cy="182880"/>
          </a:xfrm>
          <a:prstGeom prst="triangle">
            <a:avLst/>
          </a:prstGeom>
          <a:solidFill>
            <a:srgbClr val="7A1F2B"/>
          </a:solidFill>
          <a:ln/>
        </p:spPr>
      </p:sp>
      <p:sp>
        <p:nvSpPr>
          <p:cNvPr id="20" name="Text 18"/>
          <p:cNvSpPr txBox="1"/>
          <p:nvPr/>
        </p:nvSpPr>
        <p:spPr>
          <a:xfrm>
            <a:off x="8675962" y="4744042"/>
            <a:ext cx="493776" cy="493776"/>
          </a:xfrm>
          <a:prstGeom prst="ellipse">
            <a:avLst/>
          </a:prstGeom>
          <a:solidFill>
            <a:srgbClr val="7A1F2B"/>
          </a:solidFill>
          <a:ln/>
        </p:spPr>
        <p:txBody>
          <a:bodyPr wrap="square" lIns="0" tIns="0" rIns="0" bIns="0" rtlCol="0" anchor="ctr"/>
          <a:lstStyle/>
          <a:p>
            <a:pPr marL="0" indent="0" algn="ctr">
              <a:buNone/>
            </a:pPr>
            <a:r>
              <a:rPr lang="en-US" sz="1600" b="1" dirty="0">
                <a:solidFill>
                  <a:srgbClr val="FFFBF3"/>
                </a:solidFill>
                <a:latin typeface="Cambria" pitchFamily="34" charset="0"/>
                <a:ea typeface="Cambria" pitchFamily="34" charset="-122"/>
                <a:cs typeface="Cambria" pitchFamily="34" charset="-120"/>
              </a:rPr>
              <a:t>4</a:t>
            </a:r>
            <a:endParaRPr lang="en-US" sz="1600" dirty="0"/>
          </a:p>
        </p:txBody>
      </p:sp>
      <p:sp>
        <p:nvSpPr>
          <p:cNvPr id="21" name="Text 19"/>
          <p:cNvSpPr txBox="1"/>
          <p:nvPr/>
        </p:nvSpPr>
        <p:spPr>
          <a:xfrm>
            <a:off x="9288610" y="4716610"/>
            <a:ext cx="1783080" cy="548640"/>
          </a:xfrm>
          <a:prstGeom prst="rect">
            <a:avLst/>
          </a:prstGeom>
          <a:noFill/>
          <a:ln/>
        </p:spPr>
        <p:txBody>
          <a:bodyPr wrap="square" lIns="0" tIns="0" rIns="0" bIns="0" rtlCol="0" anchor="ctr"/>
          <a:lstStyle/>
          <a:p>
            <a:pPr marL="0" indent="0" algn="l">
              <a:buNone/>
            </a:pPr>
            <a:r>
              <a:rPr lang="en-US" sz="1600" b="1" dirty="0">
                <a:solidFill>
                  <a:srgbClr val="2E2522"/>
                </a:solidFill>
                <a:latin typeface="Calibri" pitchFamily="34" charset="0"/>
                <a:ea typeface="Calibri" pitchFamily="34" charset="-122"/>
                <a:cs typeface="Calibri" pitchFamily="34" charset="-120"/>
              </a:rPr>
              <a:t>Choose a research design</a:t>
            </a:r>
            <a:endParaRPr lang="en-US" sz="1600" dirty="0"/>
          </a:p>
        </p:txBody>
      </p:sp>
      <p:sp>
        <p:nvSpPr>
          <p:cNvPr id="22" name="Shape 20"/>
          <p:cNvSpPr/>
          <p:nvPr/>
        </p:nvSpPr>
        <p:spPr>
          <a:xfrm rot="17550000">
            <a:off x="6987877" y="5266192"/>
            <a:ext cx="182880" cy="182880"/>
          </a:xfrm>
          <a:prstGeom prst="triangle">
            <a:avLst/>
          </a:prstGeom>
          <a:solidFill>
            <a:srgbClr val="7A1F2B"/>
          </a:solidFill>
          <a:ln/>
        </p:spPr>
      </p:sp>
      <p:sp>
        <p:nvSpPr>
          <p:cNvPr id="23" name="Text 21"/>
          <p:cNvSpPr txBox="1"/>
          <p:nvPr/>
        </p:nvSpPr>
        <p:spPr>
          <a:xfrm>
            <a:off x="7479792" y="5239512"/>
            <a:ext cx="493776" cy="493776"/>
          </a:xfrm>
          <a:prstGeom prst="ellipse">
            <a:avLst/>
          </a:prstGeom>
          <a:solidFill>
            <a:srgbClr val="7A1F2B"/>
          </a:solidFill>
          <a:ln/>
        </p:spPr>
        <p:txBody>
          <a:bodyPr wrap="square" lIns="0" tIns="0" rIns="0" bIns="0" rtlCol="0" anchor="ctr"/>
          <a:lstStyle/>
          <a:p>
            <a:pPr marL="0" indent="0" algn="ctr">
              <a:buNone/>
            </a:pPr>
            <a:r>
              <a:rPr lang="en-US" sz="1600" b="1" dirty="0">
                <a:solidFill>
                  <a:srgbClr val="FFFBF3"/>
                </a:solidFill>
                <a:latin typeface="Cambria" pitchFamily="34" charset="0"/>
                <a:ea typeface="Cambria" pitchFamily="34" charset="-122"/>
                <a:cs typeface="Cambria" pitchFamily="34" charset="-120"/>
              </a:rPr>
              <a:t>5</a:t>
            </a:r>
            <a:endParaRPr lang="en-US" sz="1600" dirty="0"/>
          </a:p>
        </p:txBody>
      </p:sp>
      <p:sp>
        <p:nvSpPr>
          <p:cNvPr id="24" name="Text 22"/>
          <p:cNvSpPr txBox="1"/>
          <p:nvPr/>
        </p:nvSpPr>
        <p:spPr>
          <a:xfrm>
            <a:off x="5788152" y="5632553"/>
            <a:ext cx="1783080" cy="548640"/>
          </a:xfrm>
          <a:prstGeom prst="rect">
            <a:avLst/>
          </a:prstGeom>
          <a:noFill/>
          <a:ln/>
        </p:spPr>
        <p:txBody>
          <a:bodyPr wrap="square" lIns="0" tIns="0" rIns="0" bIns="0" rtlCol="0" anchor="ctr"/>
          <a:lstStyle/>
          <a:p>
            <a:pPr marL="0" indent="0" algn="r">
              <a:buNone/>
            </a:pPr>
            <a:r>
              <a:rPr lang="en-US" sz="1600" b="1" dirty="0">
                <a:solidFill>
                  <a:srgbClr val="2E2522"/>
                </a:solidFill>
                <a:latin typeface="Calibri" pitchFamily="34" charset="0"/>
                <a:ea typeface="Calibri" pitchFamily="34" charset="-122"/>
                <a:cs typeface="Calibri" pitchFamily="34" charset="-120"/>
              </a:rPr>
              <a:t>Plan sampling, instruments and ethics</a:t>
            </a:r>
            <a:endParaRPr lang="en-US" sz="1600" dirty="0"/>
          </a:p>
        </p:txBody>
      </p:sp>
      <p:sp>
        <p:nvSpPr>
          <p:cNvPr id="25" name="Shape 23"/>
          <p:cNvSpPr/>
          <p:nvPr/>
        </p:nvSpPr>
        <p:spPr>
          <a:xfrm rot="20250000">
            <a:off x="6072368" y="4350683"/>
            <a:ext cx="182880" cy="182880"/>
          </a:xfrm>
          <a:prstGeom prst="triangle">
            <a:avLst/>
          </a:prstGeom>
          <a:solidFill>
            <a:srgbClr val="7A1F2B"/>
          </a:solidFill>
          <a:ln/>
        </p:spPr>
      </p:sp>
      <p:sp>
        <p:nvSpPr>
          <p:cNvPr id="26" name="Text 24"/>
          <p:cNvSpPr txBox="1"/>
          <p:nvPr/>
        </p:nvSpPr>
        <p:spPr>
          <a:xfrm>
            <a:off x="6283622" y="4744042"/>
            <a:ext cx="493776" cy="493776"/>
          </a:xfrm>
          <a:prstGeom prst="ellipse">
            <a:avLst/>
          </a:prstGeom>
          <a:solidFill>
            <a:srgbClr val="7A1F2B"/>
          </a:solidFill>
          <a:ln/>
        </p:spPr>
        <p:txBody>
          <a:bodyPr wrap="square" lIns="0" tIns="0" rIns="0" bIns="0" rtlCol="0" anchor="ctr"/>
          <a:lstStyle/>
          <a:p>
            <a:pPr marL="0" indent="0" algn="ctr">
              <a:buNone/>
            </a:pPr>
            <a:r>
              <a:rPr lang="en-US" sz="1600" b="1" dirty="0">
                <a:solidFill>
                  <a:srgbClr val="FFFBF3"/>
                </a:solidFill>
                <a:latin typeface="Cambria" pitchFamily="34" charset="0"/>
                <a:ea typeface="Cambria" pitchFamily="34" charset="-122"/>
                <a:cs typeface="Cambria" pitchFamily="34" charset="-120"/>
              </a:rPr>
              <a:t>6</a:t>
            </a:r>
            <a:endParaRPr lang="en-US" sz="1600" dirty="0"/>
          </a:p>
        </p:txBody>
      </p:sp>
      <p:sp>
        <p:nvSpPr>
          <p:cNvPr id="27" name="Text 25"/>
          <p:cNvSpPr txBox="1"/>
          <p:nvPr/>
        </p:nvSpPr>
        <p:spPr>
          <a:xfrm>
            <a:off x="4381670" y="4716610"/>
            <a:ext cx="1783080" cy="548640"/>
          </a:xfrm>
          <a:prstGeom prst="rect">
            <a:avLst/>
          </a:prstGeom>
          <a:noFill/>
          <a:ln/>
        </p:spPr>
        <p:txBody>
          <a:bodyPr wrap="square" lIns="0" tIns="0" rIns="0" bIns="0" rtlCol="0" anchor="ctr"/>
          <a:lstStyle/>
          <a:p>
            <a:pPr marL="0" indent="0" algn="r">
              <a:buNone/>
            </a:pPr>
            <a:r>
              <a:rPr lang="en-US" sz="1600" b="1" dirty="0">
                <a:solidFill>
                  <a:srgbClr val="2E2522"/>
                </a:solidFill>
                <a:latin typeface="Calibri" pitchFamily="34" charset="0"/>
                <a:ea typeface="Calibri" pitchFamily="34" charset="-122"/>
                <a:cs typeface="Calibri" pitchFamily="34" charset="-120"/>
              </a:rPr>
              <a:t>Collect data</a:t>
            </a:r>
            <a:endParaRPr lang="en-US" sz="1600" dirty="0"/>
          </a:p>
        </p:txBody>
      </p:sp>
      <p:sp>
        <p:nvSpPr>
          <p:cNvPr id="28" name="Shape 26"/>
          <p:cNvSpPr/>
          <p:nvPr/>
        </p:nvSpPr>
        <p:spPr>
          <a:xfrm rot="1350000">
            <a:off x="6072368" y="3055957"/>
            <a:ext cx="182880" cy="182880"/>
          </a:xfrm>
          <a:prstGeom prst="triangle">
            <a:avLst/>
          </a:prstGeom>
          <a:solidFill>
            <a:srgbClr val="7A1F2B"/>
          </a:solidFill>
          <a:ln/>
        </p:spPr>
      </p:sp>
      <p:sp>
        <p:nvSpPr>
          <p:cNvPr id="29" name="Text 27"/>
          <p:cNvSpPr txBox="1"/>
          <p:nvPr/>
        </p:nvSpPr>
        <p:spPr>
          <a:xfrm>
            <a:off x="5788152" y="3547872"/>
            <a:ext cx="493776" cy="493776"/>
          </a:xfrm>
          <a:prstGeom prst="ellipse">
            <a:avLst/>
          </a:prstGeom>
          <a:solidFill>
            <a:srgbClr val="7A1F2B"/>
          </a:solidFill>
          <a:ln/>
        </p:spPr>
        <p:txBody>
          <a:bodyPr wrap="square" lIns="0" tIns="0" rIns="0" bIns="0" rtlCol="0" anchor="ctr"/>
          <a:lstStyle/>
          <a:p>
            <a:pPr marL="0" indent="0" algn="ctr">
              <a:buNone/>
            </a:pPr>
            <a:r>
              <a:rPr lang="en-US" sz="1600" b="1" dirty="0">
                <a:solidFill>
                  <a:srgbClr val="FFFBF3"/>
                </a:solidFill>
                <a:latin typeface="Cambria" pitchFamily="34" charset="0"/>
                <a:ea typeface="Cambria" pitchFamily="34" charset="-122"/>
                <a:cs typeface="Cambria" pitchFamily="34" charset="-120"/>
              </a:rPr>
              <a:t>7</a:t>
            </a:r>
            <a:endParaRPr lang="en-US" sz="1600" dirty="0"/>
          </a:p>
        </p:txBody>
      </p:sp>
      <p:sp>
        <p:nvSpPr>
          <p:cNvPr id="30" name="Text 28"/>
          <p:cNvSpPr txBox="1"/>
          <p:nvPr/>
        </p:nvSpPr>
        <p:spPr>
          <a:xfrm>
            <a:off x="3886200" y="3520440"/>
            <a:ext cx="1783080" cy="548640"/>
          </a:xfrm>
          <a:prstGeom prst="rect">
            <a:avLst/>
          </a:prstGeom>
          <a:noFill/>
          <a:ln/>
        </p:spPr>
        <p:txBody>
          <a:bodyPr wrap="square" lIns="0" tIns="0" rIns="0" bIns="0" rtlCol="0" anchor="ctr"/>
          <a:lstStyle/>
          <a:p>
            <a:pPr marL="0" indent="0" algn="r">
              <a:buNone/>
            </a:pPr>
            <a:r>
              <a:rPr lang="en-US" sz="1600" b="1" dirty="0">
                <a:solidFill>
                  <a:srgbClr val="2E2522"/>
                </a:solidFill>
                <a:latin typeface="Calibri" pitchFamily="34" charset="0"/>
                <a:ea typeface="Calibri" pitchFamily="34" charset="-122"/>
                <a:cs typeface="Calibri" pitchFamily="34" charset="-120"/>
              </a:rPr>
              <a:t>Analyse and interpret data</a:t>
            </a:r>
            <a:endParaRPr lang="en-US" sz="1600" dirty="0"/>
          </a:p>
        </p:txBody>
      </p:sp>
      <p:sp>
        <p:nvSpPr>
          <p:cNvPr id="31" name="Shape 29"/>
          <p:cNvSpPr/>
          <p:nvPr/>
        </p:nvSpPr>
        <p:spPr>
          <a:xfrm rot="4050000">
            <a:off x="6987877" y="2140448"/>
            <a:ext cx="182880" cy="182880"/>
          </a:xfrm>
          <a:prstGeom prst="triangle">
            <a:avLst/>
          </a:prstGeom>
          <a:solidFill>
            <a:srgbClr val="7A1F2B"/>
          </a:solidFill>
          <a:ln/>
        </p:spPr>
      </p:sp>
      <p:sp>
        <p:nvSpPr>
          <p:cNvPr id="32" name="Text 30"/>
          <p:cNvSpPr txBox="1"/>
          <p:nvPr/>
        </p:nvSpPr>
        <p:spPr>
          <a:xfrm>
            <a:off x="6283622" y="2351702"/>
            <a:ext cx="493776" cy="493776"/>
          </a:xfrm>
          <a:prstGeom prst="ellipse">
            <a:avLst/>
          </a:prstGeom>
          <a:solidFill>
            <a:srgbClr val="7A1F2B"/>
          </a:solidFill>
          <a:ln/>
        </p:spPr>
        <p:txBody>
          <a:bodyPr wrap="square" lIns="0" tIns="0" rIns="0" bIns="0" rtlCol="0" anchor="ctr"/>
          <a:lstStyle/>
          <a:p>
            <a:pPr marL="0" indent="0" algn="ctr">
              <a:buNone/>
            </a:pPr>
            <a:r>
              <a:rPr lang="en-US" sz="1600" b="1" dirty="0">
                <a:solidFill>
                  <a:srgbClr val="FFFBF3"/>
                </a:solidFill>
                <a:latin typeface="Cambria" pitchFamily="34" charset="0"/>
                <a:ea typeface="Cambria" pitchFamily="34" charset="-122"/>
                <a:cs typeface="Cambria" pitchFamily="34" charset="-120"/>
              </a:rPr>
              <a:t>8</a:t>
            </a:r>
            <a:endParaRPr lang="en-US" sz="1600" dirty="0"/>
          </a:p>
        </p:txBody>
      </p:sp>
      <p:sp>
        <p:nvSpPr>
          <p:cNvPr id="33" name="Text 31"/>
          <p:cNvSpPr txBox="1"/>
          <p:nvPr/>
        </p:nvSpPr>
        <p:spPr>
          <a:xfrm>
            <a:off x="4381670" y="2324270"/>
            <a:ext cx="1783080" cy="548640"/>
          </a:xfrm>
          <a:prstGeom prst="rect">
            <a:avLst/>
          </a:prstGeom>
          <a:noFill/>
          <a:ln/>
        </p:spPr>
        <p:txBody>
          <a:bodyPr wrap="square" lIns="0" tIns="0" rIns="0" bIns="0" rtlCol="0" anchor="ctr"/>
          <a:lstStyle/>
          <a:p>
            <a:pPr marL="0" indent="0" algn="r">
              <a:buNone/>
            </a:pPr>
            <a:r>
              <a:rPr lang="en-US" sz="1600" b="1" dirty="0">
                <a:solidFill>
                  <a:srgbClr val="2E2522"/>
                </a:solidFill>
                <a:latin typeface="Calibri" pitchFamily="34" charset="0"/>
                <a:ea typeface="Calibri" pitchFamily="34" charset="-122"/>
                <a:cs typeface="Calibri" pitchFamily="34" charset="-120"/>
              </a:rPr>
              <a:t>Report, share and ask new questions</a:t>
            </a:r>
            <a:endParaRPr lang="en-US" sz="1600" dirty="0"/>
          </a:p>
        </p:txBody>
      </p:sp>
      <p:sp>
        <p:nvSpPr>
          <p:cNvPr id="34" name="Slide Number Placeholder 0"/>
          <p:cNvSpPr>
            <a:spLocks noGrp="1"/>
          </p:cNvSpPr>
          <p:nvPr>
            <p:ph type="sldNum" sz="quarter" idx="4294967295"/>
          </p:nvPr>
        </p:nvSpPr>
        <p:spPr>
          <a:xfrm>
            <a:off x="11183112" y="6437376"/>
            <a:ext cx="457200" cy="237744"/>
          </a:xfrm>
          <a:prstGeom prst="rect">
            <a:avLst/>
          </a:prstGeom>
          <a:extLst>
            <a:ext uri="{C572A759-6A51-4108-AA02-DFA0A04FC94B}">
              <ma14:wrappingTextBoxFlag xmlns=""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lang="en-US" b="0"/>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wrap="square" lIns="0" tIns="0" rIns="0" bIns="0" rtlCol="0" anchor="ctr"/>
          <a:lstStyle/>
          <a:p>
            <a:pPr marL="0" indent="0">
              <a:buNone/>
            </a:pPr>
            <a:r>
              <a:rPr lang="en-US" sz="1000" b="1" kern="0" spc="150" dirty="0">
                <a:solidFill>
                  <a:srgbClr val="7A1F2B"/>
                </a:solidFill>
                <a:latin typeface="Calibri" pitchFamily="34" charset="0"/>
                <a:ea typeface="Calibri" pitchFamily="34" charset="-122"/>
                <a:cs typeface="Calibri" pitchFamily="34" charset="-120"/>
              </a:rPr>
              <a:t>PART C · RESEARCH PROCESS</a:t>
            </a:r>
            <a:endParaRPr lang="en-US" sz="1000" dirty="0"/>
          </a:p>
        </p:txBody>
      </p:sp>
      <p:sp>
        <p:nvSpPr>
          <p:cNvPr id="3" name="Text 1"/>
          <p:cNvSpPr txBox="1"/>
          <p:nvPr/>
        </p:nvSpPr>
        <p:spPr>
          <a:xfrm>
            <a:off x="548640" y="512064"/>
            <a:ext cx="11064240" cy="640080"/>
          </a:xfrm>
          <a:prstGeom prst="rect">
            <a:avLst/>
          </a:prstGeom>
          <a:noFill/>
          <a:ln/>
        </p:spPr>
        <p:txBody>
          <a:bodyPr wrap="square" lIns="0" tIns="0" rIns="0" bIns="0" rtlCol="0" anchor="ctr">
            <a:normAutofit/>
          </a:bodyPr>
          <a:lstStyle/>
          <a:p>
            <a:pPr marL="0" indent="0">
              <a:buNone/>
            </a:pPr>
            <a:r>
              <a:rPr lang="en-US" sz="2800" b="1" dirty="0">
                <a:solidFill>
                  <a:srgbClr val="2E2522"/>
                </a:solidFill>
                <a:latin typeface="Cambria" pitchFamily="34" charset="0"/>
                <a:ea typeface="Cambria" pitchFamily="34" charset="-122"/>
                <a:cs typeface="Cambria" pitchFamily="34" charset="-120"/>
              </a:rPr>
              <a:t>Following one study through the process (stages 1–4)</a:t>
            </a:r>
            <a:endParaRPr lang="en-US" sz="2800" dirty="0"/>
          </a:p>
        </p:txBody>
      </p:sp>
      <p:sp>
        <p:nvSpPr>
          <p:cNvPr id="4" name="Text 2"/>
          <p:cNvSpPr txBox="1"/>
          <p:nvPr/>
        </p:nvSpPr>
        <p:spPr>
          <a:xfrm>
            <a:off x="548640" y="6437376"/>
            <a:ext cx="9144000" cy="237744"/>
          </a:xfrm>
          <a:prstGeom prst="rect">
            <a:avLst/>
          </a:prstGeom>
          <a:noFill/>
          <a:ln/>
        </p:spPr>
        <p:txBody>
          <a:bodyPr wrap="square" lIns="0" tIns="0" rIns="0" bIns="0" rtlCol="0" anchor="ctr"/>
          <a:lstStyle/>
          <a:p>
            <a:pPr marL="0" indent="0">
              <a:buNone/>
            </a:pPr>
            <a:r>
              <a:rPr lang="en-US" sz="900" dirty="0">
                <a:solidFill>
                  <a:srgbClr val="6B5E55"/>
                </a:solidFill>
                <a:latin typeface="Calibri" pitchFamily="34" charset="0"/>
                <a:ea typeface="Calibri" pitchFamily="34" charset="-122"/>
                <a:cs typeface="Calibri" pitchFamily="34" charset="-120"/>
              </a:rPr>
              <a:t>MSN1074 Research Methodology  |  Topic 1: Introduction to Research in SNE  |  Session 1</a:t>
            </a:r>
            <a:endParaRPr lang="en-US" sz="900" dirty="0"/>
          </a:p>
        </p:txBody>
      </p:sp>
      <p:sp>
        <p:nvSpPr>
          <p:cNvPr id="5" name="Shape 3"/>
          <p:cNvSpPr/>
          <p:nvPr/>
        </p:nvSpPr>
        <p:spPr>
          <a:xfrm>
            <a:off x="548640" y="1170432"/>
            <a:ext cx="11091672" cy="749808"/>
          </a:xfrm>
          <a:prstGeom prst="roundRect">
            <a:avLst>
              <a:gd name="adj" fmla="val 12308"/>
            </a:avLst>
          </a:prstGeom>
          <a:solidFill>
            <a:srgbClr val="7A1F2B"/>
          </a:solidFill>
          <a:ln/>
        </p:spPr>
      </p:sp>
      <p:sp>
        <p:nvSpPr>
          <p:cNvPr id="6" name="Text 4"/>
          <p:cNvSpPr txBox="1"/>
          <p:nvPr/>
        </p:nvSpPr>
        <p:spPr>
          <a:xfrm>
            <a:off x="777240" y="1207008"/>
            <a:ext cx="10698480" cy="676656"/>
          </a:xfrm>
          <a:prstGeom prst="rect">
            <a:avLst/>
          </a:prstGeom>
          <a:noFill/>
          <a:ln/>
        </p:spPr>
        <p:txBody>
          <a:bodyPr wrap="square" lIns="0" tIns="0" rIns="0" bIns="0" rtlCol="0" anchor="ctr"/>
          <a:lstStyle/>
          <a:p>
            <a:pPr marL="0" indent="0">
              <a:buNone/>
            </a:pPr>
            <a:r>
              <a:rPr lang="en-US" b="1" dirty="0">
                <a:solidFill>
                  <a:schemeClr val="bg1"/>
                </a:solidFill>
                <a:latin typeface="Calibri" pitchFamily="34" charset="0"/>
                <a:ea typeface="Calibri" pitchFamily="34" charset="-122"/>
                <a:cs typeface="Calibri" pitchFamily="34" charset="-120"/>
              </a:rPr>
              <a:t>Ms Lim </a:t>
            </a:r>
            <a:r>
              <a:rPr lang="en-US" dirty="0">
                <a:solidFill>
                  <a:schemeClr val="bg1"/>
                </a:solidFill>
                <a:latin typeface="Calibri" pitchFamily="34" charset="0"/>
                <a:ea typeface="Calibri" pitchFamily="34" charset="-122"/>
                <a:cs typeface="Calibri" pitchFamily="34" charset="-120"/>
              </a:rPr>
              <a:t>teaches an inclusive (PPI) Year 4 class in Ipoh. </a:t>
            </a:r>
          </a:p>
          <a:p>
            <a:pPr marL="0" indent="0">
              <a:buNone/>
            </a:pPr>
            <a:r>
              <a:rPr lang="en-US" dirty="0">
                <a:solidFill>
                  <a:schemeClr val="bg1"/>
                </a:solidFill>
                <a:latin typeface="Calibri" pitchFamily="34" charset="0"/>
                <a:ea typeface="Calibri" pitchFamily="34" charset="-122"/>
                <a:cs typeface="Calibri" pitchFamily="34" charset="-120"/>
              </a:rPr>
              <a:t>She notices that pupils with dyslexia rarely speak in group discussions.</a:t>
            </a:r>
            <a:endParaRPr lang="en-US" dirty="0">
              <a:solidFill>
                <a:schemeClr val="bg1"/>
              </a:solidFill>
            </a:endParaRPr>
          </a:p>
        </p:txBody>
      </p:sp>
      <p:sp>
        <p:nvSpPr>
          <p:cNvPr id="7" name="Shape 5"/>
          <p:cNvSpPr/>
          <p:nvPr/>
        </p:nvSpPr>
        <p:spPr>
          <a:xfrm>
            <a:off x="548640" y="2103120"/>
            <a:ext cx="2532888" cy="4114800"/>
          </a:xfrm>
          <a:prstGeom prst="roundRect">
            <a:avLst>
              <a:gd name="adj" fmla="val 2888"/>
            </a:avLst>
          </a:prstGeom>
          <a:solidFill>
            <a:srgbClr val="EFE5D3"/>
          </a:solidFill>
          <a:ln/>
        </p:spPr>
      </p:sp>
      <p:sp>
        <p:nvSpPr>
          <p:cNvPr id="8" name="Text 6"/>
          <p:cNvSpPr txBox="1"/>
          <p:nvPr/>
        </p:nvSpPr>
        <p:spPr>
          <a:xfrm>
            <a:off x="731520" y="2286000"/>
            <a:ext cx="502920" cy="502920"/>
          </a:xfrm>
          <a:prstGeom prst="ellipse">
            <a:avLst/>
          </a:prstGeom>
          <a:solidFill>
            <a:srgbClr val="7A1F2B"/>
          </a:solidFill>
          <a:ln/>
        </p:spPr>
        <p:txBody>
          <a:bodyPr wrap="square" lIns="0" tIns="0" rIns="0" bIns="0" rtlCol="0" anchor="ctr"/>
          <a:lstStyle/>
          <a:p>
            <a:pPr marL="0" indent="0" algn="ctr">
              <a:buNone/>
            </a:pPr>
            <a:r>
              <a:rPr lang="en-US" sz="1900" b="1" dirty="0">
                <a:solidFill>
                  <a:srgbClr val="FFFBF3"/>
                </a:solidFill>
                <a:latin typeface="Cambria" pitchFamily="34" charset="0"/>
                <a:ea typeface="Cambria" pitchFamily="34" charset="-122"/>
                <a:cs typeface="Cambria" pitchFamily="34" charset="-120"/>
              </a:rPr>
              <a:t>1</a:t>
            </a:r>
            <a:endParaRPr lang="en-US" sz="1900" dirty="0"/>
          </a:p>
        </p:txBody>
      </p:sp>
      <p:sp>
        <p:nvSpPr>
          <p:cNvPr id="9" name="Text 7"/>
          <p:cNvSpPr txBox="1"/>
          <p:nvPr/>
        </p:nvSpPr>
        <p:spPr>
          <a:xfrm>
            <a:off x="1325880" y="2267712"/>
            <a:ext cx="1618488" cy="548640"/>
          </a:xfrm>
          <a:prstGeom prst="rect">
            <a:avLst/>
          </a:prstGeom>
          <a:noFill/>
          <a:ln/>
        </p:spPr>
        <p:txBody>
          <a:bodyPr wrap="square" lIns="0" tIns="0" rIns="0" bIns="0" rtlCol="0" anchor="ctr"/>
          <a:lstStyle/>
          <a:p>
            <a:pPr marL="0" indent="0">
              <a:buNone/>
            </a:pPr>
            <a:r>
              <a:rPr lang="en-US" b="1" dirty="0">
                <a:solidFill>
                  <a:srgbClr val="7A1F2B"/>
                </a:solidFill>
                <a:latin typeface="Cambria" pitchFamily="34" charset="0"/>
                <a:ea typeface="Cambria" pitchFamily="34" charset="-122"/>
                <a:cs typeface="Cambria" pitchFamily="34" charset="-120"/>
              </a:rPr>
              <a:t>Identify the problem</a:t>
            </a:r>
            <a:endParaRPr lang="en-US" dirty="0"/>
          </a:p>
        </p:txBody>
      </p:sp>
      <p:sp>
        <p:nvSpPr>
          <p:cNvPr id="10" name="Text 8"/>
          <p:cNvSpPr txBox="1"/>
          <p:nvPr/>
        </p:nvSpPr>
        <p:spPr>
          <a:xfrm>
            <a:off x="731520" y="2971800"/>
            <a:ext cx="2167128" cy="2103120"/>
          </a:xfrm>
          <a:prstGeom prst="rect">
            <a:avLst/>
          </a:prstGeom>
          <a:noFill/>
          <a:ln/>
        </p:spPr>
        <p:txBody>
          <a:bodyPr wrap="square" lIns="0" tIns="0" rIns="0" bIns="0" rtlCol="0" anchor="t"/>
          <a:lstStyle/>
          <a:p>
            <a:pPr marL="0" indent="0">
              <a:buNone/>
            </a:pPr>
            <a:r>
              <a:rPr lang="en-US" sz="1600" dirty="0">
                <a:solidFill>
                  <a:srgbClr val="2E2522"/>
                </a:solidFill>
                <a:latin typeface="Calibri" pitchFamily="34" charset="0"/>
                <a:ea typeface="Calibri" pitchFamily="34" charset="-122"/>
                <a:cs typeface="Calibri" pitchFamily="34" charset="-120"/>
              </a:rPr>
              <a:t>Pupils with dyslexia seldom take part in group discussions. Is this a pattern? Why might it happen?</a:t>
            </a:r>
            <a:endParaRPr lang="en-US" sz="1600" dirty="0"/>
          </a:p>
        </p:txBody>
      </p:sp>
      <p:sp>
        <p:nvSpPr>
          <p:cNvPr id="11" name="Shape 9"/>
          <p:cNvSpPr/>
          <p:nvPr/>
        </p:nvSpPr>
        <p:spPr>
          <a:xfrm>
            <a:off x="658368" y="5166360"/>
            <a:ext cx="2313432" cy="941832"/>
          </a:xfrm>
          <a:prstGeom prst="roundRect">
            <a:avLst>
              <a:gd name="adj" fmla="val 5825"/>
            </a:avLst>
          </a:prstGeom>
          <a:solidFill>
            <a:srgbClr val="FFFBF3"/>
          </a:solidFill>
          <a:ln/>
        </p:spPr>
      </p:sp>
      <p:sp>
        <p:nvSpPr>
          <p:cNvPr id="12" name="Text 10"/>
          <p:cNvSpPr txBox="1"/>
          <p:nvPr/>
        </p:nvSpPr>
        <p:spPr>
          <a:xfrm>
            <a:off x="749808" y="5184648"/>
            <a:ext cx="2130552" cy="914400"/>
          </a:xfrm>
          <a:prstGeom prst="rect">
            <a:avLst/>
          </a:prstGeom>
          <a:noFill/>
          <a:ln/>
        </p:spPr>
        <p:txBody>
          <a:bodyPr wrap="square" lIns="0" tIns="0" rIns="0" bIns="0" rtlCol="0" anchor="ctr"/>
          <a:lstStyle/>
          <a:p>
            <a:pPr marL="0" indent="0">
              <a:buNone/>
            </a:pPr>
            <a:r>
              <a:rPr lang="en-US" sz="1400" b="1" dirty="0">
                <a:solidFill>
                  <a:srgbClr val="7A1F2B"/>
                </a:solidFill>
                <a:latin typeface="Calibri" pitchFamily="34" charset="0"/>
                <a:ea typeface="Calibri" pitchFamily="34" charset="-122"/>
                <a:cs typeface="Calibri" pitchFamily="34" charset="-120"/>
              </a:rPr>
              <a:t>Tip: </a:t>
            </a:r>
            <a:r>
              <a:rPr lang="en-US" sz="1400" i="1" dirty="0">
                <a:solidFill>
                  <a:srgbClr val="2E2522"/>
                </a:solidFill>
                <a:latin typeface="Calibri" pitchFamily="34" charset="0"/>
                <a:ea typeface="Calibri" pitchFamily="34" charset="-122"/>
                <a:cs typeface="Calibri" pitchFamily="34" charset="-120"/>
              </a:rPr>
              <a:t>Start from a real problem in practice.</a:t>
            </a:r>
            <a:endParaRPr lang="en-US" sz="1400" dirty="0"/>
          </a:p>
        </p:txBody>
      </p:sp>
      <p:sp>
        <p:nvSpPr>
          <p:cNvPr id="13" name="Shape 11"/>
          <p:cNvSpPr/>
          <p:nvPr/>
        </p:nvSpPr>
        <p:spPr>
          <a:xfrm>
            <a:off x="3136392" y="3977640"/>
            <a:ext cx="210312" cy="320040"/>
          </a:xfrm>
          <a:prstGeom prst="rightArrow">
            <a:avLst/>
          </a:prstGeom>
          <a:solidFill>
            <a:srgbClr val="7A1F2B"/>
          </a:solidFill>
          <a:ln/>
        </p:spPr>
      </p:sp>
      <p:sp>
        <p:nvSpPr>
          <p:cNvPr id="14" name="Shape 12"/>
          <p:cNvSpPr/>
          <p:nvPr/>
        </p:nvSpPr>
        <p:spPr>
          <a:xfrm>
            <a:off x="3401568" y="2103120"/>
            <a:ext cx="2532888" cy="4114800"/>
          </a:xfrm>
          <a:prstGeom prst="roundRect">
            <a:avLst>
              <a:gd name="adj" fmla="val 2888"/>
            </a:avLst>
          </a:prstGeom>
          <a:solidFill>
            <a:srgbClr val="EFE5D3"/>
          </a:solidFill>
          <a:ln/>
        </p:spPr>
      </p:sp>
      <p:sp>
        <p:nvSpPr>
          <p:cNvPr id="15" name="Text 13"/>
          <p:cNvSpPr txBox="1"/>
          <p:nvPr/>
        </p:nvSpPr>
        <p:spPr>
          <a:xfrm>
            <a:off x="3584448" y="2286000"/>
            <a:ext cx="502920" cy="502920"/>
          </a:xfrm>
          <a:prstGeom prst="ellipse">
            <a:avLst/>
          </a:prstGeom>
          <a:solidFill>
            <a:srgbClr val="7A1F2B"/>
          </a:solidFill>
          <a:ln/>
        </p:spPr>
        <p:txBody>
          <a:bodyPr wrap="square" lIns="0" tIns="0" rIns="0" bIns="0" rtlCol="0" anchor="ctr"/>
          <a:lstStyle/>
          <a:p>
            <a:pPr marL="0" indent="0" algn="ctr">
              <a:buNone/>
            </a:pPr>
            <a:r>
              <a:rPr lang="en-US" sz="1900" b="1" dirty="0">
                <a:solidFill>
                  <a:srgbClr val="FFFBF3"/>
                </a:solidFill>
                <a:latin typeface="Cambria" pitchFamily="34" charset="0"/>
                <a:ea typeface="Cambria" pitchFamily="34" charset="-122"/>
                <a:cs typeface="Cambria" pitchFamily="34" charset="-120"/>
              </a:rPr>
              <a:t>2</a:t>
            </a:r>
            <a:endParaRPr lang="en-US" sz="1900" dirty="0"/>
          </a:p>
        </p:txBody>
      </p:sp>
      <p:sp>
        <p:nvSpPr>
          <p:cNvPr id="16" name="Text 14"/>
          <p:cNvSpPr txBox="1"/>
          <p:nvPr/>
        </p:nvSpPr>
        <p:spPr>
          <a:xfrm>
            <a:off x="4178808" y="2267712"/>
            <a:ext cx="1618488" cy="548640"/>
          </a:xfrm>
          <a:prstGeom prst="rect">
            <a:avLst/>
          </a:prstGeom>
          <a:noFill/>
          <a:ln/>
        </p:spPr>
        <p:txBody>
          <a:bodyPr wrap="square" lIns="0" tIns="0" rIns="0" bIns="0" rtlCol="0" anchor="ctr"/>
          <a:lstStyle/>
          <a:p>
            <a:pPr marL="0" indent="0">
              <a:buNone/>
            </a:pPr>
            <a:r>
              <a:rPr lang="en-US" b="1" dirty="0">
                <a:solidFill>
                  <a:srgbClr val="7A1F2B"/>
                </a:solidFill>
                <a:latin typeface="Cambria" pitchFamily="34" charset="0"/>
                <a:ea typeface="Cambria" pitchFamily="34" charset="-122"/>
                <a:cs typeface="Cambria" pitchFamily="34" charset="-120"/>
              </a:rPr>
              <a:t>Review the literature</a:t>
            </a:r>
            <a:endParaRPr lang="en-US" dirty="0"/>
          </a:p>
        </p:txBody>
      </p:sp>
      <p:sp>
        <p:nvSpPr>
          <p:cNvPr id="17" name="Text 15"/>
          <p:cNvSpPr txBox="1"/>
          <p:nvPr/>
        </p:nvSpPr>
        <p:spPr>
          <a:xfrm>
            <a:off x="3584448" y="2971800"/>
            <a:ext cx="2167128" cy="2103120"/>
          </a:xfrm>
          <a:prstGeom prst="rect">
            <a:avLst/>
          </a:prstGeom>
          <a:noFill/>
          <a:ln/>
        </p:spPr>
        <p:txBody>
          <a:bodyPr wrap="square" lIns="0" tIns="0" rIns="0" bIns="0" rtlCol="0" anchor="t"/>
          <a:lstStyle/>
          <a:p>
            <a:pPr marL="0" indent="0">
              <a:buNone/>
            </a:pPr>
            <a:r>
              <a:rPr lang="en-US" sz="1600" dirty="0">
                <a:solidFill>
                  <a:srgbClr val="2E2522"/>
                </a:solidFill>
                <a:latin typeface="Calibri" pitchFamily="34" charset="0"/>
                <a:ea typeface="Calibri" pitchFamily="34" charset="-122"/>
                <a:cs typeface="Calibri" pitchFamily="34" charset="-120"/>
              </a:rPr>
              <a:t>She searches Google Scholar and ERIC for studies on dyslexia, participation and peer support. She finds many Western studies but few Malaysian ones.</a:t>
            </a:r>
            <a:endParaRPr lang="en-US" sz="1600" dirty="0"/>
          </a:p>
        </p:txBody>
      </p:sp>
      <p:sp>
        <p:nvSpPr>
          <p:cNvPr id="18" name="Shape 16"/>
          <p:cNvSpPr/>
          <p:nvPr/>
        </p:nvSpPr>
        <p:spPr>
          <a:xfrm>
            <a:off x="3511296" y="5166360"/>
            <a:ext cx="2313432" cy="941832"/>
          </a:xfrm>
          <a:prstGeom prst="roundRect">
            <a:avLst>
              <a:gd name="adj" fmla="val 5825"/>
            </a:avLst>
          </a:prstGeom>
          <a:solidFill>
            <a:srgbClr val="FFFBF3"/>
          </a:solidFill>
          <a:ln/>
        </p:spPr>
      </p:sp>
      <p:sp>
        <p:nvSpPr>
          <p:cNvPr id="19" name="Text 17"/>
          <p:cNvSpPr txBox="1"/>
          <p:nvPr/>
        </p:nvSpPr>
        <p:spPr>
          <a:xfrm>
            <a:off x="3602736" y="5184648"/>
            <a:ext cx="2130552" cy="914400"/>
          </a:xfrm>
          <a:prstGeom prst="rect">
            <a:avLst/>
          </a:prstGeom>
          <a:noFill/>
          <a:ln/>
        </p:spPr>
        <p:txBody>
          <a:bodyPr wrap="square" lIns="0" tIns="0" rIns="0" bIns="0" rtlCol="0" anchor="ctr"/>
          <a:lstStyle/>
          <a:p>
            <a:pPr marL="0" indent="0">
              <a:buNone/>
            </a:pPr>
            <a:r>
              <a:rPr lang="en-US" sz="1400" b="1" dirty="0">
                <a:solidFill>
                  <a:srgbClr val="7A1F2B"/>
                </a:solidFill>
                <a:latin typeface="Calibri" pitchFamily="34" charset="0"/>
                <a:ea typeface="Calibri" pitchFamily="34" charset="-122"/>
                <a:cs typeface="Calibri" pitchFamily="34" charset="-120"/>
              </a:rPr>
              <a:t>Tip: </a:t>
            </a:r>
            <a:r>
              <a:rPr lang="en-US" sz="1400" i="1" dirty="0">
                <a:solidFill>
                  <a:srgbClr val="2E2522"/>
                </a:solidFill>
                <a:latin typeface="Calibri" pitchFamily="34" charset="0"/>
                <a:ea typeface="Calibri" pitchFamily="34" charset="-122"/>
                <a:cs typeface="Calibri" pitchFamily="34" charset="-120"/>
              </a:rPr>
              <a:t>The literature shows what is known, and where the gap is.</a:t>
            </a:r>
            <a:endParaRPr lang="en-US" sz="1400" dirty="0"/>
          </a:p>
        </p:txBody>
      </p:sp>
      <p:sp>
        <p:nvSpPr>
          <p:cNvPr id="20" name="Shape 18"/>
          <p:cNvSpPr/>
          <p:nvPr/>
        </p:nvSpPr>
        <p:spPr>
          <a:xfrm>
            <a:off x="5989320" y="3977640"/>
            <a:ext cx="210312" cy="320040"/>
          </a:xfrm>
          <a:prstGeom prst="rightArrow">
            <a:avLst/>
          </a:prstGeom>
          <a:solidFill>
            <a:srgbClr val="7A1F2B"/>
          </a:solidFill>
          <a:ln/>
        </p:spPr>
      </p:sp>
      <p:sp>
        <p:nvSpPr>
          <p:cNvPr id="21" name="Shape 19"/>
          <p:cNvSpPr/>
          <p:nvPr/>
        </p:nvSpPr>
        <p:spPr>
          <a:xfrm>
            <a:off x="6254496" y="2103120"/>
            <a:ext cx="2532888" cy="4114800"/>
          </a:xfrm>
          <a:prstGeom prst="roundRect">
            <a:avLst>
              <a:gd name="adj" fmla="val 2888"/>
            </a:avLst>
          </a:prstGeom>
          <a:solidFill>
            <a:srgbClr val="EFE5D3"/>
          </a:solidFill>
          <a:ln/>
        </p:spPr>
      </p:sp>
      <p:sp>
        <p:nvSpPr>
          <p:cNvPr id="22" name="Text 20"/>
          <p:cNvSpPr txBox="1"/>
          <p:nvPr/>
        </p:nvSpPr>
        <p:spPr>
          <a:xfrm>
            <a:off x="6437376" y="2286000"/>
            <a:ext cx="502920" cy="502920"/>
          </a:xfrm>
          <a:prstGeom prst="ellipse">
            <a:avLst/>
          </a:prstGeom>
          <a:solidFill>
            <a:srgbClr val="7A1F2B"/>
          </a:solidFill>
          <a:ln/>
        </p:spPr>
        <p:txBody>
          <a:bodyPr wrap="square" lIns="0" tIns="0" rIns="0" bIns="0" rtlCol="0" anchor="ctr"/>
          <a:lstStyle/>
          <a:p>
            <a:pPr marL="0" indent="0" algn="ctr">
              <a:buNone/>
            </a:pPr>
            <a:r>
              <a:rPr lang="en-US" sz="1900" b="1" dirty="0">
                <a:solidFill>
                  <a:srgbClr val="FFFBF3"/>
                </a:solidFill>
                <a:latin typeface="Cambria" pitchFamily="34" charset="0"/>
                <a:ea typeface="Cambria" pitchFamily="34" charset="-122"/>
                <a:cs typeface="Cambria" pitchFamily="34" charset="-120"/>
              </a:rPr>
              <a:t>3</a:t>
            </a:r>
            <a:endParaRPr lang="en-US" sz="1900" dirty="0"/>
          </a:p>
        </p:txBody>
      </p:sp>
      <p:sp>
        <p:nvSpPr>
          <p:cNvPr id="23" name="Text 21"/>
          <p:cNvSpPr txBox="1"/>
          <p:nvPr/>
        </p:nvSpPr>
        <p:spPr>
          <a:xfrm>
            <a:off x="7031736" y="2267712"/>
            <a:ext cx="1618488" cy="548640"/>
          </a:xfrm>
          <a:prstGeom prst="rect">
            <a:avLst/>
          </a:prstGeom>
          <a:noFill/>
          <a:ln/>
        </p:spPr>
        <p:txBody>
          <a:bodyPr wrap="square" lIns="0" tIns="0" rIns="0" bIns="0" rtlCol="0" anchor="ctr"/>
          <a:lstStyle/>
          <a:p>
            <a:pPr marL="0" indent="0">
              <a:buNone/>
            </a:pPr>
            <a:r>
              <a:rPr lang="en-US" b="1" dirty="0">
                <a:solidFill>
                  <a:srgbClr val="7A1F2B"/>
                </a:solidFill>
                <a:latin typeface="Cambria" pitchFamily="34" charset="0"/>
                <a:ea typeface="Cambria" pitchFamily="34" charset="-122"/>
                <a:cs typeface="Cambria" pitchFamily="34" charset="-120"/>
              </a:rPr>
              <a:t>Write the question</a:t>
            </a:r>
            <a:endParaRPr lang="en-US" dirty="0"/>
          </a:p>
        </p:txBody>
      </p:sp>
      <p:sp>
        <p:nvSpPr>
          <p:cNvPr id="24" name="Text 22"/>
          <p:cNvSpPr txBox="1"/>
          <p:nvPr/>
        </p:nvSpPr>
        <p:spPr>
          <a:xfrm>
            <a:off x="6437376" y="2971800"/>
            <a:ext cx="2167128" cy="2103120"/>
          </a:xfrm>
          <a:prstGeom prst="rect">
            <a:avLst/>
          </a:prstGeom>
          <a:noFill/>
          <a:ln/>
        </p:spPr>
        <p:txBody>
          <a:bodyPr wrap="square" lIns="0" tIns="0" rIns="0" bIns="0" rtlCol="0" anchor="t"/>
          <a:lstStyle/>
          <a:p>
            <a:pPr marL="0" indent="0">
              <a:buNone/>
            </a:pPr>
            <a:r>
              <a:rPr lang="en-US" sz="1600" dirty="0">
                <a:solidFill>
                  <a:srgbClr val="2E2522"/>
                </a:solidFill>
                <a:latin typeface="Calibri" pitchFamily="34" charset="0"/>
                <a:ea typeface="Calibri" pitchFamily="34" charset="-122"/>
                <a:cs typeface="Calibri" pitchFamily="34" charset="-120"/>
              </a:rPr>
              <a:t>“How do Year 4 pupils with dyslexia experience group discussions, and what helps them take part?”</a:t>
            </a:r>
            <a:endParaRPr lang="en-US" sz="1600" dirty="0"/>
          </a:p>
        </p:txBody>
      </p:sp>
      <p:sp>
        <p:nvSpPr>
          <p:cNvPr id="25" name="Shape 23"/>
          <p:cNvSpPr/>
          <p:nvPr/>
        </p:nvSpPr>
        <p:spPr>
          <a:xfrm>
            <a:off x="6364224" y="5166360"/>
            <a:ext cx="2313432" cy="941832"/>
          </a:xfrm>
          <a:prstGeom prst="roundRect">
            <a:avLst>
              <a:gd name="adj" fmla="val 5825"/>
            </a:avLst>
          </a:prstGeom>
          <a:solidFill>
            <a:srgbClr val="FFFBF3"/>
          </a:solidFill>
          <a:ln/>
        </p:spPr>
      </p:sp>
      <p:sp>
        <p:nvSpPr>
          <p:cNvPr id="26" name="Text 24"/>
          <p:cNvSpPr txBox="1"/>
          <p:nvPr/>
        </p:nvSpPr>
        <p:spPr>
          <a:xfrm>
            <a:off x="6455664" y="5184648"/>
            <a:ext cx="2130552" cy="914400"/>
          </a:xfrm>
          <a:prstGeom prst="rect">
            <a:avLst/>
          </a:prstGeom>
          <a:noFill/>
          <a:ln/>
        </p:spPr>
        <p:txBody>
          <a:bodyPr wrap="square" lIns="0" tIns="0" rIns="0" bIns="0" rtlCol="0" anchor="ctr"/>
          <a:lstStyle/>
          <a:p>
            <a:pPr marL="0" indent="0">
              <a:buNone/>
            </a:pPr>
            <a:r>
              <a:rPr lang="en-US" sz="1400" b="1" dirty="0">
                <a:solidFill>
                  <a:srgbClr val="7A1F2B"/>
                </a:solidFill>
                <a:latin typeface="Calibri" pitchFamily="34" charset="0"/>
                <a:ea typeface="Calibri" pitchFamily="34" charset="-122"/>
                <a:cs typeface="Calibri" pitchFamily="34" charset="-120"/>
              </a:rPr>
              <a:t>Tip: </a:t>
            </a:r>
            <a:r>
              <a:rPr lang="en-US" sz="1400" i="1" dirty="0">
                <a:solidFill>
                  <a:srgbClr val="2E2522"/>
                </a:solidFill>
                <a:latin typeface="Calibri" pitchFamily="34" charset="0"/>
                <a:ea typeface="Calibri" pitchFamily="34" charset="-122"/>
                <a:cs typeface="Calibri" pitchFamily="34" charset="-120"/>
              </a:rPr>
              <a:t>A “how” and “what” question points towards a qualitative design.</a:t>
            </a:r>
            <a:endParaRPr lang="en-US" sz="1400" dirty="0"/>
          </a:p>
        </p:txBody>
      </p:sp>
      <p:sp>
        <p:nvSpPr>
          <p:cNvPr id="27" name="Shape 25"/>
          <p:cNvSpPr/>
          <p:nvPr/>
        </p:nvSpPr>
        <p:spPr>
          <a:xfrm>
            <a:off x="8842248" y="3977640"/>
            <a:ext cx="210312" cy="320040"/>
          </a:xfrm>
          <a:prstGeom prst="rightArrow">
            <a:avLst/>
          </a:prstGeom>
          <a:solidFill>
            <a:srgbClr val="7A1F2B"/>
          </a:solidFill>
          <a:ln/>
        </p:spPr>
      </p:sp>
      <p:sp>
        <p:nvSpPr>
          <p:cNvPr id="28" name="Shape 26"/>
          <p:cNvSpPr/>
          <p:nvPr/>
        </p:nvSpPr>
        <p:spPr>
          <a:xfrm>
            <a:off x="9107424" y="2103120"/>
            <a:ext cx="2532888" cy="4114800"/>
          </a:xfrm>
          <a:prstGeom prst="roundRect">
            <a:avLst>
              <a:gd name="adj" fmla="val 2888"/>
            </a:avLst>
          </a:prstGeom>
          <a:solidFill>
            <a:srgbClr val="EFE5D3"/>
          </a:solidFill>
          <a:ln/>
        </p:spPr>
      </p:sp>
      <p:sp>
        <p:nvSpPr>
          <p:cNvPr id="29" name="Text 27"/>
          <p:cNvSpPr txBox="1"/>
          <p:nvPr/>
        </p:nvSpPr>
        <p:spPr>
          <a:xfrm>
            <a:off x="9290304" y="2286000"/>
            <a:ext cx="502920" cy="502920"/>
          </a:xfrm>
          <a:prstGeom prst="ellipse">
            <a:avLst/>
          </a:prstGeom>
          <a:solidFill>
            <a:srgbClr val="7A1F2B"/>
          </a:solidFill>
          <a:ln/>
        </p:spPr>
        <p:txBody>
          <a:bodyPr wrap="square" lIns="0" tIns="0" rIns="0" bIns="0" rtlCol="0" anchor="ctr"/>
          <a:lstStyle/>
          <a:p>
            <a:pPr marL="0" indent="0" algn="ctr">
              <a:buNone/>
            </a:pPr>
            <a:r>
              <a:rPr lang="en-US" sz="1900" b="1" dirty="0">
                <a:solidFill>
                  <a:srgbClr val="FFFBF3"/>
                </a:solidFill>
                <a:latin typeface="Cambria" pitchFamily="34" charset="0"/>
                <a:ea typeface="Cambria" pitchFamily="34" charset="-122"/>
                <a:cs typeface="Cambria" pitchFamily="34" charset="-120"/>
              </a:rPr>
              <a:t>4</a:t>
            </a:r>
            <a:endParaRPr lang="en-US" sz="1900" dirty="0"/>
          </a:p>
        </p:txBody>
      </p:sp>
      <p:sp>
        <p:nvSpPr>
          <p:cNvPr id="30" name="Text 28"/>
          <p:cNvSpPr txBox="1"/>
          <p:nvPr/>
        </p:nvSpPr>
        <p:spPr>
          <a:xfrm>
            <a:off x="9884664" y="2267712"/>
            <a:ext cx="1618488" cy="548640"/>
          </a:xfrm>
          <a:prstGeom prst="rect">
            <a:avLst/>
          </a:prstGeom>
          <a:noFill/>
          <a:ln/>
        </p:spPr>
        <p:txBody>
          <a:bodyPr wrap="square" lIns="0" tIns="0" rIns="0" bIns="0" rtlCol="0" anchor="ctr"/>
          <a:lstStyle/>
          <a:p>
            <a:pPr marL="0" indent="0">
              <a:buNone/>
            </a:pPr>
            <a:r>
              <a:rPr lang="en-US" b="1" dirty="0">
                <a:solidFill>
                  <a:srgbClr val="7A1F2B"/>
                </a:solidFill>
                <a:latin typeface="Cambria" pitchFamily="34" charset="0"/>
                <a:ea typeface="Cambria" pitchFamily="34" charset="-122"/>
                <a:cs typeface="Cambria" pitchFamily="34" charset="-120"/>
              </a:rPr>
              <a:t>Choose a design</a:t>
            </a:r>
            <a:endParaRPr lang="en-US" dirty="0"/>
          </a:p>
        </p:txBody>
      </p:sp>
      <p:sp>
        <p:nvSpPr>
          <p:cNvPr id="31" name="Text 29"/>
          <p:cNvSpPr txBox="1"/>
          <p:nvPr/>
        </p:nvSpPr>
        <p:spPr>
          <a:xfrm>
            <a:off x="9290304" y="2971800"/>
            <a:ext cx="2167128" cy="2103120"/>
          </a:xfrm>
          <a:prstGeom prst="rect">
            <a:avLst/>
          </a:prstGeom>
          <a:noFill/>
          <a:ln/>
        </p:spPr>
        <p:txBody>
          <a:bodyPr wrap="square" lIns="0" tIns="0" rIns="0" bIns="0" rtlCol="0" anchor="t"/>
          <a:lstStyle/>
          <a:p>
            <a:pPr marL="0" indent="0">
              <a:buNone/>
            </a:pPr>
            <a:r>
              <a:rPr lang="en-US" sz="1600" dirty="0">
                <a:solidFill>
                  <a:srgbClr val="2E2522"/>
                </a:solidFill>
                <a:latin typeface="Calibri" pitchFamily="34" charset="0"/>
                <a:ea typeface="Calibri" pitchFamily="34" charset="-122"/>
                <a:cs typeface="Calibri" pitchFamily="34" charset="-120"/>
              </a:rPr>
              <a:t>A qualitative case study of her own class, within a constructivist paradigm.</a:t>
            </a:r>
            <a:endParaRPr lang="en-US" sz="1600" dirty="0"/>
          </a:p>
        </p:txBody>
      </p:sp>
      <p:sp>
        <p:nvSpPr>
          <p:cNvPr id="32" name="Shape 30"/>
          <p:cNvSpPr/>
          <p:nvPr/>
        </p:nvSpPr>
        <p:spPr>
          <a:xfrm>
            <a:off x="9217152" y="5166360"/>
            <a:ext cx="2313432" cy="941832"/>
          </a:xfrm>
          <a:prstGeom prst="roundRect">
            <a:avLst>
              <a:gd name="adj" fmla="val 5825"/>
            </a:avLst>
          </a:prstGeom>
          <a:solidFill>
            <a:srgbClr val="FFFBF3"/>
          </a:solidFill>
          <a:ln/>
        </p:spPr>
      </p:sp>
      <p:sp>
        <p:nvSpPr>
          <p:cNvPr id="33" name="Text 31"/>
          <p:cNvSpPr txBox="1"/>
          <p:nvPr/>
        </p:nvSpPr>
        <p:spPr>
          <a:xfrm>
            <a:off x="9308592" y="5184648"/>
            <a:ext cx="2130552" cy="914400"/>
          </a:xfrm>
          <a:prstGeom prst="rect">
            <a:avLst/>
          </a:prstGeom>
          <a:noFill/>
          <a:ln/>
        </p:spPr>
        <p:txBody>
          <a:bodyPr wrap="square" lIns="0" tIns="0" rIns="0" bIns="0" rtlCol="0" anchor="ctr"/>
          <a:lstStyle/>
          <a:p>
            <a:pPr marL="0" indent="0">
              <a:buNone/>
            </a:pPr>
            <a:r>
              <a:rPr lang="en-US" sz="1400" b="1" dirty="0">
                <a:solidFill>
                  <a:srgbClr val="7A1F2B"/>
                </a:solidFill>
                <a:latin typeface="Calibri" pitchFamily="34" charset="0"/>
                <a:ea typeface="Calibri" pitchFamily="34" charset="-122"/>
                <a:cs typeface="Calibri" pitchFamily="34" charset="-120"/>
              </a:rPr>
              <a:t>Tip: </a:t>
            </a:r>
            <a:r>
              <a:rPr lang="en-US" sz="1400" i="1" dirty="0">
                <a:solidFill>
                  <a:srgbClr val="2E2522"/>
                </a:solidFill>
                <a:latin typeface="Calibri" pitchFamily="34" charset="0"/>
                <a:ea typeface="Calibri" pitchFamily="34" charset="-122"/>
                <a:cs typeface="Calibri" pitchFamily="34" charset="-120"/>
              </a:rPr>
              <a:t>The design follows from the question, not the other way round.</a:t>
            </a:r>
            <a:endParaRPr lang="en-US" sz="1400" dirty="0"/>
          </a:p>
        </p:txBody>
      </p:sp>
      <p:sp>
        <p:nvSpPr>
          <p:cNvPr id="34" name="Slide Number Placeholder 0"/>
          <p:cNvSpPr>
            <a:spLocks noGrp="1"/>
          </p:cNvSpPr>
          <p:nvPr>
            <p:ph type="sldNum" sz="quarter" idx="4294967295"/>
          </p:nvPr>
        </p:nvSpPr>
        <p:spPr>
          <a:xfrm>
            <a:off x="11183112" y="6437376"/>
            <a:ext cx="457200" cy="237744"/>
          </a:xfrm>
          <a:prstGeom prst="rect">
            <a:avLst/>
          </a:prstGeom>
          <a:extLst>
            <a:ext uri="{C572A759-6A51-4108-AA02-DFA0A04FC94B}">
              <ma14:wrappingTextBoxFlag xmlns=""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lang="en-US" b="0"/>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wrap="square" lIns="0" tIns="0" rIns="0" bIns="0" rtlCol="0" anchor="ctr"/>
          <a:lstStyle/>
          <a:p>
            <a:pPr marL="0" indent="0">
              <a:buNone/>
            </a:pPr>
            <a:r>
              <a:rPr lang="en-US" sz="1000" b="1" kern="0" spc="150" dirty="0">
                <a:solidFill>
                  <a:srgbClr val="7A1F2B"/>
                </a:solidFill>
                <a:latin typeface="Calibri" pitchFamily="34" charset="0"/>
                <a:ea typeface="Calibri" pitchFamily="34" charset="-122"/>
                <a:cs typeface="Calibri" pitchFamily="34" charset="-120"/>
              </a:rPr>
              <a:t>PART C · RESEARCH PROCESS</a:t>
            </a:r>
            <a:endParaRPr lang="en-US" sz="1000" dirty="0"/>
          </a:p>
        </p:txBody>
      </p:sp>
      <p:sp>
        <p:nvSpPr>
          <p:cNvPr id="3" name="Text 1"/>
          <p:cNvSpPr txBox="1"/>
          <p:nvPr/>
        </p:nvSpPr>
        <p:spPr>
          <a:xfrm>
            <a:off x="548640" y="512064"/>
            <a:ext cx="11064240" cy="640080"/>
          </a:xfrm>
          <a:prstGeom prst="rect">
            <a:avLst/>
          </a:prstGeom>
          <a:noFill/>
          <a:ln/>
        </p:spPr>
        <p:txBody>
          <a:bodyPr wrap="square" lIns="0" tIns="0" rIns="0" bIns="0" rtlCol="0" anchor="ctr">
            <a:normAutofit/>
          </a:bodyPr>
          <a:lstStyle/>
          <a:p>
            <a:pPr marL="0" indent="0">
              <a:buNone/>
            </a:pPr>
            <a:r>
              <a:rPr lang="en-US" sz="2800" b="1" dirty="0">
                <a:solidFill>
                  <a:srgbClr val="2E2522"/>
                </a:solidFill>
                <a:latin typeface="Cambria" pitchFamily="34" charset="0"/>
                <a:ea typeface="Cambria" pitchFamily="34" charset="-122"/>
                <a:cs typeface="Cambria" pitchFamily="34" charset="-120"/>
              </a:rPr>
              <a:t>Following one study through the process (stages 5–8)</a:t>
            </a:r>
            <a:endParaRPr lang="en-US" sz="2800" dirty="0"/>
          </a:p>
        </p:txBody>
      </p:sp>
      <p:sp>
        <p:nvSpPr>
          <p:cNvPr id="4" name="Text 2"/>
          <p:cNvSpPr txBox="1"/>
          <p:nvPr/>
        </p:nvSpPr>
        <p:spPr>
          <a:xfrm>
            <a:off x="548640" y="6437376"/>
            <a:ext cx="9144000" cy="237744"/>
          </a:xfrm>
          <a:prstGeom prst="rect">
            <a:avLst/>
          </a:prstGeom>
          <a:noFill/>
          <a:ln/>
        </p:spPr>
        <p:txBody>
          <a:bodyPr wrap="square" lIns="0" tIns="0" rIns="0" bIns="0" rtlCol="0" anchor="ctr"/>
          <a:lstStyle/>
          <a:p>
            <a:pPr marL="0" indent="0">
              <a:buNone/>
            </a:pPr>
            <a:r>
              <a:rPr lang="en-US" sz="900" dirty="0">
                <a:solidFill>
                  <a:srgbClr val="6B5E55"/>
                </a:solidFill>
                <a:latin typeface="Calibri" pitchFamily="34" charset="0"/>
                <a:ea typeface="Calibri" pitchFamily="34" charset="-122"/>
                <a:cs typeface="Calibri" pitchFamily="34" charset="-120"/>
              </a:rPr>
              <a:t>MSN1074 Research Methodology  |  Topic 1: Introduction to Research in SNE  |  Session 1</a:t>
            </a:r>
            <a:endParaRPr lang="en-US" sz="900" dirty="0"/>
          </a:p>
        </p:txBody>
      </p:sp>
      <p:sp>
        <p:nvSpPr>
          <p:cNvPr id="7" name="Shape 5"/>
          <p:cNvSpPr/>
          <p:nvPr/>
        </p:nvSpPr>
        <p:spPr>
          <a:xfrm>
            <a:off x="548640" y="2103120"/>
            <a:ext cx="2532888" cy="4114800"/>
          </a:xfrm>
          <a:prstGeom prst="roundRect">
            <a:avLst>
              <a:gd name="adj" fmla="val 2888"/>
            </a:avLst>
          </a:prstGeom>
          <a:solidFill>
            <a:srgbClr val="EFE5D3"/>
          </a:solidFill>
          <a:ln/>
        </p:spPr>
      </p:sp>
      <p:sp>
        <p:nvSpPr>
          <p:cNvPr id="8" name="Text 6"/>
          <p:cNvSpPr txBox="1"/>
          <p:nvPr/>
        </p:nvSpPr>
        <p:spPr>
          <a:xfrm>
            <a:off x="731520" y="2286000"/>
            <a:ext cx="502920" cy="502920"/>
          </a:xfrm>
          <a:prstGeom prst="ellipse">
            <a:avLst/>
          </a:prstGeom>
          <a:solidFill>
            <a:srgbClr val="7A1F2B"/>
          </a:solidFill>
          <a:ln/>
        </p:spPr>
        <p:txBody>
          <a:bodyPr wrap="square" lIns="0" tIns="0" rIns="0" bIns="0" rtlCol="0" anchor="ctr"/>
          <a:lstStyle/>
          <a:p>
            <a:pPr marL="0" indent="0" algn="ctr">
              <a:buNone/>
            </a:pPr>
            <a:r>
              <a:rPr lang="en-US" sz="1900" b="1" dirty="0">
                <a:solidFill>
                  <a:srgbClr val="FFFBF3"/>
                </a:solidFill>
                <a:latin typeface="Cambria" pitchFamily="34" charset="0"/>
                <a:ea typeface="Cambria" pitchFamily="34" charset="-122"/>
                <a:cs typeface="Cambria" pitchFamily="34" charset="-120"/>
              </a:rPr>
              <a:t>5</a:t>
            </a:r>
            <a:endParaRPr lang="en-US" sz="1900" dirty="0"/>
          </a:p>
        </p:txBody>
      </p:sp>
      <p:sp>
        <p:nvSpPr>
          <p:cNvPr id="9" name="Text 7"/>
          <p:cNvSpPr txBox="1"/>
          <p:nvPr/>
        </p:nvSpPr>
        <p:spPr>
          <a:xfrm>
            <a:off x="1325880" y="2267712"/>
            <a:ext cx="1618488" cy="548640"/>
          </a:xfrm>
          <a:prstGeom prst="rect">
            <a:avLst/>
          </a:prstGeom>
          <a:noFill/>
          <a:ln/>
        </p:spPr>
        <p:txBody>
          <a:bodyPr wrap="square" lIns="0" tIns="0" rIns="0" bIns="0" rtlCol="0" anchor="ctr"/>
          <a:lstStyle/>
          <a:p>
            <a:pPr marL="0" indent="0">
              <a:buNone/>
            </a:pPr>
            <a:r>
              <a:rPr lang="en-US" b="1" dirty="0">
                <a:solidFill>
                  <a:srgbClr val="7A1F2B"/>
                </a:solidFill>
                <a:latin typeface="Cambria" pitchFamily="34" charset="0"/>
                <a:ea typeface="Cambria" pitchFamily="34" charset="-122"/>
                <a:cs typeface="Cambria" pitchFamily="34" charset="-120"/>
              </a:rPr>
              <a:t>Plan sample and ethics</a:t>
            </a:r>
            <a:endParaRPr lang="en-US" dirty="0"/>
          </a:p>
        </p:txBody>
      </p:sp>
      <p:sp>
        <p:nvSpPr>
          <p:cNvPr id="10" name="Text 8"/>
          <p:cNvSpPr txBox="1"/>
          <p:nvPr/>
        </p:nvSpPr>
        <p:spPr>
          <a:xfrm>
            <a:off x="731520" y="2971800"/>
            <a:ext cx="2167128" cy="2103120"/>
          </a:xfrm>
          <a:prstGeom prst="rect">
            <a:avLst/>
          </a:prstGeom>
          <a:noFill/>
          <a:ln/>
        </p:spPr>
        <p:txBody>
          <a:bodyPr wrap="square" lIns="0" tIns="0" rIns="0" bIns="0" rtlCol="0" anchor="t"/>
          <a:lstStyle/>
          <a:p>
            <a:pPr marL="0" indent="0">
              <a:buNone/>
            </a:pPr>
            <a:r>
              <a:rPr lang="en-US" sz="1600" dirty="0">
                <a:solidFill>
                  <a:srgbClr val="2E2522"/>
                </a:solidFill>
                <a:latin typeface="Calibri" pitchFamily="34" charset="0"/>
                <a:ea typeface="Calibri" pitchFamily="34" charset="-122"/>
                <a:cs typeface="Calibri" pitchFamily="34" charset="-120"/>
              </a:rPr>
              <a:t>Four pupils with dyslexia, two teachers and four parents (a purposeful sample). Ethics approval, Ministry of Education and school permission, parent consent and pupil assent.</a:t>
            </a:r>
            <a:endParaRPr lang="en-US" sz="1600" dirty="0"/>
          </a:p>
        </p:txBody>
      </p:sp>
      <p:sp>
        <p:nvSpPr>
          <p:cNvPr id="11" name="Shape 9"/>
          <p:cNvSpPr/>
          <p:nvPr/>
        </p:nvSpPr>
        <p:spPr>
          <a:xfrm>
            <a:off x="658368" y="5166360"/>
            <a:ext cx="2313432" cy="941832"/>
          </a:xfrm>
          <a:prstGeom prst="roundRect">
            <a:avLst>
              <a:gd name="adj" fmla="val 5825"/>
            </a:avLst>
          </a:prstGeom>
          <a:solidFill>
            <a:srgbClr val="FFFBF3"/>
          </a:solidFill>
          <a:ln/>
        </p:spPr>
      </p:sp>
      <p:sp>
        <p:nvSpPr>
          <p:cNvPr id="12" name="Text 10"/>
          <p:cNvSpPr txBox="1"/>
          <p:nvPr/>
        </p:nvSpPr>
        <p:spPr>
          <a:xfrm>
            <a:off x="749808" y="5184648"/>
            <a:ext cx="2130552" cy="914400"/>
          </a:xfrm>
          <a:prstGeom prst="rect">
            <a:avLst/>
          </a:prstGeom>
          <a:noFill/>
          <a:ln/>
        </p:spPr>
        <p:txBody>
          <a:bodyPr wrap="square" lIns="0" tIns="0" rIns="0" bIns="0" rtlCol="0" anchor="ctr"/>
          <a:lstStyle/>
          <a:p>
            <a:pPr marL="0" indent="0">
              <a:buNone/>
            </a:pPr>
            <a:r>
              <a:rPr lang="en-US" sz="1400" b="1" dirty="0">
                <a:solidFill>
                  <a:srgbClr val="7A1F2B"/>
                </a:solidFill>
                <a:latin typeface="Calibri" pitchFamily="34" charset="0"/>
                <a:ea typeface="Calibri" pitchFamily="34" charset="-122"/>
                <a:cs typeface="Calibri" pitchFamily="34" charset="-120"/>
              </a:rPr>
              <a:t>Tip: </a:t>
            </a:r>
            <a:r>
              <a:rPr lang="en-US" sz="1400" i="1" dirty="0">
                <a:solidFill>
                  <a:srgbClr val="2E2522"/>
                </a:solidFill>
                <a:latin typeface="Calibri" pitchFamily="34" charset="0"/>
                <a:ea typeface="Calibri" pitchFamily="34" charset="-122"/>
                <a:cs typeface="Calibri" pitchFamily="34" charset="-120"/>
              </a:rPr>
              <a:t>Explain the study to pupils in simple words or pictures.</a:t>
            </a:r>
            <a:endParaRPr lang="en-US" sz="1400" dirty="0"/>
          </a:p>
        </p:txBody>
      </p:sp>
      <p:sp>
        <p:nvSpPr>
          <p:cNvPr id="13" name="Shape 11"/>
          <p:cNvSpPr/>
          <p:nvPr/>
        </p:nvSpPr>
        <p:spPr>
          <a:xfrm>
            <a:off x="3136392" y="3977640"/>
            <a:ext cx="210312" cy="320040"/>
          </a:xfrm>
          <a:prstGeom prst="rightArrow">
            <a:avLst/>
          </a:prstGeom>
          <a:solidFill>
            <a:srgbClr val="7A1F2B"/>
          </a:solidFill>
          <a:ln/>
        </p:spPr>
      </p:sp>
      <p:sp>
        <p:nvSpPr>
          <p:cNvPr id="14" name="Shape 12"/>
          <p:cNvSpPr/>
          <p:nvPr/>
        </p:nvSpPr>
        <p:spPr>
          <a:xfrm>
            <a:off x="3401568" y="2103120"/>
            <a:ext cx="2532888" cy="4114800"/>
          </a:xfrm>
          <a:prstGeom prst="roundRect">
            <a:avLst>
              <a:gd name="adj" fmla="val 2888"/>
            </a:avLst>
          </a:prstGeom>
          <a:solidFill>
            <a:srgbClr val="EFE5D3"/>
          </a:solidFill>
          <a:ln/>
        </p:spPr>
      </p:sp>
      <p:sp>
        <p:nvSpPr>
          <p:cNvPr id="15" name="Text 13"/>
          <p:cNvSpPr txBox="1"/>
          <p:nvPr/>
        </p:nvSpPr>
        <p:spPr>
          <a:xfrm>
            <a:off x="3584448" y="2286000"/>
            <a:ext cx="502920" cy="502920"/>
          </a:xfrm>
          <a:prstGeom prst="ellipse">
            <a:avLst/>
          </a:prstGeom>
          <a:solidFill>
            <a:srgbClr val="7A1F2B"/>
          </a:solidFill>
          <a:ln/>
        </p:spPr>
        <p:txBody>
          <a:bodyPr wrap="square" lIns="0" tIns="0" rIns="0" bIns="0" rtlCol="0" anchor="ctr"/>
          <a:lstStyle/>
          <a:p>
            <a:pPr marL="0" indent="0" algn="ctr">
              <a:buNone/>
            </a:pPr>
            <a:r>
              <a:rPr lang="en-US" sz="1900" b="1" dirty="0">
                <a:solidFill>
                  <a:srgbClr val="FFFBF3"/>
                </a:solidFill>
                <a:latin typeface="Cambria" pitchFamily="34" charset="0"/>
                <a:ea typeface="Cambria" pitchFamily="34" charset="-122"/>
                <a:cs typeface="Cambria" pitchFamily="34" charset="-120"/>
              </a:rPr>
              <a:t>6</a:t>
            </a:r>
            <a:endParaRPr lang="en-US" sz="1900" dirty="0"/>
          </a:p>
        </p:txBody>
      </p:sp>
      <p:sp>
        <p:nvSpPr>
          <p:cNvPr id="16" name="Text 14"/>
          <p:cNvSpPr txBox="1"/>
          <p:nvPr/>
        </p:nvSpPr>
        <p:spPr>
          <a:xfrm>
            <a:off x="4178808" y="2267712"/>
            <a:ext cx="1618488" cy="548640"/>
          </a:xfrm>
          <a:prstGeom prst="rect">
            <a:avLst/>
          </a:prstGeom>
          <a:noFill/>
          <a:ln/>
        </p:spPr>
        <p:txBody>
          <a:bodyPr wrap="square" lIns="0" tIns="0" rIns="0" bIns="0" rtlCol="0" anchor="ctr"/>
          <a:lstStyle/>
          <a:p>
            <a:pPr marL="0" indent="0">
              <a:buNone/>
            </a:pPr>
            <a:r>
              <a:rPr lang="en-US" b="1" dirty="0">
                <a:solidFill>
                  <a:srgbClr val="7A1F2B"/>
                </a:solidFill>
                <a:latin typeface="Cambria" pitchFamily="34" charset="0"/>
                <a:ea typeface="Cambria" pitchFamily="34" charset="-122"/>
                <a:cs typeface="Cambria" pitchFamily="34" charset="-120"/>
              </a:rPr>
              <a:t>Collect data</a:t>
            </a:r>
            <a:endParaRPr lang="en-US" dirty="0"/>
          </a:p>
        </p:txBody>
      </p:sp>
      <p:sp>
        <p:nvSpPr>
          <p:cNvPr id="17" name="Text 15"/>
          <p:cNvSpPr txBox="1"/>
          <p:nvPr/>
        </p:nvSpPr>
        <p:spPr>
          <a:xfrm>
            <a:off x="3584448" y="2971800"/>
            <a:ext cx="2167128" cy="2103120"/>
          </a:xfrm>
          <a:prstGeom prst="rect">
            <a:avLst/>
          </a:prstGeom>
          <a:noFill/>
          <a:ln/>
        </p:spPr>
        <p:txBody>
          <a:bodyPr wrap="square" lIns="0" tIns="0" rIns="0" bIns="0" rtlCol="0" anchor="t"/>
          <a:lstStyle/>
          <a:p>
            <a:pPr marL="0" indent="0">
              <a:buNone/>
            </a:pPr>
            <a:r>
              <a:rPr lang="en-US" sz="1600" dirty="0">
                <a:solidFill>
                  <a:srgbClr val="2E2522"/>
                </a:solidFill>
                <a:latin typeface="Calibri" pitchFamily="34" charset="0"/>
                <a:ea typeface="Calibri" pitchFamily="34" charset="-122"/>
                <a:cs typeface="Calibri" pitchFamily="34" charset="-120"/>
              </a:rPr>
              <a:t>She observes six group lessons, holds short interviews with pupils using drawings, and keeps teacher reflection notes.</a:t>
            </a:r>
            <a:endParaRPr lang="en-US" sz="1600" dirty="0"/>
          </a:p>
        </p:txBody>
      </p:sp>
      <p:sp>
        <p:nvSpPr>
          <p:cNvPr id="18" name="Shape 16"/>
          <p:cNvSpPr/>
          <p:nvPr/>
        </p:nvSpPr>
        <p:spPr>
          <a:xfrm>
            <a:off x="3511296" y="5166360"/>
            <a:ext cx="2313432" cy="941832"/>
          </a:xfrm>
          <a:prstGeom prst="roundRect">
            <a:avLst>
              <a:gd name="adj" fmla="val 5825"/>
            </a:avLst>
          </a:prstGeom>
          <a:solidFill>
            <a:srgbClr val="FFFBF3"/>
          </a:solidFill>
          <a:ln/>
        </p:spPr>
      </p:sp>
      <p:sp>
        <p:nvSpPr>
          <p:cNvPr id="19" name="Text 17"/>
          <p:cNvSpPr txBox="1"/>
          <p:nvPr/>
        </p:nvSpPr>
        <p:spPr>
          <a:xfrm>
            <a:off x="3602736" y="5184648"/>
            <a:ext cx="2130552" cy="914400"/>
          </a:xfrm>
          <a:prstGeom prst="rect">
            <a:avLst/>
          </a:prstGeom>
          <a:noFill/>
          <a:ln/>
        </p:spPr>
        <p:txBody>
          <a:bodyPr wrap="square" lIns="0" tIns="0" rIns="0" bIns="0" rtlCol="0" anchor="ctr"/>
          <a:lstStyle/>
          <a:p>
            <a:pPr marL="0" indent="0">
              <a:buNone/>
            </a:pPr>
            <a:r>
              <a:rPr lang="en-US" sz="1400" b="1" dirty="0">
                <a:solidFill>
                  <a:srgbClr val="7A1F2B"/>
                </a:solidFill>
                <a:latin typeface="Calibri" pitchFamily="34" charset="0"/>
                <a:ea typeface="Calibri" pitchFamily="34" charset="-122"/>
                <a:cs typeface="Calibri" pitchFamily="34" charset="-120"/>
              </a:rPr>
              <a:t>Tip: </a:t>
            </a:r>
            <a:r>
              <a:rPr lang="en-US" sz="1400" i="1" dirty="0">
                <a:solidFill>
                  <a:srgbClr val="2E2522"/>
                </a:solidFill>
                <a:latin typeface="Calibri" pitchFamily="34" charset="0"/>
                <a:ea typeface="Calibri" pitchFamily="34" charset="-122"/>
                <a:cs typeface="Calibri" pitchFamily="34" charset="-120"/>
              </a:rPr>
              <a:t>Use several sources so that findings can be checked against each other.</a:t>
            </a:r>
            <a:endParaRPr lang="en-US" sz="1400" dirty="0"/>
          </a:p>
        </p:txBody>
      </p:sp>
      <p:sp>
        <p:nvSpPr>
          <p:cNvPr id="20" name="Shape 18"/>
          <p:cNvSpPr/>
          <p:nvPr/>
        </p:nvSpPr>
        <p:spPr>
          <a:xfrm>
            <a:off x="5989320" y="3977640"/>
            <a:ext cx="210312" cy="320040"/>
          </a:xfrm>
          <a:prstGeom prst="rightArrow">
            <a:avLst/>
          </a:prstGeom>
          <a:solidFill>
            <a:srgbClr val="7A1F2B"/>
          </a:solidFill>
          <a:ln/>
        </p:spPr>
      </p:sp>
      <p:sp>
        <p:nvSpPr>
          <p:cNvPr id="21" name="Shape 19"/>
          <p:cNvSpPr/>
          <p:nvPr/>
        </p:nvSpPr>
        <p:spPr>
          <a:xfrm>
            <a:off x="6254496" y="2103120"/>
            <a:ext cx="2532888" cy="4114800"/>
          </a:xfrm>
          <a:prstGeom prst="roundRect">
            <a:avLst>
              <a:gd name="adj" fmla="val 2888"/>
            </a:avLst>
          </a:prstGeom>
          <a:solidFill>
            <a:srgbClr val="EFE5D3"/>
          </a:solidFill>
          <a:ln/>
        </p:spPr>
      </p:sp>
      <p:sp>
        <p:nvSpPr>
          <p:cNvPr id="22" name="Text 20"/>
          <p:cNvSpPr txBox="1"/>
          <p:nvPr/>
        </p:nvSpPr>
        <p:spPr>
          <a:xfrm>
            <a:off x="6437376" y="2286000"/>
            <a:ext cx="502920" cy="502920"/>
          </a:xfrm>
          <a:prstGeom prst="ellipse">
            <a:avLst/>
          </a:prstGeom>
          <a:solidFill>
            <a:srgbClr val="7A1F2B"/>
          </a:solidFill>
          <a:ln/>
        </p:spPr>
        <p:txBody>
          <a:bodyPr wrap="square" lIns="0" tIns="0" rIns="0" bIns="0" rtlCol="0" anchor="ctr"/>
          <a:lstStyle/>
          <a:p>
            <a:pPr marL="0" indent="0" algn="ctr">
              <a:buNone/>
            </a:pPr>
            <a:r>
              <a:rPr lang="en-US" sz="1900" b="1" dirty="0">
                <a:solidFill>
                  <a:srgbClr val="FFFBF3"/>
                </a:solidFill>
                <a:latin typeface="Cambria" pitchFamily="34" charset="0"/>
                <a:ea typeface="Cambria" pitchFamily="34" charset="-122"/>
                <a:cs typeface="Cambria" pitchFamily="34" charset="-120"/>
              </a:rPr>
              <a:t>7</a:t>
            </a:r>
            <a:endParaRPr lang="en-US" sz="1900" dirty="0"/>
          </a:p>
        </p:txBody>
      </p:sp>
      <p:sp>
        <p:nvSpPr>
          <p:cNvPr id="23" name="Text 21"/>
          <p:cNvSpPr txBox="1"/>
          <p:nvPr/>
        </p:nvSpPr>
        <p:spPr>
          <a:xfrm>
            <a:off x="7031736" y="2267712"/>
            <a:ext cx="1618488" cy="548640"/>
          </a:xfrm>
          <a:prstGeom prst="rect">
            <a:avLst/>
          </a:prstGeom>
          <a:noFill/>
          <a:ln/>
        </p:spPr>
        <p:txBody>
          <a:bodyPr wrap="square" lIns="0" tIns="0" rIns="0" bIns="0" rtlCol="0" anchor="ctr"/>
          <a:lstStyle/>
          <a:p>
            <a:pPr marL="0" indent="0">
              <a:buNone/>
            </a:pPr>
            <a:r>
              <a:rPr lang="en-US" b="1" dirty="0">
                <a:solidFill>
                  <a:srgbClr val="7A1F2B"/>
                </a:solidFill>
                <a:latin typeface="Cambria" pitchFamily="34" charset="0"/>
                <a:ea typeface="Cambria" pitchFamily="34" charset="-122"/>
                <a:cs typeface="Cambria" pitchFamily="34" charset="-120"/>
              </a:rPr>
              <a:t>Analyse and interpret</a:t>
            </a:r>
            <a:endParaRPr lang="en-US" dirty="0"/>
          </a:p>
        </p:txBody>
      </p:sp>
      <p:sp>
        <p:nvSpPr>
          <p:cNvPr id="24" name="Text 22"/>
          <p:cNvSpPr txBox="1"/>
          <p:nvPr/>
        </p:nvSpPr>
        <p:spPr>
          <a:xfrm>
            <a:off x="6437376" y="2971800"/>
            <a:ext cx="2167128" cy="2103120"/>
          </a:xfrm>
          <a:prstGeom prst="rect">
            <a:avLst/>
          </a:prstGeom>
          <a:noFill/>
          <a:ln/>
        </p:spPr>
        <p:txBody>
          <a:bodyPr wrap="square" lIns="0" tIns="0" rIns="0" bIns="0" rtlCol="0" anchor="t"/>
          <a:lstStyle/>
          <a:p>
            <a:pPr marL="0" indent="0">
              <a:buNone/>
            </a:pPr>
            <a:r>
              <a:rPr lang="en-US" sz="1600" dirty="0">
                <a:solidFill>
                  <a:srgbClr val="2E2522"/>
                </a:solidFill>
                <a:latin typeface="Calibri" pitchFamily="34" charset="0"/>
                <a:ea typeface="Calibri" pitchFamily="34" charset="-122"/>
                <a:cs typeface="Calibri" pitchFamily="34" charset="-120"/>
              </a:rPr>
              <a:t>She codes the data and develops themes, e.g. “fear of reading aloud”, “role cards help”.</a:t>
            </a:r>
            <a:endParaRPr lang="en-US" sz="1600" dirty="0"/>
          </a:p>
        </p:txBody>
      </p:sp>
      <p:sp>
        <p:nvSpPr>
          <p:cNvPr id="25" name="Shape 23"/>
          <p:cNvSpPr/>
          <p:nvPr/>
        </p:nvSpPr>
        <p:spPr>
          <a:xfrm>
            <a:off x="6364224" y="5166360"/>
            <a:ext cx="2313432" cy="941832"/>
          </a:xfrm>
          <a:prstGeom prst="roundRect">
            <a:avLst>
              <a:gd name="adj" fmla="val 5825"/>
            </a:avLst>
          </a:prstGeom>
          <a:solidFill>
            <a:srgbClr val="FFFBF3"/>
          </a:solidFill>
          <a:ln/>
        </p:spPr>
      </p:sp>
      <p:sp>
        <p:nvSpPr>
          <p:cNvPr id="26" name="Text 24"/>
          <p:cNvSpPr txBox="1"/>
          <p:nvPr/>
        </p:nvSpPr>
        <p:spPr>
          <a:xfrm>
            <a:off x="6455664" y="5184648"/>
            <a:ext cx="2130552" cy="914400"/>
          </a:xfrm>
          <a:prstGeom prst="rect">
            <a:avLst/>
          </a:prstGeom>
          <a:noFill/>
          <a:ln/>
        </p:spPr>
        <p:txBody>
          <a:bodyPr wrap="square" lIns="0" tIns="0" rIns="0" bIns="0" rtlCol="0" anchor="ctr"/>
          <a:lstStyle/>
          <a:p>
            <a:pPr marL="0" indent="0">
              <a:buNone/>
            </a:pPr>
            <a:r>
              <a:rPr lang="en-US" sz="1400" b="1" dirty="0">
                <a:solidFill>
                  <a:srgbClr val="7A1F2B"/>
                </a:solidFill>
                <a:latin typeface="Calibri" pitchFamily="34" charset="0"/>
                <a:ea typeface="Calibri" pitchFamily="34" charset="-122"/>
                <a:cs typeface="Calibri" pitchFamily="34" charset="-120"/>
              </a:rPr>
              <a:t>Tip: </a:t>
            </a:r>
            <a:r>
              <a:rPr lang="en-US" sz="1400" i="1" dirty="0">
                <a:solidFill>
                  <a:srgbClr val="2E2522"/>
                </a:solidFill>
                <a:latin typeface="Calibri" pitchFamily="34" charset="0"/>
                <a:ea typeface="Calibri" pitchFamily="34" charset="-122"/>
                <a:cs typeface="Calibri" pitchFamily="34" charset="-120"/>
              </a:rPr>
              <a:t>Look for patterns, and for cases that do not fit.</a:t>
            </a:r>
            <a:endParaRPr lang="en-US" sz="1400" dirty="0"/>
          </a:p>
        </p:txBody>
      </p:sp>
      <p:sp>
        <p:nvSpPr>
          <p:cNvPr id="27" name="Shape 25"/>
          <p:cNvSpPr/>
          <p:nvPr/>
        </p:nvSpPr>
        <p:spPr>
          <a:xfrm>
            <a:off x="8842248" y="3977640"/>
            <a:ext cx="210312" cy="320040"/>
          </a:xfrm>
          <a:prstGeom prst="rightArrow">
            <a:avLst/>
          </a:prstGeom>
          <a:solidFill>
            <a:srgbClr val="7A1F2B"/>
          </a:solidFill>
          <a:ln/>
        </p:spPr>
      </p:sp>
      <p:sp>
        <p:nvSpPr>
          <p:cNvPr id="28" name="Shape 26"/>
          <p:cNvSpPr/>
          <p:nvPr/>
        </p:nvSpPr>
        <p:spPr>
          <a:xfrm>
            <a:off x="9107424" y="2103120"/>
            <a:ext cx="2532888" cy="4114800"/>
          </a:xfrm>
          <a:prstGeom prst="roundRect">
            <a:avLst>
              <a:gd name="adj" fmla="val 2888"/>
            </a:avLst>
          </a:prstGeom>
          <a:solidFill>
            <a:srgbClr val="EFE5D3"/>
          </a:solidFill>
          <a:ln/>
        </p:spPr>
      </p:sp>
      <p:sp>
        <p:nvSpPr>
          <p:cNvPr id="29" name="Text 27"/>
          <p:cNvSpPr txBox="1"/>
          <p:nvPr/>
        </p:nvSpPr>
        <p:spPr>
          <a:xfrm>
            <a:off x="9290304" y="2286000"/>
            <a:ext cx="502920" cy="502920"/>
          </a:xfrm>
          <a:prstGeom prst="ellipse">
            <a:avLst/>
          </a:prstGeom>
          <a:solidFill>
            <a:srgbClr val="7A1F2B"/>
          </a:solidFill>
          <a:ln/>
        </p:spPr>
        <p:txBody>
          <a:bodyPr wrap="square" lIns="0" tIns="0" rIns="0" bIns="0" rtlCol="0" anchor="ctr"/>
          <a:lstStyle/>
          <a:p>
            <a:pPr marL="0" indent="0" algn="ctr">
              <a:buNone/>
            </a:pPr>
            <a:r>
              <a:rPr lang="en-US" sz="1900" b="1" dirty="0">
                <a:solidFill>
                  <a:srgbClr val="FFFBF3"/>
                </a:solidFill>
                <a:latin typeface="Cambria" pitchFamily="34" charset="0"/>
                <a:ea typeface="Cambria" pitchFamily="34" charset="-122"/>
                <a:cs typeface="Cambria" pitchFamily="34" charset="-120"/>
              </a:rPr>
              <a:t>8</a:t>
            </a:r>
            <a:endParaRPr lang="en-US" sz="1900" dirty="0"/>
          </a:p>
        </p:txBody>
      </p:sp>
      <p:sp>
        <p:nvSpPr>
          <p:cNvPr id="30" name="Text 28"/>
          <p:cNvSpPr txBox="1"/>
          <p:nvPr/>
        </p:nvSpPr>
        <p:spPr>
          <a:xfrm>
            <a:off x="9884664" y="2267712"/>
            <a:ext cx="1618488" cy="548640"/>
          </a:xfrm>
          <a:prstGeom prst="rect">
            <a:avLst/>
          </a:prstGeom>
          <a:noFill/>
          <a:ln/>
        </p:spPr>
        <p:txBody>
          <a:bodyPr wrap="square" lIns="0" tIns="0" rIns="0" bIns="0" rtlCol="0" anchor="ctr"/>
          <a:lstStyle/>
          <a:p>
            <a:pPr marL="0" indent="0">
              <a:buNone/>
            </a:pPr>
            <a:r>
              <a:rPr lang="en-US" b="1" dirty="0">
                <a:solidFill>
                  <a:srgbClr val="7A1F2B"/>
                </a:solidFill>
                <a:latin typeface="Cambria" pitchFamily="34" charset="0"/>
                <a:ea typeface="Cambria" pitchFamily="34" charset="-122"/>
                <a:cs typeface="Cambria" pitchFamily="34" charset="-120"/>
              </a:rPr>
              <a:t>Report and ask again</a:t>
            </a:r>
            <a:endParaRPr lang="en-US" dirty="0"/>
          </a:p>
        </p:txBody>
      </p:sp>
      <p:sp>
        <p:nvSpPr>
          <p:cNvPr id="31" name="Text 29"/>
          <p:cNvSpPr txBox="1"/>
          <p:nvPr/>
        </p:nvSpPr>
        <p:spPr>
          <a:xfrm>
            <a:off x="9290304" y="2971800"/>
            <a:ext cx="2167128" cy="2103120"/>
          </a:xfrm>
          <a:prstGeom prst="rect">
            <a:avLst/>
          </a:prstGeom>
          <a:noFill/>
          <a:ln/>
        </p:spPr>
        <p:txBody>
          <a:bodyPr wrap="square" lIns="0" tIns="0" rIns="0" bIns="0" rtlCol="0" anchor="t"/>
          <a:lstStyle/>
          <a:p>
            <a:pPr marL="0" indent="0">
              <a:buNone/>
            </a:pPr>
            <a:r>
              <a:rPr lang="en-US" sz="1600" dirty="0">
                <a:solidFill>
                  <a:srgbClr val="2E2522"/>
                </a:solidFill>
                <a:latin typeface="Calibri" pitchFamily="34" charset="0"/>
                <a:ea typeface="Calibri" pitchFamily="34" charset="-122"/>
                <a:cs typeface="Calibri" pitchFamily="34" charset="-120"/>
              </a:rPr>
              <a:t>She shares findings with colleagues and writes her thesis chapter. A new question emerges: “Do role cards increase participation?”</a:t>
            </a:r>
            <a:endParaRPr lang="en-US" sz="1600" dirty="0"/>
          </a:p>
        </p:txBody>
      </p:sp>
      <p:sp>
        <p:nvSpPr>
          <p:cNvPr id="32" name="Shape 30"/>
          <p:cNvSpPr/>
          <p:nvPr/>
        </p:nvSpPr>
        <p:spPr>
          <a:xfrm>
            <a:off x="9217152" y="5166360"/>
            <a:ext cx="2313432" cy="941832"/>
          </a:xfrm>
          <a:prstGeom prst="roundRect">
            <a:avLst>
              <a:gd name="adj" fmla="val 5825"/>
            </a:avLst>
          </a:prstGeom>
          <a:solidFill>
            <a:srgbClr val="FFFBF3"/>
          </a:solidFill>
          <a:ln/>
        </p:spPr>
      </p:sp>
      <p:sp>
        <p:nvSpPr>
          <p:cNvPr id="33" name="Text 31"/>
          <p:cNvSpPr txBox="1"/>
          <p:nvPr/>
        </p:nvSpPr>
        <p:spPr>
          <a:xfrm>
            <a:off x="9308592" y="5184648"/>
            <a:ext cx="2130552" cy="914400"/>
          </a:xfrm>
          <a:prstGeom prst="rect">
            <a:avLst/>
          </a:prstGeom>
          <a:noFill/>
          <a:ln/>
        </p:spPr>
        <p:txBody>
          <a:bodyPr wrap="square" lIns="0" tIns="0" rIns="0" bIns="0" rtlCol="0" anchor="ctr"/>
          <a:lstStyle/>
          <a:p>
            <a:pPr marL="0" indent="0">
              <a:buNone/>
            </a:pPr>
            <a:r>
              <a:rPr lang="en-US" sz="1400" b="1" dirty="0">
                <a:solidFill>
                  <a:srgbClr val="7A1F2B"/>
                </a:solidFill>
                <a:latin typeface="Calibri" pitchFamily="34" charset="0"/>
                <a:ea typeface="Calibri" pitchFamily="34" charset="-122"/>
                <a:cs typeface="Calibri" pitchFamily="34" charset="-120"/>
              </a:rPr>
              <a:t>Tip: </a:t>
            </a:r>
            <a:r>
              <a:rPr lang="en-US" sz="1400" i="1" dirty="0">
                <a:solidFill>
                  <a:srgbClr val="2E2522"/>
                </a:solidFill>
                <a:latin typeface="Calibri" pitchFamily="34" charset="0"/>
                <a:ea typeface="Calibri" pitchFamily="34" charset="-122"/>
                <a:cs typeface="Calibri" pitchFamily="34" charset="-120"/>
              </a:rPr>
              <a:t>Answers lead to new questions. Session 2 shows how to test this one.</a:t>
            </a:r>
            <a:endParaRPr lang="en-US" sz="1400" dirty="0"/>
          </a:p>
        </p:txBody>
      </p:sp>
      <p:sp>
        <p:nvSpPr>
          <p:cNvPr id="34" name="Slide Number Placeholder 0"/>
          <p:cNvSpPr>
            <a:spLocks noGrp="1"/>
          </p:cNvSpPr>
          <p:nvPr>
            <p:ph type="sldNum" sz="quarter" idx="4294967295"/>
          </p:nvPr>
        </p:nvSpPr>
        <p:spPr>
          <a:xfrm>
            <a:off x="11183112" y="6437376"/>
            <a:ext cx="457200" cy="237744"/>
          </a:xfrm>
          <a:prstGeom prst="rect">
            <a:avLst/>
          </a:prstGeom>
          <a:extLst>
            <a:ext uri="{C572A759-6A51-4108-AA02-DFA0A04FC94B}">
              <ma14:wrappingTextBoxFlag xmlns=""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lang="en-US" b="0"/>
              <a:t>29</a:t>
            </a:fld>
            <a:endParaRPr lang="en-US"/>
          </a:p>
        </p:txBody>
      </p:sp>
      <p:sp>
        <p:nvSpPr>
          <p:cNvPr id="36" name="Shape 3">
            <a:extLst>
              <a:ext uri="{FF2B5EF4-FFF2-40B4-BE49-F238E27FC236}">
                <a16:creationId xmlns:a16="http://schemas.microsoft.com/office/drawing/2014/main" id="{E61D7F22-690A-CA66-23CD-1B09BF1FD207}"/>
              </a:ext>
            </a:extLst>
          </p:cNvPr>
          <p:cNvSpPr/>
          <p:nvPr/>
        </p:nvSpPr>
        <p:spPr>
          <a:xfrm>
            <a:off x="548640" y="1170432"/>
            <a:ext cx="11091672" cy="749808"/>
          </a:xfrm>
          <a:prstGeom prst="roundRect">
            <a:avLst>
              <a:gd name="adj" fmla="val 12308"/>
            </a:avLst>
          </a:prstGeom>
          <a:solidFill>
            <a:srgbClr val="7A1F2B"/>
          </a:solidFill>
          <a:ln/>
        </p:spPr>
      </p:sp>
      <p:sp>
        <p:nvSpPr>
          <p:cNvPr id="38" name="Text 4">
            <a:extLst>
              <a:ext uri="{FF2B5EF4-FFF2-40B4-BE49-F238E27FC236}">
                <a16:creationId xmlns:a16="http://schemas.microsoft.com/office/drawing/2014/main" id="{5322E2E9-4913-AAB1-BF7D-C7395A4C80FF}"/>
              </a:ext>
            </a:extLst>
          </p:cNvPr>
          <p:cNvSpPr txBox="1"/>
          <p:nvPr/>
        </p:nvSpPr>
        <p:spPr>
          <a:xfrm>
            <a:off x="777240" y="1207008"/>
            <a:ext cx="10698480" cy="676656"/>
          </a:xfrm>
          <a:prstGeom prst="rect">
            <a:avLst/>
          </a:prstGeom>
          <a:noFill/>
          <a:ln/>
        </p:spPr>
        <p:txBody>
          <a:bodyPr wrap="square" lIns="0" tIns="0" rIns="0" bIns="0" rtlCol="0" anchor="ctr"/>
          <a:lstStyle/>
          <a:p>
            <a:pPr marL="0" indent="0">
              <a:buNone/>
            </a:pPr>
            <a:r>
              <a:rPr lang="en-US" b="1" dirty="0">
                <a:solidFill>
                  <a:schemeClr val="bg1"/>
                </a:solidFill>
                <a:latin typeface="Calibri" pitchFamily="34" charset="0"/>
                <a:ea typeface="Calibri" pitchFamily="34" charset="-122"/>
                <a:cs typeface="Calibri" pitchFamily="34" charset="-120"/>
              </a:rPr>
              <a:t>Ms Lim </a:t>
            </a:r>
            <a:r>
              <a:rPr lang="en-US" dirty="0">
                <a:solidFill>
                  <a:schemeClr val="bg1"/>
                </a:solidFill>
                <a:latin typeface="Calibri" pitchFamily="34" charset="0"/>
                <a:ea typeface="Calibri" pitchFamily="34" charset="-122"/>
                <a:cs typeface="Calibri" pitchFamily="34" charset="-120"/>
              </a:rPr>
              <a:t>teaches an inclusive (PPI) Year 4 class in Ipoh. </a:t>
            </a:r>
          </a:p>
          <a:p>
            <a:pPr marL="0" indent="0">
              <a:buNone/>
            </a:pPr>
            <a:r>
              <a:rPr lang="en-US" dirty="0">
                <a:solidFill>
                  <a:schemeClr val="bg1"/>
                </a:solidFill>
                <a:latin typeface="Calibri" pitchFamily="34" charset="0"/>
                <a:ea typeface="Calibri" pitchFamily="34" charset="-122"/>
                <a:cs typeface="Calibri" pitchFamily="34" charset="-120"/>
              </a:rPr>
              <a:t>She notices that pupils with dyslexia rarely speak in group discussions.</a:t>
            </a:r>
            <a:endParaRPr lang="en-US" dirty="0">
              <a:solidFill>
                <a:schemeClr val="bg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wrap="square" lIns="0" tIns="0" rIns="0" bIns="0" rtlCol="0" anchor="ctr"/>
          <a:lstStyle/>
          <a:p>
            <a:pPr marL="0" indent="0">
              <a:buNone/>
            </a:pPr>
            <a:r>
              <a:rPr lang="en-US" sz="1000" b="1" kern="0" spc="150" dirty="0">
                <a:solidFill>
                  <a:srgbClr val="7A1F2B"/>
                </a:solidFill>
                <a:latin typeface="Calibri" pitchFamily="34" charset="0"/>
                <a:ea typeface="Calibri" pitchFamily="34" charset="-122"/>
                <a:cs typeface="Calibri" pitchFamily="34" charset="-120"/>
              </a:rPr>
              <a:t>PART C · RESEARCH PROCESS</a:t>
            </a:r>
            <a:endParaRPr lang="en-US" sz="1000" dirty="0"/>
          </a:p>
        </p:txBody>
      </p:sp>
      <p:sp>
        <p:nvSpPr>
          <p:cNvPr id="3" name="Text 1"/>
          <p:cNvSpPr txBox="1"/>
          <p:nvPr/>
        </p:nvSpPr>
        <p:spPr>
          <a:xfrm>
            <a:off x="548640" y="512064"/>
            <a:ext cx="11064240" cy="640080"/>
          </a:xfrm>
          <a:prstGeom prst="rect">
            <a:avLst/>
          </a:prstGeom>
          <a:noFill/>
          <a:ln/>
        </p:spPr>
        <p:txBody>
          <a:bodyPr wrap="square" lIns="0" tIns="0" rIns="0" bIns="0" rtlCol="0" anchor="ctr">
            <a:normAutofit/>
          </a:bodyPr>
          <a:lstStyle/>
          <a:p>
            <a:pPr marL="0" indent="0">
              <a:buNone/>
            </a:pPr>
            <a:r>
              <a:rPr lang="en-US" sz="2800" b="1" dirty="0">
                <a:solidFill>
                  <a:srgbClr val="2E2522"/>
                </a:solidFill>
                <a:latin typeface="Cambria" pitchFamily="34" charset="0"/>
                <a:ea typeface="Cambria" pitchFamily="34" charset="-122"/>
                <a:cs typeface="Cambria" pitchFamily="34" charset="-120"/>
              </a:rPr>
              <a:t>In practice: not a straight line</a:t>
            </a:r>
            <a:endParaRPr lang="en-US" sz="2800" dirty="0"/>
          </a:p>
        </p:txBody>
      </p:sp>
      <p:sp>
        <p:nvSpPr>
          <p:cNvPr id="4" name="Text 2"/>
          <p:cNvSpPr txBox="1"/>
          <p:nvPr/>
        </p:nvSpPr>
        <p:spPr>
          <a:xfrm>
            <a:off x="548640" y="6437376"/>
            <a:ext cx="9144000" cy="237744"/>
          </a:xfrm>
          <a:prstGeom prst="rect">
            <a:avLst/>
          </a:prstGeom>
          <a:noFill/>
          <a:ln/>
        </p:spPr>
        <p:txBody>
          <a:bodyPr wrap="square" lIns="0" tIns="0" rIns="0" bIns="0" rtlCol="0" anchor="ctr"/>
          <a:lstStyle/>
          <a:p>
            <a:pPr marL="0" indent="0">
              <a:buNone/>
            </a:pPr>
            <a:r>
              <a:rPr lang="en-US" sz="900" dirty="0">
                <a:solidFill>
                  <a:srgbClr val="6B5E55"/>
                </a:solidFill>
                <a:latin typeface="Calibri" pitchFamily="34" charset="0"/>
                <a:ea typeface="Calibri" pitchFamily="34" charset="-122"/>
                <a:cs typeface="Calibri" pitchFamily="34" charset="-120"/>
              </a:rPr>
              <a:t>MSN1074 Research Methodology  |  Topic 1: Introduction to Research in SNE  |  Session 1</a:t>
            </a:r>
            <a:endParaRPr lang="en-US" sz="900" dirty="0"/>
          </a:p>
        </p:txBody>
      </p:sp>
      <p:sp>
        <p:nvSpPr>
          <p:cNvPr id="5" name="Shape 3"/>
          <p:cNvSpPr/>
          <p:nvPr/>
        </p:nvSpPr>
        <p:spPr>
          <a:xfrm>
            <a:off x="548640" y="1325880"/>
            <a:ext cx="5440680" cy="3246120"/>
          </a:xfrm>
          <a:prstGeom prst="roundRect">
            <a:avLst>
              <a:gd name="adj" fmla="val 2254"/>
            </a:avLst>
          </a:prstGeom>
          <a:solidFill>
            <a:srgbClr val="EFE5D3"/>
          </a:solidFill>
          <a:ln/>
        </p:spPr>
      </p:sp>
      <p:sp>
        <p:nvSpPr>
          <p:cNvPr id="6" name="Text 4"/>
          <p:cNvSpPr txBox="1"/>
          <p:nvPr/>
        </p:nvSpPr>
        <p:spPr>
          <a:xfrm>
            <a:off x="777240" y="1463040"/>
            <a:ext cx="5029200" cy="411480"/>
          </a:xfrm>
          <a:prstGeom prst="rect">
            <a:avLst/>
          </a:prstGeom>
          <a:noFill/>
          <a:ln/>
        </p:spPr>
        <p:txBody>
          <a:bodyPr wrap="square" lIns="0" tIns="0" rIns="0" bIns="0" rtlCol="0" anchor="t"/>
          <a:lstStyle/>
          <a:p>
            <a:pPr marL="0" indent="0">
              <a:buNone/>
            </a:pPr>
            <a:r>
              <a:rPr lang="en-US" sz="1600" b="1" dirty="0">
                <a:solidFill>
                  <a:srgbClr val="7A1F2B"/>
                </a:solidFill>
                <a:latin typeface="Cambria" pitchFamily="34" charset="0"/>
                <a:ea typeface="Cambria" pitchFamily="34" charset="-122"/>
                <a:cs typeface="Cambria" pitchFamily="34" charset="-120"/>
              </a:rPr>
              <a:t>Quantitative studies: mostly linear</a:t>
            </a:r>
            <a:endParaRPr lang="en-US" sz="1600" dirty="0"/>
          </a:p>
        </p:txBody>
      </p:sp>
      <p:sp>
        <p:nvSpPr>
          <p:cNvPr id="7" name="Text 5"/>
          <p:cNvSpPr txBox="1"/>
          <p:nvPr/>
        </p:nvSpPr>
        <p:spPr>
          <a:xfrm>
            <a:off x="548640" y="2057400"/>
            <a:ext cx="1097280" cy="685800"/>
          </a:xfrm>
          <a:prstGeom prst="ellipse">
            <a:avLst/>
          </a:prstGeom>
          <a:solidFill>
            <a:srgbClr val="7A1F2B"/>
          </a:solidFill>
          <a:ln/>
        </p:spPr>
        <p:txBody>
          <a:bodyPr wrap="square" lIns="0" tIns="0" rIns="0" bIns="0" rtlCol="0" anchor="ctr"/>
          <a:lstStyle/>
          <a:p>
            <a:pPr marL="0" indent="0" algn="ctr">
              <a:buNone/>
            </a:pPr>
            <a:r>
              <a:rPr lang="en-US" sz="1400" b="1" dirty="0">
                <a:solidFill>
                  <a:srgbClr val="FFFBF3"/>
                </a:solidFill>
                <a:latin typeface="Calibri" pitchFamily="34" charset="0"/>
                <a:ea typeface="Calibri" pitchFamily="34" charset="-122"/>
                <a:cs typeface="Calibri" pitchFamily="34" charset="-120"/>
              </a:rPr>
              <a:t>Question</a:t>
            </a:r>
            <a:endParaRPr lang="en-US" sz="1400" dirty="0"/>
          </a:p>
        </p:txBody>
      </p:sp>
      <p:sp>
        <p:nvSpPr>
          <p:cNvPr id="8" name="Shape 6"/>
          <p:cNvSpPr/>
          <p:nvPr/>
        </p:nvSpPr>
        <p:spPr>
          <a:xfrm>
            <a:off x="1664208" y="2395728"/>
            <a:ext cx="118872" cy="914"/>
          </a:xfrm>
          <a:prstGeom prst="line">
            <a:avLst/>
          </a:prstGeom>
          <a:noFill/>
          <a:ln w="19050">
            <a:solidFill>
              <a:srgbClr val="7A1F2B"/>
            </a:solidFill>
            <a:prstDash val="solid"/>
            <a:tailEnd type="triangle"/>
          </a:ln>
        </p:spPr>
      </p:sp>
      <p:sp>
        <p:nvSpPr>
          <p:cNvPr id="9" name="Text 7"/>
          <p:cNvSpPr txBox="1"/>
          <p:nvPr/>
        </p:nvSpPr>
        <p:spPr>
          <a:xfrm>
            <a:off x="1801368" y="2057400"/>
            <a:ext cx="868680" cy="685800"/>
          </a:xfrm>
          <a:prstGeom prst="ellipse">
            <a:avLst/>
          </a:prstGeom>
          <a:solidFill>
            <a:srgbClr val="7A1F2B"/>
          </a:solidFill>
          <a:ln/>
        </p:spPr>
        <p:txBody>
          <a:bodyPr wrap="square" lIns="0" tIns="0" rIns="0" bIns="0" rtlCol="0" anchor="ctr"/>
          <a:lstStyle/>
          <a:p>
            <a:pPr marL="0" indent="0" algn="ctr">
              <a:buNone/>
            </a:pPr>
            <a:r>
              <a:rPr lang="en-US" sz="1400" b="1" dirty="0">
                <a:solidFill>
                  <a:srgbClr val="FFFBF3"/>
                </a:solidFill>
                <a:latin typeface="Calibri" pitchFamily="34" charset="0"/>
                <a:ea typeface="Calibri" pitchFamily="34" charset="-122"/>
                <a:cs typeface="Calibri" pitchFamily="34" charset="-120"/>
              </a:rPr>
              <a:t>Design</a:t>
            </a:r>
            <a:endParaRPr lang="en-US" sz="1400" dirty="0"/>
          </a:p>
        </p:txBody>
      </p:sp>
      <p:sp>
        <p:nvSpPr>
          <p:cNvPr id="10" name="Shape 8"/>
          <p:cNvSpPr/>
          <p:nvPr/>
        </p:nvSpPr>
        <p:spPr>
          <a:xfrm>
            <a:off x="2688336" y="2395728"/>
            <a:ext cx="118872" cy="914"/>
          </a:xfrm>
          <a:prstGeom prst="line">
            <a:avLst/>
          </a:prstGeom>
          <a:noFill/>
          <a:ln w="19050">
            <a:solidFill>
              <a:srgbClr val="7A1F2B"/>
            </a:solidFill>
            <a:prstDash val="solid"/>
            <a:tailEnd type="triangle"/>
          </a:ln>
        </p:spPr>
      </p:sp>
      <p:sp>
        <p:nvSpPr>
          <p:cNvPr id="11" name="Text 9"/>
          <p:cNvSpPr txBox="1"/>
          <p:nvPr/>
        </p:nvSpPr>
        <p:spPr>
          <a:xfrm>
            <a:off x="2825496" y="2057400"/>
            <a:ext cx="868680" cy="685800"/>
          </a:xfrm>
          <a:prstGeom prst="ellipse">
            <a:avLst/>
          </a:prstGeom>
          <a:solidFill>
            <a:srgbClr val="7A1F2B"/>
          </a:solidFill>
          <a:ln/>
        </p:spPr>
        <p:txBody>
          <a:bodyPr wrap="square" lIns="0" tIns="0" rIns="0" bIns="0" rtlCol="0" anchor="ctr"/>
          <a:lstStyle/>
          <a:p>
            <a:pPr marL="0" indent="0" algn="ctr">
              <a:buNone/>
            </a:pPr>
            <a:r>
              <a:rPr lang="en-US" sz="1400" b="1" dirty="0">
                <a:solidFill>
                  <a:srgbClr val="FFFBF3"/>
                </a:solidFill>
                <a:latin typeface="Calibri" pitchFamily="34" charset="0"/>
                <a:ea typeface="Calibri" pitchFamily="34" charset="-122"/>
                <a:cs typeface="Calibri" pitchFamily="34" charset="-120"/>
              </a:rPr>
              <a:t>Collect</a:t>
            </a:r>
            <a:endParaRPr lang="en-US" sz="1400" dirty="0"/>
          </a:p>
        </p:txBody>
      </p:sp>
      <p:sp>
        <p:nvSpPr>
          <p:cNvPr id="12" name="Shape 10"/>
          <p:cNvSpPr/>
          <p:nvPr/>
        </p:nvSpPr>
        <p:spPr>
          <a:xfrm>
            <a:off x="3712464" y="2395728"/>
            <a:ext cx="118872" cy="914"/>
          </a:xfrm>
          <a:prstGeom prst="line">
            <a:avLst/>
          </a:prstGeom>
          <a:noFill/>
          <a:ln w="19050">
            <a:solidFill>
              <a:srgbClr val="7A1F2B"/>
            </a:solidFill>
            <a:prstDash val="solid"/>
            <a:tailEnd type="triangle"/>
          </a:ln>
        </p:spPr>
      </p:sp>
      <p:sp>
        <p:nvSpPr>
          <p:cNvPr id="13" name="Text 11"/>
          <p:cNvSpPr txBox="1"/>
          <p:nvPr/>
        </p:nvSpPr>
        <p:spPr>
          <a:xfrm>
            <a:off x="3849624" y="2057400"/>
            <a:ext cx="868680" cy="685800"/>
          </a:xfrm>
          <a:prstGeom prst="ellipse">
            <a:avLst/>
          </a:prstGeom>
          <a:solidFill>
            <a:srgbClr val="7A1F2B"/>
          </a:solidFill>
          <a:ln/>
        </p:spPr>
        <p:txBody>
          <a:bodyPr wrap="square" lIns="0" tIns="0" rIns="0" bIns="0" rtlCol="0" anchor="ctr"/>
          <a:lstStyle/>
          <a:p>
            <a:pPr marL="0" indent="0" algn="ctr">
              <a:buNone/>
            </a:pPr>
            <a:r>
              <a:rPr lang="en-US" sz="1400" b="1" dirty="0">
                <a:solidFill>
                  <a:srgbClr val="FFFBF3"/>
                </a:solidFill>
                <a:latin typeface="Calibri" pitchFamily="34" charset="0"/>
                <a:ea typeface="Calibri" pitchFamily="34" charset="-122"/>
                <a:cs typeface="Calibri" pitchFamily="34" charset="-120"/>
              </a:rPr>
              <a:t>Analyse</a:t>
            </a:r>
            <a:endParaRPr lang="en-US" sz="1400" dirty="0"/>
          </a:p>
        </p:txBody>
      </p:sp>
      <p:sp>
        <p:nvSpPr>
          <p:cNvPr id="14" name="Shape 12"/>
          <p:cNvSpPr/>
          <p:nvPr/>
        </p:nvSpPr>
        <p:spPr>
          <a:xfrm>
            <a:off x="4736592" y="2395728"/>
            <a:ext cx="118872" cy="914"/>
          </a:xfrm>
          <a:prstGeom prst="line">
            <a:avLst/>
          </a:prstGeom>
          <a:noFill/>
          <a:ln w="19050">
            <a:solidFill>
              <a:srgbClr val="7A1F2B"/>
            </a:solidFill>
            <a:prstDash val="solid"/>
            <a:tailEnd type="triangle"/>
          </a:ln>
        </p:spPr>
      </p:sp>
      <p:sp>
        <p:nvSpPr>
          <p:cNvPr id="15" name="Text 13"/>
          <p:cNvSpPr txBox="1"/>
          <p:nvPr/>
        </p:nvSpPr>
        <p:spPr>
          <a:xfrm>
            <a:off x="4873752" y="2057400"/>
            <a:ext cx="868680" cy="685800"/>
          </a:xfrm>
          <a:prstGeom prst="ellipse">
            <a:avLst/>
          </a:prstGeom>
          <a:solidFill>
            <a:srgbClr val="7A1F2B"/>
          </a:solidFill>
          <a:ln/>
        </p:spPr>
        <p:txBody>
          <a:bodyPr wrap="square" lIns="0" tIns="0" rIns="0" bIns="0" rtlCol="0" anchor="ctr"/>
          <a:lstStyle/>
          <a:p>
            <a:pPr marL="0" indent="0" algn="ctr">
              <a:buNone/>
            </a:pPr>
            <a:r>
              <a:rPr lang="en-US" sz="1400" b="1" dirty="0">
                <a:solidFill>
                  <a:srgbClr val="FFFBF3"/>
                </a:solidFill>
                <a:latin typeface="Calibri" pitchFamily="34" charset="0"/>
                <a:ea typeface="Calibri" pitchFamily="34" charset="-122"/>
                <a:cs typeface="Calibri" pitchFamily="34" charset="-120"/>
              </a:rPr>
              <a:t>Report</a:t>
            </a:r>
            <a:endParaRPr lang="en-US" sz="1400" dirty="0"/>
          </a:p>
        </p:txBody>
      </p:sp>
      <p:sp>
        <p:nvSpPr>
          <p:cNvPr id="16" name="Text 14"/>
          <p:cNvSpPr txBox="1"/>
          <p:nvPr/>
        </p:nvSpPr>
        <p:spPr>
          <a:xfrm>
            <a:off x="777240" y="2971800"/>
            <a:ext cx="5029200" cy="1463040"/>
          </a:xfrm>
          <a:prstGeom prst="rect">
            <a:avLst/>
          </a:prstGeom>
          <a:noFill/>
          <a:ln/>
        </p:spPr>
        <p:txBody>
          <a:bodyPr wrap="square" lIns="0" tIns="0" rIns="0" bIns="0" rtlCol="0" anchor="t"/>
          <a:lstStyle/>
          <a:p>
            <a:pPr marL="0" indent="0">
              <a:buNone/>
            </a:pPr>
            <a:r>
              <a:rPr lang="en-US" sz="1600" dirty="0">
                <a:solidFill>
                  <a:srgbClr val="2E2522"/>
                </a:solidFill>
                <a:latin typeface="Calibri" pitchFamily="34" charset="0"/>
                <a:ea typeface="Calibri" pitchFamily="34" charset="-122"/>
                <a:cs typeface="Calibri" pitchFamily="34" charset="-120"/>
              </a:rPr>
              <a:t>The design, instruments and analysis plan are fixed before data collection begins. Changing them during the study can weaken the conclusions.</a:t>
            </a:r>
            <a:endParaRPr lang="en-US" sz="1600" dirty="0"/>
          </a:p>
        </p:txBody>
      </p:sp>
      <p:sp>
        <p:nvSpPr>
          <p:cNvPr id="17" name="Shape 15"/>
          <p:cNvSpPr/>
          <p:nvPr/>
        </p:nvSpPr>
        <p:spPr>
          <a:xfrm>
            <a:off x="6199632" y="1325880"/>
            <a:ext cx="5440680" cy="3246120"/>
          </a:xfrm>
          <a:prstGeom prst="roundRect">
            <a:avLst>
              <a:gd name="adj" fmla="val 2254"/>
            </a:avLst>
          </a:prstGeom>
          <a:solidFill>
            <a:srgbClr val="EFE5D3"/>
          </a:solidFill>
          <a:ln/>
        </p:spPr>
      </p:sp>
      <p:sp>
        <p:nvSpPr>
          <p:cNvPr id="18" name="Text 16"/>
          <p:cNvSpPr txBox="1"/>
          <p:nvPr/>
        </p:nvSpPr>
        <p:spPr>
          <a:xfrm>
            <a:off x="6428232" y="1463040"/>
            <a:ext cx="5029200" cy="411480"/>
          </a:xfrm>
          <a:prstGeom prst="rect">
            <a:avLst/>
          </a:prstGeom>
          <a:noFill/>
          <a:ln/>
        </p:spPr>
        <p:txBody>
          <a:bodyPr wrap="square" lIns="0" tIns="0" rIns="0" bIns="0" rtlCol="0" anchor="t"/>
          <a:lstStyle/>
          <a:p>
            <a:pPr marL="0" indent="0">
              <a:buNone/>
            </a:pPr>
            <a:r>
              <a:rPr lang="en-US" sz="1600" b="1" dirty="0">
                <a:solidFill>
                  <a:srgbClr val="7A1F2B"/>
                </a:solidFill>
                <a:latin typeface="Cambria" pitchFamily="34" charset="0"/>
                <a:ea typeface="Cambria" pitchFamily="34" charset="-122"/>
                <a:cs typeface="Cambria" pitchFamily="34" charset="-120"/>
              </a:rPr>
              <a:t>Qualitative studies: iterative</a:t>
            </a:r>
            <a:endParaRPr lang="en-US" sz="1600" dirty="0"/>
          </a:p>
        </p:txBody>
      </p:sp>
      <p:sp>
        <p:nvSpPr>
          <p:cNvPr id="19" name="Text 17"/>
          <p:cNvSpPr txBox="1"/>
          <p:nvPr/>
        </p:nvSpPr>
        <p:spPr>
          <a:xfrm>
            <a:off x="6675120" y="1965960"/>
            <a:ext cx="1051560" cy="685800"/>
          </a:xfrm>
          <a:prstGeom prst="ellipse">
            <a:avLst/>
          </a:prstGeom>
          <a:solidFill>
            <a:srgbClr val="7A1F2B"/>
          </a:solidFill>
          <a:ln/>
        </p:spPr>
        <p:txBody>
          <a:bodyPr wrap="square" lIns="0" tIns="0" rIns="0" bIns="0" rtlCol="0" anchor="ctr"/>
          <a:lstStyle/>
          <a:p>
            <a:pPr marL="0" indent="0" algn="ctr">
              <a:buNone/>
            </a:pPr>
            <a:r>
              <a:rPr lang="en-US" sz="1600" b="1" dirty="0">
                <a:solidFill>
                  <a:srgbClr val="FFFBF3"/>
                </a:solidFill>
                <a:latin typeface="Calibri" pitchFamily="34" charset="0"/>
                <a:ea typeface="Calibri" pitchFamily="34" charset="-122"/>
                <a:cs typeface="Calibri" pitchFamily="34" charset="-120"/>
              </a:rPr>
              <a:t>Collect</a:t>
            </a:r>
            <a:endParaRPr lang="en-US" sz="1600" dirty="0"/>
          </a:p>
        </p:txBody>
      </p:sp>
      <p:sp>
        <p:nvSpPr>
          <p:cNvPr id="20" name="Text 18"/>
          <p:cNvSpPr txBox="1"/>
          <p:nvPr/>
        </p:nvSpPr>
        <p:spPr>
          <a:xfrm>
            <a:off x="8503920" y="1965960"/>
            <a:ext cx="1051560" cy="685800"/>
          </a:xfrm>
          <a:prstGeom prst="ellipse">
            <a:avLst/>
          </a:prstGeom>
          <a:solidFill>
            <a:srgbClr val="7A1F2B"/>
          </a:solidFill>
          <a:ln/>
        </p:spPr>
        <p:txBody>
          <a:bodyPr wrap="square" lIns="0" tIns="0" rIns="0" bIns="0" rtlCol="0" anchor="ctr"/>
          <a:lstStyle/>
          <a:p>
            <a:pPr marL="0" indent="0" algn="ctr">
              <a:buNone/>
            </a:pPr>
            <a:r>
              <a:rPr lang="en-US" sz="1600" b="1" dirty="0">
                <a:solidFill>
                  <a:srgbClr val="FFFBF3"/>
                </a:solidFill>
                <a:latin typeface="Calibri" pitchFamily="34" charset="0"/>
                <a:ea typeface="Calibri" pitchFamily="34" charset="-122"/>
                <a:cs typeface="Calibri" pitchFamily="34" charset="-120"/>
              </a:rPr>
              <a:t>Analyse</a:t>
            </a:r>
            <a:endParaRPr lang="en-US" sz="1600" dirty="0"/>
          </a:p>
        </p:txBody>
      </p:sp>
      <p:sp>
        <p:nvSpPr>
          <p:cNvPr id="21" name="Text 19"/>
          <p:cNvSpPr txBox="1"/>
          <p:nvPr/>
        </p:nvSpPr>
        <p:spPr>
          <a:xfrm>
            <a:off x="7589520" y="2788920"/>
            <a:ext cx="1051560" cy="685800"/>
          </a:xfrm>
          <a:prstGeom prst="ellipse">
            <a:avLst/>
          </a:prstGeom>
          <a:solidFill>
            <a:srgbClr val="7A1F2B"/>
          </a:solidFill>
          <a:ln/>
        </p:spPr>
        <p:txBody>
          <a:bodyPr wrap="square" lIns="0" tIns="0" rIns="0" bIns="0" rtlCol="0" anchor="ctr"/>
          <a:lstStyle/>
          <a:p>
            <a:pPr marL="0" indent="0" algn="ctr">
              <a:buNone/>
            </a:pPr>
            <a:r>
              <a:rPr lang="en-US" sz="1600" b="1" dirty="0">
                <a:solidFill>
                  <a:srgbClr val="FFFBF3"/>
                </a:solidFill>
                <a:latin typeface="Calibri" pitchFamily="34" charset="0"/>
                <a:ea typeface="Calibri" pitchFamily="34" charset="-122"/>
                <a:cs typeface="Calibri" pitchFamily="34" charset="-120"/>
              </a:rPr>
              <a:t>Refine focus</a:t>
            </a:r>
            <a:endParaRPr lang="en-US" sz="1600" dirty="0"/>
          </a:p>
        </p:txBody>
      </p:sp>
      <p:sp>
        <p:nvSpPr>
          <p:cNvPr id="22" name="Shape 20"/>
          <p:cNvSpPr/>
          <p:nvPr/>
        </p:nvSpPr>
        <p:spPr>
          <a:xfrm>
            <a:off x="7772400" y="2304288"/>
            <a:ext cx="685800" cy="914"/>
          </a:xfrm>
          <a:prstGeom prst="line">
            <a:avLst/>
          </a:prstGeom>
          <a:noFill/>
          <a:ln w="19050">
            <a:solidFill>
              <a:srgbClr val="7A1F2B"/>
            </a:solidFill>
            <a:prstDash val="solid"/>
            <a:headEnd type="triangle"/>
            <a:tailEnd type="triangle"/>
          </a:ln>
        </p:spPr>
      </p:sp>
      <p:sp>
        <p:nvSpPr>
          <p:cNvPr id="23" name="Shape 21"/>
          <p:cNvSpPr/>
          <p:nvPr/>
        </p:nvSpPr>
        <p:spPr>
          <a:xfrm>
            <a:off x="7269480" y="2697480"/>
            <a:ext cx="365760" cy="228600"/>
          </a:xfrm>
          <a:prstGeom prst="line">
            <a:avLst/>
          </a:prstGeom>
          <a:noFill/>
          <a:ln w="19050">
            <a:solidFill>
              <a:srgbClr val="7A1F2B"/>
            </a:solidFill>
            <a:prstDash val="solid"/>
            <a:headEnd type="triangle"/>
            <a:tailEnd type="triangle"/>
          </a:ln>
        </p:spPr>
      </p:sp>
      <p:sp>
        <p:nvSpPr>
          <p:cNvPr id="24" name="Shape 22"/>
          <p:cNvSpPr/>
          <p:nvPr/>
        </p:nvSpPr>
        <p:spPr>
          <a:xfrm flipH="1">
            <a:off x="8595360" y="2697480"/>
            <a:ext cx="365760" cy="228600"/>
          </a:xfrm>
          <a:prstGeom prst="line">
            <a:avLst/>
          </a:prstGeom>
          <a:noFill/>
          <a:ln w="19050">
            <a:solidFill>
              <a:srgbClr val="7A1F2B"/>
            </a:solidFill>
            <a:prstDash val="solid"/>
            <a:headEnd type="triangle"/>
            <a:tailEnd type="triangle"/>
          </a:ln>
        </p:spPr>
      </p:sp>
      <p:sp>
        <p:nvSpPr>
          <p:cNvPr id="25" name="Text 23"/>
          <p:cNvSpPr txBox="1"/>
          <p:nvPr/>
        </p:nvSpPr>
        <p:spPr>
          <a:xfrm>
            <a:off x="9692640" y="1920240"/>
            <a:ext cx="1783080" cy="2560320"/>
          </a:xfrm>
          <a:prstGeom prst="rect">
            <a:avLst/>
          </a:prstGeom>
          <a:noFill/>
          <a:ln/>
        </p:spPr>
        <p:txBody>
          <a:bodyPr wrap="square" lIns="0" tIns="0" rIns="0" bIns="0" rtlCol="0" anchor="t"/>
          <a:lstStyle/>
          <a:p>
            <a:pPr marL="0" indent="0">
              <a:buNone/>
            </a:pPr>
            <a:r>
              <a:rPr lang="en-US" sz="1600" dirty="0">
                <a:solidFill>
                  <a:srgbClr val="2E2522"/>
                </a:solidFill>
                <a:latin typeface="Calibri" pitchFamily="34" charset="0"/>
                <a:ea typeface="Calibri" pitchFamily="34" charset="-122"/>
                <a:cs typeface="Calibri" pitchFamily="34" charset="-120"/>
              </a:rPr>
              <a:t>The focus and design can develop as the study proceeds. Data collection and analysis happen together.</a:t>
            </a:r>
            <a:endParaRPr lang="en-US" sz="1600" dirty="0"/>
          </a:p>
        </p:txBody>
      </p:sp>
      <p:sp>
        <p:nvSpPr>
          <p:cNvPr id="26" name="Shape 24"/>
          <p:cNvSpPr/>
          <p:nvPr/>
        </p:nvSpPr>
        <p:spPr>
          <a:xfrm>
            <a:off x="548640" y="4754880"/>
            <a:ext cx="11091672" cy="1463040"/>
          </a:xfrm>
          <a:prstGeom prst="roundRect">
            <a:avLst>
              <a:gd name="adj" fmla="val 5000"/>
            </a:avLst>
          </a:prstGeom>
          <a:solidFill>
            <a:srgbClr val="7A1F2B"/>
          </a:solidFill>
          <a:ln/>
        </p:spPr>
      </p:sp>
      <p:sp>
        <p:nvSpPr>
          <p:cNvPr id="27" name="Text 25"/>
          <p:cNvSpPr txBox="1"/>
          <p:nvPr/>
        </p:nvSpPr>
        <p:spPr>
          <a:xfrm>
            <a:off x="777240" y="4892040"/>
            <a:ext cx="3657600" cy="237744"/>
          </a:xfrm>
          <a:prstGeom prst="rect">
            <a:avLst/>
          </a:prstGeom>
          <a:noFill/>
          <a:ln/>
        </p:spPr>
        <p:txBody>
          <a:bodyPr wrap="square" lIns="0" tIns="0" rIns="0" bIns="0" rtlCol="0" anchor="ctr"/>
          <a:lstStyle/>
          <a:p>
            <a:pPr marL="0" indent="0">
              <a:buNone/>
            </a:pPr>
            <a:r>
              <a:rPr lang="en-US" sz="1100" b="1" kern="0" spc="150" dirty="0">
                <a:solidFill>
                  <a:srgbClr val="EADBC0"/>
                </a:solidFill>
                <a:latin typeface="Calibri" pitchFamily="34" charset="0"/>
                <a:ea typeface="Calibri" pitchFamily="34" charset="-122"/>
                <a:cs typeface="Calibri" pitchFamily="34" charset="-120"/>
              </a:rPr>
              <a:t>IN ALL RESEARCH</a:t>
            </a:r>
            <a:endParaRPr lang="en-US" sz="1100" dirty="0"/>
          </a:p>
        </p:txBody>
      </p:sp>
      <p:sp>
        <p:nvSpPr>
          <p:cNvPr id="28" name="Text 26"/>
          <p:cNvSpPr txBox="1"/>
          <p:nvPr/>
        </p:nvSpPr>
        <p:spPr>
          <a:xfrm>
            <a:off x="777240" y="5166360"/>
            <a:ext cx="10698480" cy="1005840"/>
          </a:xfrm>
          <a:prstGeom prst="rect">
            <a:avLst/>
          </a:prstGeom>
          <a:noFill/>
          <a:ln/>
        </p:spPr>
        <p:txBody>
          <a:bodyPr wrap="square" lIns="0" tIns="0" rIns="0" bIns="0" rtlCol="0" anchor="t"/>
          <a:lstStyle/>
          <a:p>
            <a:pPr marL="177800" indent="-177800">
              <a:spcAft>
                <a:spcPts val="400"/>
              </a:spcAft>
              <a:buSzPct val="100000"/>
              <a:buChar char="•"/>
            </a:pPr>
            <a:r>
              <a:rPr lang="en-US" dirty="0">
                <a:solidFill>
                  <a:srgbClr val="FFFBF3"/>
                </a:solidFill>
                <a:latin typeface="Calibri" pitchFamily="34" charset="0"/>
                <a:ea typeface="Calibri" pitchFamily="34" charset="-122"/>
                <a:cs typeface="Calibri" pitchFamily="34" charset="-120"/>
              </a:rPr>
              <a:t>Return to the literature when new issues appear.</a:t>
            </a:r>
            <a:endParaRPr lang="en-US" dirty="0"/>
          </a:p>
          <a:p>
            <a:pPr marL="177800" indent="-177800">
              <a:spcAft>
                <a:spcPts val="400"/>
              </a:spcAft>
              <a:buSzPct val="100000"/>
              <a:buChar char="•"/>
            </a:pPr>
            <a:r>
              <a:rPr lang="en-US" dirty="0">
                <a:solidFill>
                  <a:srgbClr val="FFFBF3"/>
                </a:solidFill>
                <a:latin typeface="Calibri" pitchFamily="34" charset="0"/>
                <a:ea typeface="Calibri" pitchFamily="34" charset="-122"/>
                <a:cs typeface="Calibri" pitchFamily="34" charset="-120"/>
              </a:rPr>
              <a:t>Record changes and the reasons for them (an audit trail).</a:t>
            </a:r>
            <a:endParaRPr lang="en-US" dirty="0"/>
          </a:p>
          <a:p>
            <a:pPr marL="177800" indent="-177800">
              <a:spcAft>
                <a:spcPts val="400"/>
              </a:spcAft>
              <a:buSzPct val="100000"/>
              <a:buChar char="•"/>
            </a:pPr>
            <a:r>
              <a:rPr lang="en-US" dirty="0">
                <a:solidFill>
                  <a:srgbClr val="FFFBF3"/>
                </a:solidFill>
                <a:latin typeface="Calibri" pitchFamily="34" charset="0"/>
                <a:ea typeface="Calibri" pitchFamily="34" charset="-122"/>
                <a:cs typeface="Calibri" pitchFamily="34" charset="-120"/>
              </a:rPr>
              <a:t>Keep ethics in view at every stage, not only at the start.</a:t>
            </a:r>
            <a:endParaRPr lang="en-US" dirty="0"/>
          </a:p>
        </p:txBody>
      </p:sp>
      <p:sp>
        <p:nvSpPr>
          <p:cNvPr id="29" name="Slide Number Placeholder 0"/>
          <p:cNvSpPr>
            <a:spLocks noGrp="1"/>
          </p:cNvSpPr>
          <p:nvPr>
            <p:ph type="sldNum" sz="quarter" idx="4294967295"/>
          </p:nvPr>
        </p:nvSpPr>
        <p:spPr>
          <a:xfrm>
            <a:off x="11183112" y="6437376"/>
            <a:ext cx="457200" cy="237744"/>
          </a:xfrm>
          <a:prstGeom prst="rect">
            <a:avLst/>
          </a:prstGeom>
          <a:extLst>
            <a:ext uri="{C572A759-6A51-4108-AA02-DFA0A04FC94B}">
              <ma14:wrappingTextBoxFlag xmlns=""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lang="en-US" b="0"/>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wrap="square" lIns="0" tIns="0" rIns="0" bIns="0" rtlCol="0" anchor="ctr"/>
          <a:lstStyle/>
          <a:p>
            <a:pPr marL="0" indent="0">
              <a:buNone/>
            </a:pPr>
            <a:r>
              <a:rPr lang="en-US" sz="1000" b="1" kern="0" spc="150" dirty="0">
                <a:solidFill>
                  <a:srgbClr val="7A1F2B"/>
                </a:solidFill>
                <a:latin typeface="Calibri" pitchFamily="34" charset="0"/>
                <a:ea typeface="Calibri" pitchFamily="34" charset="-122"/>
                <a:cs typeface="Calibri" pitchFamily="34" charset="-120"/>
              </a:rPr>
              <a:t>PART C · RESEARCH PROCESS</a:t>
            </a:r>
            <a:endParaRPr lang="en-US" sz="1000" dirty="0"/>
          </a:p>
        </p:txBody>
      </p:sp>
      <p:sp>
        <p:nvSpPr>
          <p:cNvPr id="3" name="Text 1"/>
          <p:cNvSpPr txBox="1"/>
          <p:nvPr/>
        </p:nvSpPr>
        <p:spPr>
          <a:xfrm>
            <a:off x="548640" y="512064"/>
            <a:ext cx="11064240" cy="640080"/>
          </a:xfrm>
          <a:prstGeom prst="rect">
            <a:avLst/>
          </a:prstGeom>
          <a:noFill/>
          <a:ln/>
        </p:spPr>
        <p:txBody>
          <a:bodyPr wrap="square" lIns="0" tIns="0" rIns="0" bIns="0" rtlCol="0" anchor="ctr">
            <a:normAutofit/>
          </a:bodyPr>
          <a:lstStyle/>
          <a:p>
            <a:pPr marL="0" indent="0">
              <a:buNone/>
            </a:pPr>
            <a:r>
              <a:rPr lang="en-US" sz="2800" b="1" dirty="0">
                <a:solidFill>
                  <a:srgbClr val="2E2522"/>
                </a:solidFill>
                <a:latin typeface="Cambria" pitchFamily="34" charset="0"/>
                <a:ea typeface="Cambria" pitchFamily="34" charset="-122"/>
                <a:cs typeface="Cambria" pitchFamily="34" charset="-120"/>
              </a:rPr>
              <a:t>Ethics runs through every stage</a:t>
            </a:r>
            <a:endParaRPr lang="en-US" sz="2800" dirty="0"/>
          </a:p>
        </p:txBody>
      </p:sp>
      <p:sp>
        <p:nvSpPr>
          <p:cNvPr id="4" name="Text 2"/>
          <p:cNvSpPr txBox="1"/>
          <p:nvPr/>
        </p:nvSpPr>
        <p:spPr>
          <a:xfrm>
            <a:off x="548640" y="6437376"/>
            <a:ext cx="9144000" cy="237744"/>
          </a:xfrm>
          <a:prstGeom prst="rect">
            <a:avLst/>
          </a:prstGeom>
          <a:noFill/>
          <a:ln/>
        </p:spPr>
        <p:txBody>
          <a:bodyPr wrap="square" lIns="0" tIns="0" rIns="0" bIns="0" rtlCol="0" anchor="ctr"/>
          <a:lstStyle/>
          <a:p>
            <a:pPr marL="0" indent="0">
              <a:buNone/>
            </a:pPr>
            <a:r>
              <a:rPr lang="en-US" sz="900" dirty="0">
                <a:solidFill>
                  <a:srgbClr val="6B5E55"/>
                </a:solidFill>
                <a:latin typeface="Calibri" pitchFamily="34" charset="0"/>
                <a:ea typeface="Calibri" pitchFamily="34" charset="-122"/>
                <a:cs typeface="Calibri" pitchFamily="34" charset="-120"/>
              </a:rPr>
              <a:t>MSN1074 Research Methodology  |  Topic 1: Introduction to Research in SNE  |  Session 1</a:t>
            </a:r>
            <a:endParaRPr lang="en-US" sz="900" dirty="0"/>
          </a:p>
        </p:txBody>
      </p:sp>
      <p:sp>
        <p:nvSpPr>
          <p:cNvPr id="5" name="Shape 3"/>
          <p:cNvSpPr/>
          <p:nvPr/>
        </p:nvSpPr>
        <p:spPr>
          <a:xfrm>
            <a:off x="548640" y="1325880"/>
            <a:ext cx="3360420" cy="2240280"/>
          </a:xfrm>
          <a:prstGeom prst="roundRect">
            <a:avLst>
              <a:gd name="adj" fmla="val 3265"/>
            </a:avLst>
          </a:prstGeom>
          <a:solidFill>
            <a:srgbClr val="EFE5D3"/>
          </a:solidFill>
          <a:ln/>
        </p:spPr>
      </p:sp>
      <p:sp>
        <p:nvSpPr>
          <p:cNvPr id="6" name="Shape 4"/>
          <p:cNvSpPr/>
          <p:nvPr/>
        </p:nvSpPr>
        <p:spPr>
          <a:xfrm>
            <a:off x="731520" y="1508760"/>
            <a:ext cx="530352" cy="530352"/>
          </a:xfrm>
          <a:prstGeom prst="ellipse">
            <a:avLst/>
          </a:prstGeom>
          <a:solidFill>
            <a:srgbClr val="7A1F2B"/>
          </a:solidFill>
          <a:ln/>
        </p:spPr>
      </p:sp>
      <p:pic>
        <p:nvPicPr>
          <p:cNvPr id="7" name="Image 0" descr="preencoded.png"/>
          <p:cNvPicPr>
            <a:picLocks noChangeAspect="1"/>
          </p:cNvPicPr>
          <p:nvPr/>
        </p:nvPicPr>
        <p:blipFill>
          <a:blip r:embed="rId3"/>
          <a:stretch>
            <a:fillRect/>
          </a:stretch>
        </p:blipFill>
        <p:spPr>
          <a:xfrm>
            <a:off x="868680" y="1645920"/>
            <a:ext cx="256032" cy="256032"/>
          </a:xfrm>
          <a:prstGeom prst="rect">
            <a:avLst/>
          </a:prstGeom>
        </p:spPr>
      </p:pic>
      <p:sp>
        <p:nvSpPr>
          <p:cNvPr id="8" name="Text 5"/>
          <p:cNvSpPr txBox="1"/>
          <p:nvPr/>
        </p:nvSpPr>
        <p:spPr>
          <a:xfrm>
            <a:off x="1371600" y="1508760"/>
            <a:ext cx="2400300" cy="530352"/>
          </a:xfrm>
          <a:prstGeom prst="rect">
            <a:avLst/>
          </a:prstGeom>
          <a:noFill/>
          <a:ln/>
        </p:spPr>
        <p:txBody>
          <a:bodyPr wrap="square" lIns="0" tIns="0" rIns="0" bIns="0" rtlCol="0" anchor="ctr"/>
          <a:lstStyle/>
          <a:p>
            <a:pPr marL="0" indent="0">
              <a:buNone/>
            </a:pPr>
            <a:r>
              <a:rPr lang="en-US" b="1" dirty="0">
                <a:solidFill>
                  <a:srgbClr val="2E2522"/>
                </a:solidFill>
                <a:latin typeface="Cambria" pitchFamily="34" charset="0"/>
                <a:ea typeface="Cambria" pitchFamily="34" charset="-122"/>
                <a:cs typeface="Cambria" pitchFamily="34" charset="-120"/>
              </a:rPr>
              <a:t>Respect for persons</a:t>
            </a:r>
            <a:endParaRPr lang="en-US" dirty="0"/>
          </a:p>
        </p:txBody>
      </p:sp>
      <p:sp>
        <p:nvSpPr>
          <p:cNvPr id="9" name="Text 6"/>
          <p:cNvSpPr txBox="1"/>
          <p:nvPr/>
        </p:nvSpPr>
        <p:spPr>
          <a:xfrm>
            <a:off x="731520" y="2194560"/>
            <a:ext cx="2994660" cy="1280160"/>
          </a:xfrm>
          <a:prstGeom prst="rect">
            <a:avLst/>
          </a:prstGeom>
          <a:noFill/>
          <a:ln/>
        </p:spPr>
        <p:txBody>
          <a:bodyPr wrap="square" lIns="0" tIns="0" rIns="0" bIns="0" rtlCol="0" anchor="t"/>
          <a:lstStyle/>
          <a:p>
            <a:pPr marL="0" indent="0">
              <a:buNone/>
            </a:pPr>
            <a:r>
              <a:rPr lang="en-US" dirty="0">
                <a:solidFill>
                  <a:srgbClr val="2E2522"/>
                </a:solidFill>
                <a:latin typeface="Calibri" pitchFamily="34" charset="0"/>
                <a:ea typeface="Calibri" pitchFamily="34" charset="-122"/>
                <a:cs typeface="Calibri" pitchFamily="34" charset="-120"/>
              </a:rPr>
              <a:t>Informed consent from parents or guardians; assent from the learner in a form they understand; the right to withdraw at any time.</a:t>
            </a:r>
            <a:endParaRPr lang="en-US" dirty="0"/>
          </a:p>
        </p:txBody>
      </p:sp>
      <p:sp>
        <p:nvSpPr>
          <p:cNvPr id="10" name="Shape 7"/>
          <p:cNvSpPr/>
          <p:nvPr/>
        </p:nvSpPr>
        <p:spPr>
          <a:xfrm>
            <a:off x="4137660" y="1325880"/>
            <a:ext cx="3360420" cy="2240280"/>
          </a:xfrm>
          <a:prstGeom prst="roundRect">
            <a:avLst>
              <a:gd name="adj" fmla="val 3265"/>
            </a:avLst>
          </a:prstGeom>
          <a:solidFill>
            <a:srgbClr val="EFE5D3"/>
          </a:solidFill>
          <a:ln/>
        </p:spPr>
      </p:sp>
      <p:sp>
        <p:nvSpPr>
          <p:cNvPr id="11" name="Shape 8"/>
          <p:cNvSpPr/>
          <p:nvPr/>
        </p:nvSpPr>
        <p:spPr>
          <a:xfrm>
            <a:off x="4320540" y="1508760"/>
            <a:ext cx="530352" cy="530352"/>
          </a:xfrm>
          <a:prstGeom prst="ellipse">
            <a:avLst/>
          </a:prstGeom>
          <a:solidFill>
            <a:srgbClr val="7A1F2B"/>
          </a:solidFill>
          <a:ln/>
        </p:spPr>
      </p:sp>
      <p:pic>
        <p:nvPicPr>
          <p:cNvPr id="12" name="Image 1" descr="preencoded.png"/>
          <p:cNvPicPr>
            <a:picLocks noChangeAspect="1"/>
          </p:cNvPicPr>
          <p:nvPr/>
        </p:nvPicPr>
        <p:blipFill>
          <a:blip r:embed="rId4"/>
          <a:stretch>
            <a:fillRect/>
          </a:stretch>
        </p:blipFill>
        <p:spPr>
          <a:xfrm>
            <a:off x="4457700" y="1645920"/>
            <a:ext cx="256032" cy="256032"/>
          </a:xfrm>
          <a:prstGeom prst="rect">
            <a:avLst/>
          </a:prstGeom>
        </p:spPr>
      </p:pic>
      <p:sp>
        <p:nvSpPr>
          <p:cNvPr id="13" name="Text 9"/>
          <p:cNvSpPr txBox="1"/>
          <p:nvPr/>
        </p:nvSpPr>
        <p:spPr>
          <a:xfrm>
            <a:off x="4960620" y="1508760"/>
            <a:ext cx="2400300" cy="530352"/>
          </a:xfrm>
          <a:prstGeom prst="rect">
            <a:avLst/>
          </a:prstGeom>
          <a:noFill/>
          <a:ln/>
        </p:spPr>
        <p:txBody>
          <a:bodyPr wrap="square" lIns="0" tIns="0" rIns="0" bIns="0" rtlCol="0" anchor="ctr"/>
          <a:lstStyle/>
          <a:p>
            <a:pPr marL="0" indent="0">
              <a:buNone/>
            </a:pPr>
            <a:r>
              <a:rPr lang="en-US" b="1" dirty="0">
                <a:solidFill>
                  <a:srgbClr val="2E2522"/>
                </a:solidFill>
                <a:latin typeface="Cambria" pitchFamily="34" charset="0"/>
                <a:ea typeface="Cambria" pitchFamily="34" charset="-122"/>
                <a:cs typeface="Cambria" pitchFamily="34" charset="-120"/>
              </a:rPr>
              <a:t>Beneficence</a:t>
            </a:r>
            <a:endParaRPr lang="en-US" dirty="0"/>
          </a:p>
        </p:txBody>
      </p:sp>
      <p:sp>
        <p:nvSpPr>
          <p:cNvPr id="14" name="Text 10"/>
          <p:cNvSpPr txBox="1"/>
          <p:nvPr/>
        </p:nvSpPr>
        <p:spPr>
          <a:xfrm>
            <a:off x="4320540" y="2194560"/>
            <a:ext cx="2994660" cy="1280160"/>
          </a:xfrm>
          <a:prstGeom prst="rect">
            <a:avLst/>
          </a:prstGeom>
          <a:noFill/>
          <a:ln/>
        </p:spPr>
        <p:txBody>
          <a:bodyPr wrap="square" lIns="0" tIns="0" rIns="0" bIns="0" rtlCol="0" anchor="t"/>
          <a:lstStyle/>
          <a:p>
            <a:pPr marL="0" indent="0">
              <a:buNone/>
            </a:pPr>
            <a:r>
              <a:rPr lang="en-US" dirty="0">
                <a:solidFill>
                  <a:srgbClr val="2E2522"/>
                </a:solidFill>
                <a:latin typeface="Calibri" pitchFamily="34" charset="0"/>
                <a:ea typeface="Calibri" pitchFamily="34" charset="-122"/>
                <a:cs typeface="Calibri" pitchFamily="34" charset="-120"/>
              </a:rPr>
              <a:t>Maximise benefits; minimise harm, stress and time burden for learners, families and teachers.</a:t>
            </a:r>
            <a:endParaRPr lang="en-US" dirty="0"/>
          </a:p>
        </p:txBody>
      </p:sp>
      <p:sp>
        <p:nvSpPr>
          <p:cNvPr id="15" name="Shape 11"/>
          <p:cNvSpPr/>
          <p:nvPr/>
        </p:nvSpPr>
        <p:spPr>
          <a:xfrm>
            <a:off x="548640" y="3794760"/>
            <a:ext cx="3360420" cy="2240280"/>
          </a:xfrm>
          <a:prstGeom prst="roundRect">
            <a:avLst>
              <a:gd name="adj" fmla="val 3265"/>
            </a:avLst>
          </a:prstGeom>
          <a:solidFill>
            <a:srgbClr val="EFE5D3"/>
          </a:solidFill>
          <a:ln/>
        </p:spPr>
      </p:sp>
      <p:sp>
        <p:nvSpPr>
          <p:cNvPr id="16" name="Shape 12"/>
          <p:cNvSpPr/>
          <p:nvPr/>
        </p:nvSpPr>
        <p:spPr>
          <a:xfrm>
            <a:off x="731520" y="3977640"/>
            <a:ext cx="530352" cy="530352"/>
          </a:xfrm>
          <a:prstGeom prst="ellipse">
            <a:avLst/>
          </a:prstGeom>
          <a:solidFill>
            <a:srgbClr val="7A1F2B"/>
          </a:solidFill>
          <a:ln/>
        </p:spPr>
      </p:sp>
      <p:pic>
        <p:nvPicPr>
          <p:cNvPr id="17" name="Image 2" descr="preencoded.png"/>
          <p:cNvPicPr>
            <a:picLocks noChangeAspect="1"/>
          </p:cNvPicPr>
          <p:nvPr/>
        </p:nvPicPr>
        <p:blipFill>
          <a:blip r:embed="rId5"/>
          <a:stretch>
            <a:fillRect/>
          </a:stretch>
        </p:blipFill>
        <p:spPr>
          <a:xfrm>
            <a:off x="868680" y="4114800"/>
            <a:ext cx="256032" cy="256032"/>
          </a:xfrm>
          <a:prstGeom prst="rect">
            <a:avLst/>
          </a:prstGeom>
        </p:spPr>
      </p:pic>
      <p:sp>
        <p:nvSpPr>
          <p:cNvPr id="18" name="Text 13"/>
          <p:cNvSpPr txBox="1"/>
          <p:nvPr/>
        </p:nvSpPr>
        <p:spPr>
          <a:xfrm>
            <a:off x="1371600" y="3977640"/>
            <a:ext cx="2400300" cy="530352"/>
          </a:xfrm>
          <a:prstGeom prst="rect">
            <a:avLst/>
          </a:prstGeom>
          <a:noFill/>
          <a:ln/>
        </p:spPr>
        <p:txBody>
          <a:bodyPr wrap="square" lIns="0" tIns="0" rIns="0" bIns="0" rtlCol="0" anchor="ctr"/>
          <a:lstStyle/>
          <a:p>
            <a:pPr marL="0" indent="0">
              <a:buNone/>
            </a:pPr>
            <a:r>
              <a:rPr lang="en-US" b="1" dirty="0">
                <a:solidFill>
                  <a:srgbClr val="2E2522"/>
                </a:solidFill>
                <a:latin typeface="Cambria" pitchFamily="34" charset="0"/>
                <a:ea typeface="Cambria" pitchFamily="34" charset="-122"/>
                <a:cs typeface="Cambria" pitchFamily="34" charset="-120"/>
              </a:rPr>
              <a:t>Justice</a:t>
            </a:r>
            <a:endParaRPr lang="en-US" dirty="0"/>
          </a:p>
        </p:txBody>
      </p:sp>
      <p:sp>
        <p:nvSpPr>
          <p:cNvPr id="19" name="Text 14"/>
          <p:cNvSpPr txBox="1"/>
          <p:nvPr/>
        </p:nvSpPr>
        <p:spPr>
          <a:xfrm>
            <a:off x="731520" y="4663440"/>
            <a:ext cx="2994660" cy="1280160"/>
          </a:xfrm>
          <a:prstGeom prst="rect">
            <a:avLst/>
          </a:prstGeom>
          <a:noFill/>
          <a:ln/>
        </p:spPr>
        <p:txBody>
          <a:bodyPr wrap="square" lIns="0" tIns="0" rIns="0" bIns="0" rtlCol="0" anchor="t"/>
          <a:lstStyle/>
          <a:p>
            <a:pPr marL="0" indent="0">
              <a:buNone/>
            </a:pPr>
            <a:r>
              <a:rPr lang="en-US" dirty="0">
                <a:solidFill>
                  <a:srgbClr val="2E2522"/>
                </a:solidFill>
                <a:latin typeface="Calibri" pitchFamily="34" charset="0"/>
                <a:ea typeface="Calibri" pitchFamily="34" charset="-122"/>
                <a:cs typeface="Calibri" pitchFamily="34" charset="-120"/>
              </a:rPr>
              <a:t>Include learners fairly. Do not exclude learners only because they are harder to include.</a:t>
            </a:r>
            <a:endParaRPr lang="en-US" dirty="0"/>
          </a:p>
        </p:txBody>
      </p:sp>
      <p:sp>
        <p:nvSpPr>
          <p:cNvPr id="20" name="Shape 15"/>
          <p:cNvSpPr/>
          <p:nvPr/>
        </p:nvSpPr>
        <p:spPr>
          <a:xfrm>
            <a:off x="4137660" y="3794760"/>
            <a:ext cx="3360420" cy="2240280"/>
          </a:xfrm>
          <a:prstGeom prst="roundRect">
            <a:avLst>
              <a:gd name="adj" fmla="val 3265"/>
            </a:avLst>
          </a:prstGeom>
          <a:solidFill>
            <a:srgbClr val="EFE5D3"/>
          </a:solidFill>
          <a:ln/>
        </p:spPr>
      </p:sp>
      <p:sp>
        <p:nvSpPr>
          <p:cNvPr id="21" name="Shape 16"/>
          <p:cNvSpPr/>
          <p:nvPr/>
        </p:nvSpPr>
        <p:spPr>
          <a:xfrm>
            <a:off x="4320540" y="3977640"/>
            <a:ext cx="530352" cy="530352"/>
          </a:xfrm>
          <a:prstGeom prst="ellipse">
            <a:avLst/>
          </a:prstGeom>
          <a:solidFill>
            <a:srgbClr val="7A1F2B"/>
          </a:solidFill>
          <a:ln/>
        </p:spPr>
      </p:sp>
      <p:pic>
        <p:nvPicPr>
          <p:cNvPr id="22" name="Image 3" descr="preencoded.png"/>
          <p:cNvPicPr>
            <a:picLocks noChangeAspect="1"/>
          </p:cNvPicPr>
          <p:nvPr/>
        </p:nvPicPr>
        <p:blipFill>
          <a:blip r:embed="rId6"/>
          <a:stretch>
            <a:fillRect/>
          </a:stretch>
        </p:blipFill>
        <p:spPr>
          <a:xfrm>
            <a:off x="4457700" y="4114800"/>
            <a:ext cx="256032" cy="256032"/>
          </a:xfrm>
          <a:prstGeom prst="rect">
            <a:avLst/>
          </a:prstGeom>
        </p:spPr>
      </p:pic>
      <p:sp>
        <p:nvSpPr>
          <p:cNvPr id="23" name="Text 17"/>
          <p:cNvSpPr txBox="1"/>
          <p:nvPr/>
        </p:nvSpPr>
        <p:spPr>
          <a:xfrm>
            <a:off x="4960620" y="3977640"/>
            <a:ext cx="2400300" cy="530352"/>
          </a:xfrm>
          <a:prstGeom prst="rect">
            <a:avLst/>
          </a:prstGeom>
          <a:noFill/>
          <a:ln/>
        </p:spPr>
        <p:txBody>
          <a:bodyPr wrap="square" lIns="0" tIns="0" rIns="0" bIns="0" rtlCol="0" anchor="ctr"/>
          <a:lstStyle/>
          <a:p>
            <a:pPr marL="0" indent="0">
              <a:buNone/>
            </a:pPr>
            <a:r>
              <a:rPr lang="en-US" b="1" dirty="0">
                <a:solidFill>
                  <a:srgbClr val="2E2522"/>
                </a:solidFill>
                <a:latin typeface="Cambria" pitchFamily="34" charset="0"/>
                <a:ea typeface="Cambria" pitchFamily="34" charset="-122"/>
                <a:cs typeface="Cambria" pitchFamily="34" charset="-120"/>
              </a:rPr>
              <a:t>Privacy and confidentiality</a:t>
            </a:r>
            <a:endParaRPr lang="en-US" dirty="0"/>
          </a:p>
        </p:txBody>
      </p:sp>
      <p:sp>
        <p:nvSpPr>
          <p:cNvPr id="24" name="Text 18"/>
          <p:cNvSpPr txBox="1"/>
          <p:nvPr/>
        </p:nvSpPr>
        <p:spPr>
          <a:xfrm>
            <a:off x="4320540" y="4663440"/>
            <a:ext cx="2994660" cy="1280160"/>
          </a:xfrm>
          <a:prstGeom prst="rect">
            <a:avLst/>
          </a:prstGeom>
          <a:noFill/>
          <a:ln/>
        </p:spPr>
        <p:txBody>
          <a:bodyPr wrap="square" lIns="0" tIns="0" rIns="0" bIns="0" rtlCol="0" anchor="t"/>
          <a:lstStyle/>
          <a:p>
            <a:pPr marL="0" indent="0">
              <a:buNone/>
            </a:pPr>
            <a:r>
              <a:rPr lang="en-US" dirty="0">
                <a:solidFill>
                  <a:srgbClr val="2E2522"/>
                </a:solidFill>
                <a:latin typeface="Calibri" pitchFamily="34" charset="0"/>
                <a:ea typeface="Calibri" pitchFamily="34" charset="-122"/>
                <a:cs typeface="Calibri" pitchFamily="34" charset="-120"/>
              </a:rPr>
              <a:t>Small classes and communities make people easy to identify. Remove or change identifying details.</a:t>
            </a:r>
            <a:endParaRPr lang="en-US" dirty="0"/>
          </a:p>
        </p:txBody>
      </p:sp>
      <p:sp>
        <p:nvSpPr>
          <p:cNvPr id="25" name="Shape 19"/>
          <p:cNvSpPr/>
          <p:nvPr/>
        </p:nvSpPr>
        <p:spPr>
          <a:xfrm>
            <a:off x="7726680" y="1325880"/>
            <a:ext cx="3913632" cy="4709160"/>
          </a:xfrm>
          <a:prstGeom prst="roundRect">
            <a:avLst>
              <a:gd name="adj" fmla="val 1869"/>
            </a:avLst>
          </a:prstGeom>
          <a:solidFill>
            <a:srgbClr val="7A1F2B"/>
          </a:solidFill>
          <a:ln/>
        </p:spPr>
      </p:sp>
      <p:sp>
        <p:nvSpPr>
          <p:cNvPr id="26" name="Text 20"/>
          <p:cNvSpPr txBox="1"/>
          <p:nvPr/>
        </p:nvSpPr>
        <p:spPr>
          <a:xfrm>
            <a:off x="7955280" y="1463040"/>
            <a:ext cx="3474720" cy="237744"/>
          </a:xfrm>
          <a:prstGeom prst="rect">
            <a:avLst/>
          </a:prstGeom>
          <a:noFill/>
          <a:ln/>
        </p:spPr>
        <p:txBody>
          <a:bodyPr wrap="square" lIns="0" tIns="0" rIns="0" bIns="0" rtlCol="0" anchor="ctr"/>
          <a:lstStyle/>
          <a:p>
            <a:pPr marL="0" indent="0">
              <a:buNone/>
            </a:pPr>
            <a:r>
              <a:rPr lang="en-US" sz="1100" b="1" kern="0" spc="150" dirty="0">
                <a:solidFill>
                  <a:srgbClr val="EADBC0"/>
                </a:solidFill>
                <a:latin typeface="Calibri" pitchFamily="34" charset="0"/>
                <a:ea typeface="Calibri" pitchFamily="34" charset="-122"/>
                <a:cs typeface="Calibri" pitchFamily="34" charset="-120"/>
              </a:rPr>
              <a:t>PERMISSIONS YOU MAY NEED</a:t>
            </a:r>
            <a:endParaRPr lang="en-US" sz="1100" dirty="0"/>
          </a:p>
        </p:txBody>
      </p:sp>
      <p:sp>
        <p:nvSpPr>
          <p:cNvPr id="27" name="Text 21"/>
          <p:cNvSpPr txBox="1"/>
          <p:nvPr/>
        </p:nvSpPr>
        <p:spPr>
          <a:xfrm>
            <a:off x="7955280" y="1812264"/>
            <a:ext cx="3520440" cy="3566160"/>
          </a:xfrm>
          <a:prstGeom prst="rect">
            <a:avLst/>
          </a:prstGeom>
          <a:noFill/>
          <a:ln/>
        </p:spPr>
        <p:txBody>
          <a:bodyPr wrap="square" lIns="0" tIns="0" rIns="0" bIns="0" rtlCol="0" anchor="t"/>
          <a:lstStyle/>
          <a:p>
            <a:pPr marL="177800" indent="-177800">
              <a:spcAft>
                <a:spcPts val="800"/>
              </a:spcAft>
              <a:buSzPct val="100000"/>
              <a:buChar char="•"/>
            </a:pPr>
            <a:r>
              <a:rPr lang="en-US" sz="1600" b="1" dirty="0">
                <a:solidFill>
                  <a:srgbClr val="FFFBF3"/>
                </a:solidFill>
                <a:latin typeface="Calibri" pitchFamily="34" charset="0"/>
                <a:ea typeface="Calibri" pitchFamily="34" charset="-122"/>
                <a:cs typeface="Calibri" pitchFamily="34" charset="-120"/>
              </a:rPr>
              <a:t>University</a:t>
            </a:r>
            <a:r>
              <a:rPr lang="en-US" sz="1600" dirty="0">
                <a:solidFill>
                  <a:srgbClr val="FFFBF3"/>
                </a:solidFill>
                <a:latin typeface="Calibri" pitchFamily="34" charset="0"/>
                <a:ea typeface="Calibri" pitchFamily="34" charset="-122"/>
                <a:cs typeface="Calibri" pitchFamily="34" charset="-120"/>
              </a:rPr>
              <a:t> research ethics committee</a:t>
            </a:r>
            <a:endParaRPr lang="en-US" dirty="0"/>
          </a:p>
          <a:p>
            <a:pPr marL="177800" indent="-177800">
              <a:spcAft>
                <a:spcPts val="800"/>
              </a:spcAft>
              <a:buSzPct val="100000"/>
              <a:buChar char="•"/>
            </a:pPr>
            <a:r>
              <a:rPr lang="en-US" sz="1600" b="1" dirty="0">
                <a:solidFill>
                  <a:srgbClr val="FFFBF3"/>
                </a:solidFill>
                <a:latin typeface="Calibri" pitchFamily="34" charset="0"/>
                <a:ea typeface="Calibri" pitchFamily="34" charset="-122"/>
                <a:cs typeface="Calibri" pitchFamily="34" charset="-120"/>
              </a:rPr>
              <a:t>Malaysia:</a:t>
            </a:r>
            <a:r>
              <a:rPr lang="en-US" sz="1600" dirty="0">
                <a:solidFill>
                  <a:srgbClr val="FFFBF3"/>
                </a:solidFill>
                <a:latin typeface="Calibri" pitchFamily="34" charset="0"/>
                <a:ea typeface="Calibri" pitchFamily="34" charset="-122"/>
                <a:cs typeface="Calibri" pitchFamily="34" charset="-120"/>
              </a:rPr>
              <a:t> Ministry of Education approval (EPRD’s eRAS system), then the state education department and the school head</a:t>
            </a:r>
            <a:endParaRPr lang="en-US" dirty="0"/>
          </a:p>
          <a:p>
            <a:pPr marL="177800" indent="-177800">
              <a:spcAft>
                <a:spcPts val="800"/>
              </a:spcAft>
              <a:buSzPct val="100000"/>
              <a:buChar char="•"/>
            </a:pPr>
            <a:r>
              <a:rPr lang="en-US" sz="1600" b="1" dirty="0">
                <a:solidFill>
                  <a:srgbClr val="FFFBF3"/>
                </a:solidFill>
                <a:latin typeface="Calibri" pitchFamily="34" charset="0"/>
                <a:ea typeface="Calibri" pitchFamily="34" charset="-122"/>
                <a:cs typeface="Calibri" pitchFamily="34" charset="-120"/>
              </a:rPr>
              <a:t>China:</a:t>
            </a:r>
            <a:r>
              <a:rPr lang="en-US" sz="1600" dirty="0">
                <a:solidFill>
                  <a:srgbClr val="FFFBF3"/>
                </a:solidFill>
                <a:latin typeface="Calibri" pitchFamily="34" charset="0"/>
                <a:ea typeface="Calibri" pitchFamily="34" charset="-122"/>
                <a:cs typeface="Calibri" pitchFamily="34" charset="-120"/>
              </a:rPr>
              <a:t> university ethics review, plus permission from the local education bureau and the school</a:t>
            </a:r>
            <a:endParaRPr lang="en-US" dirty="0"/>
          </a:p>
          <a:p>
            <a:pPr marL="177800" indent="-177800">
              <a:spcAft>
                <a:spcPts val="800"/>
              </a:spcAft>
              <a:buSzPct val="100000"/>
              <a:buChar char="•"/>
            </a:pPr>
            <a:r>
              <a:rPr lang="en-US" sz="1600" b="1" dirty="0">
                <a:solidFill>
                  <a:srgbClr val="FFFBF3"/>
                </a:solidFill>
                <a:latin typeface="Calibri" pitchFamily="34" charset="0"/>
                <a:ea typeface="Calibri" pitchFamily="34" charset="-122"/>
                <a:cs typeface="Calibri" pitchFamily="34" charset="-120"/>
              </a:rPr>
              <a:t>Parents or guardians</a:t>
            </a:r>
            <a:r>
              <a:rPr lang="en-US" sz="1600" dirty="0">
                <a:solidFill>
                  <a:srgbClr val="FFFBF3"/>
                </a:solidFill>
                <a:latin typeface="Calibri" pitchFamily="34" charset="0"/>
                <a:ea typeface="Calibri" pitchFamily="34" charset="-122"/>
                <a:cs typeface="Calibri" pitchFamily="34" charset="-120"/>
              </a:rPr>
              <a:t>, and the </a:t>
            </a:r>
            <a:r>
              <a:rPr lang="en-US" sz="1600" b="1" dirty="0">
                <a:solidFill>
                  <a:srgbClr val="FFFBF3"/>
                </a:solidFill>
                <a:latin typeface="Calibri" pitchFamily="34" charset="0"/>
                <a:ea typeface="Calibri" pitchFamily="34" charset="-122"/>
                <a:cs typeface="Calibri" pitchFamily="34" charset="-120"/>
              </a:rPr>
              <a:t>learners</a:t>
            </a:r>
            <a:r>
              <a:rPr lang="en-US" sz="1600" dirty="0">
                <a:solidFill>
                  <a:srgbClr val="FFFBF3"/>
                </a:solidFill>
                <a:latin typeface="Calibri" pitchFamily="34" charset="0"/>
                <a:ea typeface="Calibri" pitchFamily="34" charset="-122"/>
                <a:cs typeface="Calibri" pitchFamily="34" charset="-120"/>
              </a:rPr>
              <a:t> themselves</a:t>
            </a:r>
            <a:endParaRPr lang="en-US" dirty="0"/>
          </a:p>
        </p:txBody>
      </p:sp>
      <p:sp>
        <p:nvSpPr>
          <p:cNvPr id="28" name="Text 22"/>
          <p:cNvSpPr txBox="1"/>
          <p:nvPr/>
        </p:nvSpPr>
        <p:spPr>
          <a:xfrm>
            <a:off x="7955280" y="5532120"/>
            <a:ext cx="3520440" cy="453312"/>
          </a:xfrm>
          <a:prstGeom prst="rect">
            <a:avLst/>
          </a:prstGeom>
          <a:noFill/>
          <a:ln/>
        </p:spPr>
        <p:txBody>
          <a:bodyPr wrap="square" lIns="0" tIns="0" rIns="0" bIns="0" rtlCol="0" anchor="t"/>
          <a:lstStyle/>
          <a:p>
            <a:pPr marL="0" indent="0">
              <a:buNone/>
            </a:pPr>
            <a:r>
              <a:rPr lang="en-US" sz="1100" i="1" dirty="0">
                <a:solidFill>
                  <a:srgbClr val="EADBC0"/>
                </a:solidFill>
                <a:latin typeface="Calibri" pitchFamily="34" charset="0"/>
                <a:ea typeface="Calibri" pitchFamily="34" charset="-122"/>
                <a:cs typeface="Calibri" pitchFamily="34" charset="-120"/>
              </a:rPr>
              <a:t>Procedures change: always check current requirements.</a:t>
            </a:r>
            <a:endParaRPr lang="en-US" sz="1100" dirty="0"/>
          </a:p>
        </p:txBody>
      </p:sp>
      <p:sp>
        <p:nvSpPr>
          <p:cNvPr id="29" name="Slide Number Placeholder 0"/>
          <p:cNvSpPr>
            <a:spLocks noGrp="1"/>
          </p:cNvSpPr>
          <p:nvPr>
            <p:ph type="sldNum" sz="quarter" idx="4294967295"/>
          </p:nvPr>
        </p:nvSpPr>
        <p:spPr>
          <a:xfrm>
            <a:off x="11183112" y="6437376"/>
            <a:ext cx="457200" cy="237744"/>
          </a:xfrm>
          <a:prstGeom prst="rect">
            <a:avLst/>
          </a:prstGeom>
          <a:extLst>
            <a:ext uri="{C572A759-6A51-4108-AA02-DFA0A04FC94B}">
              <ma14:wrappingTextBoxFlag xmlns=""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lang="en-US" b="0"/>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EFE5D3"/>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1371600" cy="310896"/>
          </a:xfrm>
          <a:prstGeom prst="roundRect">
            <a:avLst>
              <a:gd name="adj" fmla="val 44118"/>
            </a:avLst>
          </a:prstGeom>
          <a:solidFill>
            <a:srgbClr val="7A1F2B"/>
          </a:solidFill>
          <a:ln/>
        </p:spPr>
        <p:txBody>
          <a:bodyPr wrap="square" lIns="0" tIns="0" rIns="0" bIns="0" rtlCol="0" anchor="ctr"/>
          <a:lstStyle/>
          <a:p>
            <a:pPr marL="0" indent="0" algn="ctr">
              <a:buNone/>
            </a:pPr>
            <a:r>
              <a:rPr lang="en-US" sz="1100" b="1" kern="0" spc="100" dirty="0">
                <a:solidFill>
                  <a:srgbClr val="FFFBF3"/>
                </a:solidFill>
                <a:latin typeface="Calibri" pitchFamily="34" charset="0"/>
                <a:ea typeface="Calibri" pitchFamily="34" charset="-122"/>
                <a:cs typeface="Calibri" pitchFamily="34" charset="-120"/>
              </a:rPr>
              <a:t>ACTIVITY 2</a:t>
            </a:r>
            <a:endParaRPr lang="en-US" sz="1100" dirty="0"/>
          </a:p>
        </p:txBody>
      </p:sp>
      <p:sp>
        <p:nvSpPr>
          <p:cNvPr id="3" name="Text 1"/>
          <p:cNvSpPr txBox="1"/>
          <p:nvPr/>
        </p:nvSpPr>
        <p:spPr>
          <a:xfrm>
            <a:off x="2057400" y="320040"/>
            <a:ext cx="1371600" cy="310896"/>
          </a:xfrm>
          <a:prstGeom prst="roundRect">
            <a:avLst>
              <a:gd name="adj" fmla="val 44118"/>
            </a:avLst>
          </a:prstGeom>
          <a:solidFill>
            <a:srgbClr val="C9AE85"/>
          </a:solidFill>
          <a:ln/>
        </p:spPr>
        <p:txBody>
          <a:bodyPr wrap="square" lIns="0" tIns="0" rIns="0" bIns="0" rtlCol="0" anchor="ctr"/>
          <a:lstStyle/>
          <a:p>
            <a:pPr marL="0" indent="0" algn="ctr">
              <a:buNone/>
            </a:pPr>
            <a:r>
              <a:rPr lang="en-US" sz="1100" b="1" kern="0" spc="100" dirty="0">
                <a:solidFill>
                  <a:srgbClr val="2E2522"/>
                </a:solidFill>
                <a:latin typeface="Calibri" pitchFamily="34" charset="0"/>
                <a:ea typeface="Calibri" pitchFamily="34" charset="-122"/>
                <a:cs typeface="Calibri" pitchFamily="34" charset="-120"/>
              </a:rPr>
              <a:t>20 MINUTES</a:t>
            </a:r>
            <a:endParaRPr lang="en-US" sz="1100" dirty="0"/>
          </a:p>
        </p:txBody>
      </p:sp>
      <p:sp>
        <p:nvSpPr>
          <p:cNvPr id="4" name="Text 2"/>
          <p:cNvSpPr txBox="1"/>
          <p:nvPr/>
        </p:nvSpPr>
        <p:spPr>
          <a:xfrm>
            <a:off x="548640" y="777240"/>
            <a:ext cx="11064240" cy="731520"/>
          </a:xfrm>
          <a:prstGeom prst="rect">
            <a:avLst/>
          </a:prstGeom>
          <a:noFill/>
          <a:ln/>
        </p:spPr>
        <p:txBody>
          <a:bodyPr wrap="square" lIns="0" tIns="0" rIns="0" bIns="0" rtlCol="0" anchor="ctr"/>
          <a:lstStyle/>
          <a:p>
            <a:pPr marL="0" indent="0">
              <a:buNone/>
            </a:pPr>
            <a:r>
              <a:rPr lang="en-US" sz="3000" b="1" dirty="0">
                <a:solidFill>
                  <a:srgbClr val="2E2522"/>
                </a:solidFill>
                <a:latin typeface="Cambria" pitchFamily="34" charset="0"/>
                <a:ea typeface="Cambria" pitchFamily="34" charset="-122"/>
                <a:cs typeface="Cambria" pitchFamily="34" charset="-120"/>
              </a:rPr>
              <a:t>Trace a published study through the process</a:t>
            </a:r>
            <a:endParaRPr lang="en-US" sz="3000" dirty="0"/>
          </a:p>
        </p:txBody>
      </p:sp>
      <p:sp>
        <p:nvSpPr>
          <p:cNvPr id="5" name="Shape 3"/>
          <p:cNvSpPr/>
          <p:nvPr/>
        </p:nvSpPr>
        <p:spPr>
          <a:xfrm>
            <a:off x="548640" y="1783080"/>
            <a:ext cx="1188720" cy="1188720"/>
          </a:xfrm>
          <a:prstGeom prst="ellipse">
            <a:avLst/>
          </a:prstGeom>
          <a:solidFill>
            <a:srgbClr val="7A1F2B"/>
          </a:solidFill>
          <a:ln/>
        </p:spPr>
      </p:sp>
      <p:pic>
        <p:nvPicPr>
          <p:cNvPr id="6" name="Image 0" descr="preencoded.png"/>
          <p:cNvPicPr>
            <a:picLocks noChangeAspect="1"/>
          </p:cNvPicPr>
          <p:nvPr/>
        </p:nvPicPr>
        <p:blipFill>
          <a:blip r:embed="rId3"/>
          <a:stretch>
            <a:fillRect/>
          </a:stretch>
        </p:blipFill>
        <p:spPr>
          <a:xfrm>
            <a:off x="822960" y="2057400"/>
            <a:ext cx="640080" cy="640080"/>
          </a:xfrm>
          <a:prstGeom prst="rect">
            <a:avLst/>
          </a:prstGeom>
        </p:spPr>
      </p:pic>
      <p:sp>
        <p:nvSpPr>
          <p:cNvPr id="7" name="Text 4"/>
          <p:cNvSpPr txBox="1"/>
          <p:nvPr/>
        </p:nvSpPr>
        <p:spPr>
          <a:xfrm>
            <a:off x="2011680" y="1783080"/>
            <a:ext cx="3657600" cy="237744"/>
          </a:xfrm>
          <a:prstGeom prst="rect">
            <a:avLst/>
          </a:prstGeom>
          <a:noFill/>
          <a:ln/>
        </p:spPr>
        <p:txBody>
          <a:bodyPr wrap="square" lIns="0" tIns="0" rIns="0" bIns="0" rtlCol="0" anchor="ctr"/>
          <a:lstStyle/>
          <a:p>
            <a:pPr marL="0" indent="0">
              <a:buNone/>
            </a:pPr>
            <a:r>
              <a:rPr lang="en-US" sz="1400" b="1" kern="0" spc="150" dirty="0">
                <a:solidFill>
                  <a:srgbClr val="7A1F2B"/>
                </a:solidFill>
                <a:latin typeface="Calibri" pitchFamily="34" charset="0"/>
                <a:ea typeface="Calibri" pitchFamily="34" charset="-122"/>
                <a:cs typeface="Calibri" pitchFamily="34" charset="-120"/>
              </a:rPr>
              <a:t>PURPOSE</a:t>
            </a:r>
            <a:endParaRPr lang="en-US" sz="1400" dirty="0"/>
          </a:p>
        </p:txBody>
      </p:sp>
      <p:sp>
        <p:nvSpPr>
          <p:cNvPr id="8" name="Text 5"/>
          <p:cNvSpPr txBox="1"/>
          <p:nvPr/>
        </p:nvSpPr>
        <p:spPr>
          <a:xfrm>
            <a:off x="2011680" y="2057400"/>
            <a:ext cx="3931920" cy="1463040"/>
          </a:xfrm>
          <a:prstGeom prst="rect">
            <a:avLst/>
          </a:prstGeom>
          <a:noFill/>
          <a:ln/>
        </p:spPr>
        <p:txBody>
          <a:bodyPr wrap="square" lIns="508" tIns="508" rIns="508" bIns="508" rtlCol="0" anchor="t"/>
          <a:lstStyle/>
          <a:p>
            <a:pPr marL="0" indent="0">
              <a:buNone/>
            </a:pPr>
            <a:r>
              <a:rPr lang="en-US" dirty="0">
                <a:solidFill>
                  <a:srgbClr val="2E2522"/>
                </a:solidFill>
                <a:latin typeface="Calibri" pitchFamily="34" charset="0"/>
                <a:ea typeface="Calibri" pitchFamily="34" charset="-122"/>
                <a:cs typeface="Calibri" pitchFamily="34" charset="-120"/>
              </a:rPr>
              <a:t>Recognise the stages of the research process in a real SNE study, and notice which stages researchers report clearly or leave unclear.</a:t>
            </a:r>
            <a:endParaRPr lang="en-US" dirty="0"/>
          </a:p>
        </p:txBody>
      </p:sp>
      <p:sp>
        <p:nvSpPr>
          <p:cNvPr id="9" name="Text 6"/>
          <p:cNvSpPr txBox="1"/>
          <p:nvPr/>
        </p:nvSpPr>
        <p:spPr>
          <a:xfrm>
            <a:off x="2011680" y="3703320"/>
            <a:ext cx="3657600" cy="237744"/>
          </a:xfrm>
          <a:prstGeom prst="rect">
            <a:avLst/>
          </a:prstGeom>
          <a:noFill/>
          <a:ln/>
        </p:spPr>
        <p:txBody>
          <a:bodyPr wrap="square" lIns="0" tIns="0" rIns="0" bIns="0" rtlCol="0" anchor="ctr"/>
          <a:lstStyle/>
          <a:p>
            <a:pPr marL="0" indent="0">
              <a:buNone/>
            </a:pPr>
            <a:r>
              <a:rPr lang="en-US" sz="1400" b="1" kern="0" spc="150" dirty="0">
                <a:solidFill>
                  <a:srgbClr val="7A1F2B"/>
                </a:solidFill>
                <a:latin typeface="Calibri" pitchFamily="34" charset="0"/>
                <a:ea typeface="Calibri" pitchFamily="34" charset="-122"/>
                <a:cs typeface="Calibri" pitchFamily="34" charset="-120"/>
              </a:rPr>
              <a:t>EXPECTED OUTPUT</a:t>
            </a:r>
            <a:endParaRPr lang="en-US" sz="1400" dirty="0"/>
          </a:p>
        </p:txBody>
      </p:sp>
      <p:sp>
        <p:nvSpPr>
          <p:cNvPr id="10" name="Text 7"/>
          <p:cNvSpPr txBox="1"/>
          <p:nvPr/>
        </p:nvSpPr>
        <p:spPr>
          <a:xfrm>
            <a:off x="2011680" y="3977640"/>
            <a:ext cx="3931920" cy="1280160"/>
          </a:xfrm>
          <a:prstGeom prst="rect">
            <a:avLst/>
          </a:prstGeom>
          <a:noFill/>
          <a:ln/>
        </p:spPr>
        <p:txBody>
          <a:bodyPr wrap="square" lIns="508" tIns="508" rIns="508" bIns="508" rtlCol="0" anchor="t"/>
          <a:lstStyle/>
          <a:p>
            <a:pPr marL="0" indent="0">
              <a:buNone/>
            </a:pPr>
            <a:r>
              <a:rPr lang="en-US" dirty="0">
                <a:solidFill>
                  <a:srgbClr val="2E2522"/>
                </a:solidFill>
                <a:latin typeface="Calibri" pitchFamily="34" charset="0"/>
                <a:ea typeface="Calibri" pitchFamily="34" charset="-122"/>
                <a:cs typeface="Calibri" pitchFamily="34" charset="-120"/>
              </a:rPr>
              <a:t>A completed eight-stage map of one study, with any unclear stages marked, and a one-sentence classification (purpose, use, approach).</a:t>
            </a:r>
            <a:endParaRPr lang="en-US" dirty="0"/>
          </a:p>
        </p:txBody>
      </p:sp>
      <p:sp>
        <p:nvSpPr>
          <p:cNvPr id="11" name="Shape 8"/>
          <p:cNvSpPr/>
          <p:nvPr/>
        </p:nvSpPr>
        <p:spPr>
          <a:xfrm>
            <a:off x="6309360" y="1783080"/>
            <a:ext cx="5330952" cy="3566160"/>
          </a:xfrm>
          <a:prstGeom prst="roundRect">
            <a:avLst>
              <a:gd name="adj" fmla="val 2051"/>
            </a:avLst>
          </a:prstGeom>
          <a:solidFill>
            <a:srgbClr val="FFFBF3"/>
          </a:solidFill>
          <a:ln w="12700">
            <a:solidFill>
              <a:srgbClr val="D6C4A4"/>
            </a:solidFill>
            <a:prstDash val="solid"/>
          </a:ln>
        </p:spPr>
      </p:sp>
      <p:sp>
        <p:nvSpPr>
          <p:cNvPr id="12" name="Text 9"/>
          <p:cNvSpPr txBox="1"/>
          <p:nvPr/>
        </p:nvSpPr>
        <p:spPr>
          <a:xfrm>
            <a:off x="6537960" y="1920240"/>
            <a:ext cx="4572000" cy="237744"/>
          </a:xfrm>
          <a:prstGeom prst="rect">
            <a:avLst/>
          </a:prstGeom>
          <a:noFill/>
          <a:ln/>
        </p:spPr>
        <p:txBody>
          <a:bodyPr wrap="square" lIns="0" tIns="0" rIns="0" bIns="0" rtlCol="0" anchor="ctr"/>
          <a:lstStyle/>
          <a:p>
            <a:pPr marL="0" indent="0">
              <a:buNone/>
            </a:pPr>
            <a:r>
              <a:rPr lang="en-US" sz="1400" b="1" kern="0" spc="150" dirty="0">
                <a:solidFill>
                  <a:srgbClr val="7A1F2B"/>
                </a:solidFill>
                <a:latin typeface="Calibri" pitchFamily="34" charset="0"/>
                <a:ea typeface="Calibri" pitchFamily="34" charset="-122"/>
                <a:cs typeface="Calibri" pitchFamily="34" charset="-120"/>
              </a:rPr>
              <a:t>SUGGESTED FORMAT</a:t>
            </a:r>
            <a:endParaRPr lang="en-US" sz="1400" dirty="0"/>
          </a:p>
        </p:txBody>
      </p:sp>
      <p:sp>
        <p:nvSpPr>
          <p:cNvPr id="13" name="Text 10"/>
          <p:cNvSpPr txBox="1"/>
          <p:nvPr/>
        </p:nvSpPr>
        <p:spPr>
          <a:xfrm>
            <a:off x="6537960" y="2240280"/>
            <a:ext cx="4892040" cy="3566160"/>
          </a:xfrm>
          <a:prstGeom prst="rect">
            <a:avLst/>
          </a:prstGeom>
          <a:noFill/>
          <a:ln/>
        </p:spPr>
        <p:txBody>
          <a:bodyPr wrap="square" lIns="508" tIns="508" rIns="508" bIns="508" rtlCol="0" anchor="t"/>
          <a:lstStyle/>
          <a:p>
            <a:pPr marL="0" indent="0">
              <a:spcAft>
                <a:spcPts val="400"/>
              </a:spcAft>
              <a:buNone/>
            </a:pPr>
            <a:r>
              <a:rPr lang="en-US" b="1" dirty="0">
                <a:solidFill>
                  <a:srgbClr val="2E2522"/>
                </a:solidFill>
                <a:latin typeface="Calibri" pitchFamily="34" charset="0"/>
                <a:ea typeface="Calibri" pitchFamily="34" charset="-122"/>
                <a:cs typeface="Calibri" pitchFamily="34" charset="-120"/>
              </a:rPr>
              <a:t>1.</a:t>
            </a:r>
            <a:r>
              <a:rPr lang="en-US" dirty="0">
                <a:solidFill>
                  <a:srgbClr val="2E2522"/>
                </a:solidFill>
                <a:latin typeface="Calibri" pitchFamily="34" charset="0"/>
                <a:ea typeface="Calibri" pitchFamily="34" charset="-122"/>
                <a:cs typeface="Calibri" pitchFamily="34" charset="-120"/>
              </a:rPr>
              <a:t> In pairs, read the abstract (and methods section) of a short SNE study from Malaysia or China.</a:t>
            </a:r>
            <a:endParaRPr lang="en-US" dirty="0"/>
          </a:p>
          <a:p>
            <a:pPr marL="0" indent="0">
              <a:spcAft>
                <a:spcPts val="400"/>
              </a:spcAft>
              <a:buNone/>
            </a:pPr>
            <a:r>
              <a:rPr lang="en-US" b="1" dirty="0">
                <a:solidFill>
                  <a:srgbClr val="2E2522"/>
                </a:solidFill>
                <a:latin typeface="Calibri" pitchFamily="34" charset="0"/>
                <a:ea typeface="Calibri" pitchFamily="34" charset="-122"/>
                <a:cs typeface="Calibri" pitchFamily="34" charset="-120"/>
              </a:rPr>
              <a:t>2.</a:t>
            </a:r>
            <a:r>
              <a:rPr lang="en-US" dirty="0">
                <a:solidFill>
                  <a:srgbClr val="2E2522"/>
                </a:solidFill>
                <a:latin typeface="Calibri" pitchFamily="34" charset="0"/>
                <a:ea typeface="Calibri" pitchFamily="34" charset="-122"/>
                <a:cs typeface="Calibri" pitchFamily="34" charset="-120"/>
              </a:rPr>
              <a:t> Map the study onto the eight stages on slide 27.</a:t>
            </a:r>
            <a:endParaRPr lang="en-US" dirty="0"/>
          </a:p>
          <a:p>
            <a:pPr marL="0" indent="0">
              <a:spcAft>
                <a:spcPts val="400"/>
              </a:spcAft>
              <a:buNone/>
            </a:pPr>
            <a:r>
              <a:rPr lang="en-US" b="1" dirty="0">
                <a:solidFill>
                  <a:srgbClr val="2E2522"/>
                </a:solidFill>
                <a:latin typeface="Calibri" pitchFamily="34" charset="0"/>
                <a:ea typeface="Calibri" pitchFamily="34" charset="-122"/>
                <a:cs typeface="Calibri" pitchFamily="34" charset="-120"/>
              </a:rPr>
              <a:t>3.</a:t>
            </a:r>
            <a:r>
              <a:rPr lang="en-US" dirty="0">
                <a:solidFill>
                  <a:srgbClr val="2E2522"/>
                </a:solidFill>
                <a:latin typeface="Calibri" pitchFamily="34" charset="0"/>
                <a:ea typeface="Calibri" pitchFamily="34" charset="-122"/>
                <a:cs typeface="Calibri" pitchFamily="34" charset="-120"/>
              </a:rPr>
              <a:t> Classify the study using the four questions on slide 24.</a:t>
            </a:r>
            <a:endParaRPr lang="en-US" dirty="0"/>
          </a:p>
          <a:p>
            <a:pPr marL="0" indent="0">
              <a:spcAft>
                <a:spcPts val="400"/>
              </a:spcAft>
              <a:buNone/>
            </a:pPr>
            <a:r>
              <a:rPr lang="en-US" b="1" dirty="0">
                <a:solidFill>
                  <a:srgbClr val="2E2522"/>
                </a:solidFill>
                <a:latin typeface="Calibri" pitchFamily="34" charset="0"/>
                <a:ea typeface="Calibri" pitchFamily="34" charset="-122"/>
                <a:cs typeface="Calibri" pitchFamily="34" charset="-120"/>
              </a:rPr>
              <a:t>4.</a:t>
            </a:r>
            <a:r>
              <a:rPr lang="en-US" dirty="0">
                <a:solidFill>
                  <a:srgbClr val="2E2522"/>
                </a:solidFill>
                <a:latin typeface="Calibri" pitchFamily="34" charset="0"/>
                <a:ea typeface="Calibri" pitchFamily="34" charset="-122"/>
                <a:cs typeface="Calibri" pitchFamily="34" charset="-120"/>
              </a:rPr>
              <a:t> Mark any stage the authors do not report clearly. Share one observation with the class.</a:t>
            </a:r>
            <a:endParaRPr lang="en-US" dirty="0"/>
          </a:p>
        </p:txBody>
      </p:sp>
      <p:sp>
        <p:nvSpPr>
          <p:cNvPr id="14" name="Text 11"/>
          <p:cNvSpPr txBox="1"/>
          <p:nvPr/>
        </p:nvSpPr>
        <p:spPr>
          <a:xfrm>
            <a:off x="548640" y="5532120"/>
            <a:ext cx="5486400" cy="457200"/>
          </a:xfrm>
          <a:prstGeom prst="rect">
            <a:avLst/>
          </a:prstGeom>
          <a:noFill/>
          <a:ln/>
        </p:spPr>
        <p:txBody>
          <a:bodyPr wrap="square" lIns="508" tIns="508" rIns="508" bIns="508" rtlCol="0" anchor="t"/>
          <a:lstStyle/>
          <a:p>
            <a:pPr marL="0" indent="0">
              <a:buNone/>
            </a:pPr>
            <a:r>
              <a:rPr lang="en-US" sz="1150" i="1" dirty="0">
                <a:solidFill>
                  <a:srgbClr val="6B5E55"/>
                </a:solidFill>
                <a:latin typeface="Calibri" pitchFamily="34" charset="0"/>
                <a:ea typeface="Calibri" pitchFamily="34" charset="-122"/>
                <a:cs typeface="Calibri" pitchFamily="34" charset="-120"/>
              </a:rPr>
              <a:t>Links to slides 24 and 27–31.</a:t>
            </a:r>
            <a:endParaRPr lang="en-US" sz="1150" dirty="0"/>
          </a:p>
        </p:txBody>
      </p:sp>
      <p:sp>
        <p:nvSpPr>
          <p:cNvPr id="15" name="Text 12"/>
          <p:cNvSpPr txBox="1"/>
          <p:nvPr/>
        </p:nvSpPr>
        <p:spPr>
          <a:xfrm>
            <a:off x="548640" y="6217920"/>
            <a:ext cx="7315200" cy="274320"/>
          </a:xfrm>
          <a:prstGeom prst="rect">
            <a:avLst/>
          </a:prstGeom>
          <a:noFill/>
          <a:ln/>
        </p:spPr>
        <p:txBody>
          <a:bodyPr wrap="square" lIns="0" tIns="0" rIns="0" bIns="0" rtlCol="0" anchor="t"/>
          <a:lstStyle/>
          <a:p>
            <a:pPr marL="0" indent="0">
              <a:buNone/>
            </a:pPr>
            <a:r>
              <a:rPr lang="en-US" sz="950" i="1" dirty="0">
                <a:solidFill>
                  <a:srgbClr val="6B5E55"/>
                </a:solidFill>
                <a:latin typeface="Calibri" pitchFamily="34" charset="0"/>
                <a:ea typeface="Calibri" pitchFamily="34" charset="-122"/>
                <a:cs typeface="Calibri" pitchFamily="34" charset="-120"/>
              </a:rPr>
              <a:t>Activity slot: full task materials to be developed separately.</a:t>
            </a:r>
            <a:endParaRPr lang="en-US" sz="950" dirty="0"/>
          </a:p>
        </p:txBody>
      </p:sp>
      <p:sp>
        <p:nvSpPr>
          <p:cNvPr id="25" name="Slide Number Placeholder 0"/>
          <p:cNvSpPr>
            <a:spLocks noGrp="1"/>
          </p:cNvSpPr>
          <p:nvPr>
            <p:ph type="sldNum" sz="quarter" idx="4294967295"/>
          </p:nvPr>
        </p:nvSpPr>
        <p:spPr>
          <a:xfrm>
            <a:off x="11183112" y="6437376"/>
            <a:ext cx="457200" cy="237744"/>
          </a:xfrm>
          <a:prstGeom prst="rect">
            <a:avLst/>
          </a:prstGeom>
          <a:extLst>
            <a:ext uri="{C572A759-6A51-4108-AA02-DFA0A04FC94B}">
              <ma14:wrappingTextBoxFlag xmlns=""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lang="en-US" b="0"/>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wrap="square" lIns="0" tIns="0" rIns="0" bIns="0" rtlCol="0" anchor="ctr"/>
          <a:lstStyle/>
          <a:p>
            <a:pPr marL="0" indent="0">
              <a:buNone/>
            </a:pPr>
            <a:r>
              <a:rPr lang="en-US" sz="1000" b="1" kern="0" spc="150" dirty="0">
                <a:solidFill>
                  <a:srgbClr val="7A1F2B"/>
                </a:solidFill>
                <a:latin typeface="Calibri" pitchFamily="34" charset="0"/>
                <a:ea typeface="Calibri" pitchFamily="34" charset="-122"/>
                <a:cs typeface="Calibri" pitchFamily="34" charset="-120"/>
              </a:rPr>
              <a:t>SUMMARY</a:t>
            </a:r>
            <a:endParaRPr lang="en-US" sz="1000" dirty="0"/>
          </a:p>
        </p:txBody>
      </p:sp>
      <p:sp>
        <p:nvSpPr>
          <p:cNvPr id="3" name="Text 1"/>
          <p:cNvSpPr txBox="1"/>
          <p:nvPr/>
        </p:nvSpPr>
        <p:spPr>
          <a:xfrm>
            <a:off x="548640" y="512064"/>
            <a:ext cx="11064240" cy="640080"/>
          </a:xfrm>
          <a:prstGeom prst="rect">
            <a:avLst/>
          </a:prstGeom>
          <a:noFill/>
          <a:ln/>
        </p:spPr>
        <p:txBody>
          <a:bodyPr wrap="square" lIns="0" tIns="0" rIns="0" bIns="0" rtlCol="0" anchor="ctr">
            <a:normAutofit/>
          </a:bodyPr>
          <a:lstStyle/>
          <a:p>
            <a:pPr marL="0" indent="0">
              <a:buNone/>
            </a:pPr>
            <a:r>
              <a:rPr lang="en-US" sz="2800" b="1" dirty="0">
                <a:solidFill>
                  <a:srgbClr val="2E2522"/>
                </a:solidFill>
                <a:latin typeface="Cambria" pitchFamily="34" charset="0"/>
                <a:ea typeface="Cambria" pitchFamily="34" charset="-122"/>
                <a:cs typeface="Cambria" pitchFamily="34" charset="-120"/>
              </a:rPr>
              <a:t>Key takeaways</a:t>
            </a:r>
            <a:endParaRPr lang="en-US" sz="2800" dirty="0"/>
          </a:p>
        </p:txBody>
      </p:sp>
      <p:sp>
        <p:nvSpPr>
          <p:cNvPr id="4" name="Text 2"/>
          <p:cNvSpPr txBox="1"/>
          <p:nvPr/>
        </p:nvSpPr>
        <p:spPr>
          <a:xfrm>
            <a:off x="548640" y="6437376"/>
            <a:ext cx="9144000" cy="237744"/>
          </a:xfrm>
          <a:prstGeom prst="rect">
            <a:avLst/>
          </a:prstGeom>
          <a:noFill/>
          <a:ln/>
        </p:spPr>
        <p:txBody>
          <a:bodyPr wrap="square" lIns="0" tIns="0" rIns="0" bIns="0" rtlCol="0" anchor="ctr"/>
          <a:lstStyle/>
          <a:p>
            <a:pPr marL="0" indent="0">
              <a:buNone/>
            </a:pPr>
            <a:r>
              <a:rPr lang="en-US" sz="900" dirty="0">
                <a:solidFill>
                  <a:srgbClr val="6B5E55"/>
                </a:solidFill>
                <a:latin typeface="Calibri" pitchFamily="34" charset="0"/>
                <a:ea typeface="Calibri" pitchFamily="34" charset="-122"/>
                <a:cs typeface="Calibri" pitchFamily="34" charset="-120"/>
              </a:rPr>
              <a:t>MSN1074 Research Methodology  |  Topic 1: Introduction to Research in SNE  |  Session 1</a:t>
            </a:r>
            <a:endParaRPr lang="en-US" sz="900" dirty="0"/>
          </a:p>
        </p:txBody>
      </p:sp>
      <p:sp>
        <p:nvSpPr>
          <p:cNvPr id="5" name="Shape 3"/>
          <p:cNvSpPr/>
          <p:nvPr/>
        </p:nvSpPr>
        <p:spPr>
          <a:xfrm>
            <a:off x="548640" y="1371600"/>
            <a:ext cx="5408676" cy="1371600"/>
          </a:xfrm>
          <a:prstGeom prst="roundRect">
            <a:avLst>
              <a:gd name="adj" fmla="val 5333"/>
            </a:avLst>
          </a:prstGeom>
          <a:solidFill>
            <a:srgbClr val="F1E0DC"/>
          </a:solidFill>
          <a:ln/>
        </p:spPr>
      </p:sp>
      <p:sp>
        <p:nvSpPr>
          <p:cNvPr id="6" name="Text 4"/>
          <p:cNvSpPr txBox="1"/>
          <p:nvPr/>
        </p:nvSpPr>
        <p:spPr>
          <a:xfrm>
            <a:off x="777240" y="1783080"/>
            <a:ext cx="548640" cy="548640"/>
          </a:xfrm>
          <a:prstGeom prst="ellipse">
            <a:avLst/>
          </a:prstGeom>
          <a:solidFill>
            <a:srgbClr val="7A1F2B"/>
          </a:solidFill>
          <a:ln/>
        </p:spPr>
        <p:txBody>
          <a:bodyPr wrap="square" lIns="0" tIns="0" rIns="0" bIns="0" rtlCol="0" anchor="ctr"/>
          <a:lstStyle/>
          <a:p>
            <a:pPr marL="0" indent="0" algn="ctr">
              <a:buNone/>
            </a:pPr>
            <a:r>
              <a:rPr lang="en-US" sz="2000" b="1" dirty="0">
                <a:solidFill>
                  <a:srgbClr val="FFFBF3"/>
                </a:solidFill>
                <a:latin typeface="Cambria" pitchFamily="34" charset="0"/>
                <a:ea typeface="Cambria" pitchFamily="34" charset="-122"/>
                <a:cs typeface="Cambria" pitchFamily="34" charset="-120"/>
              </a:rPr>
              <a:t>1</a:t>
            </a:r>
            <a:endParaRPr lang="en-US" sz="2000" dirty="0"/>
          </a:p>
        </p:txBody>
      </p:sp>
      <p:sp>
        <p:nvSpPr>
          <p:cNvPr id="7" name="Text 5"/>
          <p:cNvSpPr txBox="1"/>
          <p:nvPr/>
        </p:nvSpPr>
        <p:spPr>
          <a:xfrm>
            <a:off x="1508760" y="1463040"/>
            <a:ext cx="4219956" cy="1188720"/>
          </a:xfrm>
          <a:prstGeom prst="rect">
            <a:avLst/>
          </a:prstGeom>
          <a:noFill/>
          <a:ln/>
        </p:spPr>
        <p:txBody>
          <a:bodyPr wrap="square" lIns="0" tIns="0" rIns="0" bIns="0" rtlCol="0" anchor="ctr"/>
          <a:lstStyle/>
          <a:p>
            <a:pPr marL="0" indent="0">
              <a:buNone/>
            </a:pPr>
            <a:r>
              <a:rPr lang="en-US" dirty="0">
                <a:solidFill>
                  <a:srgbClr val="2E2522"/>
                </a:solidFill>
                <a:latin typeface="Calibri" pitchFamily="34" charset="0"/>
                <a:ea typeface="Calibri" pitchFamily="34" charset="-122"/>
                <a:cs typeface="Calibri" pitchFamily="34" charset="-120"/>
              </a:rPr>
              <a:t>SNE research has developed through </a:t>
            </a:r>
            <a:r>
              <a:rPr lang="en-US" b="1" dirty="0">
                <a:solidFill>
                  <a:srgbClr val="2E2522"/>
                </a:solidFill>
                <a:latin typeface="Calibri" pitchFamily="34" charset="0"/>
                <a:ea typeface="Calibri" pitchFamily="34" charset="-122"/>
                <a:cs typeface="Calibri" pitchFamily="34" charset="-120"/>
              </a:rPr>
              <a:t>six overlapping strands</a:t>
            </a:r>
            <a:r>
              <a:rPr lang="en-US" dirty="0">
                <a:solidFill>
                  <a:srgbClr val="2E2522"/>
                </a:solidFill>
                <a:latin typeface="Calibri" pitchFamily="34" charset="0"/>
                <a:ea typeface="Calibri" pitchFamily="34" charset="-122"/>
                <a:cs typeface="Calibri" pitchFamily="34" charset="-120"/>
              </a:rPr>
              <a:t>. Each strand makes different questions visible.</a:t>
            </a:r>
            <a:endParaRPr lang="en-US" dirty="0"/>
          </a:p>
        </p:txBody>
      </p:sp>
      <p:sp>
        <p:nvSpPr>
          <p:cNvPr id="8" name="Shape 6"/>
          <p:cNvSpPr/>
          <p:nvPr/>
        </p:nvSpPr>
        <p:spPr>
          <a:xfrm>
            <a:off x="6231636" y="1371600"/>
            <a:ext cx="5408676" cy="1371600"/>
          </a:xfrm>
          <a:prstGeom prst="roundRect">
            <a:avLst>
              <a:gd name="adj" fmla="val 5333"/>
            </a:avLst>
          </a:prstGeom>
          <a:solidFill>
            <a:srgbClr val="EFE5D3"/>
          </a:solidFill>
          <a:ln/>
        </p:spPr>
      </p:sp>
      <p:sp>
        <p:nvSpPr>
          <p:cNvPr id="9" name="Text 7"/>
          <p:cNvSpPr txBox="1"/>
          <p:nvPr/>
        </p:nvSpPr>
        <p:spPr>
          <a:xfrm>
            <a:off x="6460236" y="1783080"/>
            <a:ext cx="548640" cy="548640"/>
          </a:xfrm>
          <a:prstGeom prst="ellipse">
            <a:avLst/>
          </a:prstGeom>
          <a:solidFill>
            <a:srgbClr val="7A1F2B"/>
          </a:solidFill>
          <a:ln/>
        </p:spPr>
        <p:txBody>
          <a:bodyPr wrap="square" lIns="0" tIns="0" rIns="0" bIns="0" rtlCol="0" anchor="ctr"/>
          <a:lstStyle/>
          <a:p>
            <a:pPr marL="0" indent="0" algn="ctr">
              <a:buNone/>
            </a:pPr>
            <a:r>
              <a:rPr lang="en-US" sz="2000" b="1" dirty="0">
                <a:solidFill>
                  <a:srgbClr val="FFFBF3"/>
                </a:solidFill>
                <a:latin typeface="Cambria" pitchFamily="34" charset="0"/>
                <a:ea typeface="Cambria" pitchFamily="34" charset="-122"/>
                <a:cs typeface="Cambria" pitchFamily="34" charset="-120"/>
              </a:rPr>
              <a:t>2</a:t>
            </a:r>
            <a:endParaRPr lang="en-US" sz="2000" dirty="0"/>
          </a:p>
        </p:txBody>
      </p:sp>
      <p:sp>
        <p:nvSpPr>
          <p:cNvPr id="10" name="Text 8"/>
          <p:cNvSpPr txBox="1"/>
          <p:nvPr/>
        </p:nvSpPr>
        <p:spPr>
          <a:xfrm>
            <a:off x="7191756" y="1463040"/>
            <a:ext cx="4219956" cy="1188720"/>
          </a:xfrm>
          <a:prstGeom prst="rect">
            <a:avLst/>
          </a:prstGeom>
          <a:noFill/>
          <a:ln/>
        </p:spPr>
        <p:txBody>
          <a:bodyPr wrap="square" lIns="0" tIns="0" rIns="0" bIns="0" rtlCol="0" anchor="ctr"/>
          <a:lstStyle/>
          <a:p>
            <a:pPr marL="0" indent="0">
              <a:buNone/>
            </a:pPr>
            <a:r>
              <a:rPr lang="en-US" b="1" dirty="0">
                <a:solidFill>
                  <a:srgbClr val="2E2522"/>
                </a:solidFill>
                <a:latin typeface="Calibri" pitchFamily="34" charset="0"/>
                <a:ea typeface="Calibri" pitchFamily="34" charset="-122"/>
                <a:cs typeface="Calibri" pitchFamily="34" charset="-120"/>
              </a:rPr>
              <a:t>Integration</a:t>
            </a:r>
            <a:r>
              <a:rPr lang="en-US" dirty="0">
                <a:solidFill>
                  <a:srgbClr val="2E2522"/>
                </a:solidFill>
                <a:latin typeface="Calibri" pitchFamily="34" charset="0"/>
                <a:ea typeface="Calibri" pitchFamily="34" charset="-122"/>
                <a:cs typeface="Calibri" pitchFamily="34" charset="-120"/>
              </a:rPr>
              <a:t> focuses on placement; </a:t>
            </a:r>
            <a:r>
              <a:rPr lang="en-US" b="1" dirty="0">
                <a:solidFill>
                  <a:srgbClr val="2E2522"/>
                </a:solidFill>
                <a:latin typeface="Calibri" pitchFamily="34" charset="0"/>
                <a:ea typeface="Calibri" pitchFamily="34" charset="-122"/>
                <a:cs typeface="Calibri" pitchFamily="34" charset="-120"/>
              </a:rPr>
              <a:t>inclusion</a:t>
            </a:r>
            <a:r>
              <a:rPr lang="en-US" dirty="0">
                <a:solidFill>
                  <a:srgbClr val="2E2522"/>
                </a:solidFill>
                <a:latin typeface="Calibri" pitchFamily="34" charset="0"/>
                <a:ea typeface="Calibri" pitchFamily="34" charset="-122"/>
                <a:cs typeface="Calibri" pitchFamily="34" charset="-120"/>
              </a:rPr>
              <a:t> focuses on what schools change to enable participation.</a:t>
            </a:r>
            <a:endParaRPr lang="en-US" dirty="0"/>
          </a:p>
        </p:txBody>
      </p:sp>
      <p:sp>
        <p:nvSpPr>
          <p:cNvPr id="11" name="Shape 9"/>
          <p:cNvSpPr/>
          <p:nvPr/>
        </p:nvSpPr>
        <p:spPr>
          <a:xfrm>
            <a:off x="548640" y="2971800"/>
            <a:ext cx="5408676" cy="1371600"/>
          </a:xfrm>
          <a:prstGeom prst="roundRect">
            <a:avLst>
              <a:gd name="adj" fmla="val 5333"/>
            </a:avLst>
          </a:prstGeom>
          <a:solidFill>
            <a:srgbClr val="EFE5D3"/>
          </a:solidFill>
          <a:ln/>
        </p:spPr>
      </p:sp>
      <p:sp>
        <p:nvSpPr>
          <p:cNvPr id="12" name="Text 10"/>
          <p:cNvSpPr txBox="1"/>
          <p:nvPr/>
        </p:nvSpPr>
        <p:spPr>
          <a:xfrm>
            <a:off x="777240" y="3383280"/>
            <a:ext cx="548640" cy="548640"/>
          </a:xfrm>
          <a:prstGeom prst="ellipse">
            <a:avLst/>
          </a:prstGeom>
          <a:solidFill>
            <a:srgbClr val="7A1F2B"/>
          </a:solidFill>
          <a:ln/>
        </p:spPr>
        <p:txBody>
          <a:bodyPr wrap="square" lIns="0" tIns="0" rIns="0" bIns="0" rtlCol="0" anchor="ctr"/>
          <a:lstStyle/>
          <a:p>
            <a:pPr marL="0" indent="0" algn="ctr">
              <a:buNone/>
            </a:pPr>
            <a:r>
              <a:rPr lang="en-US" sz="2000" b="1" dirty="0">
                <a:solidFill>
                  <a:srgbClr val="FFFBF3"/>
                </a:solidFill>
                <a:latin typeface="Cambria" pitchFamily="34" charset="0"/>
                <a:ea typeface="Cambria" pitchFamily="34" charset="-122"/>
                <a:cs typeface="Cambria" pitchFamily="34" charset="-120"/>
              </a:rPr>
              <a:t>3</a:t>
            </a:r>
            <a:endParaRPr lang="en-US" sz="2000" dirty="0"/>
          </a:p>
        </p:txBody>
      </p:sp>
      <p:sp>
        <p:nvSpPr>
          <p:cNvPr id="13" name="Text 11"/>
          <p:cNvSpPr txBox="1"/>
          <p:nvPr/>
        </p:nvSpPr>
        <p:spPr>
          <a:xfrm>
            <a:off x="1508760" y="3063240"/>
            <a:ext cx="4219956" cy="1188720"/>
          </a:xfrm>
          <a:prstGeom prst="rect">
            <a:avLst/>
          </a:prstGeom>
          <a:noFill/>
          <a:ln/>
        </p:spPr>
        <p:txBody>
          <a:bodyPr wrap="square" lIns="0" tIns="0" rIns="0" bIns="0" rtlCol="0" anchor="ctr"/>
          <a:lstStyle/>
          <a:p>
            <a:pPr marL="0" indent="0">
              <a:buNone/>
            </a:pPr>
            <a:r>
              <a:rPr lang="en-US" dirty="0">
                <a:solidFill>
                  <a:srgbClr val="2E2522"/>
                </a:solidFill>
                <a:latin typeface="Calibri" pitchFamily="34" charset="0"/>
                <a:ea typeface="Calibri" pitchFamily="34" charset="-122"/>
                <a:cs typeface="Calibri" pitchFamily="34" charset="-120"/>
              </a:rPr>
              <a:t>SNE research matters for practice, protection, policy, rights, voice and local evidence, and it faces </a:t>
            </a:r>
            <a:r>
              <a:rPr lang="en-US" b="1" dirty="0">
                <a:solidFill>
                  <a:srgbClr val="2E2522"/>
                </a:solidFill>
                <a:latin typeface="Calibri" pitchFamily="34" charset="0"/>
                <a:ea typeface="Calibri" pitchFamily="34" charset="-122"/>
                <a:cs typeface="Calibri" pitchFamily="34" charset="-120"/>
              </a:rPr>
              <a:t>distinctive challenges</a:t>
            </a:r>
            <a:r>
              <a:rPr lang="en-US" dirty="0">
                <a:solidFill>
                  <a:srgbClr val="2E2522"/>
                </a:solidFill>
                <a:latin typeface="Calibri" pitchFamily="34" charset="0"/>
                <a:ea typeface="Calibri" pitchFamily="34" charset="-122"/>
                <a:cs typeface="Calibri" pitchFamily="34" charset="-120"/>
              </a:rPr>
              <a:t>.</a:t>
            </a:r>
            <a:endParaRPr lang="en-US" dirty="0"/>
          </a:p>
        </p:txBody>
      </p:sp>
      <p:sp>
        <p:nvSpPr>
          <p:cNvPr id="14" name="Shape 12"/>
          <p:cNvSpPr/>
          <p:nvPr/>
        </p:nvSpPr>
        <p:spPr>
          <a:xfrm>
            <a:off x="6231636" y="2971800"/>
            <a:ext cx="5408676" cy="1371600"/>
          </a:xfrm>
          <a:prstGeom prst="roundRect">
            <a:avLst>
              <a:gd name="adj" fmla="val 5333"/>
            </a:avLst>
          </a:prstGeom>
          <a:solidFill>
            <a:srgbClr val="F1E0DC"/>
          </a:solidFill>
          <a:ln/>
        </p:spPr>
      </p:sp>
      <p:sp>
        <p:nvSpPr>
          <p:cNvPr id="15" name="Text 13"/>
          <p:cNvSpPr txBox="1"/>
          <p:nvPr/>
        </p:nvSpPr>
        <p:spPr>
          <a:xfrm>
            <a:off x="6460236" y="3383280"/>
            <a:ext cx="548640" cy="548640"/>
          </a:xfrm>
          <a:prstGeom prst="ellipse">
            <a:avLst/>
          </a:prstGeom>
          <a:solidFill>
            <a:srgbClr val="7A1F2B"/>
          </a:solidFill>
          <a:ln/>
        </p:spPr>
        <p:txBody>
          <a:bodyPr wrap="square" lIns="0" tIns="0" rIns="0" bIns="0" rtlCol="0" anchor="ctr"/>
          <a:lstStyle/>
          <a:p>
            <a:pPr marL="0" indent="0" algn="ctr">
              <a:buNone/>
            </a:pPr>
            <a:r>
              <a:rPr lang="en-US" sz="2000" b="1" dirty="0">
                <a:solidFill>
                  <a:srgbClr val="FFFBF3"/>
                </a:solidFill>
                <a:latin typeface="Cambria" pitchFamily="34" charset="0"/>
                <a:ea typeface="Cambria" pitchFamily="34" charset="-122"/>
                <a:cs typeface="Cambria" pitchFamily="34" charset="-120"/>
              </a:rPr>
              <a:t>4</a:t>
            </a:r>
            <a:endParaRPr lang="en-US" sz="2000" dirty="0"/>
          </a:p>
        </p:txBody>
      </p:sp>
      <p:sp>
        <p:nvSpPr>
          <p:cNvPr id="16" name="Text 14"/>
          <p:cNvSpPr txBox="1"/>
          <p:nvPr/>
        </p:nvSpPr>
        <p:spPr>
          <a:xfrm>
            <a:off x="7191756" y="3063240"/>
            <a:ext cx="4219956" cy="1188720"/>
          </a:xfrm>
          <a:prstGeom prst="rect">
            <a:avLst/>
          </a:prstGeom>
          <a:noFill/>
          <a:ln/>
        </p:spPr>
        <p:txBody>
          <a:bodyPr wrap="square" lIns="0" tIns="0" rIns="0" bIns="0" rtlCol="0" anchor="ctr"/>
          <a:lstStyle/>
          <a:p>
            <a:pPr marL="0" indent="0">
              <a:buNone/>
            </a:pPr>
            <a:r>
              <a:rPr lang="en-US" dirty="0">
                <a:solidFill>
                  <a:srgbClr val="2E2522"/>
                </a:solidFill>
                <a:latin typeface="Calibri" pitchFamily="34" charset="0"/>
                <a:ea typeface="Calibri" pitchFamily="34" charset="-122"/>
                <a:cs typeface="Calibri" pitchFamily="34" charset="-120"/>
              </a:rPr>
              <a:t>Research can </a:t>
            </a:r>
            <a:r>
              <a:rPr lang="en-US" b="1" dirty="0">
                <a:solidFill>
                  <a:srgbClr val="2E2522"/>
                </a:solidFill>
                <a:latin typeface="Calibri" pitchFamily="34" charset="0"/>
                <a:ea typeface="Calibri" pitchFamily="34" charset="-122"/>
                <a:cs typeface="Calibri" pitchFamily="34" charset="-120"/>
              </a:rPr>
              <a:t>explore, describe, explain, predict, evaluate or transform</a:t>
            </a:r>
            <a:r>
              <a:rPr lang="en-US" dirty="0">
                <a:solidFill>
                  <a:srgbClr val="2E2522"/>
                </a:solidFill>
                <a:latin typeface="Calibri" pitchFamily="34" charset="0"/>
                <a:ea typeface="Calibri" pitchFamily="34" charset="-122"/>
                <a:cs typeface="Calibri" pitchFamily="34" charset="-120"/>
              </a:rPr>
              <a:t>. One study can have more than one purpose.</a:t>
            </a:r>
            <a:endParaRPr lang="en-US" dirty="0"/>
          </a:p>
        </p:txBody>
      </p:sp>
      <p:sp>
        <p:nvSpPr>
          <p:cNvPr id="17" name="Shape 15"/>
          <p:cNvSpPr/>
          <p:nvPr/>
        </p:nvSpPr>
        <p:spPr>
          <a:xfrm>
            <a:off x="548640" y="4572000"/>
            <a:ext cx="5408676" cy="1371600"/>
          </a:xfrm>
          <a:prstGeom prst="roundRect">
            <a:avLst>
              <a:gd name="adj" fmla="val 5333"/>
            </a:avLst>
          </a:prstGeom>
          <a:solidFill>
            <a:srgbClr val="EFE5D3"/>
          </a:solidFill>
          <a:ln/>
        </p:spPr>
      </p:sp>
      <p:sp>
        <p:nvSpPr>
          <p:cNvPr id="18" name="Text 16"/>
          <p:cNvSpPr txBox="1"/>
          <p:nvPr/>
        </p:nvSpPr>
        <p:spPr>
          <a:xfrm>
            <a:off x="777240" y="4983480"/>
            <a:ext cx="548640" cy="548640"/>
          </a:xfrm>
          <a:prstGeom prst="ellipse">
            <a:avLst/>
          </a:prstGeom>
          <a:solidFill>
            <a:srgbClr val="7A1F2B"/>
          </a:solidFill>
          <a:ln/>
        </p:spPr>
        <p:txBody>
          <a:bodyPr wrap="square" lIns="0" tIns="0" rIns="0" bIns="0" rtlCol="0" anchor="ctr"/>
          <a:lstStyle/>
          <a:p>
            <a:pPr marL="0" indent="0" algn="ctr">
              <a:buNone/>
            </a:pPr>
            <a:r>
              <a:rPr lang="en-US" sz="2000" b="1" dirty="0">
                <a:solidFill>
                  <a:srgbClr val="FFFBF3"/>
                </a:solidFill>
                <a:latin typeface="Cambria" pitchFamily="34" charset="0"/>
                <a:ea typeface="Cambria" pitchFamily="34" charset="-122"/>
                <a:cs typeface="Cambria" pitchFamily="34" charset="-120"/>
              </a:rPr>
              <a:t>5</a:t>
            </a:r>
            <a:endParaRPr lang="en-US" sz="2000" dirty="0"/>
          </a:p>
        </p:txBody>
      </p:sp>
      <p:sp>
        <p:nvSpPr>
          <p:cNvPr id="19" name="Text 17"/>
          <p:cNvSpPr txBox="1"/>
          <p:nvPr/>
        </p:nvSpPr>
        <p:spPr>
          <a:xfrm>
            <a:off x="1508760" y="4663440"/>
            <a:ext cx="4219956" cy="1188720"/>
          </a:xfrm>
          <a:prstGeom prst="rect">
            <a:avLst/>
          </a:prstGeom>
          <a:noFill/>
          <a:ln/>
        </p:spPr>
        <p:txBody>
          <a:bodyPr wrap="square" lIns="0" tIns="0" rIns="0" bIns="0" rtlCol="0" anchor="ctr"/>
          <a:lstStyle/>
          <a:p>
            <a:pPr marL="0" indent="0">
              <a:buNone/>
            </a:pPr>
            <a:r>
              <a:rPr lang="en-US" dirty="0">
                <a:solidFill>
                  <a:srgbClr val="2E2522"/>
                </a:solidFill>
                <a:latin typeface="Calibri" pitchFamily="34" charset="0"/>
                <a:ea typeface="Calibri" pitchFamily="34" charset="-122"/>
                <a:cs typeface="Calibri" pitchFamily="34" charset="-120"/>
              </a:rPr>
              <a:t>Studies can be classified by </a:t>
            </a:r>
            <a:r>
              <a:rPr lang="en-US" b="1" dirty="0">
                <a:solidFill>
                  <a:srgbClr val="2E2522"/>
                </a:solidFill>
                <a:latin typeface="Calibri" pitchFamily="34" charset="0"/>
                <a:ea typeface="Calibri" pitchFamily="34" charset="-122"/>
                <a:cs typeface="Calibri" pitchFamily="34" charset="-120"/>
              </a:rPr>
              <a:t>use</a:t>
            </a:r>
            <a:r>
              <a:rPr lang="en-US" dirty="0">
                <a:solidFill>
                  <a:srgbClr val="2E2522"/>
                </a:solidFill>
                <a:latin typeface="Calibri" pitchFamily="34" charset="0"/>
                <a:ea typeface="Calibri" pitchFamily="34" charset="-122"/>
                <a:cs typeface="Calibri" pitchFamily="34" charset="-120"/>
              </a:rPr>
              <a:t> and by </a:t>
            </a:r>
            <a:r>
              <a:rPr lang="en-US" b="1" dirty="0">
                <a:solidFill>
                  <a:srgbClr val="2E2522"/>
                </a:solidFill>
                <a:latin typeface="Calibri" pitchFamily="34" charset="0"/>
                <a:ea typeface="Calibri" pitchFamily="34" charset="-122"/>
                <a:cs typeface="Calibri" pitchFamily="34" charset="-120"/>
              </a:rPr>
              <a:t>approach</a:t>
            </a:r>
            <a:r>
              <a:rPr lang="en-US" dirty="0">
                <a:solidFill>
                  <a:srgbClr val="2E2522"/>
                </a:solidFill>
                <a:latin typeface="Calibri" pitchFamily="34" charset="0"/>
                <a:ea typeface="Calibri" pitchFamily="34" charset="-122"/>
                <a:cs typeface="Calibri" pitchFamily="34" charset="-120"/>
              </a:rPr>
              <a:t>. Paradigms sit underneath these choices.</a:t>
            </a:r>
            <a:endParaRPr lang="en-US" dirty="0"/>
          </a:p>
        </p:txBody>
      </p:sp>
      <p:sp>
        <p:nvSpPr>
          <p:cNvPr id="20" name="Shape 18"/>
          <p:cNvSpPr/>
          <p:nvPr/>
        </p:nvSpPr>
        <p:spPr>
          <a:xfrm>
            <a:off x="6231636" y="4572000"/>
            <a:ext cx="5408676" cy="1371600"/>
          </a:xfrm>
          <a:prstGeom prst="roundRect">
            <a:avLst>
              <a:gd name="adj" fmla="val 5333"/>
            </a:avLst>
          </a:prstGeom>
          <a:solidFill>
            <a:srgbClr val="EFE5D3"/>
          </a:solidFill>
          <a:ln/>
        </p:spPr>
      </p:sp>
      <p:sp>
        <p:nvSpPr>
          <p:cNvPr id="21" name="Text 19"/>
          <p:cNvSpPr txBox="1"/>
          <p:nvPr/>
        </p:nvSpPr>
        <p:spPr>
          <a:xfrm>
            <a:off x="6460236" y="4983480"/>
            <a:ext cx="548640" cy="548640"/>
          </a:xfrm>
          <a:prstGeom prst="ellipse">
            <a:avLst/>
          </a:prstGeom>
          <a:solidFill>
            <a:srgbClr val="7A1F2B"/>
          </a:solidFill>
          <a:ln/>
        </p:spPr>
        <p:txBody>
          <a:bodyPr wrap="square" lIns="0" tIns="0" rIns="0" bIns="0" rtlCol="0" anchor="ctr"/>
          <a:lstStyle/>
          <a:p>
            <a:pPr marL="0" indent="0" algn="ctr">
              <a:buNone/>
            </a:pPr>
            <a:r>
              <a:rPr lang="en-US" sz="2000" b="1" dirty="0">
                <a:solidFill>
                  <a:srgbClr val="FFFBF3"/>
                </a:solidFill>
                <a:latin typeface="Cambria" pitchFamily="34" charset="0"/>
                <a:ea typeface="Cambria" pitchFamily="34" charset="-122"/>
                <a:cs typeface="Cambria" pitchFamily="34" charset="-120"/>
              </a:rPr>
              <a:t>6</a:t>
            </a:r>
            <a:endParaRPr lang="en-US" sz="2000" dirty="0"/>
          </a:p>
        </p:txBody>
      </p:sp>
      <p:sp>
        <p:nvSpPr>
          <p:cNvPr id="22" name="Text 20"/>
          <p:cNvSpPr txBox="1"/>
          <p:nvPr/>
        </p:nvSpPr>
        <p:spPr>
          <a:xfrm>
            <a:off x="7191756" y="4663440"/>
            <a:ext cx="4219956" cy="1188720"/>
          </a:xfrm>
          <a:prstGeom prst="rect">
            <a:avLst/>
          </a:prstGeom>
          <a:noFill/>
          <a:ln/>
        </p:spPr>
        <p:txBody>
          <a:bodyPr wrap="square" lIns="0" tIns="0" rIns="0" bIns="0" rtlCol="0" anchor="ctr"/>
          <a:lstStyle/>
          <a:p>
            <a:pPr marL="0" indent="0">
              <a:buNone/>
            </a:pPr>
            <a:r>
              <a:rPr lang="en-US" dirty="0">
                <a:solidFill>
                  <a:srgbClr val="2E2522"/>
                </a:solidFill>
                <a:latin typeface="Calibri" pitchFamily="34" charset="0"/>
                <a:ea typeface="Calibri" pitchFamily="34" charset="-122"/>
                <a:cs typeface="Calibri" pitchFamily="34" charset="-120"/>
              </a:rPr>
              <a:t>The research process has </a:t>
            </a:r>
            <a:r>
              <a:rPr lang="en-US" b="1" dirty="0">
                <a:solidFill>
                  <a:srgbClr val="2E2522"/>
                </a:solidFill>
                <a:latin typeface="Calibri" pitchFamily="34" charset="0"/>
                <a:ea typeface="Calibri" pitchFamily="34" charset="-122"/>
                <a:cs typeface="Calibri" pitchFamily="34" charset="-120"/>
              </a:rPr>
              <a:t>eight broad stages</a:t>
            </a:r>
            <a:r>
              <a:rPr lang="en-US" dirty="0">
                <a:solidFill>
                  <a:srgbClr val="2E2522"/>
                </a:solidFill>
                <a:latin typeface="Calibri" pitchFamily="34" charset="0"/>
                <a:ea typeface="Calibri" pitchFamily="34" charset="-122"/>
                <a:cs typeface="Calibri" pitchFamily="34" charset="-120"/>
              </a:rPr>
              <a:t>, guided by the research question, with ethics throughout.</a:t>
            </a:r>
            <a:endParaRPr lang="en-US" dirty="0"/>
          </a:p>
        </p:txBody>
      </p:sp>
      <p:sp>
        <p:nvSpPr>
          <p:cNvPr id="25" name="Slide Number Placeholder 0"/>
          <p:cNvSpPr>
            <a:spLocks noGrp="1"/>
          </p:cNvSpPr>
          <p:nvPr>
            <p:ph type="sldNum" sz="quarter" idx="4294967295"/>
          </p:nvPr>
        </p:nvSpPr>
        <p:spPr>
          <a:xfrm>
            <a:off x="11183112" y="6437376"/>
            <a:ext cx="457200" cy="237744"/>
          </a:xfrm>
          <a:prstGeom prst="rect">
            <a:avLst/>
          </a:prstGeom>
          <a:extLst>
            <a:ext uri="{C572A759-6A51-4108-AA02-DFA0A04FC94B}">
              <ma14:wrappingTextBoxFlag xmlns=""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lang="en-US" b="0"/>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wrap="square" lIns="0" tIns="0" rIns="0" bIns="0" rtlCol="0" anchor="ctr"/>
          <a:lstStyle/>
          <a:p>
            <a:pPr marL="0" indent="0">
              <a:buNone/>
            </a:pPr>
            <a:r>
              <a:rPr lang="en-US" sz="1000" b="1" kern="0" spc="150" dirty="0">
                <a:solidFill>
                  <a:srgbClr val="7A1F2B"/>
                </a:solidFill>
                <a:latin typeface="Calibri" pitchFamily="34" charset="0"/>
                <a:ea typeface="Calibri" pitchFamily="34" charset="-122"/>
                <a:cs typeface="Calibri" pitchFamily="34" charset="-120"/>
              </a:rPr>
              <a:t>PREPARATION</a:t>
            </a:r>
            <a:endParaRPr lang="en-US" sz="1000" dirty="0"/>
          </a:p>
        </p:txBody>
      </p:sp>
      <p:sp>
        <p:nvSpPr>
          <p:cNvPr id="3" name="Text 1"/>
          <p:cNvSpPr txBox="1"/>
          <p:nvPr/>
        </p:nvSpPr>
        <p:spPr>
          <a:xfrm>
            <a:off x="548640" y="512064"/>
            <a:ext cx="11064240" cy="640080"/>
          </a:xfrm>
          <a:prstGeom prst="rect">
            <a:avLst/>
          </a:prstGeom>
          <a:noFill/>
          <a:ln/>
        </p:spPr>
        <p:txBody>
          <a:bodyPr wrap="square" lIns="0" tIns="0" rIns="0" bIns="0" rtlCol="0" anchor="ctr">
            <a:normAutofit/>
          </a:bodyPr>
          <a:lstStyle/>
          <a:p>
            <a:pPr marL="0" indent="0">
              <a:buNone/>
            </a:pPr>
            <a:r>
              <a:rPr lang="en-US" sz="2800" b="1" dirty="0">
                <a:solidFill>
                  <a:srgbClr val="2E2522"/>
                </a:solidFill>
                <a:latin typeface="Cambria" pitchFamily="34" charset="0"/>
                <a:ea typeface="Cambria" pitchFamily="34" charset="-122"/>
                <a:cs typeface="Cambria" pitchFamily="34" charset="-120"/>
              </a:rPr>
              <a:t>Before Thursday (Session 2)</a:t>
            </a:r>
            <a:endParaRPr lang="en-US" sz="2800" dirty="0"/>
          </a:p>
        </p:txBody>
      </p:sp>
      <p:sp>
        <p:nvSpPr>
          <p:cNvPr id="4" name="Text 2"/>
          <p:cNvSpPr txBox="1"/>
          <p:nvPr/>
        </p:nvSpPr>
        <p:spPr>
          <a:xfrm>
            <a:off x="548640" y="6437376"/>
            <a:ext cx="9144000" cy="237744"/>
          </a:xfrm>
          <a:prstGeom prst="rect">
            <a:avLst/>
          </a:prstGeom>
          <a:noFill/>
          <a:ln/>
        </p:spPr>
        <p:txBody>
          <a:bodyPr wrap="square" lIns="0" tIns="0" rIns="0" bIns="0" rtlCol="0" anchor="ctr"/>
          <a:lstStyle/>
          <a:p>
            <a:pPr marL="0" indent="0">
              <a:buNone/>
            </a:pPr>
            <a:r>
              <a:rPr lang="en-US" sz="900" dirty="0">
                <a:solidFill>
                  <a:srgbClr val="6B5E55"/>
                </a:solidFill>
                <a:latin typeface="Calibri" pitchFamily="34" charset="0"/>
                <a:ea typeface="Calibri" pitchFamily="34" charset="-122"/>
                <a:cs typeface="Calibri" pitchFamily="34" charset="-120"/>
              </a:rPr>
              <a:t>MSN1074 Research Methodology  |  Topic 1: Introduction to Research in SNE  |  Session 1</a:t>
            </a:r>
            <a:endParaRPr lang="en-US" sz="900" dirty="0"/>
          </a:p>
        </p:txBody>
      </p:sp>
      <p:sp>
        <p:nvSpPr>
          <p:cNvPr id="5" name="Shape 3"/>
          <p:cNvSpPr/>
          <p:nvPr/>
        </p:nvSpPr>
        <p:spPr>
          <a:xfrm>
            <a:off x="548640" y="1371600"/>
            <a:ext cx="6675120" cy="1371600"/>
          </a:xfrm>
          <a:prstGeom prst="roundRect">
            <a:avLst>
              <a:gd name="adj" fmla="val 5333"/>
            </a:avLst>
          </a:prstGeom>
          <a:solidFill>
            <a:srgbClr val="EFE5D3"/>
          </a:solidFill>
          <a:ln/>
        </p:spPr>
      </p:sp>
      <p:sp>
        <p:nvSpPr>
          <p:cNvPr id="6" name="Shape 4"/>
          <p:cNvSpPr/>
          <p:nvPr/>
        </p:nvSpPr>
        <p:spPr>
          <a:xfrm>
            <a:off x="777240" y="1737360"/>
            <a:ext cx="640080" cy="640080"/>
          </a:xfrm>
          <a:prstGeom prst="ellipse">
            <a:avLst/>
          </a:prstGeom>
          <a:solidFill>
            <a:srgbClr val="7A1F2B"/>
          </a:solidFill>
          <a:ln/>
        </p:spPr>
      </p:sp>
      <p:pic>
        <p:nvPicPr>
          <p:cNvPr id="7" name="Image 0" descr="preencoded.png"/>
          <p:cNvPicPr>
            <a:picLocks noChangeAspect="1"/>
          </p:cNvPicPr>
          <p:nvPr/>
        </p:nvPicPr>
        <p:blipFill>
          <a:blip r:embed="rId3"/>
          <a:stretch>
            <a:fillRect/>
          </a:stretch>
        </p:blipFill>
        <p:spPr>
          <a:xfrm>
            <a:off x="941832" y="1901952"/>
            <a:ext cx="310896" cy="310896"/>
          </a:xfrm>
          <a:prstGeom prst="rect">
            <a:avLst/>
          </a:prstGeom>
        </p:spPr>
      </p:pic>
      <p:sp>
        <p:nvSpPr>
          <p:cNvPr id="8" name="Text 5"/>
          <p:cNvSpPr txBox="1"/>
          <p:nvPr/>
        </p:nvSpPr>
        <p:spPr>
          <a:xfrm>
            <a:off x="1645920" y="1481328"/>
            <a:ext cx="5394960" cy="365760"/>
          </a:xfrm>
          <a:prstGeom prst="rect">
            <a:avLst/>
          </a:prstGeom>
          <a:noFill/>
          <a:ln/>
        </p:spPr>
        <p:txBody>
          <a:bodyPr wrap="square" lIns="0" tIns="0" rIns="0" bIns="0" rtlCol="0" anchor="t"/>
          <a:lstStyle/>
          <a:p>
            <a:pPr marL="0" indent="0">
              <a:buNone/>
            </a:pPr>
            <a:r>
              <a:rPr lang="en-US" b="1" dirty="0">
                <a:solidFill>
                  <a:srgbClr val="7A1F2B"/>
                </a:solidFill>
                <a:latin typeface="Cambria" pitchFamily="34" charset="0"/>
                <a:ea typeface="Cambria" pitchFamily="34" charset="-122"/>
                <a:cs typeface="Cambria" pitchFamily="34" charset="-120"/>
              </a:rPr>
              <a:t>Review</a:t>
            </a:r>
            <a:endParaRPr lang="en-US" dirty="0"/>
          </a:p>
        </p:txBody>
      </p:sp>
      <p:sp>
        <p:nvSpPr>
          <p:cNvPr id="9" name="Text 6"/>
          <p:cNvSpPr txBox="1"/>
          <p:nvPr/>
        </p:nvSpPr>
        <p:spPr>
          <a:xfrm>
            <a:off x="1645920" y="1828800"/>
            <a:ext cx="5394960" cy="868680"/>
          </a:xfrm>
          <a:prstGeom prst="rect">
            <a:avLst/>
          </a:prstGeom>
          <a:noFill/>
          <a:ln/>
        </p:spPr>
        <p:txBody>
          <a:bodyPr wrap="square" lIns="0" tIns="0" rIns="0" bIns="0" rtlCol="0" anchor="t"/>
          <a:lstStyle/>
          <a:p>
            <a:pPr marL="0" indent="0">
              <a:buNone/>
            </a:pPr>
            <a:r>
              <a:rPr lang="en-US" sz="1600" dirty="0">
                <a:solidFill>
                  <a:srgbClr val="2E2522"/>
                </a:solidFill>
                <a:latin typeface="Calibri" pitchFamily="34" charset="0"/>
                <a:ea typeface="Calibri" pitchFamily="34" charset="-122"/>
                <a:cs typeface="Calibri" pitchFamily="34" charset="-120"/>
              </a:rPr>
              <a:t>Go through today’s slides. Make sure you can explain the six purposes and the eight stages of the research process in your own words.</a:t>
            </a:r>
            <a:endParaRPr lang="en-US" sz="1600" dirty="0"/>
          </a:p>
        </p:txBody>
      </p:sp>
      <p:sp>
        <p:nvSpPr>
          <p:cNvPr id="10" name="Shape 7"/>
          <p:cNvSpPr/>
          <p:nvPr/>
        </p:nvSpPr>
        <p:spPr>
          <a:xfrm>
            <a:off x="548640" y="2971800"/>
            <a:ext cx="6675120" cy="1371600"/>
          </a:xfrm>
          <a:prstGeom prst="roundRect">
            <a:avLst>
              <a:gd name="adj" fmla="val 5333"/>
            </a:avLst>
          </a:prstGeom>
          <a:solidFill>
            <a:srgbClr val="EFE5D3"/>
          </a:solidFill>
          <a:ln/>
        </p:spPr>
      </p:sp>
      <p:sp>
        <p:nvSpPr>
          <p:cNvPr id="11" name="Shape 8"/>
          <p:cNvSpPr/>
          <p:nvPr/>
        </p:nvSpPr>
        <p:spPr>
          <a:xfrm>
            <a:off x="777240" y="3337560"/>
            <a:ext cx="640080" cy="640080"/>
          </a:xfrm>
          <a:prstGeom prst="ellipse">
            <a:avLst/>
          </a:prstGeom>
          <a:solidFill>
            <a:srgbClr val="7A1F2B"/>
          </a:solidFill>
          <a:ln/>
        </p:spPr>
      </p:sp>
      <p:pic>
        <p:nvPicPr>
          <p:cNvPr id="12" name="Image 1" descr="preencoded.png"/>
          <p:cNvPicPr>
            <a:picLocks noChangeAspect="1"/>
          </p:cNvPicPr>
          <p:nvPr/>
        </p:nvPicPr>
        <p:blipFill>
          <a:blip r:embed="rId4"/>
          <a:stretch>
            <a:fillRect/>
          </a:stretch>
        </p:blipFill>
        <p:spPr>
          <a:xfrm>
            <a:off x="941832" y="3502152"/>
            <a:ext cx="310896" cy="310896"/>
          </a:xfrm>
          <a:prstGeom prst="rect">
            <a:avLst/>
          </a:prstGeom>
        </p:spPr>
      </p:pic>
      <p:sp>
        <p:nvSpPr>
          <p:cNvPr id="13" name="Text 9"/>
          <p:cNvSpPr txBox="1"/>
          <p:nvPr/>
        </p:nvSpPr>
        <p:spPr>
          <a:xfrm>
            <a:off x="1645920" y="3081528"/>
            <a:ext cx="5394960" cy="365760"/>
          </a:xfrm>
          <a:prstGeom prst="rect">
            <a:avLst/>
          </a:prstGeom>
          <a:noFill/>
          <a:ln/>
        </p:spPr>
        <p:txBody>
          <a:bodyPr wrap="square" lIns="0" tIns="0" rIns="0" bIns="0" rtlCol="0" anchor="t"/>
          <a:lstStyle/>
          <a:p>
            <a:pPr marL="0" indent="0">
              <a:buNone/>
            </a:pPr>
            <a:r>
              <a:rPr lang="en-US" b="1" dirty="0">
                <a:solidFill>
                  <a:srgbClr val="7A1F2B"/>
                </a:solidFill>
                <a:latin typeface="Cambria" pitchFamily="34" charset="0"/>
                <a:ea typeface="Cambria" pitchFamily="34" charset="-122"/>
                <a:cs typeface="Cambria" pitchFamily="34" charset="-120"/>
              </a:rPr>
              <a:t>Read</a:t>
            </a:r>
            <a:endParaRPr lang="en-US" dirty="0"/>
          </a:p>
        </p:txBody>
      </p:sp>
      <p:sp>
        <p:nvSpPr>
          <p:cNvPr id="14" name="Text 10"/>
          <p:cNvSpPr txBox="1"/>
          <p:nvPr/>
        </p:nvSpPr>
        <p:spPr>
          <a:xfrm>
            <a:off x="1645920" y="3429000"/>
            <a:ext cx="5394960" cy="868680"/>
          </a:xfrm>
          <a:prstGeom prst="rect">
            <a:avLst/>
          </a:prstGeom>
          <a:noFill/>
          <a:ln/>
        </p:spPr>
        <p:txBody>
          <a:bodyPr wrap="square" lIns="0" tIns="0" rIns="0" bIns="0" rtlCol="0" anchor="t"/>
          <a:lstStyle/>
          <a:p>
            <a:pPr marL="0" indent="0">
              <a:buNone/>
            </a:pPr>
            <a:r>
              <a:rPr lang="en-US" sz="1600" dirty="0">
                <a:solidFill>
                  <a:srgbClr val="2E2522"/>
                </a:solidFill>
                <a:latin typeface="Calibri" pitchFamily="34" charset="0"/>
                <a:ea typeface="Calibri" pitchFamily="34" charset="-122"/>
                <a:cs typeface="Calibri" pitchFamily="34" charset="-120"/>
              </a:rPr>
              <a:t>Rumrill, Cook &amp; Stevenson (2020): the sections on research questions, hypotheses and the overview of research designs. Optional: Mertens &amp; McLaughlin (2004) on quantitative and single-case methods.</a:t>
            </a:r>
            <a:endParaRPr lang="en-US" sz="1600" dirty="0"/>
          </a:p>
        </p:txBody>
      </p:sp>
      <p:sp>
        <p:nvSpPr>
          <p:cNvPr id="15" name="Shape 11"/>
          <p:cNvSpPr/>
          <p:nvPr/>
        </p:nvSpPr>
        <p:spPr>
          <a:xfrm>
            <a:off x="548640" y="4572000"/>
            <a:ext cx="6675120" cy="1371600"/>
          </a:xfrm>
          <a:prstGeom prst="roundRect">
            <a:avLst>
              <a:gd name="adj" fmla="val 5333"/>
            </a:avLst>
          </a:prstGeom>
          <a:solidFill>
            <a:srgbClr val="EFE5D3"/>
          </a:solidFill>
          <a:ln/>
        </p:spPr>
      </p:sp>
      <p:sp>
        <p:nvSpPr>
          <p:cNvPr id="16" name="Shape 12"/>
          <p:cNvSpPr/>
          <p:nvPr/>
        </p:nvSpPr>
        <p:spPr>
          <a:xfrm>
            <a:off x="777240" y="4937760"/>
            <a:ext cx="640080" cy="640080"/>
          </a:xfrm>
          <a:prstGeom prst="ellipse">
            <a:avLst/>
          </a:prstGeom>
          <a:solidFill>
            <a:srgbClr val="7A1F2B"/>
          </a:solidFill>
          <a:ln/>
        </p:spPr>
      </p:sp>
      <p:pic>
        <p:nvPicPr>
          <p:cNvPr id="17" name="Image 2" descr="preencoded.png"/>
          <p:cNvPicPr>
            <a:picLocks noChangeAspect="1"/>
          </p:cNvPicPr>
          <p:nvPr/>
        </p:nvPicPr>
        <p:blipFill>
          <a:blip r:embed="rId5"/>
          <a:stretch>
            <a:fillRect/>
          </a:stretch>
        </p:blipFill>
        <p:spPr>
          <a:xfrm>
            <a:off x="941832" y="5102352"/>
            <a:ext cx="310896" cy="310896"/>
          </a:xfrm>
          <a:prstGeom prst="rect">
            <a:avLst/>
          </a:prstGeom>
        </p:spPr>
      </p:pic>
      <p:sp>
        <p:nvSpPr>
          <p:cNvPr id="18" name="Text 13"/>
          <p:cNvSpPr txBox="1"/>
          <p:nvPr/>
        </p:nvSpPr>
        <p:spPr>
          <a:xfrm>
            <a:off x="1645920" y="4681728"/>
            <a:ext cx="5394960" cy="365760"/>
          </a:xfrm>
          <a:prstGeom prst="rect">
            <a:avLst/>
          </a:prstGeom>
          <a:noFill/>
          <a:ln/>
        </p:spPr>
        <p:txBody>
          <a:bodyPr wrap="square" lIns="0" tIns="0" rIns="0" bIns="0" rtlCol="0" anchor="t"/>
          <a:lstStyle/>
          <a:p>
            <a:pPr marL="0" indent="0">
              <a:buNone/>
            </a:pPr>
            <a:r>
              <a:rPr lang="en-US" b="1" dirty="0">
                <a:solidFill>
                  <a:srgbClr val="7A1F2B"/>
                </a:solidFill>
                <a:latin typeface="Cambria" pitchFamily="34" charset="0"/>
                <a:ea typeface="Cambria" pitchFamily="34" charset="-122"/>
                <a:cs typeface="Cambria" pitchFamily="34" charset="-120"/>
              </a:rPr>
              <a:t>Write</a:t>
            </a:r>
            <a:endParaRPr lang="en-US" dirty="0"/>
          </a:p>
        </p:txBody>
      </p:sp>
      <p:sp>
        <p:nvSpPr>
          <p:cNvPr id="19" name="Text 14"/>
          <p:cNvSpPr txBox="1"/>
          <p:nvPr/>
        </p:nvSpPr>
        <p:spPr>
          <a:xfrm>
            <a:off x="1645920" y="5029200"/>
            <a:ext cx="5394960" cy="868680"/>
          </a:xfrm>
          <a:prstGeom prst="rect">
            <a:avLst/>
          </a:prstGeom>
          <a:noFill/>
          <a:ln/>
        </p:spPr>
        <p:txBody>
          <a:bodyPr wrap="square" lIns="0" tIns="0" rIns="0" bIns="0" rtlCol="0" anchor="t"/>
          <a:lstStyle/>
          <a:p>
            <a:pPr marL="0" indent="0">
              <a:buNone/>
            </a:pPr>
            <a:r>
              <a:rPr lang="en-US" sz="1600" dirty="0">
                <a:solidFill>
                  <a:srgbClr val="2E2522"/>
                </a:solidFill>
                <a:latin typeface="Calibri" pitchFamily="34" charset="0"/>
                <a:ea typeface="Calibri" pitchFamily="34" charset="-122"/>
                <a:cs typeface="Calibri" pitchFamily="34" charset="-120"/>
              </a:rPr>
              <a:t>Describe one research problem in SNE (Malaysia or China) that interests you, in 2–3 sentences. Draft one research question about it. Bring both on Thursday.</a:t>
            </a:r>
            <a:endParaRPr lang="en-US" sz="1600" dirty="0"/>
          </a:p>
        </p:txBody>
      </p:sp>
      <p:sp>
        <p:nvSpPr>
          <p:cNvPr id="20" name="Shape 15"/>
          <p:cNvSpPr/>
          <p:nvPr/>
        </p:nvSpPr>
        <p:spPr>
          <a:xfrm>
            <a:off x="7589520" y="1371600"/>
            <a:ext cx="4050792" cy="4572000"/>
          </a:xfrm>
          <a:prstGeom prst="roundRect">
            <a:avLst>
              <a:gd name="adj" fmla="val 1806"/>
            </a:avLst>
          </a:prstGeom>
          <a:solidFill>
            <a:srgbClr val="7A1F2B"/>
          </a:solidFill>
          <a:ln/>
        </p:spPr>
      </p:sp>
      <p:sp>
        <p:nvSpPr>
          <p:cNvPr id="21" name="Text 16"/>
          <p:cNvSpPr txBox="1"/>
          <p:nvPr/>
        </p:nvSpPr>
        <p:spPr>
          <a:xfrm>
            <a:off x="7863840" y="1554480"/>
            <a:ext cx="3474720" cy="237744"/>
          </a:xfrm>
          <a:prstGeom prst="rect">
            <a:avLst/>
          </a:prstGeom>
          <a:noFill/>
          <a:ln/>
        </p:spPr>
        <p:txBody>
          <a:bodyPr wrap="square" lIns="0" tIns="0" rIns="0" bIns="0" rtlCol="0" anchor="ctr"/>
          <a:lstStyle/>
          <a:p>
            <a:pPr marL="0" indent="0">
              <a:buNone/>
            </a:pPr>
            <a:r>
              <a:rPr lang="en-US" sz="1400" b="1" kern="0" spc="150" dirty="0">
                <a:solidFill>
                  <a:srgbClr val="EADBC0"/>
                </a:solidFill>
                <a:latin typeface="Calibri" pitchFamily="34" charset="0"/>
                <a:ea typeface="Calibri" pitchFamily="34" charset="-122"/>
                <a:cs typeface="Calibri" pitchFamily="34" charset="-120"/>
              </a:rPr>
              <a:t>COMING ON THURSDAY</a:t>
            </a:r>
            <a:endParaRPr lang="en-US" sz="1400" dirty="0"/>
          </a:p>
        </p:txBody>
      </p:sp>
      <p:sp>
        <p:nvSpPr>
          <p:cNvPr id="22" name="Text 17"/>
          <p:cNvSpPr txBox="1"/>
          <p:nvPr/>
        </p:nvSpPr>
        <p:spPr>
          <a:xfrm>
            <a:off x="7863840" y="1874520"/>
            <a:ext cx="3566160" cy="822960"/>
          </a:xfrm>
          <a:prstGeom prst="rect">
            <a:avLst/>
          </a:prstGeom>
          <a:noFill/>
          <a:ln/>
        </p:spPr>
        <p:txBody>
          <a:bodyPr wrap="square" lIns="0" tIns="0" rIns="0" bIns="0" rtlCol="0" anchor="t"/>
          <a:lstStyle/>
          <a:p>
            <a:pPr marL="0" indent="0">
              <a:buNone/>
            </a:pPr>
            <a:r>
              <a:rPr lang="en-US" sz="2200" b="1" dirty="0">
                <a:solidFill>
                  <a:srgbClr val="FFFBF3"/>
                </a:solidFill>
                <a:latin typeface="Cambria" pitchFamily="34" charset="0"/>
                <a:ea typeface="Cambria" pitchFamily="34" charset="-122"/>
                <a:cs typeface="Cambria" pitchFamily="34" charset="-120"/>
              </a:rPr>
              <a:t>One problem, many designs</a:t>
            </a:r>
            <a:endParaRPr lang="en-US" sz="2200" dirty="0"/>
          </a:p>
        </p:txBody>
      </p:sp>
      <p:sp>
        <p:nvSpPr>
          <p:cNvPr id="23" name="Text 18"/>
          <p:cNvSpPr txBox="1"/>
          <p:nvPr/>
        </p:nvSpPr>
        <p:spPr>
          <a:xfrm>
            <a:off x="7863840" y="2788920"/>
            <a:ext cx="3566160" cy="1828800"/>
          </a:xfrm>
          <a:prstGeom prst="rect">
            <a:avLst/>
          </a:prstGeom>
          <a:noFill/>
          <a:ln/>
        </p:spPr>
        <p:txBody>
          <a:bodyPr wrap="square" lIns="0" tIns="0" rIns="0" bIns="0" rtlCol="0" anchor="t"/>
          <a:lstStyle/>
          <a:p>
            <a:pPr marL="0" indent="0">
              <a:buNone/>
            </a:pPr>
            <a:r>
              <a:rPr lang="en-US" sz="1600" dirty="0">
                <a:solidFill>
                  <a:srgbClr val="EADBC0"/>
                </a:solidFill>
                <a:latin typeface="Calibri" pitchFamily="34" charset="0"/>
                <a:ea typeface="Calibri" pitchFamily="34" charset="-122"/>
                <a:cs typeface="Calibri" pitchFamily="34" charset="-120"/>
              </a:rPr>
              <a:t>We follow one case, a story-map strategy for autistic pupils in inclusive classrooms in Ipoh and Nanjing, through nine research designs. Each design gets its own “design card”.</a:t>
            </a:r>
            <a:endParaRPr lang="en-US" sz="1600" dirty="0"/>
          </a:p>
        </p:txBody>
      </p:sp>
      <p:sp>
        <p:nvSpPr>
          <p:cNvPr id="24" name="Text 19"/>
          <p:cNvSpPr txBox="1"/>
          <p:nvPr/>
        </p:nvSpPr>
        <p:spPr>
          <a:xfrm>
            <a:off x="7863840" y="4553516"/>
            <a:ext cx="3566160" cy="1005840"/>
          </a:xfrm>
          <a:prstGeom prst="rect">
            <a:avLst/>
          </a:prstGeom>
          <a:noFill/>
          <a:ln/>
        </p:spPr>
        <p:txBody>
          <a:bodyPr wrap="square" lIns="0" tIns="0" rIns="0" bIns="0" rtlCol="0" anchor="t"/>
          <a:lstStyle/>
          <a:p>
            <a:pPr marL="0" indent="0">
              <a:buNone/>
            </a:pPr>
            <a:r>
              <a:rPr lang="en-US" sz="1600" i="1" dirty="0">
                <a:solidFill>
                  <a:srgbClr val="EADBC0"/>
                </a:solidFill>
                <a:latin typeface="Calibri" pitchFamily="34" charset="0"/>
                <a:ea typeface="Calibri" pitchFamily="34" charset="-122"/>
                <a:cs typeface="Calibri" pitchFamily="34" charset="-120"/>
              </a:rPr>
              <a:t>Research questions  ·  Hypotheses  ·  Survey  ·  Correlational  ·  Experimental  ·  Quasi-experimental  ·  Single-case  ·  Qualitative  ·  Mixed methods</a:t>
            </a:r>
            <a:endParaRPr lang="en-US" sz="1600" dirty="0"/>
          </a:p>
        </p:txBody>
      </p:sp>
      <p:sp>
        <p:nvSpPr>
          <p:cNvPr id="25" name="Slide Number Placeholder 0"/>
          <p:cNvSpPr>
            <a:spLocks noGrp="1"/>
          </p:cNvSpPr>
          <p:nvPr>
            <p:ph type="sldNum" sz="quarter" idx="4294967295"/>
          </p:nvPr>
        </p:nvSpPr>
        <p:spPr>
          <a:xfrm>
            <a:off x="11183112" y="6437376"/>
            <a:ext cx="457200" cy="237744"/>
          </a:xfrm>
          <a:prstGeom prst="rect">
            <a:avLst/>
          </a:prstGeom>
          <a:extLst>
            <a:ext uri="{C572A759-6A51-4108-AA02-DFA0A04FC94B}">
              <ma14:wrappingTextBoxFlag xmlns=""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lang="en-US" b="0"/>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8F3EA"/>
        </a:solidFill>
        <a:effectLst/>
      </p:bgPr>
    </p:bg>
    <p:spTree>
      <p:nvGrpSpPr>
        <p:cNvPr id="1" name=""/>
        <p:cNvGrpSpPr/>
        <p:nvPr/>
      </p:nvGrpSpPr>
      <p:grpSpPr>
        <a:xfrm>
          <a:off x="0" y="0"/>
          <a:ext cx="0" cy="0"/>
          <a:chOff x="0" y="0"/>
          <a:chExt cx="0" cy="0"/>
        </a:xfrm>
      </p:grpSpPr>
      <p:sp>
        <p:nvSpPr>
          <p:cNvPr id="2" name="Text 0"/>
          <p:cNvSpPr txBox="1"/>
          <p:nvPr/>
        </p:nvSpPr>
        <p:spPr>
          <a:xfrm>
            <a:off x="548640" y="274320"/>
            <a:ext cx="9144000" cy="237744"/>
          </a:xfrm>
          <a:prstGeom prst="rect">
            <a:avLst/>
          </a:prstGeom>
          <a:noFill/>
          <a:ln/>
        </p:spPr>
        <p:txBody>
          <a:bodyPr wrap="square" lIns="0" tIns="0" rIns="0" bIns="0" rtlCol="0" anchor="ctr"/>
          <a:lstStyle/>
          <a:p>
            <a:pPr marL="0" indent="0">
              <a:buNone/>
            </a:pPr>
            <a:r>
              <a:rPr lang="en-US" sz="1000" b="1" kern="0" spc="150" dirty="0">
                <a:solidFill>
                  <a:srgbClr val="7A1F2B"/>
                </a:solidFill>
                <a:latin typeface="Calibri" pitchFamily="34" charset="0"/>
                <a:ea typeface="Calibri" pitchFamily="34" charset="-122"/>
                <a:cs typeface="Calibri" pitchFamily="34" charset="-120"/>
              </a:rPr>
              <a:t>SESSION 1</a:t>
            </a:r>
            <a:endParaRPr lang="en-US" sz="1000" dirty="0"/>
          </a:p>
        </p:txBody>
      </p:sp>
      <p:sp>
        <p:nvSpPr>
          <p:cNvPr id="3" name="Text 1"/>
          <p:cNvSpPr txBox="1"/>
          <p:nvPr/>
        </p:nvSpPr>
        <p:spPr>
          <a:xfrm>
            <a:off x="548640" y="512064"/>
            <a:ext cx="11064240" cy="640080"/>
          </a:xfrm>
          <a:prstGeom prst="rect">
            <a:avLst/>
          </a:prstGeom>
          <a:noFill/>
          <a:ln/>
        </p:spPr>
        <p:txBody>
          <a:bodyPr wrap="square" lIns="0" tIns="0" rIns="0" bIns="0" rtlCol="0" anchor="ctr">
            <a:normAutofit/>
          </a:bodyPr>
          <a:lstStyle/>
          <a:p>
            <a:pPr marL="0" indent="0">
              <a:buNone/>
            </a:pPr>
            <a:r>
              <a:rPr lang="en-US" sz="2800" b="1" dirty="0">
                <a:solidFill>
                  <a:srgbClr val="2E2522"/>
                </a:solidFill>
                <a:latin typeface="Cambria" pitchFamily="34" charset="0"/>
                <a:ea typeface="Cambria" pitchFamily="34" charset="-122"/>
                <a:cs typeface="Cambria" pitchFamily="34" charset="-120"/>
              </a:rPr>
              <a:t>References</a:t>
            </a:r>
            <a:endParaRPr lang="en-US" sz="2800" dirty="0"/>
          </a:p>
        </p:txBody>
      </p:sp>
      <p:sp>
        <p:nvSpPr>
          <p:cNvPr id="4" name="Text 2"/>
          <p:cNvSpPr txBox="1"/>
          <p:nvPr/>
        </p:nvSpPr>
        <p:spPr>
          <a:xfrm>
            <a:off x="548640" y="6437376"/>
            <a:ext cx="9144000" cy="237744"/>
          </a:xfrm>
          <a:prstGeom prst="rect">
            <a:avLst/>
          </a:prstGeom>
          <a:noFill/>
          <a:ln/>
        </p:spPr>
        <p:txBody>
          <a:bodyPr wrap="square" lIns="0" tIns="0" rIns="0" bIns="0" rtlCol="0" anchor="ctr"/>
          <a:lstStyle/>
          <a:p>
            <a:pPr marL="0" indent="0">
              <a:buNone/>
            </a:pPr>
            <a:r>
              <a:rPr lang="en-US" sz="900" dirty="0">
                <a:solidFill>
                  <a:srgbClr val="6B5E55"/>
                </a:solidFill>
                <a:latin typeface="Calibri" pitchFamily="34" charset="0"/>
                <a:ea typeface="Calibri" pitchFamily="34" charset="-122"/>
                <a:cs typeface="Calibri" pitchFamily="34" charset="-120"/>
              </a:rPr>
              <a:t>MSN1074 Research Methodology  |  Topic 1: Introduction to Research in SNE  |  Session 1</a:t>
            </a:r>
            <a:endParaRPr lang="en-US" sz="900" dirty="0"/>
          </a:p>
        </p:txBody>
      </p:sp>
      <p:sp>
        <p:nvSpPr>
          <p:cNvPr id="5" name="Text 3"/>
          <p:cNvSpPr txBox="1"/>
          <p:nvPr/>
        </p:nvSpPr>
        <p:spPr>
          <a:xfrm>
            <a:off x="548640" y="1280160"/>
            <a:ext cx="5440680" cy="5029200"/>
          </a:xfrm>
          <a:prstGeom prst="rect">
            <a:avLst/>
          </a:prstGeom>
          <a:noFill/>
          <a:ln/>
        </p:spPr>
        <p:txBody>
          <a:bodyPr wrap="square" lIns="0" tIns="0" rIns="0" bIns="0" rtlCol="0" anchor="t"/>
          <a:lstStyle/>
          <a:p>
            <a:pPr marL="0" indent="0">
              <a:spcAft>
                <a:spcPts val="500"/>
              </a:spcAft>
              <a:buNone/>
            </a:pPr>
            <a:r>
              <a:rPr lang="en-US" sz="1050" dirty="0">
                <a:solidFill>
                  <a:srgbClr val="2E2522"/>
                </a:solidFill>
                <a:latin typeface="Calibri" pitchFamily="34" charset="0"/>
                <a:ea typeface="Calibri" pitchFamily="34" charset="-122"/>
                <a:cs typeface="Calibri" pitchFamily="34" charset="-120"/>
              </a:rPr>
              <a:t>Ainscow, M. (2020). Promoting inclusion and equity in education: Lessons from international experiences. </a:t>
            </a:r>
            <a:r>
              <a:rPr lang="en-US" sz="1050" i="1" dirty="0">
                <a:solidFill>
                  <a:srgbClr val="2E2522"/>
                </a:solidFill>
                <a:latin typeface="Calibri" pitchFamily="34" charset="0"/>
                <a:ea typeface="Calibri" pitchFamily="34" charset="-122"/>
                <a:cs typeface="Calibri" pitchFamily="34" charset="-120"/>
              </a:rPr>
              <a:t>Nordic Journal of Studies in Educational Policy, 6</a:t>
            </a:r>
            <a:r>
              <a:rPr lang="en-US" sz="1050" dirty="0">
                <a:solidFill>
                  <a:srgbClr val="2E2522"/>
                </a:solidFill>
                <a:latin typeface="Calibri" pitchFamily="34" charset="0"/>
                <a:ea typeface="Calibri" pitchFamily="34" charset="-122"/>
                <a:cs typeface="Calibri" pitchFamily="34" charset="-120"/>
              </a:rPr>
              <a:t>(1), 7–16.</a:t>
            </a:r>
            <a:endParaRPr lang="en-US" sz="1050" dirty="0"/>
          </a:p>
          <a:p>
            <a:pPr marL="0" indent="0">
              <a:spcAft>
                <a:spcPts val="500"/>
              </a:spcAft>
              <a:buNone/>
            </a:pPr>
            <a:r>
              <a:rPr lang="en-US" sz="1050" dirty="0">
                <a:solidFill>
                  <a:srgbClr val="2E2522"/>
                </a:solidFill>
                <a:latin typeface="Calibri" pitchFamily="34" charset="0"/>
                <a:ea typeface="Calibri" pitchFamily="34" charset="-122"/>
                <a:cs typeface="Calibri" pitchFamily="34" charset="-120"/>
              </a:rPr>
              <a:t>Cook, B. G., &amp; Cook, S. C. (2013). Unraveling evidence-based practices in special education. </a:t>
            </a:r>
            <a:r>
              <a:rPr lang="en-US" sz="1050" i="1" dirty="0">
                <a:solidFill>
                  <a:srgbClr val="2E2522"/>
                </a:solidFill>
                <a:latin typeface="Calibri" pitchFamily="34" charset="0"/>
                <a:ea typeface="Calibri" pitchFamily="34" charset="-122"/>
                <a:cs typeface="Calibri" pitchFamily="34" charset="-120"/>
              </a:rPr>
              <a:t>The Journal of Special Education, 47</a:t>
            </a:r>
            <a:r>
              <a:rPr lang="en-US" sz="1050" dirty="0">
                <a:solidFill>
                  <a:srgbClr val="2E2522"/>
                </a:solidFill>
                <a:latin typeface="Calibri" pitchFamily="34" charset="0"/>
                <a:ea typeface="Calibri" pitchFamily="34" charset="-122"/>
                <a:cs typeface="Calibri" pitchFamily="34" charset="-120"/>
              </a:rPr>
              <a:t>(2), 71–82.</a:t>
            </a:r>
            <a:endParaRPr lang="en-US" sz="1050" dirty="0"/>
          </a:p>
          <a:p>
            <a:pPr marL="0" indent="0">
              <a:spcAft>
                <a:spcPts val="500"/>
              </a:spcAft>
              <a:buNone/>
            </a:pPr>
            <a:r>
              <a:rPr lang="en-US" sz="1050" dirty="0">
                <a:solidFill>
                  <a:srgbClr val="2E2522"/>
                </a:solidFill>
                <a:latin typeface="Calibri" pitchFamily="34" charset="0"/>
                <a:ea typeface="Calibri" pitchFamily="34" charset="-122"/>
                <a:cs typeface="Calibri" pitchFamily="34" charset="-120"/>
              </a:rPr>
              <a:t>Cook, B. G., &amp; Odom, S. L. (2013). Evidence-based practices and implementation science in special education. </a:t>
            </a:r>
            <a:r>
              <a:rPr lang="en-US" sz="1050" i="1" dirty="0">
                <a:solidFill>
                  <a:srgbClr val="2E2522"/>
                </a:solidFill>
                <a:latin typeface="Calibri" pitchFamily="34" charset="0"/>
                <a:ea typeface="Calibri" pitchFamily="34" charset="-122"/>
                <a:cs typeface="Calibri" pitchFamily="34" charset="-120"/>
              </a:rPr>
              <a:t>Exceptional Children, 79</a:t>
            </a:r>
            <a:r>
              <a:rPr lang="en-US" sz="1050" dirty="0">
                <a:solidFill>
                  <a:srgbClr val="2E2522"/>
                </a:solidFill>
                <a:latin typeface="Calibri" pitchFamily="34" charset="0"/>
                <a:ea typeface="Calibri" pitchFamily="34" charset="-122"/>
                <a:cs typeface="Calibri" pitchFamily="34" charset="-120"/>
              </a:rPr>
              <a:t>(2), 135–144.</a:t>
            </a:r>
            <a:endParaRPr lang="en-US" sz="1050" dirty="0"/>
          </a:p>
          <a:p>
            <a:pPr marL="0" indent="0">
              <a:spcAft>
                <a:spcPts val="500"/>
              </a:spcAft>
              <a:buNone/>
            </a:pPr>
            <a:r>
              <a:rPr lang="en-US" sz="1050" dirty="0">
                <a:solidFill>
                  <a:srgbClr val="2E2522"/>
                </a:solidFill>
                <a:latin typeface="Calibri" pitchFamily="34" charset="0"/>
                <a:ea typeface="Calibri" pitchFamily="34" charset="-122"/>
                <a:cs typeface="Calibri" pitchFamily="34" charset="-120"/>
              </a:rPr>
              <a:t>Florian, L., &amp; Black-Hawkins, K. (2011). Exploring inclusive pedagogy. </a:t>
            </a:r>
            <a:r>
              <a:rPr lang="en-US" sz="1050" i="1" dirty="0">
                <a:solidFill>
                  <a:srgbClr val="2E2522"/>
                </a:solidFill>
                <a:latin typeface="Calibri" pitchFamily="34" charset="0"/>
                <a:ea typeface="Calibri" pitchFamily="34" charset="-122"/>
                <a:cs typeface="Calibri" pitchFamily="34" charset="-120"/>
              </a:rPr>
              <a:t>British Educational Research Journal, 37</a:t>
            </a:r>
            <a:r>
              <a:rPr lang="en-US" sz="1050" dirty="0">
                <a:solidFill>
                  <a:srgbClr val="2E2522"/>
                </a:solidFill>
                <a:latin typeface="Calibri" pitchFamily="34" charset="0"/>
                <a:ea typeface="Calibri" pitchFamily="34" charset="-122"/>
                <a:cs typeface="Calibri" pitchFamily="34" charset="-120"/>
              </a:rPr>
              <a:t>(5), 813–828.</a:t>
            </a:r>
            <a:endParaRPr lang="en-US" sz="1050" dirty="0"/>
          </a:p>
          <a:p>
            <a:pPr marL="0" indent="0">
              <a:spcAft>
                <a:spcPts val="500"/>
              </a:spcAft>
              <a:buNone/>
            </a:pPr>
            <a:r>
              <a:rPr lang="en-US" sz="1050" dirty="0">
                <a:solidFill>
                  <a:srgbClr val="2E2522"/>
                </a:solidFill>
                <a:latin typeface="Calibri" pitchFamily="34" charset="0"/>
                <a:ea typeface="Calibri" pitchFamily="34" charset="-122"/>
                <a:cs typeface="Calibri" pitchFamily="34" charset="-120"/>
              </a:rPr>
              <a:t>Horner, R. H., Carr, E. G., Halle, J., McGee, G., Odom, S., &amp; Wolery, M. (2005). The use of single-subject research to identify evidence-based practice in special education. </a:t>
            </a:r>
            <a:r>
              <a:rPr lang="en-US" sz="1050" i="1" dirty="0">
                <a:solidFill>
                  <a:srgbClr val="2E2522"/>
                </a:solidFill>
                <a:latin typeface="Calibri" pitchFamily="34" charset="0"/>
                <a:ea typeface="Calibri" pitchFamily="34" charset="-122"/>
                <a:cs typeface="Calibri" pitchFamily="34" charset="-120"/>
              </a:rPr>
              <a:t>Exceptional Children, 71</a:t>
            </a:r>
            <a:r>
              <a:rPr lang="en-US" sz="1050" dirty="0">
                <a:solidFill>
                  <a:srgbClr val="2E2522"/>
                </a:solidFill>
                <a:latin typeface="Calibri" pitchFamily="34" charset="0"/>
                <a:ea typeface="Calibri" pitchFamily="34" charset="-122"/>
                <a:cs typeface="Calibri" pitchFamily="34" charset="-120"/>
              </a:rPr>
              <a:t>(2), 165–179.</a:t>
            </a:r>
            <a:endParaRPr lang="en-US" sz="1050" dirty="0"/>
          </a:p>
          <a:p>
            <a:pPr marL="0" indent="0">
              <a:spcAft>
                <a:spcPts val="500"/>
              </a:spcAft>
              <a:buNone/>
            </a:pPr>
            <a:r>
              <a:rPr lang="en-US" sz="1050" dirty="0">
                <a:solidFill>
                  <a:srgbClr val="2E2522"/>
                </a:solidFill>
                <a:latin typeface="Calibri" pitchFamily="34" charset="0"/>
                <a:ea typeface="Calibri" pitchFamily="34" charset="-122"/>
                <a:cs typeface="Calibri" pitchFamily="34" charset="-120"/>
              </a:rPr>
              <a:t>Mertens, D. M., &amp; McLaughlin, J. A. (2004). </a:t>
            </a:r>
            <a:r>
              <a:rPr lang="en-US" sz="1050" i="1" dirty="0">
                <a:solidFill>
                  <a:srgbClr val="2E2522"/>
                </a:solidFill>
                <a:latin typeface="Calibri" pitchFamily="34" charset="0"/>
                <a:ea typeface="Calibri" pitchFamily="34" charset="-122"/>
                <a:cs typeface="Calibri" pitchFamily="34" charset="-120"/>
              </a:rPr>
              <a:t>Research and evaluation methods in special education.</a:t>
            </a:r>
            <a:r>
              <a:rPr lang="en-US" sz="1050" dirty="0">
                <a:solidFill>
                  <a:srgbClr val="2E2522"/>
                </a:solidFill>
                <a:latin typeface="Calibri" pitchFamily="34" charset="0"/>
                <a:ea typeface="Calibri" pitchFamily="34" charset="-122"/>
                <a:cs typeface="Calibri" pitchFamily="34" charset="-120"/>
              </a:rPr>
              <a:t> Corwin Press.</a:t>
            </a:r>
            <a:endParaRPr lang="en-US" sz="1050" dirty="0"/>
          </a:p>
          <a:p>
            <a:pPr marL="0" indent="0">
              <a:spcAft>
                <a:spcPts val="500"/>
              </a:spcAft>
              <a:buNone/>
            </a:pPr>
            <a:r>
              <a:rPr lang="en-US" sz="1050" dirty="0">
                <a:solidFill>
                  <a:srgbClr val="2E2522"/>
                </a:solidFill>
                <a:latin typeface="Calibri" pitchFamily="34" charset="0"/>
                <a:ea typeface="Calibri" pitchFamily="34" charset="-122"/>
                <a:cs typeface="Calibri" pitchFamily="34" charset="-120"/>
              </a:rPr>
              <a:t>Ministry of Education Malaysia. (2013). </a:t>
            </a:r>
            <a:r>
              <a:rPr lang="en-US" sz="1050" i="1" dirty="0">
                <a:solidFill>
                  <a:srgbClr val="2E2522"/>
                </a:solidFill>
                <a:latin typeface="Calibri" pitchFamily="34" charset="0"/>
                <a:ea typeface="Calibri" pitchFamily="34" charset="-122"/>
                <a:cs typeface="Calibri" pitchFamily="34" charset="-120"/>
              </a:rPr>
              <a:t>Malaysia education blueprint 2013–2025 (preschool to post-secondary education).</a:t>
            </a:r>
            <a:endParaRPr lang="en-US" sz="1050" dirty="0"/>
          </a:p>
          <a:p>
            <a:pPr marL="0" indent="0">
              <a:spcAft>
                <a:spcPts val="500"/>
              </a:spcAft>
              <a:buNone/>
            </a:pPr>
            <a:r>
              <a:rPr lang="en-US" sz="1050" dirty="0">
                <a:solidFill>
                  <a:srgbClr val="2E2522"/>
                </a:solidFill>
                <a:latin typeface="Calibri" pitchFamily="34" charset="0"/>
                <a:ea typeface="Calibri" pitchFamily="34" charset="-122"/>
                <a:cs typeface="Calibri" pitchFamily="34" charset="-120"/>
              </a:rPr>
              <a:t>Mostert, M. P. (2001). Facilitated communication since 1995: A review of published studies. </a:t>
            </a:r>
            <a:r>
              <a:rPr lang="en-US" sz="1050" i="1" dirty="0">
                <a:solidFill>
                  <a:srgbClr val="2E2522"/>
                </a:solidFill>
                <a:latin typeface="Calibri" pitchFamily="34" charset="0"/>
                <a:ea typeface="Calibri" pitchFamily="34" charset="-122"/>
                <a:cs typeface="Calibri" pitchFamily="34" charset="-120"/>
              </a:rPr>
              <a:t>Journal of Autism and Developmental Disorders, 31</a:t>
            </a:r>
            <a:r>
              <a:rPr lang="en-US" sz="1050" dirty="0">
                <a:solidFill>
                  <a:srgbClr val="2E2522"/>
                </a:solidFill>
                <a:latin typeface="Calibri" pitchFamily="34" charset="0"/>
                <a:ea typeface="Calibri" pitchFamily="34" charset="-122"/>
                <a:cs typeface="Calibri" pitchFamily="34" charset="-120"/>
              </a:rPr>
              <a:t>(3), 287–313.</a:t>
            </a:r>
            <a:endParaRPr lang="en-US" sz="1050" dirty="0"/>
          </a:p>
          <a:p>
            <a:pPr marL="0" indent="0">
              <a:spcAft>
                <a:spcPts val="500"/>
              </a:spcAft>
              <a:buNone/>
            </a:pPr>
            <a:r>
              <a:rPr lang="en-US" sz="1050" dirty="0">
                <a:solidFill>
                  <a:srgbClr val="2E2522"/>
                </a:solidFill>
                <a:latin typeface="Calibri" pitchFamily="34" charset="0"/>
                <a:ea typeface="Calibri" pitchFamily="34" charset="-122"/>
                <a:cs typeface="Calibri" pitchFamily="34" charset="-120"/>
              </a:rPr>
              <a:t>Nind, M. (2014). </a:t>
            </a:r>
            <a:r>
              <a:rPr lang="en-US" sz="1050" i="1" dirty="0">
                <a:solidFill>
                  <a:srgbClr val="2E2522"/>
                </a:solidFill>
                <a:latin typeface="Calibri" pitchFamily="34" charset="0"/>
                <a:ea typeface="Calibri" pitchFamily="34" charset="-122"/>
                <a:cs typeface="Calibri" pitchFamily="34" charset="-120"/>
              </a:rPr>
              <a:t>What is inclusive research?</a:t>
            </a:r>
            <a:r>
              <a:rPr lang="en-US" sz="1050" dirty="0">
                <a:solidFill>
                  <a:srgbClr val="2E2522"/>
                </a:solidFill>
                <a:latin typeface="Calibri" pitchFamily="34" charset="0"/>
                <a:ea typeface="Calibri" pitchFamily="34" charset="-122"/>
                <a:cs typeface="Calibri" pitchFamily="34" charset="-120"/>
              </a:rPr>
              <a:t> Bloomsbury Academic.</a:t>
            </a:r>
            <a:endParaRPr lang="en-US" sz="1050" dirty="0"/>
          </a:p>
        </p:txBody>
      </p:sp>
      <p:sp>
        <p:nvSpPr>
          <p:cNvPr id="6" name="Text 4"/>
          <p:cNvSpPr txBox="1"/>
          <p:nvPr/>
        </p:nvSpPr>
        <p:spPr>
          <a:xfrm>
            <a:off x="6199632" y="1280160"/>
            <a:ext cx="5440680" cy="5029200"/>
          </a:xfrm>
          <a:prstGeom prst="rect">
            <a:avLst/>
          </a:prstGeom>
          <a:noFill/>
          <a:ln/>
        </p:spPr>
        <p:txBody>
          <a:bodyPr wrap="square" lIns="0" tIns="0" rIns="0" bIns="0" rtlCol="0" anchor="t"/>
          <a:lstStyle/>
          <a:p>
            <a:pPr marL="0" indent="0">
              <a:spcAft>
                <a:spcPts val="500"/>
              </a:spcAft>
              <a:buNone/>
            </a:pPr>
            <a:r>
              <a:rPr lang="en-US" sz="1050" dirty="0">
                <a:solidFill>
                  <a:srgbClr val="2E2522"/>
                </a:solidFill>
                <a:latin typeface="Calibri" pitchFamily="34" charset="0"/>
                <a:ea typeface="Calibri" pitchFamily="34" charset="-122"/>
                <a:cs typeface="Calibri" pitchFamily="34" charset="-120"/>
              </a:rPr>
              <a:t>Nirje, B. (1985). The basis and logic of the normalization principle. </a:t>
            </a:r>
            <a:r>
              <a:rPr lang="en-US" sz="1050" i="1" dirty="0">
                <a:solidFill>
                  <a:srgbClr val="2E2522"/>
                </a:solidFill>
                <a:latin typeface="Calibri" pitchFamily="34" charset="0"/>
                <a:ea typeface="Calibri" pitchFamily="34" charset="-122"/>
                <a:cs typeface="Calibri" pitchFamily="34" charset="-120"/>
              </a:rPr>
              <a:t>Australia and New Zealand Journal of Developmental Disabilities, 11</a:t>
            </a:r>
            <a:r>
              <a:rPr lang="en-US" sz="1050" dirty="0">
                <a:solidFill>
                  <a:srgbClr val="2E2522"/>
                </a:solidFill>
                <a:latin typeface="Calibri" pitchFamily="34" charset="0"/>
                <a:ea typeface="Calibri" pitchFamily="34" charset="-122"/>
                <a:cs typeface="Calibri" pitchFamily="34" charset="-120"/>
              </a:rPr>
              <a:t>(2), 65–68.</a:t>
            </a:r>
            <a:endParaRPr lang="en-US" sz="1050" dirty="0"/>
          </a:p>
          <a:p>
            <a:pPr marL="0" indent="0">
              <a:spcAft>
                <a:spcPts val="500"/>
              </a:spcAft>
              <a:buNone/>
            </a:pPr>
            <a:r>
              <a:rPr lang="en-US" sz="1050" dirty="0">
                <a:solidFill>
                  <a:srgbClr val="2E2522"/>
                </a:solidFill>
                <a:latin typeface="Calibri" pitchFamily="34" charset="0"/>
                <a:ea typeface="Calibri" pitchFamily="34" charset="-122"/>
                <a:cs typeface="Calibri" pitchFamily="34" charset="-120"/>
              </a:rPr>
              <a:t>Oliver, M. (1996). </a:t>
            </a:r>
            <a:r>
              <a:rPr lang="en-US" sz="1050" i="1" dirty="0">
                <a:solidFill>
                  <a:srgbClr val="2E2522"/>
                </a:solidFill>
                <a:latin typeface="Calibri" pitchFamily="34" charset="0"/>
                <a:ea typeface="Calibri" pitchFamily="34" charset="-122"/>
                <a:cs typeface="Calibri" pitchFamily="34" charset="-120"/>
              </a:rPr>
              <a:t>Understanding disability: From theory to practice.</a:t>
            </a:r>
            <a:r>
              <a:rPr lang="en-US" sz="1050" dirty="0">
                <a:solidFill>
                  <a:srgbClr val="2E2522"/>
                </a:solidFill>
                <a:latin typeface="Calibri" pitchFamily="34" charset="0"/>
                <a:ea typeface="Calibri" pitchFamily="34" charset="-122"/>
                <a:cs typeface="Calibri" pitchFamily="34" charset="-120"/>
              </a:rPr>
              <a:t> Macmillan.</a:t>
            </a:r>
            <a:endParaRPr lang="en-US" sz="1050" dirty="0"/>
          </a:p>
          <a:p>
            <a:pPr marL="0" indent="0">
              <a:spcAft>
                <a:spcPts val="500"/>
              </a:spcAft>
              <a:buNone/>
            </a:pPr>
            <a:r>
              <a:rPr lang="en-US" sz="1050" dirty="0">
                <a:solidFill>
                  <a:srgbClr val="2E2522"/>
                </a:solidFill>
                <a:latin typeface="Calibri" pitchFamily="34" charset="0"/>
                <a:ea typeface="Calibri" pitchFamily="34" charset="-122"/>
                <a:cs typeface="Calibri" pitchFamily="34" charset="-120"/>
              </a:rPr>
              <a:t>Rumrill, P. D., Jr., Cook, B. G., &amp; Stevenson, N. A. (2020). </a:t>
            </a:r>
            <a:r>
              <a:rPr lang="en-US" sz="1050" i="1" dirty="0">
                <a:solidFill>
                  <a:srgbClr val="2E2522"/>
                </a:solidFill>
                <a:latin typeface="Calibri" pitchFamily="34" charset="0"/>
                <a:ea typeface="Calibri" pitchFamily="34" charset="-122"/>
                <a:cs typeface="Calibri" pitchFamily="34" charset="-120"/>
              </a:rPr>
              <a:t>Research in special education: Designs, methods, and applications</a:t>
            </a:r>
            <a:r>
              <a:rPr lang="en-US" sz="1050" dirty="0">
                <a:solidFill>
                  <a:srgbClr val="2E2522"/>
                </a:solidFill>
                <a:latin typeface="Calibri" pitchFamily="34" charset="0"/>
                <a:ea typeface="Calibri" pitchFamily="34" charset="-122"/>
                <a:cs typeface="Calibri" pitchFamily="34" charset="-120"/>
              </a:rPr>
              <a:t> (3rd ed.). Charles C Thomas.</a:t>
            </a:r>
            <a:endParaRPr lang="en-US" sz="1050" dirty="0"/>
          </a:p>
          <a:p>
            <a:pPr marL="0" indent="0">
              <a:spcAft>
                <a:spcPts val="500"/>
              </a:spcAft>
              <a:buNone/>
            </a:pPr>
            <a:r>
              <a:rPr lang="en-US" sz="1050" dirty="0">
                <a:solidFill>
                  <a:srgbClr val="2E2522"/>
                </a:solidFill>
                <a:latin typeface="Calibri" pitchFamily="34" charset="0"/>
                <a:ea typeface="Calibri" pitchFamily="34" charset="-122"/>
                <a:cs typeface="Calibri" pitchFamily="34" charset="-120"/>
              </a:rPr>
              <a:t>State Council of the People’s Republic of China. (2022, January 25). </a:t>
            </a:r>
            <a:r>
              <a:rPr lang="en-US" sz="1050" i="1" dirty="0">
                <a:solidFill>
                  <a:srgbClr val="2E2522"/>
                </a:solidFill>
                <a:latin typeface="Calibri" pitchFamily="34" charset="0"/>
                <a:ea typeface="Calibri" pitchFamily="34" charset="-122"/>
                <a:cs typeface="Calibri" pitchFamily="34" charset="-120"/>
              </a:rPr>
              <a:t>China launches plan to boost special education.</a:t>
            </a:r>
            <a:r>
              <a:rPr lang="en-US" sz="1050" dirty="0">
                <a:solidFill>
                  <a:srgbClr val="2E2522"/>
                </a:solidFill>
                <a:latin typeface="Calibri" pitchFamily="34" charset="0"/>
                <a:ea typeface="Calibri" pitchFamily="34" charset="-122"/>
                <a:cs typeface="Calibri" pitchFamily="34" charset="-120"/>
              </a:rPr>
              <a:t> https://english.www.gov.cn</a:t>
            </a:r>
            <a:endParaRPr lang="en-US" sz="1050" dirty="0"/>
          </a:p>
          <a:p>
            <a:pPr marL="0" indent="0">
              <a:spcAft>
                <a:spcPts val="500"/>
              </a:spcAft>
              <a:buNone/>
            </a:pPr>
            <a:r>
              <a:rPr lang="en-US" sz="1050" dirty="0">
                <a:solidFill>
                  <a:srgbClr val="2E2522"/>
                </a:solidFill>
                <a:latin typeface="Calibri" pitchFamily="34" charset="0"/>
                <a:ea typeface="Calibri" pitchFamily="34" charset="-122"/>
                <a:cs typeface="Calibri" pitchFamily="34" charset="-120"/>
              </a:rPr>
              <a:t>UNESCO. (1994). </a:t>
            </a:r>
            <a:r>
              <a:rPr lang="en-US" sz="1050" i="1" dirty="0">
                <a:solidFill>
                  <a:srgbClr val="2E2522"/>
                </a:solidFill>
                <a:latin typeface="Calibri" pitchFamily="34" charset="0"/>
                <a:ea typeface="Calibri" pitchFamily="34" charset="-122"/>
                <a:cs typeface="Calibri" pitchFamily="34" charset="-120"/>
              </a:rPr>
              <a:t>The Salamanca statement and framework for action on special needs education.</a:t>
            </a:r>
            <a:endParaRPr lang="en-US" sz="1050" dirty="0"/>
          </a:p>
          <a:p>
            <a:pPr marL="0" indent="0">
              <a:spcAft>
                <a:spcPts val="500"/>
              </a:spcAft>
              <a:buNone/>
            </a:pPr>
            <a:r>
              <a:rPr lang="en-US" sz="1050" dirty="0">
                <a:solidFill>
                  <a:srgbClr val="2E2522"/>
                </a:solidFill>
                <a:latin typeface="Calibri" pitchFamily="34" charset="0"/>
                <a:ea typeface="Calibri" pitchFamily="34" charset="-122"/>
                <a:cs typeface="Calibri" pitchFamily="34" charset="-120"/>
              </a:rPr>
              <a:t>United Nations. (2006). </a:t>
            </a:r>
            <a:r>
              <a:rPr lang="en-US" sz="1050" i="1" dirty="0">
                <a:solidFill>
                  <a:srgbClr val="2E2522"/>
                </a:solidFill>
                <a:latin typeface="Calibri" pitchFamily="34" charset="0"/>
                <a:ea typeface="Calibri" pitchFamily="34" charset="-122"/>
                <a:cs typeface="Calibri" pitchFamily="34" charset="-120"/>
              </a:rPr>
              <a:t>Convention on the rights of persons with disabilities.</a:t>
            </a:r>
            <a:endParaRPr lang="en-US" sz="1050" dirty="0"/>
          </a:p>
          <a:p>
            <a:pPr marL="0" indent="0">
              <a:spcAft>
                <a:spcPts val="500"/>
              </a:spcAft>
              <a:buNone/>
            </a:pPr>
            <a:r>
              <a:rPr lang="en-US" sz="1050" dirty="0">
                <a:solidFill>
                  <a:srgbClr val="2E2522"/>
                </a:solidFill>
                <a:latin typeface="Calibri" pitchFamily="34" charset="0"/>
                <a:ea typeface="Calibri" pitchFamily="34" charset="-122"/>
                <a:cs typeface="Calibri" pitchFamily="34" charset="-120"/>
              </a:rPr>
              <a:t>Walmsley, J., &amp; Johnson, K. (2003). </a:t>
            </a:r>
            <a:r>
              <a:rPr lang="en-US" sz="1050" i="1" dirty="0">
                <a:solidFill>
                  <a:srgbClr val="2E2522"/>
                </a:solidFill>
                <a:latin typeface="Calibri" pitchFamily="34" charset="0"/>
                <a:ea typeface="Calibri" pitchFamily="34" charset="-122"/>
                <a:cs typeface="Calibri" pitchFamily="34" charset="-120"/>
              </a:rPr>
              <a:t>Inclusive research with people with learning disabilities: Past, present and futures.</a:t>
            </a:r>
            <a:r>
              <a:rPr lang="en-US" sz="1050" dirty="0">
                <a:solidFill>
                  <a:srgbClr val="2E2522"/>
                </a:solidFill>
                <a:latin typeface="Calibri" pitchFamily="34" charset="0"/>
                <a:ea typeface="Calibri" pitchFamily="34" charset="-122"/>
                <a:cs typeface="Calibri" pitchFamily="34" charset="-120"/>
              </a:rPr>
              <a:t> Jessica Kingsley.</a:t>
            </a:r>
            <a:endParaRPr lang="en-US" sz="1050" dirty="0"/>
          </a:p>
          <a:p>
            <a:pPr marL="0" indent="0">
              <a:spcAft>
                <a:spcPts val="500"/>
              </a:spcAft>
              <a:buNone/>
            </a:pPr>
            <a:r>
              <a:rPr lang="en-US" sz="1050" dirty="0">
                <a:solidFill>
                  <a:srgbClr val="2E2522"/>
                </a:solidFill>
                <a:latin typeface="Calibri" pitchFamily="34" charset="0"/>
                <a:ea typeface="Calibri" pitchFamily="34" charset="-122"/>
                <a:cs typeface="Calibri" pitchFamily="34" charset="-120"/>
              </a:rPr>
              <a:t>Wolfensberger, W. (1972). </a:t>
            </a:r>
            <a:r>
              <a:rPr lang="en-US" sz="1050" i="1" dirty="0">
                <a:solidFill>
                  <a:srgbClr val="2E2522"/>
                </a:solidFill>
                <a:latin typeface="Calibri" pitchFamily="34" charset="0"/>
                <a:ea typeface="Calibri" pitchFamily="34" charset="-122"/>
                <a:cs typeface="Calibri" pitchFamily="34" charset="-120"/>
              </a:rPr>
              <a:t>The principle of normalization in human services.</a:t>
            </a:r>
            <a:r>
              <a:rPr lang="en-US" sz="1050" dirty="0">
                <a:solidFill>
                  <a:srgbClr val="2E2522"/>
                </a:solidFill>
                <a:latin typeface="Calibri" pitchFamily="34" charset="0"/>
                <a:ea typeface="Calibri" pitchFamily="34" charset="-122"/>
                <a:cs typeface="Calibri" pitchFamily="34" charset="-120"/>
              </a:rPr>
              <a:t> National Institute on Mental Retardation.</a:t>
            </a:r>
            <a:endParaRPr lang="en-US" sz="1050" dirty="0"/>
          </a:p>
          <a:p>
            <a:pPr marL="0" indent="0">
              <a:spcAft>
                <a:spcPts val="500"/>
              </a:spcAft>
              <a:buNone/>
            </a:pPr>
            <a:r>
              <a:rPr lang="en-US" sz="1050" dirty="0">
                <a:solidFill>
                  <a:srgbClr val="2E2522"/>
                </a:solidFill>
                <a:latin typeface="Calibri" pitchFamily="34" charset="0"/>
                <a:ea typeface="Calibri" pitchFamily="34" charset="-122"/>
                <a:cs typeface="Calibri" pitchFamily="34" charset="-120"/>
              </a:rPr>
              <a:t>Xu, S. Q., Cooper, P., &amp; Sin, K. (2018). The “Learning in Regular Classrooms” initiative for inclusive education in China. </a:t>
            </a:r>
            <a:r>
              <a:rPr lang="en-US" sz="1050" i="1" dirty="0">
                <a:solidFill>
                  <a:srgbClr val="2E2522"/>
                </a:solidFill>
                <a:latin typeface="Calibri" pitchFamily="34" charset="0"/>
                <a:ea typeface="Calibri" pitchFamily="34" charset="-122"/>
                <a:cs typeface="Calibri" pitchFamily="34" charset="-120"/>
              </a:rPr>
              <a:t>International Journal of Inclusive Education, 22</a:t>
            </a:r>
            <a:r>
              <a:rPr lang="en-US" sz="1050" dirty="0">
                <a:solidFill>
                  <a:srgbClr val="2E2522"/>
                </a:solidFill>
                <a:latin typeface="Calibri" pitchFamily="34" charset="0"/>
                <a:ea typeface="Calibri" pitchFamily="34" charset="-122"/>
                <a:cs typeface="Calibri" pitchFamily="34" charset="-120"/>
              </a:rPr>
              <a:t>(1), 54–73.</a:t>
            </a:r>
            <a:endParaRPr lang="en-US" sz="1050" dirty="0"/>
          </a:p>
        </p:txBody>
      </p:sp>
      <p:sp>
        <p:nvSpPr>
          <p:cNvPr id="25" name="Slide Number Placeholder 0"/>
          <p:cNvSpPr>
            <a:spLocks noGrp="1"/>
          </p:cNvSpPr>
          <p:nvPr>
            <p:ph type="sldNum" sz="quarter" idx="4294967295"/>
          </p:nvPr>
        </p:nvSpPr>
        <p:spPr>
          <a:xfrm>
            <a:off x="11183112" y="6437376"/>
            <a:ext cx="457200" cy="237744"/>
          </a:xfrm>
          <a:prstGeom prst="rect">
            <a:avLst/>
          </a:prstGeom>
          <a:extLst>
            <a:ext uri="{C572A759-6A51-4108-AA02-DFA0A04FC94B}">
              <ma14:wrappingTextBoxFlag xmlns="" xmlns:ma14="http://schemas.microsoft.com/office/mac/drawingml/2011/main" val="0"/>
            </a:ext>
          </a:extLst>
        </p:spPr>
        <p:txBody>
          <a:bodyPr/>
          <a:lstStyle>
            <a:lvl1pPr>
              <a:defRPr sz="900">
                <a:solidFill>
                  <a:srgbClr val="6B5E55"/>
                </a:solidFill>
                <a:latin typeface="Calibri"/>
                <a:ea typeface="Calibri"/>
                <a:cs typeface="Calibri"/>
              </a:defRPr>
            </a:lvl1pPr>
          </a:lstStyle>
          <a:p>
            <a:pPr algn="r"/>
            <a:fld id="{F7021451-1387-4CA6-816F-3879F97B5CBC}" type="slidenum">
              <a:rPr lang="en-US" b="0"/>
              <a:t>35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933</TotalTime>
  <Words>6349</Words>
  <Application>Microsoft Office PowerPoint</Application>
  <PresentationFormat>Widescreen</PresentationFormat>
  <Paragraphs>842</Paragraphs>
  <Slides>35</Slides>
  <Notes>35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1 Session 1: Introduction to Research in SNE</dc:title>
  <dc:subject>PptxGenJS Presentation</dc:subject>
  <dc:creator>MSN1074 Research Methodology</dc:creator>
  <cp:lastModifiedBy>Ranjit Gill</cp:lastModifiedBy>
  <cp:revision>38</cp:revision>
  <dcterms:created xsi:type="dcterms:W3CDTF">2026-09-30T01:27:55Z</dcterms:created>
  <dcterms:modified xsi:type="dcterms:W3CDTF">2026-10-05T07:27:51Z</dcterms:modified>
</cp:coreProperties>
</file>