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35.png"/><Relationship Id="rId6" Type="http://schemas.openxmlformats.org/officeDocument/2006/relationships/image" Target="../media/image36.png"/><Relationship Id="rId7" Type="http://schemas.openxmlformats.org/officeDocument/2006/relationships/image" Target="../media/image37.png"/><Relationship Id="rId8" Type="http://schemas.openxmlformats.org/officeDocument/2006/relationships/image" Target="../media/image38.png"/><Relationship Id="rId9" Type="http://schemas.openxmlformats.org/officeDocument/2006/relationships/image" Target="../media/image39.png"/><Relationship Id="rId10" Type="http://schemas.openxmlformats.org/officeDocument/2006/relationships/image" Target="../media/image40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.png"/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5" Type="http://schemas.openxmlformats.org/officeDocument/2006/relationships/image" Target="../media/image44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45.png"/><Relationship Id="rId5" Type="http://schemas.openxmlformats.org/officeDocument/2006/relationships/image" Target="../media/image46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.png"/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5" Type="http://schemas.openxmlformats.org/officeDocument/2006/relationships/image" Target="../media/image50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1.png"/><Relationship Id="rId3" Type="http://schemas.openxmlformats.org/officeDocument/2006/relationships/image" Target="../media/image52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53.png"/><Relationship Id="rId5" Type="http://schemas.openxmlformats.org/officeDocument/2006/relationships/image" Target="../media/image54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5.png"/><Relationship Id="rId3" Type="http://schemas.openxmlformats.org/officeDocument/2006/relationships/image" Target="../media/image56.png"/><Relationship Id="rId4" Type="http://schemas.openxmlformats.org/officeDocument/2006/relationships/image" Target="../media/image57.png"/><Relationship Id="rId5" Type="http://schemas.openxmlformats.org/officeDocument/2006/relationships/image" Target="../media/image58.png"/><Relationship Id="rId6" Type="http://schemas.openxmlformats.org/officeDocument/2006/relationships/image" Target="../media/image59.png"/><Relationship Id="rId7" Type="http://schemas.openxmlformats.org/officeDocument/2006/relationships/image" Target="../media/image60.png"/><Relationship Id="rId8" Type="http://schemas.openxmlformats.org/officeDocument/2006/relationships/image" Target="../media/image61.png"/><Relationship Id="rId9" Type="http://schemas.openxmlformats.org/officeDocument/2006/relationships/image" Target="../media/image62.png"/><Relationship Id="rId10" Type="http://schemas.openxmlformats.org/officeDocument/2006/relationships/image" Target="../media/image63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4.png"/><Relationship Id="rId3" Type="http://schemas.openxmlformats.org/officeDocument/2006/relationships/image" Target="../media/image65.png"/><Relationship Id="rId4" Type="http://schemas.openxmlformats.org/officeDocument/2006/relationships/image" Target="../media/image66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7.png"/><Relationship Id="rId3" Type="http://schemas.openxmlformats.org/officeDocument/2006/relationships/image" Target="../media/image68.png"/><Relationship Id="rId4" Type="http://schemas.openxmlformats.org/officeDocument/2006/relationships/image" Target="../media/image69.png"/><Relationship Id="rId5" Type="http://schemas.openxmlformats.org/officeDocument/2006/relationships/image" Target="../media/image70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1.png"/><Relationship Id="rId3" Type="http://schemas.openxmlformats.org/officeDocument/2006/relationships/image" Target="../media/image72.png"/><Relationship Id="rId4" Type="http://schemas.openxmlformats.org/officeDocument/2006/relationships/image" Target="../media/image73.png"/><Relationship Id="rId5" Type="http://schemas.openxmlformats.org/officeDocument/2006/relationships/image" Target="../media/image74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image" Target="../media/image23.png"/><Relationship Id="rId7" Type="http://schemas.openxmlformats.org/officeDocument/2006/relationships/image" Target="../media/image24.png"/><Relationship Id="rId8" Type="http://schemas.openxmlformats.org/officeDocument/2006/relationships/image" Target="../media/image75.png"/><Relationship Id="rId9" Type="http://schemas.openxmlformats.org/officeDocument/2006/relationships/image" Target="../media/image76.png"/><Relationship Id="rId10" Type="http://schemas.openxmlformats.org/officeDocument/2006/relationships/image" Target="../media/image77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78.png"/><Relationship Id="rId5" Type="http://schemas.openxmlformats.org/officeDocument/2006/relationships/image" Target="../media/image79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0.png"/><Relationship Id="rId3" Type="http://schemas.openxmlformats.org/officeDocument/2006/relationships/image" Target="../media/image81.png"/><Relationship Id="rId4" Type="http://schemas.openxmlformats.org/officeDocument/2006/relationships/image" Target="../media/image82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3.png"/><Relationship Id="rId3" Type="http://schemas.openxmlformats.org/officeDocument/2006/relationships/image" Target="../media/image84.png"/><Relationship Id="rId4" Type="http://schemas.openxmlformats.org/officeDocument/2006/relationships/image" Target="../media/image85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6.png"/><Relationship Id="rId3" Type="http://schemas.openxmlformats.org/officeDocument/2006/relationships/image" Target="../media/image16.png"/><Relationship Id="rId4" Type="http://schemas.openxmlformats.org/officeDocument/2006/relationships/image" Target="../media/image87.png"/><Relationship Id="rId5" Type="http://schemas.openxmlformats.org/officeDocument/2006/relationships/image" Target="../media/image88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89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0.png"/><Relationship Id="rId3" Type="http://schemas.openxmlformats.org/officeDocument/2006/relationships/image" Target="../media/image91.png"/><Relationship Id="rId4" Type="http://schemas.openxmlformats.org/officeDocument/2006/relationships/image" Target="../media/image92.png"/><Relationship Id="rId5" Type="http://schemas.openxmlformats.org/officeDocument/2006/relationships/image" Target="../media/image9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image" Target="../media/image23.png"/><Relationship Id="rId7" Type="http://schemas.openxmlformats.org/officeDocument/2006/relationships/image" Target="../media/image24.png"/><Relationship Id="rId8" Type="http://schemas.openxmlformats.org/officeDocument/2006/relationships/image" Target="../media/image25.png"/><Relationship Id="rId9" Type="http://schemas.openxmlformats.org/officeDocument/2006/relationships/image" Target="../media/image26.png"/><Relationship Id="rId10" Type="http://schemas.openxmlformats.org/officeDocument/2006/relationships/image" Target="../media/image2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9055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3782317"/>
            <a:ext cx="10668000" cy="47431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1648866"/>
            <a:ext cx="2038350" cy="2857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0" y="1934616"/>
            <a:ext cx="8899080" cy="5942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4680"/>
              </a:lnSpc>
            </a:pPr>
            <a:r>
              <a:rPr b="1" sz="3900" i="0" u="none">
                <a:solidFill>
                  <a:srgbClr val="FFFFFF"/>
                </a:solidFill>
                <a:latin typeface="Noto Sans SC"/>
              </a:rPr>
              <a:t>融合教育下ASD儿童行为干预案例研究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0" y="2719387"/>
            <a:ext cx="9048750" cy="5866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310"/>
              </a:lnSpc>
            </a:pPr>
            <a:r>
              <a:rPr b="0" sz="1650" i="0" u="none">
                <a:solidFill>
                  <a:srgbClr val="38BDF8"/>
                </a:solidFill>
                <a:latin typeface="Poppins"/>
              </a:rPr>
              <a:t>A Case Study Analysis of Behavioural Intervention for a Student with ASD in an Inclusive Classroom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000" y="3982342"/>
            <a:ext cx="3638698" cy="274290"/>
          </a:xfrm>
          <a:prstGeom prst="rect">
            <a:avLst/>
          </a:prstGeom>
          <a:noFill/>
        </p:spPr>
        <p:txBody>
          <a:bodyPr wrap="square" lIns="133498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0" sz="1350" i="0" u="none">
                <a:solidFill>
                  <a:srgbClr val="475569"/>
                </a:solidFill>
                <a:latin typeface="Noto Sans SC"/>
              </a:rPr>
              <a:t>主题：功能性行为评估 (FBA) 与循证行为干预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91198" y="3982342"/>
            <a:ext cx="3287017" cy="274290"/>
          </a:xfrm>
          <a:prstGeom prst="rect">
            <a:avLst/>
          </a:prstGeom>
          <a:noFill/>
        </p:spPr>
        <p:txBody>
          <a:bodyPr wrap="square" lIns="133498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0" sz="1350" i="0" u="none">
                <a:solidFill>
                  <a:srgbClr val="475569"/>
                </a:solidFill>
                <a:latin typeface="Noto Sans SC"/>
              </a:rPr>
              <a:t>对象：Level 1 自闭症谱系障碍儿童 (Leo)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0" y="4029967"/>
            <a:ext cx="133498" cy="17145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91198" y="4029967"/>
            <a:ext cx="133498" cy="1714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900362"/>
            <a:ext cx="3530500" cy="18669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0600" y="2900362"/>
            <a:ext cx="3530649" cy="18669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9850" y="2900362"/>
            <a:ext cx="3530500" cy="18669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" y="476250"/>
            <a:ext cx="11601450" cy="44767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b="1" sz="2400" i="0" u="none">
                <a:solidFill>
                  <a:srgbClr val="1E3A8A"/>
                </a:solidFill>
                <a:latin typeface="Noto Sans SC"/>
              </a:rPr>
              <a:t>三大核心挑战行为表现 </a:t>
            </a:r>
            <a:r>
              <a:rPr b="0" sz="2400" i="0" u="none">
                <a:solidFill>
                  <a:srgbClr val="94A3B8"/>
                </a:solidFill>
                <a:latin typeface="Noto Sans SC Medium"/>
              </a:rPr>
              <a:t>10 / 29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990600"/>
            <a:ext cx="11049000" cy="28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625" y="3138487"/>
            <a:ext cx="476250" cy="4762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9625" y="3729037"/>
            <a:ext cx="3206963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500" i="0" u="none">
                <a:solidFill>
                  <a:srgbClr val="0F172A"/>
                </a:solidFill>
                <a:latin typeface="Noto Sans SC"/>
              </a:rPr>
              <a:t>重复性提问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9625" y="4100512"/>
            <a:ext cx="3054250" cy="4286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b="0" sz="1125" i="0" u="none">
                <a:solidFill>
                  <a:srgbClr val="475569"/>
                </a:solidFill>
                <a:latin typeface="Noto Sans SC"/>
              </a:rPr>
              <a:t>在课堂中反复询问同一个问题，有时一天内提出超过20次相同的询问。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8725" y="3138487"/>
            <a:ext cx="476250" cy="4762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568725" y="3729037"/>
            <a:ext cx="3207119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500" i="0" u="none">
                <a:solidFill>
                  <a:srgbClr val="0F172A"/>
                </a:solidFill>
                <a:latin typeface="Noto Sans SC"/>
              </a:rPr>
              <a:t>情绪熔断与爆发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68725" y="4100512"/>
            <a:ext cx="3054399" cy="4286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b="0" sz="1125" i="0" u="none">
                <a:solidFill>
                  <a:srgbClr val="475569"/>
                </a:solidFill>
                <a:latin typeface="Noto Sans SC"/>
              </a:rPr>
              <a:t>当预设作息突变或已获得答复后，出现尖叫、击打桌椅等严重情绪崩溃。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27975" y="3138487"/>
            <a:ext cx="476250" cy="4762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327975" y="3729037"/>
            <a:ext cx="3206963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500" i="0" u="none">
                <a:solidFill>
                  <a:srgbClr val="0F172A"/>
                </a:solidFill>
                <a:latin typeface="Noto Sans SC"/>
              </a:rPr>
              <a:t>集体活动回避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27975" y="4100512"/>
            <a:ext cx="3054250" cy="4286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b="0" sz="1125" i="0" u="none">
                <a:solidFill>
                  <a:srgbClr val="475569"/>
                </a:solidFill>
                <a:latin typeface="Noto Sans SC"/>
              </a:rPr>
              <a:t>体育课及小组活动中退缩至角落，通过数手指、频繁看手表进行自我刺激。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8750" y="3262312"/>
            <a:ext cx="177849" cy="2286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7851" y="3262312"/>
            <a:ext cx="177849" cy="228600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77101" y="3262312"/>
            <a:ext cx="177849" cy="2286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717601"/>
            <a:ext cx="5381625" cy="2232421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875" y="2717601"/>
            <a:ext cx="5381625" cy="223242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476250"/>
            <a:ext cx="11601450" cy="44767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b="1" sz="2400" i="0" u="none">
                <a:solidFill>
                  <a:srgbClr val="1E3A8A"/>
                </a:solidFill>
                <a:latin typeface="Noto Sans SC"/>
              </a:rPr>
              <a:t>三组真实 ABC 观察记录 </a:t>
            </a:r>
            <a:r>
              <a:rPr b="0" sz="2400" i="0" u="none">
                <a:solidFill>
                  <a:srgbClr val="94A3B8"/>
                </a:solidFill>
                <a:latin typeface="Noto Sans SC Medium"/>
              </a:rPr>
              <a:t>11 / 29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" y="990600"/>
            <a:ext cx="11049000" cy="28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44190" y="2993826"/>
            <a:ext cx="4759344" cy="2857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b="1" sz="1650" i="0" u="none">
                <a:solidFill>
                  <a:srgbClr val="0F172A"/>
                </a:solidFill>
                <a:latin typeface="Noto Sans SC"/>
              </a:rPr>
              <a:t>场景1 &amp; 2：作息与天气突变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11565" y="2993826"/>
            <a:ext cx="4759344" cy="2857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b="1" sz="1650" i="0" u="none">
                <a:solidFill>
                  <a:srgbClr val="0F172A"/>
                </a:solidFill>
                <a:latin typeface="Noto Sans SC"/>
              </a:rPr>
              <a:t>场景3：数学课板演挑战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825" y="3031926"/>
            <a:ext cx="163115" cy="2095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76325" y="3412926"/>
            <a:ext cx="4600575" cy="487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475569"/>
                </a:solidFill>
                <a:latin typeface="Noto Sans SC"/>
              </a:rPr>
              <a:t>晨间作息未完整显示：</a:t>
            </a:r>
            <a:r>
              <a:rPr b="0" sz="1200" i="0" u="none">
                <a:solidFill>
                  <a:srgbClr val="475569"/>
                </a:solidFill>
                <a:latin typeface="Noto Sans SC"/>
              </a:rPr>
              <a:t>无法确认体育课安排，持续追问教师时间信息。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76325" y="3995737"/>
            <a:ext cx="4600575" cy="487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475569"/>
                </a:solidFill>
                <a:latin typeface="Noto Sans SC"/>
              </a:rPr>
              <a:t>雨天临时改变行程：</a:t>
            </a:r>
            <a:r>
              <a:rPr b="0" sz="1200" i="0" u="none">
                <a:solidFill>
                  <a:srgbClr val="475569"/>
                </a:solidFill>
                <a:latin typeface="Noto Sans SC"/>
              </a:rPr>
              <a:t>从户外体育课改为室内活动，触发尖叫、打砸家具并退缩至角落。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3200" y="3031926"/>
            <a:ext cx="163115" cy="20955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743700" y="3412926"/>
            <a:ext cx="4600575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475569"/>
                </a:solidFill>
                <a:latin typeface="Noto Sans SC"/>
              </a:rPr>
              <a:t>前因触发：</a:t>
            </a:r>
            <a:r>
              <a:rPr b="0" sz="1200" i="0" u="none">
                <a:solidFill>
                  <a:srgbClr val="475569"/>
                </a:solidFill>
                <a:latin typeface="Noto Sans SC"/>
              </a:rPr>
              <a:t>数学课上被要求到讲台前解答完全不熟悉的全新题型。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43700" y="3751957"/>
            <a:ext cx="4600575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475569"/>
                </a:solidFill>
                <a:latin typeface="Noto Sans SC"/>
              </a:rPr>
              <a:t>行为反应：</a:t>
            </a:r>
            <a:r>
              <a:rPr b="0" sz="1200" i="0" u="none">
                <a:solidFill>
                  <a:srgbClr val="475569"/>
                </a:solidFill>
                <a:latin typeface="Noto Sans SC"/>
              </a:rPr>
              <a:t>摇脑袋、拒绝参与、频繁看手表。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43700" y="4090987"/>
            <a:ext cx="4600575" cy="487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475569"/>
                </a:solidFill>
                <a:latin typeface="Noto Sans SC"/>
              </a:rPr>
              <a:t>底层逻辑：</a:t>
            </a:r>
            <a:r>
              <a:rPr b="0" sz="1200" i="0" u="none">
                <a:solidFill>
                  <a:srgbClr val="475569"/>
                </a:solidFill>
                <a:latin typeface="Noto Sans SC"/>
              </a:rPr>
              <a:t>通过这些行为缓解不确定性引发的焦虑，逃避感官与认知过载。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5825" y="3393876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85825" y="3976687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53200" y="3393876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53200" y="3732907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53200" y="4071937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905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56969" y="2027932"/>
            <a:ext cx="678060" cy="7048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4800" i="0" u="none">
                <a:solidFill>
                  <a:srgbClr val="0D9488"/>
                </a:solidFill>
                <a:latin typeface="Poppins"/>
              </a:rPr>
              <a:t>04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15752" y="2828032"/>
            <a:ext cx="3960495" cy="5619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3300" i="0" u="none">
                <a:solidFill>
                  <a:srgbClr val="0F172A"/>
                </a:solidFill>
                <a:latin typeface="Noto Sans SC"/>
              </a:rPr>
              <a:t>行为根源与理论视角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54051" y="3542407"/>
            <a:ext cx="6883747" cy="335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b="0" sz="1650" i="0" u="none">
                <a:solidFill>
                  <a:srgbClr val="64748B"/>
                </a:solidFill>
                <a:latin typeface="Noto Sans SC"/>
              </a:rPr>
              <a:t>Behaviour Origins: Brain Development, Cognition, Sensory &amp; Environment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595711"/>
            <a:ext cx="5381625" cy="2476202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875" y="2595711"/>
            <a:ext cx="5381625" cy="247620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476250"/>
            <a:ext cx="11601450" cy="44767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b="1" sz="2400" i="0" u="none">
                <a:solidFill>
                  <a:srgbClr val="1E3A8A"/>
                </a:solidFill>
                <a:latin typeface="Noto Sans SC"/>
              </a:rPr>
              <a:t>神经发育与认知视角 </a:t>
            </a:r>
            <a:r>
              <a:rPr b="0" sz="2400" i="0" u="none">
                <a:solidFill>
                  <a:srgbClr val="94A3B8"/>
                </a:solidFill>
                <a:latin typeface="Noto Sans SC Medium"/>
              </a:rPr>
              <a:t>13 / 29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" y="990600"/>
            <a:ext cx="11049000" cy="28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44190" y="2871936"/>
            <a:ext cx="4759344" cy="2857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b="1" sz="1650" i="0" u="none">
                <a:solidFill>
                  <a:srgbClr val="0F172A"/>
                </a:solidFill>
                <a:latin typeface="Noto Sans SC"/>
              </a:rPr>
              <a:t>脑发育轨迹异质性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11565" y="2871936"/>
            <a:ext cx="4759344" cy="2857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b="1" sz="1650" i="0" u="none">
                <a:solidFill>
                  <a:srgbClr val="0F172A"/>
                </a:solidFill>
                <a:latin typeface="Noto Sans SC"/>
              </a:rPr>
              <a:t>认知与现实适应的错位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825" y="2910036"/>
            <a:ext cx="163115" cy="2095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76325" y="3291036"/>
            <a:ext cx="4600575" cy="487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475569"/>
                </a:solidFill>
                <a:latin typeface="Noto Sans SC"/>
              </a:rPr>
              <a:t>大规模中国 CABIC 脑队列研究表明，ASD儿童具有独特的脑发育路径（Duan et al., 2025）。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76325" y="3873847"/>
            <a:ext cx="4600575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475569"/>
                </a:solidFill>
                <a:latin typeface="Noto Sans SC"/>
              </a:rPr>
              <a:t>早期脑过度生长后伴随成熟减速，不同脑区发育时序不均。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76325" y="4212877"/>
            <a:ext cx="4600575" cy="487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475569"/>
                </a:solidFill>
                <a:latin typeface="Noto Sans SC"/>
              </a:rPr>
              <a:t>即使智力良好的儿童（如Leo），也难以处理突然的环境转变与多重感官输入。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3200" y="2910036"/>
            <a:ext cx="163115" cy="2095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743700" y="3291036"/>
            <a:ext cx="4600575" cy="487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475569"/>
                </a:solidFill>
                <a:latin typeface="Noto Sans SC"/>
              </a:rPr>
              <a:t>Golden et al. (2025) 纵向研究表明，学前认知得分仅与学龄期功能中度相关。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43700" y="3873847"/>
            <a:ext cx="4600575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475569"/>
                </a:solidFill>
                <a:latin typeface="Noto Sans SC"/>
              </a:rPr>
              <a:t>智力测试分数不能可靠预测真实生活中的适应能力。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43700" y="4212877"/>
            <a:ext cx="4600575" cy="487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475569"/>
                </a:solidFill>
                <a:latin typeface="Noto Sans SC"/>
              </a:rPr>
              <a:t>基线认知良好的学生在面对不可预测的环境变化时，依然存在情绪调节困难。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85825" y="3271986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85825" y="3854797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5825" y="4193827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53200" y="3271986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53200" y="3854797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53200" y="4193827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765226"/>
            <a:ext cx="5381625" cy="2137171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875" y="2765226"/>
            <a:ext cx="5381625" cy="213717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476250"/>
            <a:ext cx="11601450" cy="44767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b="1" sz="2400" i="0" u="none">
                <a:solidFill>
                  <a:srgbClr val="1E3A8A"/>
                </a:solidFill>
                <a:latin typeface="Noto Sans SC"/>
              </a:rPr>
              <a:t>生理与环境多维因素 </a:t>
            </a:r>
            <a:r>
              <a:rPr b="0" sz="2400" i="0" u="none">
                <a:solidFill>
                  <a:srgbClr val="94A3B8"/>
                </a:solidFill>
                <a:latin typeface="Noto Sans SC Medium"/>
              </a:rPr>
              <a:t>14 / 29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" y="990600"/>
            <a:ext cx="11049000" cy="28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44190" y="3041451"/>
            <a:ext cx="4759344" cy="2857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b="1" sz="1650" i="0" u="none">
                <a:solidFill>
                  <a:srgbClr val="0F172A"/>
                </a:solidFill>
                <a:latin typeface="Noto Sans SC"/>
              </a:rPr>
              <a:t>睡眠与感官整合影响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11565" y="3041451"/>
            <a:ext cx="4759344" cy="2857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b="1" sz="1650" i="0" u="none">
                <a:solidFill>
                  <a:srgbClr val="0F172A"/>
                </a:solidFill>
                <a:latin typeface="Noto Sans SC"/>
              </a:rPr>
              <a:t>观察学习与教师资源局限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825" y="3079551"/>
            <a:ext cx="163115" cy="2095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76325" y="3460551"/>
            <a:ext cx="4600575" cy="487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475569"/>
                </a:solidFill>
                <a:latin typeface="Noto Sans SC"/>
              </a:rPr>
              <a:t>睡眠障碍在ASD群体中高发，会显著加剧情绪失调与行为困扰（Sleep Disturbances, 2026）。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76325" y="4043362"/>
            <a:ext cx="4600575" cy="487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475569"/>
                </a:solidFill>
                <a:latin typeface="Noto Sans SC"/>
              </a:rPr>
              <a:t>感知觉整合困难会放大情绪与饮食相关的挑战（Ede İleri et al., 2026）。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3200" y="3079551"/>
            <a:ext cx="163115" cy="20955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743700" y="3460551"/>
            <a:ext cx="4600575" cy="487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475569"/>
                </a:solidFill>
                <a:latin typeface="Noto Sans SC"/>
              </a:rPr>
              <a:t>观察学习依赖持续注意与后果辨别，不会自发产生（IacoboniGhezzi et al., 2026）。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43700" y="4043362"/>
            <a:ext cx="4600575" cy="487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475569"/>
                </a:solidFill>
                <a:latin typeface="Noto Sans SC"/>
              </a:rPr>
              <a:t>普教教师虽具支持意愿，但缺乏系统培训与充裕时间（General Education Teachers' Re, 2026）。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5825" y="3441501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5825" y="4024312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53200" y="3441501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53200" y="4024312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905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56969" y="2027932"/>
            <a:ext cx="678060" cy="7048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4800" i="0" u="none">
                <a:solidFill>
                  <a:srgbClr val="0D9488"/>
                </a:solidFill>
                <a:latin typeface="Poppins"/>
              </a:rPr>
              <a:t>05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75835" y="2828032"/>
            <a:ext cx="2640330" cy="5619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3300" i="0" u="none">
                <a:solidFill>
                  <a:srgbClr val="0F172A"/>
                </a:solidFill>
                <a:latin typeface="Noto Sans SC"/>
              </a:rPr>
              <a:t>行为深度分析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54858" y="3542407"/>
            <a:ext cx="5882133" cy="335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b="0" sz="1650" i="0" u="none">
                <a:solidFill>
                  <a:srgbClr val="64748B"/>
                </a:solidFill>
                <a:latin typeface="Noto Sans SC"/>
              </a:rPr>
              <a:t>Behaviour Analysis: Triggers, Functions &amp; In-depth ABC Chains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71500" y="2338387"/>
            <a:ext cx="5550693" cy="4191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b="1" sz="2400" i="0" u="none">
                <a:solidFill>
                  <a:srgbClr val="1E3A8A"/>
                </a:solidFill>
                <a:latin typeface="Noto Sans SC"/>
              </a:rPr>
              <a:t>引发因素与感官过载</a:t>
            </a: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4125" y="0"/>
            <a:ext cx="5857875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2900362"/>
            <a:ext cx="5550693" cy="247650"/>
          </a:xfrm>
          <a:prstGeom prst="rect">
            <a:avLst/>
          </a:prstGeom>
          <a:noFill/>
        </p:spPr>
        <p:txBody>
          <a:bodyPr wrap="square" lIns="138707" rIns="0" tIns="0" bIns="0" anchor="t">
            <a:spAutoFit/>
          </a:bodyPr>
          <a:lstStyle/>
          <a:p>
            <a:pPr algn="l"/>
            <a:r>
              <a:rPr b="1" sz="1404" i="0" u="none">
                <a:solidFill>
                  <a:srgbClr val="0F172A"/>
                </a:solidFill>
                <a:latin typeface="Noto Sans SC"/>
              </a:rPr>
              <a:t>体育课高唤醒环境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500" y="3148012"/>
            <a:ext cx="5286375" cy="8228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0" sz="1350" i="0" u="none">
                <a:solidFill>
                  <a:srgbClr val="475569"/>
                </a:solidFill>
                <a:latin typeface="Noto Sans SC"/>
              </a:rPr>
              <a:t>绝大多数ASD个体存在听觉、视觉或触觉的过度敏感（Sensory Processing Profiles, 2026）。操场噪音、光线变幻与不确定规则造成严重感官过载。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0" y="3970883"/>
            <a:ext cx="5286375" cy="5485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1" sz="1350" i="0" u="none">
                <a:solidFill>
                  <a:srgbClr val="475569"/>
                </a:solidFill>
                <a:latin typeface="Noto Sans SC"/>
              </a:rPr>
              <a:t>适应性冲突：</a:t>
            </a:r>
            <a:r>
              <a:rPr b="0" sz="1350" i="0" u="none">
                <a:solidFill>
                  <a:srgbClr val="475569"/>
                </a:solidFill>
                <a:latin typeface="Noto Sans SC"/>
              </a:rPr>
              <a:t>普通课堂的流动性与ASD儿童对环境确定性的强需求存在内在张力。回避行为是 Leo 在有限应对库中最好的解脱策略。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938462"/>
            <a:ext cx="138707" cy="17829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595711"/>
            <a:ext cx="5381625" cy="2476202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875" y="2595711"/>
            <a:ext cx="5381625" cy="247620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476250"/>
            <a:ext cx="11601450" cy="44767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b="1" sz="2400" i="0" u="none">
                <a:solidFill>
                  <a:srgbClr val="1E3A8A"/>
                </a:solidFill>
                <a:latin typeface="Noto Sans SC"/>
              </a:rPr>
              <a:t>观察学习与选择权引入 </a:t>
            </a:r>
            <a:r>
              <a:rPr b="0" sz="2400" i="0" u="none">
                <a:solidFill>
                  <a:srgbClr val="94A3B8"/>
                </a:solidFill>
                <a:latin typeface="Noto Sans SC Medium"/>
              </a:rPr>
              <a:t>17 / 29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" y="990600"/>
            <a:ext cx="11049000" cy="28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44190" y="2871936"/>
            <a:ext cx="4759344" cy="2857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b="1" sz="1650" i="0" u="none">
                <a:solidFill>
                  <a:srgbClr val="0F172A"/>
                </a:solidFill>
                <a:latin typeface="Noto Sans SC"/>
              </a:rPr>
              <a:t>观察学习的局限性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11565" y="2871936"/>
            <a:ext cx="4759344" cy="2857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b="1" sz="1650" i="0" u="none">
                <a:solidFill>
                  <a:srgbClr val="0F172A"/>
                </a:solidFill>
                <a:latin typeface="Noto Sans SC"/>
              </a:rPr>
              <a:t>选择权训练的价值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825" y="2910036"/>
            <a:ext cx="163115" cy="2095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76325" y="3291036"/>
            <a:ext cx="4600575" cy="487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475569"/>
                </a:solidFill>
                <a:latin typeface="Noto Sans SC"/>
              </a:rPr>
              <a:t>ASD儿童具有观察学习潜能，但无法自然发生，需具备注意与辨别前提（IacoboniGhezzi, 2026）。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76325" y="3873847"/>
            <a:ext cx="4600575" cy="487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475569"/>
                </a:solidFill>
                <a:latin typeface="Noto Sans SC"/>
              </a:rPr>
              <a:t>共同注意（Joint Attention）缺陷使其难以在群体中自发捕捉社交线索（Play and Joint Attention, 2026）。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76325" y="4456658"/>
            <a:ext cx="4600575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475569"/>
                </a:solidFill>
                <a:latin typeface="Noto Sans SC"/>
              </a:rPr>
              <a:t>必须依靠结构化提示与明确的直接教学。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3200" y="2910036"/>
            <a:ext cx="163115" cy="2095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743700" y="3291036"/>
            <a:ext cx="4600575" cy="487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475569"/>
                </a:solidFill>
                <a:latin typeface="Noto Sans SC"/>
              </a:rPr>
              <a:t>研究表明，提供适当选择能有效减少挑战性行为并提升任务参与（ChoiceMaking Training, 2026）。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43700" y="3873847"/>
            <a:ext cx="4600575" cy="487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475569"/>
                </a:solidFill>
                <a:latin typeface="Noto Sans SC"/>
              </a:rPr>
              <a:t>Leo 课堂中体育与教学任务多由成人主导，缺乏自主权，加剧了其抗拒与回避。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5825" y="3271986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85825" y="3854797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85825" y="4437608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53200" y="3271986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53200" y="3854797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686050"/>
            <a:ext cx="3530500" cy="2295525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0600" y="2686050"/>
            <a:ext cx="3530649" cy="22955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9850" y="2686050"/>
            <a:ext cx="3530500" cy="22955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" y="476250"/>
            <a:ext cx="11601450" cy="44767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b="1" sz="2400" i="0" u="none">
                <a:solidFill>
                  <a:srgbClr val="1E3A8A"/>
                </a:solidFill>
                <a:latin typeface="Noto Sans SC"/>
              </a:rPr>
              <a:t>三大 ABC 行为链归因剖析 </a:t>
            </a:r>
            <a:r>
              <a:rPr b="0" sz="2400" i="0" u="none">
                <a:solidFill>
                  <a:srgbClr val="94A3B8"/>
                </a:solidFill>
                <a:latin typeface="Noto Sans SC Medium"/>
              </a:rPr>
              <a:t>18 / 29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990600"/>
            <a:ext cx="11049000" cy="28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625" y="2924175"/>
            <a:ext cx="476250" cy="4762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9625" y="3514725"/>
            <a:ext cx="3206963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500" i="0" u="none">
                <a:solidFill>
                  <a:srgbClr val="0F172A"/>
                </a:solidFill>
                <a:latin typeface="Noto Sans SC"/>
              </a:rPr>
              <a:t>晨间提问链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9625" y="3886200"/>
            <a:ext cx="3054250" cy="8572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b="1" sz="1125" i="0" u="none">
                <a:solidFill>
                  <a:srgbClr val="475569"/>
                </a:solidFill>
                <a:latin typeface="Noto Sans SC"/>
              </a:rPr>
              <a:t>前因：</a:t>
            </a:r>
            <a:r>
              <a:rPr b="0" sz="1125" i="0" u="none">
                <a:solidFill>
                  <a:srgbClr val="475569"/>
                </a:solidFill>
                <a:latin typeface="Noto Sans SC"/>
              </a:rPr>
              <a:t>作息卡不全；</a:t>
            </a:r>
            <a:r>
              <a:t>
</a:t>
            </a:r>
            <a:r>
              <a:rPr b="1" sz="1125" i="0" u="none">
                <a:solidFill>
                  <a:srgbClr val="475569"/>
                </a:solidFill>
                <a:latin typeface="Noto Sans SC"/>
              </a:rPr>
              <a:t>行为：</a:t>
            </a:r>
            <a:r>
              <a:rPr b="0" sz="1125" i="0" u="none">
                <a:solidFill>
                  <a:srgbClr val="475569"/>
                </a:solidFill>
                <a:latin typeface="Noto Sans SC"/>
              </a:rPr>
              <a:t>重复提问；</a:t>
            </a:r>
            <a:r>
              <a:t>
</a:t>
            </a:r>
            <a:r>
              <a:rPr b="1" sz="1125" i="0" u="none">
                <a:solidFill>
                  <a:srgbClr val="475569"/>
                </a:solidFill>
                <a:latin typeface="Noto Sans SC"/>
              </a:rPr>
              <a:t>后果：</a:t>
            </a:r>
            <a:r>
              <a:rPr b="0" sz="1125" i="0" u="none">
                <a:solidFill>
                  <a:srgbClr val="475569"/>
                </a:solidFill>
                <a:latin typeface="Noto Sans SC"/>
              </a:rPr>
              <a:t>教师口头回答给予短暂安抚后再次提问。口头信息留存度低，未满足视觉确定性需求。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8725" y="2924175"/>
            <a:ext cx="476250" cy="4762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568725" y="3514725"/>
            <a:ext cx="3207119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500" i="0" u="none">
                <a:solidFill>
                  <a:srgbClr val="0F172A"/>
                </a:solidFill>
                <a:latin typeface="Noto Sans SC"/>
              </a:rPr>
              <a:t>雨天突变链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68725" y="3886200"/>
            <a:ext cx="3054399" cy="8572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b="1" sz="1125" i="0" u="none">
                <a:solidFill>
                  <a:srgbClr val="475569"/>
                </a:solidFill>
                <a:latin typeface="Noto Sans SC"/>
              </a:rPr>
              <a:t>前因：</a:t>
            </a:r>
            <a:r>
              <a:rPr b="0" sz="1125" i="0" u="none">
                <a:solidFill>
                  <a:srgbClr val="475569"/>
                </a:solidFill>
                <a:latin typeface="Noto Sans SC"/>
              </a:rPr>
              <a:t>行程临时变更；</a:t>
            </a:r>
            <a:r>
              <a:t>
</a:t>
            </a:r>
            <a:r>
              <a:rPr b="1" sz="1125" i="0" u="none">
                <a:solidFill>
                  <a:srgbClr val="475569"/>
                </a:solidFill>
                <a:latin typeface="Noto Sans SC"/>
              </a:rPr>
              <a:t>行为：</a:t>
            </a:r>
            <a:r>
              <a:rPr b="0" sz="1125" i="0" u="none">
                <a:solidFill>
                  <a:srgbClr val="475569"/>
                </a:solidFill>
                <a:latin typeface="Noto Sans SC"/>
              </a:rPr>
              <a:t>尖叫打砸；</a:t>
            </a:r>
            <a:r>
              <a:t>
</a:t>
            </a:r>
            <a:r>
              <a:rPr b="1" sz="1125" i="0" u="none">
                <a:solidFill>
                  <a:srgbClr val="475569"/>
                </a:solidFill>
                <a:latin typeface="Noto Sans SC"/>
              </a:rPr>
              <a:t>后果：</a:t>
            </a:r>
            <a:r>
              <a:rPr b="0" sz="1125" i="0" u="none">
                <a:solidFill>
                  <a:srgbClr val="475569"/>
                </a:solidFill>
                <a:latin typeface="Noto Sans SC"/>
              </a:rPr>
              <a:t>助教带离走廊，成功逃避改后的室内课。此后果无意中强化了逃避行为。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27975" y="2924175"/>
            <a:ext cx="476250" cy="4762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327975" y="3514725"/>
            <a:ext cx="3206963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500" i="0" u="none">
                <a:solidFill>
                  <a:srgbClr val="0F172A"/>
                </a:solidFill>
                <a:latin typeface="Noto Sans SC"/>
              </a:rPr>
              <a:t>数学板演链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27975" y="3886200"/>
            <a:ext cx="3054250" cy="8572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b="1" sz="1125" i="0" u="none">
                <a:solidFill>
                  <a:srgbClr val="475569"/>
                </a:solidFill>
                <a:latin typeface="Noto Sans SC"/>
              </a:rPr>
              <a:t>前因：</a:t>
            </a:r>
            <a:r>
              <a:rPr b="0" sz="1125" i="0" u="none">
                <a:solidFill>
                  <a:srgbClr val="475569"/>
                </a:solidFill>
                <a:latin typeface="Noto Sans SC"/>
              </a:rPr>
              <a:t>全新陌生题型；</a:t>
            </a:r>
            <a:r>
              <a:t>
</a:t>
            </a:r>
            <a:r>
              <a:rPr b="1" sz="1125" i="0" u="none">
                <a:solidFill>
                  <a:srgbClr val="475569"/>
                </a:solidFill>
                <a:latin typeface="Noto Sans SC"/>
              </a:rPr>
              <a:t>行为：</a:t>
            </a:r>
            <a:r>
              <a:rPr b="0" sz="1125" i="0" u="none">
                <a:solidFill>
                  <a:srgbClr val="475569"/>
                </a:solidFill>
                <a:latin typeface="Noto Sans SC"/>
              </a:rPr>
              <a:t>摇头拒做；</a:t>
            </a:r>
            <a:r>
              <a:t>
</a:t>
            </a:r>
            <a:r>
              <a:rPr b="1" sz="1125" i="0" u="none">
                <a:solidFill>
                  <a:srgbClr val="475569"/>
                </a:solidFill>
                <a:latin typeface="Noto Sans SC"/>
              </a:rPr>
              <a:t>后果：</a:t>
            </a:r>
            <a:r>
              <a:rPr b="0" sz="1125" i="0" u="none">
                <a:solidFill>
                  <a:srgbClr val="475569"/>
                </a:solidFill>
                <a:latin typeface="Noto Sans SC"/>
              </a:rPr>
              <a:t>教师跳过其顺序，任务逃避成功，获得正向环境强化。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8750" y="3048000"/>
            <a:ext cx="177849" cy="2286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7851" y="3048000"/>
            <a:ext cx="177849" cy="228600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77101" y="3048000"/>
            <a:ext cx="177849" cy="2286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905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56969" y="2027932"/>
            <a:ext cx="678060" cy="7048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4800" i="0" u="none">
                <a:solidFill>
                  <a:srgbClr val="0D9488"/>
                </a:solidFill>
                <a:latin typeface="Poppins"/>
              </a:rPr>
              <a:t>06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95881" y="2828032"/>
            <a:ext cx="4400237" cy="5619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3300" i="0" u="none">
                <a:solidFill>
                  <a:srgbClr val="0F172A"/>
                </a:solidFill>
                <a:latin typeface="Noto Sans SC"/>
              </a:rPr>
              <a:t>功能性行为评估 (FBA)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00486" y="3542407"/>
            <a:ext cx="6790878" cy="335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b="0" sz="1650" i="0" u="none">
                <a:solidFill>
                  <a:srgbClr val="64748B"/>
                </a:solidFill>
                <a:latin typeface="Noto Sans SC"/>
              </a:rPr>
              <a:t>Functional Behavioural Assessment: Operational Definitions &amp; Evaluation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905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56969" y="2027932"/>
            <a:ext cx="678060" cy="7048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4800" i="0" u="none">
                <a:solidFill>
                  <a:srgbClr val="0D9488"/>
                </a:solidFill>
                <a:latin typeface="Poppins"/>
              </a:rPr>
              <a:t>01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15890" y="2828032"/>
            <a:ext cx="1760220" cy="5619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3300" i="0" u="none">
                <a:solidFill>
                  <a:srgbClr val="0F172A"/>
                </a:solidFill>
                <a:latin typeface="Noto Sans SC"/>
              </a:rPr>
              <a:t>研究摘要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11660" y="3542407"/>
            <a:ext cx="6568529" cy="335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b="0" sz="1650" i="0" u="none">
                <a:solidFill>
                  <a:srgbClr val="64748B"/>
                </a:solidFill>
                <a:latin typeface="Noto Sans SC"/>
              </a:rPr>
              <a:t>Abstract: Context, Case Profile, Assessment &amp; Intervention Framework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71500" y="476250"/>
            <a:ext cx="11601450" cy="44767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b="1" sz="2400" i="0" u="none">
                <a:solidFill>
                  <a:srgbClr val="1E3A8A"/>
                </a:solidFill>
                <a:latin typeface="Noto Sans SC"/>
              </a:rPr>
              <a:t>目标行为的操作性定义 </a:t>
            </a:r>
            <a:r>
              <a:rPr b="0" sz="2400" i="0" u="none">
                <a:solidFill>
                  <a:srgbClr val="94A3B8"/>
                </a:solidFill>
                <a:latin typeface="Noto Sans SC Medium"/>
              </a:rPr>
              <a:t>20 / 29</a:t>
            </a:r>
          </a:p>
        </p:txBody>
      </p:sp>
      <p:sp>
        <p:nvSpPr>
          <p:cNvPr id="3" name="Rectangle 2"/>
          <p:cNvSpPr/>
          <p:nvPr/>
        </p:nvSpPr>
        <p:spPr>
          <a:xfrm>
            <a:off x="571500" y="990600"/>
            <a:ext cx="11049000" cy="28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71500" y="2835771"/>
            <a:ext cx="11049000" cy="563760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71500" y="3551932"/>
            <a:ext cx="11049000" cy="563760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71500" y="4268092"/>
            <a:ext cx="11049000" cy="563760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71500" y="2835771"/>
            <a:ext cx="38100" cy="56376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1682" y="2988171"/>
            <a:ext cx="8762255" cy="258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39"/>
              </a:lnSpc>
            </a:pPr>
            <a:r>
              <a:rPr b="1" sz="1275" i="0" u="none">
                <a:solidFill>
                  <a:srgbClr val="475569"/>
                </a:solidFill>
                <a:latin typeface="Noto Sans SC"/>
              </a:rPr>
              <a:t>重复性提问 (Repetitive Questioning)：</a:t>
            </a:r>
            <a:r>
              <a:rPr b="0" sz="1275" i="0" u="none">
                <a:solidFill>
                  <a:srgbClr val="475569"/>
                </a:solidFill>
                <a:latin typeface="Noto Sans SC"/>
              </a:rPr>
              <a:t> 在短时间内针对课表或时间主题重复提问，且在已获得口头解答后依然持续提问。</a:t>
            </a:r>
          </a:p>
        </p:txBody>
      </p:sp>
      <p:sp>
        <p:nvSpPr>
          <p:cNvPr id="9" name="Rectangle 8"/>
          <p:cNvSpPr/>
          <p:nvPr/>
        </p:nvSpPr>
        <p:spPr>
          <a:xfrm>
            <a:off x="571500" y="3551932"/>
            <a:ext cx="38100" cy="56376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81682" y="3704332"/>
            <a:ext cx="8555087" cy="258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39"/>
              </a:lnSpc>
            </a:pPr>
            <a:r>
              <a:rPr b="1" sz="1275" i="0" u="none">
                <a:solidFill>
                  <a:srgbClr val="475569"/>
                </a:solidFill>
                <a:latin typeface="Noto Sans SC"/>
              </a:rPr>
              <a:t>情绪爆发 (Emotional Outburst)：</a:t>
            </a:r>
            <a:r>
              <a:rPr b="0" sz="1275" i="0" u="none">
                <a:solidFill>
                  <a:srgbClr val="475569"/>
                </a:solidFill>
                <a:latin typeface="Noto Sans SC"/>
              </a:rPr>
              <a:t> 出现尖叫或用手/物体强力击打桌椅，造成音量层面干扰课堂正常教学的破坏性行为。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71500" y="4268092"/>
            <a:ext cx="38100" cy="56376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81682" y="4420492"/>
            <a:ext cx="9887247" cy="258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39"/>
              </a:lnSpc>
            </a:pPr>
            <a:r>
              <a:rPr b="1" sz="1275" i="0" u="none">
                <a:solidFill>
                  <a:srgbClr val="475569"/>
                </a:solidFill>
                <a:latin typeface="Noto Sans SC"/>
              </a:rPr>
              <a:t>集体活动回避 (Collective Activity Avoidance)：</a:t>
            </a:r>
            <a:r>
              <a:rPr b="0" sz="1275" i="0" u="none">
                <a:solidFill>
                  <a:srgbClr val="475569"/>
                </a:solidFill>
                <a:latin typeface="Noto Sans SC"/>
              </a:rPr>
              <a:t> 拒绝加入小组教学或体育游戏，退缩至角落并伴随数手指、频繁看手表等自我刺激行为。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" y="3002458"/>
            <a:ext cx="148232" cy="21907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100" y="3718619"/>
            <a:ext cx="148232" cy="21907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100" y="4434780"/>
            <a:ext cx="148232" cy="21907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548086"/>
            <a:ext cx="5381625" cy="2571452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875" y="2548086"/>
            <a:ext cx="5381625" cy="257145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476250"/>
            <a:ext cx="11601450" cy="44767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b="1" sz="2400" i="0" u="none">
                <a:solidFill>
                  <a:srgbClr val="1E3A8A"/>
                </a:solidFill>
                <a:latin typeface="Noto Sans SC"/>
              </a:rPr>
              <a:t>前因、功能与后果总结 </a:t>
            </a:r>
            <a:r>
              <a:rPr b="0" sz="2400" i="0" u="none">
                <a:solidFill>
                  <a:srgbClr val="94A3B8"/>
                </a:solidFill>
                <a:latin typeface="Noto Sans SC Medium"/>
              </a:rPr>
              <a:t>21 / 29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" y="990600"/>
            <a:ext cx="11049000" cy="28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44190" y="2824311"/>
            <a:ext cx="4759344" cy="2857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b="1" sz="1650" i="0" u="none">
                <a:solidFill>
                  <a:srgbClr val="0F172A"/>
                </a:solidFill>
                <a:latin typeface="Noto Sans SC"/>
              </a:rPr>
              <a:t>识别前因与推断功能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11565" y="2824311"/>
            <a:ext cx="4759344" cy="2857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b="1" sz="1650" i="0" u="none">
                <a:solidFill>
                  <a:srgbClr val="0F172A"/>
                </a:solidFill>
                <a:latin typeface="Noto Sans SC"/>
              </a:rPr>
              <a:t>后果分析与强化循环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825" y="2862411"/>
            <a:ext cx="163115" cy="2095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76325" y="3243411"/>
            <a:ext cx="4600575" cy="487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475569"/>
                </a:solidFill>
                <a:latin typeface="Noto Sans SC"/>
              </a:rPr>
              <a:t>识别前因：</a:t>
            </a:r>
            <a:r>
              <a:rPr b="0" sz="1200" i="0" u="none">
                <a:solidFill>
                  <a:srgbClr val="475569"/>
                </a:solidFill>
                <a:latin typeface="Noto Sans SC"/>
              </a:rPr>
              <a:t>视觉作息呈现不完整；预定教学突变；声光刺激过强；分配完全不熟悉的任务。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76325" y="3826222"/>
            <a:ext cx="4600575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475569"/>
                </a:solidFill>
                <a:latin typeface="Noto Sans SC"/>
              </a:rPr>
              <a:t>寻求确切信息：</a:t>
            </a:r>
            <a:r>
              <a:rPr b="0" sz="1200" i="0" u="none">
                <a:solidFill>
                  <a:srgbClr val="475569"/>
                </a:solidFill>
                <a:latin typeface="Noto Sans SC"/>
              </a:rPr>
              <a:t>通过提问减轻不确定性带来的焦虑。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76325" y="4165252"/>
            <a:ext cx="4600575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475569"/>
                </a:solidFill>
                <a:latin typeface="Noto Sans SC"/>
              </a:rPr>
              <a:t>逃避/退缩：</a:t>
            </a:r>
            <a:r>
              <a:rPr b="0" sz="1200" i="0" u="none">
                <a:solidFill>
                  <a:srgbClr val="475569"/>
                </a:solidFill>
                <a:latin typeface="Noto Sans SC"/>
              </a:rPr>
              <a:t>通过尖叫、回避逃避感官过载或不可预测的任务环境。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76325" y="4504283"/>
            <a:ext cx="4600575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475569"/>
                </a:solidFill>
                <a:latin typeface="Noto Sans SC"/>
              </a:rPr>
              <a:t>自我调节：</a:t>
            </a:r>
            <a:r>
              <a:rPr b="0" sz="1200" i="0" u="none">
                <a:solidFill>
                  <a:srgbClr val="475569"/>
                </a:solidFill>
                <a:latin typeface="Noto Sans SC"/>
              </a:rPr>
              <a:t>通过数手指、看手表进行感官自我安抚。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3200" y="2862411"/>
            <a:ext cx="163115" cy="2095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743700" y="3243411"/>
            <a:ext cx="4600575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475569"/>
                </a:solidFill>
                <a:latin typeface="Noto Sans SC"/>
              </a:rPr>
              <a:t>教师给予口头安慰与注意力重定向。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43700" y="3582441"/>
            <a:ext cx="4600575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475569"/>
                </a:solidFill>
                <a:latin typeface="Noto Sans SC"/>
              </a:rPr>
              <a:t>允许离开高压环境，从而无意中实现了“任务逃避”。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43700" y="3921472"/>
            <a:ext cx="4600575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475569"/>
                </a:solidFill>
                <a:latin typeface="Noto Sans SC"/>
              </a:rPr>
              <a:t>特定的环境后果对逃避取向的挑战性行为产生了维持性的强化效果。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85825" y="3224361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5825" y="3807172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5825" y="4146202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5825" y="4485233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53200" y="3224361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53200" y="3563391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53200" y="3902422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717601"/>
            <a:ext cx="5381625" cy="2232421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875" y="2717601"/>
            <a:ext cx="5381625" cy="223242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476250"/>
            <a:ext cx="11601450" cy="44767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b="1" sz="2400" i="0" u="none">
                <a:solidFill>
                  <a:srgbClr val="1E3A8A"/>
                </a:solidFill>
                <a:latin typeface="Noto Sans SC"/>
              </a:rPr>
              <a:t>FBA 工具优势与局限性 </a:t>
            </a:r>
            <a:r>
              <a:rPr b="0" sz="2400" i="0" u="none">
                <a:solidFill>
                  <a:srgbClr val="94A3B8"/>
                </a:solidFill>
                <a:latin typeface="Noto Sans SC Medium"/>
              </a:rPr>
              <a:t>22 / 29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" y="990600"/>
            <a:ext cx="11049000" cy="28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44190" y="2993826"/>
            <a:ext cx="4759344" cy="2857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b="1" sz="1650" i="0" u="none">
                <a:solidFill>
                  <a:srgbClr val="0F172A"/>
                </a:solidFill>
                <a:latin typeface="Noto Sans SC"/>
              </a:rPr>
              <a:t>评估工具优势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11565" y="2993826"/>
            <a:ext cx="4759344" cy="2857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b="1" sz="1650" i="0" u="none">
                <a:solidFill>
                  <a:srgbClr val="0F172A"/>
                </a:solidFill>
                <a:latin typeface="Noto Sans SC"/>
              </a:rPr>
              <a:t>局限性与改进洞察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825" y="3031926"/>
            <a:ext cx="163115" cy="2095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76325" y="3412926"/>
            <a:ext cx="4600575" cy="487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475569"/>
                </a:solidFill>
                <a:latin typeface="Noto Sans SC"/>
              </a:rPr>
              <a:t>ABC观察与教师访谈结合，无需课外复杂测试，可行性高（Validation of FBA Tool, 2026）。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76325" y="3995737"/>
            <a:ext cx="4600575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475569"/>
                </a:solidFill>
                <a:latin typeface="Noto Sans SC"/>
              </a:rPr>
              <a:t>捕捉真实课堂行为链，为干预设计提供务实基础。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76325" y="4334767"/>
            <a:ext cx="4600575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475569"/>
                </a:solidFill>
                <a:latin typeface="Noto Sans SC"/>
              </a:rPr>
              <a:t>帮助普教教师摆脱主观标签，客观解读行为动机。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3200" y="3031926"/>
            <a:ext cx="163115" cy="2095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743700" y="3412926"/>
            <a:ext cx="4600575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475569"/>
                </a:solidFill>
                <a:latin typeface="Noto Sans SC"/>
              </a:rPr>
              <a:t>局限于学校环境，缺乏家庭端睡眠、饮食等生理数据。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43700" y="3751957"/>
            <a:ext cx="4600575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475569"/>
                </a:solidFill>
                <a:latin typeface="Noto Sans SC"/>
              </a:rPr>
              <a:t>教学节奏紧张可能遗漏前因后果细节；行为功能多重重叠。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43700" y="4090987"/>
            <a:ext cx="4600575" cy="487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475569"/>
                </a:solidFill>
                <a:latin typeface="Noto Sans SC"/>
              </a:rPr>
              <a:t>核心启示：</a:t>
            </a:r>
            <a:r>
              <a:rPr b="0" sz="1200" i="0" u="none">
                <a:solidFill>
                  <a:srgbClr val="475569"/>
                </a:solidFill>
                <a:latin typeface="Noto Sans SC"/>
              </a:rPr>
              <a:t>干预应源头前移（防患未然），FBA 须作为贯穿干预的动态过程。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85825" y="3393876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85825" y="3976687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5825" y="4315717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53200" y="3393876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53200" y="3732907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53200" y="4071937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905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56969" y="2027932"/>
            <a:ext cx="678060" cy="7048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4800" i="0" u="none">
                <a:solidFill>
                  <a:srgbClr val="0D9488"/>
                </a:solidFill>
                <a:latin typeface="Poppins"/>
              </a:rPr>
              <a:t>07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35780" y="2828032"/>
            <a:ext cx="3520440" cy="5619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3300" i="0" u="none">
                <a:solidFill>
                  <a:srgbClr val="0F172A"/>
                </a:solidFill>
                <a:latin typeface="Noto Sans SC"/>
              </a:rPr>
              <a:t>循证行为干预方案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39653" y="3542407"/>
            <a:ext cx="6312544" cy="335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b="0" sz="1650" i="0" u="none">
                <a:solidFill>
                  <a:srgbClr val="64748B"/>
                </a:solidFill>
                <a:latin typeface="Noto Sans SC"/>
              </a:rPr>
              <a:t>Evidence-Based Intervention: Five-Component Practical Framework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793206"/>
            <a:ext cx="3530500" cy="2081212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0600" y="2793206"/>
            <a:ext cx="3530649" cy="208121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9850" y="2793206"/>
            <a:ext cx="3530500" cy="20812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" y="476250"/>
            <a:ext cx="11601450" cy="44767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b="1" sz="2400" i="0" u="none">
                <a:solidFill>
                  <a:srgbClr val="1E3A8A"/>
                </a:solidFill>
                <a:latin typeface="Noto Sans SC"/>
              </a:rPr>
              <a:t>干预策略一：前因预防策略 </a:t>
            </a:r>
            <a:r>
              <a:rPr b="0" sz="2400" i="0" u="none">
                <a:solidFill>
                  <a:srgbClr val="94A3B8"/>
                </a:solidFill>
                <a:latin typeface="Noto Sans SC Medium"/>
              </a:rPr>
              <a:t>24 / 29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990600"/>
            <a:ext cx="11049000" cy="28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625" y="3031331"/>
            <a:ext cx="476250" cy="4762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9625" y="3621881"/>
            <a:ext cx="3206963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500" i="0" u="none">
                <a:solidFill>
                  <a:srgbClr val="0F172A"/>
                </a:solidFill>
                <a:latin typeface="Noto Sans SC"/>
              </a:rPr>
              <a:t>强化视觉作息系统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9625" y="3993356"/>
            <a:ext cx="3054250" cy="6429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b="0" sz="1125" i="0" u="none">
                <a:solidFill>
                  <a:srgbClr val="475569"/>
                </a:solidFill>
                <a:latin typeface="Noto Sans SC"/>
              </a:rPr>
              <a:t>每天早晨展示完整视觉课表；调整时使用图片卡并辅以简明口头解释，降低信息不确定性（Richter et al., 2026）。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8725" y="3031331"/>
            <a:ext cx="476250" cy="4762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568725" y="3621881"/>
            <a:ext cx="3207119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500" i="0" u="none">
                <a:solidFill>
                  <a:srgbClr val="0F172A"/>
                </a:solidFill>
                <a:latin typeface="Noto Sans SC"/>
              </a:rPr>
              <a:t>环境调适与安静区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68725" y="3993356"/>
            <a:ext cx="3054399" cy="6429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b="0" sz="1125" i="0" u="none">
                <a:solidFill>
                  <a:srgbClr val="475569"/>
                </a:solidFill>
                <a:latin typeface="Noto Sans SC"/>
              </a:rPr>
              <a:t>体育课前预告操场音量与规则；预设低刺激“静心区”作为前置选项，提前给予选择权，减少逃避强化。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27975" y="3031331"/>
            <a:ext cx="476250" cy="4762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327975" y="3621881"/>
            <a:ext cx="3206963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500" i="0" u="none">
                <a:solidFill>
                  <a:srgbClr val="0F172A"/>
                </a:solidFill>
                <a:latin typeface="Noto Sans SC"/>
              </a:rPr>
              <a:t>新任务预教机制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27975" y="3993356"/>
            <a:ext cx="3054250" cy="4286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b="0" sz="1125" i="0" u="none">
                <a:solidFill>
                  <a:srgbClr val="475569"/>
                </a:solidFill>
                <a:latin typeface="Noto Sans SC"/>
              </a:rPr>
              <a:t>面对新题型或全新作业，由巡回特教教师提前进行简短预教，梳理难度与内容，建立心理预期。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8750" y="3155156"/>
            <a:ext cx="177849" cy="2286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7851" y="3155156"/>
            <a:ext cx="177849" cy="228600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77101" y="3155156"/>
            <a:ext cx="177849" cy="2286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595711"/>
            <a:ext cx="5381625" cy="2476202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875" y="2595711"/>
            <a:ext cx="5381625" cy="247620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476250"/>
            <a:ext cx="11601450" cy="44767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b="1" sz="2400" i="0" u="none">
                <a:solidFill>
                  <a:srgbClr val="1E3A8A"/>
                </a:solidFill>
                <a:latin typeface="Noto Sans SC"/>
              </a:rPr>
              <a:t>干预策略二：显性替代技能教学 </a:t>
            </a:r>
            <a:r>
              <a:rPr b="0" sz="2400" i="0" u="none">
                <a:solidFill>
                  <a:srgbClr val="94A3B8"/>
                </a:solidFill>
                <a:latin typeface="Noto Sans SC Medium"/>
              </a:rPr>
              <a:t>25 / 29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" y="990600"/>
            <a:ext cx="11049000" cy="28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44190" y="2871936"/>
            <a:ext cx="4759344" cy="2857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b="1" sz="1650" i="0" u="none">
                <a:solidFill>
                  <a:srgbClr val="0F172A"/>
                </a:solidFill>
                <a:latin typeface="Noto Sans SC"/>
              </a:rPr>
              <a:t>替代性沟通技能训练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11565" y="2871936"/>
            <a:ext cx="4759344" cy="2857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b="1" sz="1650" i="0" u="none">
                <a:solidFill>
                  <a:srgbClr val="0F172A"/>
                </a:solidFill>
                <a:latin typeface="Noto Sans SC"/>
              </a:rPr>
              <a:t>情绪自我调节技能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825" y="2910036"/>
            <a:ext cx="163115" cy="2095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76325" y="3291036"/>
            <a:ext cx="4600575" cy="487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475569"/>
                </a:solidFill>
                <a:latin typeface="Noto Sans SC"/>
              </a:rPr>
              <a:t>教授使用简单视觉沟通卡片，感到不确定时向教师出示卡片替代口头提问。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76325" y="3873847"/>
            <a:ext cx="4600575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475569"/>
                </a:solidFill>
                <a:latin typeface="Noto Sans SC"/>
              </a:rPr>
              <a:t>练习脚本化短语，如“我想看一下作息表”。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76325" y="4212877"/>
            <a:ext cx="4600575" cy="487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475569"/>
                </a:solidFill>
                <a:latin typeface="Noto Sans SC"/>
              </a:rPr>
              <a:t>教师给予积极强化，不可期待技能自然生成（IacoboniGhezzi et al., 2026）。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3200" y="2910036"/>
            <a:ext cx="163115" cy="2095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743700" y="3291036"/>
            <a:ext cx="4600575" cy="487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475569"/>
                </a:solidFill>
                <a:latin typeface="Noto Sans SC"/>
              </a:rPr>
              <a:t>识别身体紧张或感官过载的信号，练习基础沉静策略，并主动申请前往静心区。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43700" y="3873847"/>
            <a:ext cx="4600575" cy="487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475569"/>
                </a:solidFill>
                <a:latin typeface="Noto Sans SC"/>
              </a:rPr>
              <a:t>同伴支持扩展：</a:t>
            </a:r>
            <a:r>
              <a:rPr b="0" sz="1200" i="0" u="none">
                <a:solidFill>
                  <a:srgbClr val="475569"/>
                </a:solidFill>
                <a:latin typeface="Noto Sans SC"/>
              </a:rPr>
              <a:t>经过系统培训的同伴可在结构化条件下协助其融入小组活动（Teaching ASD, 2026）。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5825" y="3271986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85825" y="3854797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85825" y="4193827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53200" y="3271986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53200" y="3854797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71500" y="476250"/>
            <a:ext cx="11601450" cy="44767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b="1" sz="2400" i="0" u="none">
                <a:solidFill>
                  <a:srgbClr val="1E3A8A"/>
                </a:solidFill>
                <a:latin typeface="Noto Sans SC"/>
              </a:rPr>
              <a:t>干预策略三：行为发生后的响应协议 </a:t>
            </a:r>
            <a:r>
              <a:rPr b="0" sz="2400" i="0" u="none">
                <a:solidFill>
                  <a:srgbClr val="94A3B8"/>
                </a:solidFill>
                <a:latin typeface="Noto Sans SC Medium"/>
              </a:rPr>
              <a:t>26 / 29</a:t>
            </a:r>
          </a:p>
        </p:txBody>
      </p:sp>
      <p:sp>
        <p:nvSpPr>
          <p:cNvPr id="3" name="Rectangle 2"/>
          <p:cNvSpPr/>
          <p:nvPr/>
        </p:nvSpPr>
        <p:spPr>
          <a:xfrm>
            <a:off x="571500" y="990600"/>
            <a:ext cx="11049000" cy="28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71500" y="2706290"/>
            <a:ext cx="11049000" cy="563760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71500" y="3422451"/>
            <a:ext cx="11049000" cy="822721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71500" y="4397573"/>
            <a:ext cx="11049000" cy="563760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71500" y="2706290"/>
            <a:ext cx="38100" cy="56376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1682" y="2858690"/>
            <a:ext cx="8177658" cy="258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39"/>
              </a:lnSpc>
            </a:pPr>
            <a:r>
              <a:rPr b="1" sz="1275" i="0" u="none">
                <a:solidFill>
                  <a:srgbClr val="475569"/>
                </a:solidFill>
                <a:latin typeface="Noto Sans SC"/>
              </a:rPr>
              <a:t>重复提问发生时：</a:t>
            </a:r>
            <a:r>
              <a:rPr b="0" sz="1275" i="0" u="none">
                <a:solidFill>
                  <a:srgbClr val="475569"/>
                </a:solidFill>
                <a:latin typeface="Noto Sans SC"/>
              </a:rPr>
              <a:t> 教师指引 Leo 查看视觉作息表，减少重复口头回答，避免通过短暂口头安慰无意强化提问行为。</a:t>
            </a:r>
          </a:p>
        </p:txBody>
      </p:sp>
      <p:sp>
        <p:nvSpPr>
          <p:cNvPr id="9" name="Rectangle 8"/>
          <p:cNvSpPr/>
          <p:nvPr/>
        </p:nvSpPr>
        <p:spPr>
          <a:xfrm>
            <a:off x="571500" y="3422451"/>
            <a:ext cx="38100" cy="822721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81682" y="3574851"/>
            <a:ext cx="10348317" cy="51792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39"/>
              </a:lnSpc>
            </a:pPr>
            <a:r>
              <a:rPr b="1" sz="1275" i="0" u="none">
                <a:solidFill>
                  <a:srgbClr val="475569"/>
                </a:solidFill>
                <a:latin typeface="Noto Sans SC"/>
              </a:rPr>
              <a:t>尖叫与击打爆发时：</a:t>
            </a:r>
            <a:r>
              <a:rPr b="0" sz="1275" i="0" u="none">
                <a:solidFill>
                  <a:srgbClr val="475569"/>
                </a:solidFill>
                <a:latin typeface="Noto Sans SC"/>
              </a:rPr>
              <a:t> 教师保持冷静，简短提示替代策略，避免过度的情感关注。前往静心区定性为“情绪调节”而非“逃避任务”；平复后须返回完成适当微调后的任务。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71500" y="4397573"/>
            <a:ext cx="38100" cy="56376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81682" y="4549973"/>
            <a:ext cx="7817494" cy="258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39"/>
              </a:lnSpc>
            </a:pPr>
            <a:r>
              <a:rPr b="1" sz="1275" i="0" u="none">
                <a:solidFill>
                  <a:srgbClr val="475569"/>
                </a:solidFill>
                <a:latin typeface="Noto Sans SC"/>
              </a:rPr>
              <a:t>集体活动回避时：</a:t>
            </a:r>
            <a:r>
              <a:rPr b="0" sz="1275" i="0" u="none">
                <a:solidFill>
                  <a:srgbClr val="475569"/>
                </a:solidFill>
                <a:latin typeface="Noto Sans SC"/>
              </a:rPr>
              <a:t> 温和提示预先约定的替代选项，引导至预设的低刺激替代活动，而非给予完全的任务免除。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" y="2872978"/>
            <a:ext cx="148232" cy="21907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100" y="3589139"/>
            <a:ext cx="148232" cy="21907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100" y="4564260"/>
            <a:ext cx="148232" cy="219075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895600"/>
            <a:ext cx="3048000" cy="1876425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500" y="2839491"/>
            <a:ext cx="7620000" cy="198864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476250"/>
            <a:ext cx="11601450" cy="44767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b="1" sz="2400" i="0" u="none">
                <a:solidFill>
                  <a:srgbClr val="1E3A8A"/>
                </a:solidFill>
                <a:latin typeface="Noto Sans SC"/>
              </a:rPr>
              <a:t>干预策略四：体育课程迭代调适 </a:t>
            </a:r>
            <a:r>
              <a:rPr b="0" sz="2400" i="0" u="none">
                <a:solidFill>
                  <a:srgbClr val="94A3B8"/>
                </a:solidFill>
                <a:latin typeface="Noto Sans SC Medium"/>
              </a:rPr>
              <a:t>27 / 29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" y="990600"/>
            <a:ext cx="11049000" cy="28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62000" y="3276600"/>
            <a:ext cx="2667000" cy="76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b="1" sz="6000" i="0" u="none">
                <a:solidFill>
                  <a:srgbClr val="FFFFFF"/>
                </a:solidFill>
                <a:latin typeface="Poppins"/>
              </a:rPr>
              <a:t>100%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000" y="4133850"/>
            <a:ext cx="2667000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0" sz="1500" i="0" u="none">
                <a:solidFill>
                  <a:srgbClr val="FFFFFF"/>
                </a:solidFill>
                <a:latin typeface="Noto Sans SC Medium"/>
              </a:rPr>
              <a:t>动态迭代与乐趣导向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3190" y="3115716"/>
            <a:ext cx="7109638" cy="2857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b="1" sz="1650" i="0" u="none">
                <a:solidFill>
                  <a:srgbClr val="0F172A"/>
                </a:solidFill>
                <a:latin typeface="Noto Sans SC"/>
              </a:rPr>
              <a:t>基于 Richer et al. (2026) 迭代调适框架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4825" y="3153816"/>
            <a:ext cx="163115" cy="2095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05325" y="3534816"/>
            <a:ext cx="6838950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475569"/>
                </a:solidFill>
                <a:latin typeface="Noto Sans SC"/>
              </a:rPr>
              <a:t>消除高对抗竞技：</a:t>
            </a:r>
            <a:r>
              <a:rPr b="0" sz="1200" i="0" u="none">
                <a:solidFill>
                  <a:srgbClr val="475569"/>
                </a:solidFill>
                <a:latin typeface="Noto Sans SC"/>
              </a:rPr>
              <a:t>取消激烈竞技游戏，采用小组成员配置并控制师生比例。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05325" y="3873847"/>
            <a:ext cx="6838950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475569"/>
                </a:solidFill>
                <a:latin typeface="Noto Sans SC"/>
              </a:rPr>
              <a:t>提供有限选择：</a:t>
            </a:r>
            <a:r>
              <a:rPr b="0" sz="1200" i="0" u="none">
                <a:solidFill>
                  <a:srgbClr val="475569"/>
                </a:solidFill>
                <a:latin typeface="Noto Sans SC"/>
              </a:rPr>
              <a:t>每次仅提供2-3种可控的活动选项，提升主动参与积极性。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05325" y="4212877"/>
            <a:ext cx="6838950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475569"/>
                </a:solidFill>
                <a:latin typeface="Noto Sans SC"/>
              </a:rPr>
              <a:t>逐节记录与微调：</a:t>
            </a:r>
            <a:r>
              <a:rPr b="0" sz="1200" i="0" u="none">
                <a:solidFill>
                  <a:srgbClr val="475569"/>
                </a:solidFill>
                <a:latin typeface="Noto Sans SC"/>
              </a:rPr>
              <a:t>根据现场感官反馈持续更新教学内容，将“体育活动乐趣”置于“运动强度”之上。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14825" y="3515766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14825" y="3854797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14825" y="4193827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024062"/>
            <a:ext cx="5334000" cy="36195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024062"/>
            <a:ext cx="5334000" cy="3619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476250"/>
            <a:ext cx="11601450" cy="44767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b="1" sz="2400" i="0" u="none">
                <a:solidFill>
                  <a:srgbClr val="1E3A8A"/>
                </a:solidFill>
                <a:latin typeface="Noto Sans SC"/>
              </a:rPr>
              <a:t>干预策略五：多方协同与家校共育 </a:t>
            </a:r>
            <a:r>
              <a:rPr b="0" sz="2400" i="0" u="none">
                <a:solidFill>
                  <a:srgbClr val="94A3B8"/>
                </a:solidFill>
                <a:latin typeface="Noto Sans SC Medium"/>
              </a:rPr>
              <a:t>28 / 29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" y="990600"/>
            <a:ext cx="11049000" cy="28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44190" y="2300287"/>
            <a:ext cx="4709338" cy="2857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b="1" sz="1650" i="0" u="none">
                <a:solidFill>
                  <a:srgbClr val="0F172A"/>
                </a:solidFill>
                <a:latin typeface="Noto Sans SC"/>
              </a:rPr>
              <a:t>校-家-巡回特教协作机制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6025" y="2033587"/>
            <a:ext cx="5314950" cy="36004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825" y="2338387"/>
            <a:ext cx="163115" cy="2095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76325" y="2814637"/>
            <a:ext cx="4552950" cy="487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475569"/>
                </a:solidFill>
                <a:latin typeface="Noto Sans SC"/>
              </a:rPr>
              <a:t>信息共享：</a:t>
            </a:r>
            <a:r>
              <a:rPr b="0" sz="1200" i="0" u="none">
                <a:solidFill>
                  <a:srgbClr val="475569"/>
                </a:solidFill>
                <a:latin typeface="Noto Sans SC"/>
              </a:rPr>
              <a:t>学校记录 ABC 观察日志，家庭实时反馈睡眠、饮食与感官状态。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76325" y="3397448"/>
            <a:ext cx="4552950" cy="487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475569"/>
                </a:solidFill>
                <a:latin typeface="Noto Sans SC"/>
              </a:rPr>
              <a:t>干预质量 &gt; 时长：</a:t>
            </a:r>
            <a:r>
              <a:rPr b="0" sz="1200" i="0" u="none">
                <a:solidFill>
                  <a:srgbClr val="475569"/>
                </a:solidFill>
                <a:latin typeface="Noto Sans SC"/>
              </a:rPr>
              <a:t>进展应由可观察的行为变化衡量，而非机械追求服务时长（Golden et al., 2025）。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76325" y="3980259"/>
            <a:ext cx="4552950" cy="487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475569"/>
                </a:solidFill>
                <a:latin typeface="Noto Sans SC"/>
              </a:rPr>
              <a:t>教师赋能：</a:t>
            </a:r>
            <a:r>
              <a:rPr b="0" sz="1200" i="0" u="none">
                <a:solidFill>
                  <a:srgbClr val="475569"/>
                </a:solidFill>
                <a:latin typeface="Noto Sans SC"/>
              </a:rPr>
              <a:t>巡回特教教师承担干预方案设计与培训，缓解普教教师重负（Preschool teachers' practices, 2026）。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5825" y="2795587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5825" y="3378398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5825" y="3961209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9055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500" y="2755552"/>
            <a:ext cx="5715000" cy="196006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135755" y="1189732"/>
            <a:ext cx="3920490" cy="723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4200" i="0" u="none">
                <a:solidFill>
                  <a:srgbClr val="FFFFFF"/>
                </a:solidFill>
                <a:latin typeface="Noto Sans SC"/>
              </a:rPr>
              <a:t>结论与实践启示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52800" y="2104132"/>
            <a:ext cx="5486400" cy="3656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b="0" sz="1800" i="0" u="none">
                <a:solidFill>
                  <a:srgbClr val="38BDF8"/>
                </a:solidFill>
                <a:latin typeface="Noto Sans SC"/>
              </a:rPr>
              <a:t>融合教育不仅是物理安置，更是环境与教学的深度调适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38500" y="2955577"/>
            <a:ext cx="5715000" cy="73134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b="0" sz="1800" i="0" u="none">
                <a:solidFill>
                  <a:srgbClr val="38BDF8"/>
                </a:solidFill>
                <a:latin typeface="Noto Sans SC"/>
              </a:rPr>
              <a:t>功能性行为评估 (FBA) + 前因预防 + 替代技能 + 迭代调适 + 多方协同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38500" y="3972669"/>
            <a:ext cx="57150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b="0" sz="1125" i="0" u="none">
                <a:solidFill>
                  <a:srgbClr val="CBD5E1"/>
                </a:solidFill>
                <a:latin typeface="Noto Sans SC"/>
              </a:rPr>
              <a:t>A Case Study Analysis of Behavioural Intervention for a Student with ASD in an Inclusive Classroom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595711"/>
            <a:ext cx="5381625" cy="2476202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875" y="2595711"/>
            <a:ext cx="5381625" cy="247620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476250"/>
            <a:ext cx="11601450" cy="44767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b="1" sz="2400" i="0" u="none">
                <a:solidFill>
                  <a:srgbClr val="1E3A8A"/>
                </a:solidFill>
                <a:latin typeface="Noto Sans SC"/>
              </a:rPr>
              <a:t>研究摘要：背景与主角概况 </a:t>
            </a:r>
            <a:r>
              <a:rPr b="0" sz="2400" i="0" u="none">
                <a:solidFill>
                  <a:srgbClr val="94A3B8"/>
                </a:solidFill>
                <a:latin typeface="Noto Sans SC Medium"/>
              </a:rPr>
              <a:t>03 / 29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" y="990600"/>
            <a:ext cx="11049000" cy="28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44190" y="2871936"/>
            <a:ext cx="4759344" cy="2857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b="1" sz="1650" i="0" u="none">
                <a:solidFill>
                  <a:srgbClr val="0F172A"/>
                </a:solidFill>
                <a:latin typeface="Noto Sans SC"/>
              </a:rPr>
              <a:t>融合教育背景与需求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11565" y="2871936"/>
            <a:ext cx="4759344" cy="2857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b="1" sz="1650" i="0" u="none">
                <a:solidFill>
                  <a:srgbClr val="0F172A"/>
                </a:solidFill>
                <a:latin typeface="Noto Sans SC"/>
              </a:rPr>
              <a:t>案例主角 Leo 基本概况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825" y="2910036"/>
            <a:ext cx="163115" cy="2095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76325" y="3291036"/>
            <a:ext cx="4600575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475569"/>
                </a:solidFill>
                <a:latin typeface="Noto Sans SC"/>
              </a:rPr>
              <a:t>全纳教育理念下，普通学校需接纳多元特殊教育需求儿童。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76325" y="3630066"/>
            <a:ext cx="4600575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475569"/>
                </a:solidFill>
                <a:latin typeface="Noto Sans SC"/>
              </a:rPr>
              <a:t>一线教师面临解读学生挑战性行为并设计循证干预的重任。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76325" y="3969097"/>
            <a:ext cx="4600575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475569"/>
                </a:solidFill>
                <a:latin typeface="Noto Sans SC"/>
              </a:rPr>
              <a:t>需要从单纯学科教学转向基于功能性行为评估（FBA）的干预。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3200" y="2910036"/>
            <a:ext cx="163115" cy="2095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743700" y="3291036"/>
            <a:ext cx="4600575" cy="487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475569"/>
                </a:solidFill>
                <a:latin typeface="Noto Sans SC"/>
              </a:rPr>
              <a:t>基本信息：</a:t>
            </a:r>
            <a:r>
              <a:rPr b="0" sz="1200" i="0" u="none">
                <a:solidFill>
                  <a:srgbClr val="475569"/>
                </a:solidFill>
                <a:latin typeface="Noto Sans SC"/>
              </a:rPr>
              <a:t>8岁男童，二年级，诊断为 Level 1 自闭症谱系障碍（ASD）。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43700" y="3873847"/>
            <a:ext cx="4600575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475569"/>
                </a:solidFill>
                <a:latin typeface="Noto Sans SC"/>
              </a:rPr>
              <a:t>认知水平：</a:t>
            </a:r>
            <a:r>
              <a:rPr b="0" sz="1200" i="0" u="none">
                <a:solidFill>
                  <a:srgbClr val="475569"/>
                </a:solidFill>
                <a:latin typeface="Noto Sans SC"/>
              </a:rPr>
              <a:t>具备典型的智力功能，就读于25人的普通班级。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43700" y="4212877"/>
            <a:ext cx="4600575" cy="487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475569"/>
                </a:solidFill>
                <a:latin typeface="Noto Sans SC"/>
              </a:rPr>
              <a:t>三大核心挑战：</a:t>
            </a:r>
            <a:r>
              <a:rPr b="0" sz="1200" i="0" u="none">
                <a:solidFill>
                  <a:srgbClr val="475569"/>
                </a:solidFill>
                <a:latin typeface="Noto Sans SC"/>
              </a:rPr>
              <a:t>重复性提问、作息突变引发的情绪爆发、集体体育活动回避。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85825" y="3271986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85825" y="3611016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5825" y="3950047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53200" y="3271986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53200" y="3854797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53200" y="4193827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71500" y="476250"/>
            <a:ext cx="11601450" cy="3810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b="1" sz="2400" i="0" u="none">
                <a:solidFill>
                  <a:srgbClr val="1E3A8A"/>
                </a:solidFill>
                <a:latin typeface="Noto Sans SC"/>
              </a:rPr>
              <a:t>Image Sources</a:t>
            </a:r>
          </a:p>
        </p:txBody>
      </p:sp>
      <p:sp>
        <p:nvSpPr>
          <p:cNvPr id="3" name="Rectangle 2"/>
          <p:cNvSpPr/>
          <p:nvPr/>
        </p:nvSpPr>
        <p:spPr>
          <a:xfrm>
            <a:off x="571500" y="923925"/>
            <a:ext cx="11049000" cy="28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71500" y="2136576"/>
            <a:ext cx="11049000" cy="78477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71500" y="2921347"/>
            <a:ext cx="11049000" cy="98286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71500" y="3904208"/>
            <a:ext cx="11049000" cy="78477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71500" y="2911822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71500" y="2911822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71500" y="3894683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71500" y="3894683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71500" y="4679453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71500" y="4679453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286000"/>
            <a:ext cx="857250" cy="4762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666875" y="2279451"/>
            <a:ext cx="9953625" cy="1980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b="0" sz="975" i="0" u="none">
                <a:solidFill>
                  <a:srgbClr val="475569"/>
                </a:solidFill>
                <a:latin typeface="Noto Sans SC"/>
              </a:rPr>
              <a:t>https://www.scotch.wa.edu.au/wp-content/uploads/2026/01/pre-primary-2024-84-1024x683.jpg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66875" y="2525166"/>
            <a:ext cx="9953625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475569"/>
                </a:solidFill>
                <a:latin typeface="Noto Sans SC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Noto Sans SC"/>
              </a:rPr>
              <a:t>www.scotch.wa.edu.au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169890"/>
            <a:ext cx="857250" cy="47625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666875" y="3064222"/>
            <a:ext cx="9953625" cy="3961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b="0" sz="975" i="0" u="none">
                <a:solidFill>
                  <a:srgbClr val="475569"/>
                </a:solidFill>
                <a:latin typeface="Noto Sans SC"/>
              </a:rPr>
              <a:t>https://plus.unsplash.com/premium_photo-1663051121212-ca9e94192b01?fm=jpg&amp;q=60&amp;w=3000&amp;auto=format&amp;fit=crop&amp;ixlib=rb-4.1.0&amp;ixid=M3wxMjA3fDB8MHxwaG90by1yZWxhdGVkfDE0fHx8ZW58MHx8fHx8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666875" y="3508027"/>
            <a:ext cx="9953625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475569"/>
                </a:solidFill>
                <a:latin typeface="Noto Sans SC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Noto Sans SC"/>
              </a:rPr>
              <a:t>unsplash.com</a:t>
            </a:r>
          </a:p>
        </p:txBody>
      </p:sp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4053631"/>
            <a:ext cx="857250" cy="47625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666875" y="4047083"/>
            <a:ext cx="9953625" cy="1980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b="0" sz="975" i="0" u="none">
                <a:solidFill>
                  <a:srgbClr val="475569"/>
                </a:solidFill>
                <a:latin typeface="Noto Sans SC"/>
              </a:rPr>
              <a:t>https://k2architects.com/wp-content/uploads/2024/11/K2A_Architects_Ortega_Elementary_School_Exterior_Playground_2.jpg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666875" y="4292798"/>
            <a:ext cx="9953625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475569"/>
                </a:solidFill>
                <a:latin typeface="Noto Sans SC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Noto Sans SC"/>
              </a:rPr>
              <a:t>k2architects.com</a:t>
            </a:r>
          </a:p>
        </p:txBody>
      </p:sp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838402"/>
            <a:ext cx="857250" cy="47625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666875" y="4831853"/>
            <a:ext cx="9953625" cy="1980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b="0" sz="975" i="0" u="none">
                <a:solidFill>
                  <a:srgbClr val="475569"/>
                </a:solidFill>
                <a:latin typeface="Noto Sans SC"/>
              </a:rPr>
              <a:t>https://www.colorincolorado.org/sites/default/files/styles/article_image/public/articles/Parent%20Teacher%20Meeting.JPG?itok=PJL8vbRs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666875" y="5077569"/>
            <a:ext cx="9953625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475569"/>
                </a:solidFill>
                <a:latin typeface="Noto Sans SC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Noto Sans SC"/>
              </a:rPr>
              <a:t>www.colorincolorado.org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595711"/>
            <a:ext cx="5381625" cy="2476202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875" y="2595711"/>
            <a:ext cx="5381625" cy="247620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476250"/>
            <a:ext cx="11601450" cy="44767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b="1" sz="2400" i="0" u="none">
                <a:solidFill>
                  <a:srgbClr val="1E3A8A"/>
                </a:solidFill>
                <a:latin typeface="Noto Sans SC"/>
              </a:rPr>
              <a:t>研究摘要：干预与实践启示 </a:t>
            </a:r>
            <a:r>
              <a:rPr b="0" sz="2400" i="0" u="none">
                <a:solidFill>
                  <a:srgbClr val="94A3B8"/>
                </a:solidFill>
                <a:latin typeface="Noto Sans SC Medium"/>
              </a:rPr>
              <a:t>04 / 29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" y="990600"/>
            <a:ext cx="11049000" cy="28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44190" y="2871936"/>
            <a:ext cx="4759344" cy="2857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b="1" sz="1650" i="0" u="none">
                <a:solidFill>
                  <a:srgbClr val="0F172A"/>
                </a:solidFill>
                <a:latin typeface="Noto Sans SC"/>
              </a:rPr>
              <a:t>FBA评估与干预框架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11565" y="2871936"/>
            <a:ext cx="4759344" cy="2857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b="1" sz="1650" i="0" u="none">
                <a:solidFill>
                  <a:srgbClr val="0F172A"/>
                </a:solidFill>
                <a:latin typeface="Noto Sans SC"/>
              </a:rPr>
              <a:t>实践 barriers 与教师启示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825" y="2910036"/>
            <a:ext cx="163115" cy="2095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76325" y="3291036"/>
            <a:ext cx="4600575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475569"/>
                </a:solidFill>
                <a:latin typeface="Noto Sans SC"/>
              </a:rPr>
              <a:t>基于真实课堂 ABC 观察记录，完成功能性行为评估。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76325" y="3630066"/>
            <a:ext cx="4600575" cy="487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475569"/>
                </a:solidFill>
                <a:latin typeface="Noto Sans SC"/>
              </a:rPr>
              <a:t>综合20项实证研究（涵盖脑发育、认知模式、感官加工、睡眠饮食等）。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76325" y="4212877"/>
            <a:ext cx="4600575" cy="487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475569"/>
                </a:solidFill>
                <a:latin typeface="Noto Sans SC"/>
              </a:rPr>
              <a:t>构建包含前因预防、替代技能教学、响应协议及体育调适的综合干预框架。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3200" y="2910036"/>
            <a:ext cx="163115" cy="2095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743700" y="3291036"/>
            <a:ext cx="4600575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475569"/>
                </a:solidFill>
                <a:latin typeface="Noto Sans SC"/>
              </a:rPr>
              <a:t>剖析在真实校园落地行为干预时难以避免的实际障碍。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43700" y="3630066"/>
            <a:ext cx="4600575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475569"/>
                </a:solidFill>
                <a:latin typeface="Noto Sans SC"/>
              </a:rPr>
              <a:t>为普通教育教师与巡回特殊教育教师提供可操作的实践洞察。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43700" y="3969097"/>
            <a:ext cx="4600575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475569"/>
                </a:solidFill>
                <a:latin typeface="Noto Sans SC"/>
              </a:rPr>
              <a:t>强调家校合作与多方协同对干预可持续性的决定性作用。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85825" y="3271986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85825" y="3611016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5825" y="4193827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53200" y="3271986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53200" y="3611016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53200" y="3950047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905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56969" y="2027932"/>
            <a:ext cx="678060" cy="7048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4800" i="0" u="none">
                <a:solidFill>
                  <a:srgbClr val="0D9488"/>
                </a:solidFill>
                <a:latin typeface="Poppins"/>
              </a:rPr>
              <a:t>02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55807" y="2828032"/>
            <a:ext cx="3080385" cy="5619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3300" i="0" u="none">
                <a:solidFill>
                  <a:srgbClr val="0F172A"/>
                </a:solidFill>
                <a:latin typeface="Noto Sans SC"/>
              </a:rPr>
              <a:t>引言与研究背景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46239" y="3542407"/>
            <a:ext cx="5699521" cy="335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b="0" sz="1650" i="0" u="none">
                <a:solidFill>
                  <a:srgbClr val="64748B"/>
                </a:solidFill>
                <a:latin typeface="Noto Sans SC"/>
              </a:rPr>
              <a:t>Introduction: Inclusive Reality, Traditional Pitfalls &amp; FBA Value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024062"/>
            <a:ext cx="5334000" cy="36195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024062"/>
            <a:ext cx="5334000" cy="3619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476250"/>
            <a:ext cx="11601450" cy="44767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b="1" sz="2400" i="0" u="none">
                <a:solidFill>
                  <a:srgbClr val="1E3A8A"/>
                </a:solidFill>
                <a:latin typeface="Noto Sans SC"/>
              </a:rPr>
              <a:t>融合教育的真实面貌 </a:t>
            </a:r>
            <a:r>
              <a:rPr b="0" sz="2400" i="0" u="none">
                <a:solidFill>
                  <a:srgbClr val="94A3B8"/>
                </a:solidFill>
                <a:latin typeface="Noto Sans SC Medium"/>
              </a:rPr>
              <a:t>06 / 29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" y="990600"/>
            <a:ext cx="11049000" cy="28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44190" y="2300287"/>
            <a:ext cx="4709338" cy="2857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b="1" sz="1650" i="0" u="none">
                <a:solidFill>
                  <a:srgbClr val="0F172A"/>
                </a:solidFill>
                <a:latin typeface="Noto Sans SC"/>
              </a:rPr>
              <a:t>真正的融合非单纯物理安置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6025" y="2033587"/>
            <a:ext cx="5314950" cy="36004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825" y="2338387"/>
            <a:ext cx="163115" cy="2095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76325" y="2814637"/>
            <a:ext cx="4552950" cy="487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475569"/>
                </a:solidFill>
                <a:latin typeface="Noto Sans SC"/>
              </a:rPr>
              <a:t>融合教育旨在确保每个孩子在普通学校获得个性化支持（Richter et al., 2026）。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76325" y="3397448"/>
            <a:ext cx="4552950" cy="487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475569"/>
                </a:solidFill>
                <a:latin typeface="Noto Sans SC"/>
              </a:rPr>
              <a:t>普通课堂环境特点：</a:t>
            </a:r>
            <a:r>
              <a:rPr b="0" sz="1200" i="0" u="none">
                <a:solidFill>
                  <a:srgbClr val="475569"/>
                </a:solidFill>
                <a:latin typeface="Noto Sans SC"/>
              </a:rPr>
              <a:t>最后一分钟作息调整频繁、群体社交需求高、声光感官刺激不断变幻。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76325" y="3980259"/>
            <a:ext cx="4552950" cy="487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475569"/>
                </a:solidFill>
                <a:latin typeface="Noto Sans SC"/>
              </a:rPr>
              <a:t>对于自闭症儿童，此类环境极易诱发各类挑战性行为（Ede İleri et al., 2026）。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5825" y="2795587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5825" y="3378398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5825" y="3961209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793206"/>
            <a:ext cx="3530500" cy="2081212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0600" y="2793206"/>
            <a:ext cx="3530649" cy="208121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9850" y="2793206"/>
            <a:ext cx="3530500" cy="20812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" y="476250"/>
            <a:ext cx="11601450" cy="44767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b="1" sz="2400" i="0" u="none">
                <a:solidFill>
                  <a:srgbClr val="1E3A8A"/>
                </a:solidFill>
                <a:latin typeface="Noto Sans SC"/>
              </a:rPr>
              <a:t>FBA评估的核心价值 </a:t>
            </a:r>
            <a:r>
              <a:rPr b="0" sz="2400" i="0" u="none">
                <a:solidFill>
                  <a:srgbClr val="94A3B8"/>
                </a:solidFill>
                <a:latin typeface="Noto Sans SC Medium"/>
              </a:rPr>
              <a:t>07 / 29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990600"/>
            <a:ext cx="11049000" cy="28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625" y="3031331"/>
            <a:ext cx="476250" cy="4762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9625" y="3621881"/>
            <a:ext cx="3206963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500" i="0" u="none">
                <a:solidFill>
                  <a:srgbClr val="0F172A"/>
                </a:solidFill>
                <a:latin typeface="Noto Sans SC"/>
              </a:rPr>
              <a:t>穿透表面现象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9625" y="3993356"/>
            <a:ext cx="3054250" cy="6429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b="0" sz="1125" i="0" u="none">
                <a:solidFill>
                  <a:srgbClr val="475569"/>
                </a:solidFill>
                <a:latin typeface="Noto Sans SC"/>
              </a:rPr>
              <a:t>传统做法常将行为标签化为“故意顽劣”，依靠训斥抑制表面行为，易导致问题反复（Lapidez, 2026）。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8725" y="3031331"/>
            <a:ext cx="476250" cy="4762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568725" y="3621881"/>
            <a:ext cx="3207119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500" i="0" u="none">
                <a:solidFill>
                  <a:srgbClr val="0F172A"/>
                </a:solidFill>
                <a:latin typeface="Noto Sans SC"/>
              </a:rPr>
              <a:t>探寻内部动机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68725" y="3993356"/>
            <a:ext cx="3054399" cy="6429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b="0" sz="1125" i="0" u="none">
                <a:solidFill>
                  <a:srgbClr val="475569"/>
                </a:solidFill>
                <a:latin typeface="Noto Sans SC"/>
              </a:rPr>
              <a:t>FBA 穿透外显行为，精准识别真实的内部心理困扰、感官不适或环境触发因素（Soleiman et al., 2023）。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27975" y="3031331"/>
            <a:ext cx="476250" cy="4762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327975" y="3621881"/>
            <a:ext cx="3206963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500" i="0" u="none">
                <a:solidFill>
                  <a:srgbClr val="0F172A"/>
                </a:solidFill>
                <a:latin typeface="Noto Sans SC"/>
              </a:rPr>
              <a:t>多维视角整合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27975" y="3993356"/>
            <a:ext cx="3054250" cy="6429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b="0" sz="1125" i="0" u="none">
                <a:solidFill>
                  <a:srgbClr val="475569"/>
                </a:solidFill>
                <a:latin typeface="Noto Sans SC"/>
              </a:rPr>
              <a:t>自闭症具高度异质性，不能仅凭智力解释行为；脑发育轨迹、睡眠、饮食与社交能力共同塑造课堂表现。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8750" y="3155156"/>
            <a:ext cx="177849" cy="2286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7851" y="3155156"/>
            <a:ext cx="177849" cy="228600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77101" y="3155156"/>
            <a:ext cx="177849" cy="2286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905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56969" y="2027932"/>
            <a:ext cx="678060" cy="7048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4800" i="0" u="none">
                <a:solidFill>
                  <a:srgbClr val="0D9488"/>
                </a:solidFill>
                <a:latin typeface="Poppins"/>
              </a:rPr>
              <a:t>03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55807" y="2828032"/>
            <a:ext cx="3080385" cy="5619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3300" i="0" u="none">
                <a:solidFill>
                  <a:srgbClr val="0F172A"/>
                </a:solidFill>
                <a:latin typeface="Noto Sans SC"/>
              </a:rPr>
              <a:t>案例学习者档案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14786" y="3542407"/>
            <a:ext cx="6562427" cy="335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b="0" sz="1650" i="0" u="none">
                <a:solidFill>
                  <a:srgbClr val="64748B"/>
                </a:solidFill>
                <a:latin typeface="Noto Sans SC"/>
              </a:rPr>
              <a:t>Learner Profile: Leo's Characteristics, Behaviours &amp; ABC Observations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405062"/>
            <a:ext cx="2857500" cy="28575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500" y="2669976"/>
            <a:ext cx="7620000" cy="232767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476250"/>
            <a:ext cx="11601450" cy="44767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b="1" sz="2400" i="0" u="none">
                <a:solidFill>
                  <a:srgbClr val="1E3A8A"/>
                </a:solidFill>
                <a:latin typeface="Noto Sans SC"/>
              </a:rPr>
              <a:t>Leo 的基本概况与背景 </a:t>
            </a:r>
            <a:r>
              <a:rPr b="0" sz="2400" i="0" u="none">
                <a:solidFill>
                  <a:srgbClr val="94A3B8"/>
                </a:solidFill>
                <a:latin typeface="Noto Sans SC Medium"/>
              </a:rPr>
              <a:t>09 / 29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" y="990600"/>
            <a:ext cx="11049000" cy="28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2443162"/>
            <a:ext cx="2781300" cy="27813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3190" y="2946201"/>
            <a:ext cx="7109638" cy="2857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b="1" sz="1650" i="0" u="none">
                <a:solidFill>
                  <a:srgbClr val="0F172A"/>
                </a:solidFill>
                <a:latin typeface="Noto Sans SC"/>
              </a:rPr>
              <a:t>学习者个人画像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4825" y="2984301"/>
            <a:ext cx="163115" cy="2095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505325" y="3365301"/>
            <a:ext cx="6838950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475569"/>
                </a:solidFill>
                <a:latin typeface="Noto Sans SC"/>
              </a:rPr>
              <a:t>年龄与年级：</a:t>
            </a:r>
            <a:r>
              <a:rPr b="0" sz="1200" i="0" u="none">
                <a:solidFill>
                  <a:srgbClr val="475569"/>
                </a:solidFill>
                <a:latin typeface="Noto Sans SC"/>
              </a:rPr>
              <a:t>8岁，小学二年级普通班学生。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05325" y="3704332"/>
            <a:ext cx="6838950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475569"/>
                </a:solidFill>
                <a:latin typeface="Noto Sans SC"/>
              </a:rPr>
              <a:t>临床诊断：</a:t>
            </a:r>
            <a:r>
              <a:rPr b="0" sz="1200" i="0" u="none">
                <a:solidFill>
                  <a:srgbClr val="475569"/>
                </a:solidFill>
                <a:latin typeface="Noto Sans SC"/>
              </a:rPr>
              <a:t>Level 1 自闭症谱系障碍（无需或仅需极少外部支持），无智力障碍。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05325" y="4043362"/>
            <a:ext cx="6838950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475569"/>
                </a:solidFill>
                <a:latin typeface="Noto Sans SC"/>
              </a:rPr>
              <a:t>教育经历：</a:t>
            </a:r>
            <a:r>
              <a:rPr b="0" sz="1200" i="0" u="none">
                <a:solidFill>
                  <a:srgbClr val="475569"/>
                </a:solidFill>
                <a:latin typeface="Noto Sans SC"/>
              </a:rPr>
              <a:t>学前阶段曾接受融合教育，现可获得巡回特殊教育教师支持。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05325" y="4382392"/>
            <a:ext cx="6838950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475569"/>
                </a:solidFill>
                <a:latin typeface="Noto Sans SC"/>
              </a:rPr>
              <a:t>班级环境：</a:t>
            </a:r>
            <a:r>
              <a:rPr b="0" sz="1200" i="0" u="none">
                <a:solidFill>
                  <a:srgbClr val="475569"/>
                </a:solidFill>
                <a:latin typeface="Noto Sans SC"/>
              </a:rPr>
              <a:t>班级共25人，固定座位，设有视觉作息表；体育课在户外操场。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14825" y="3346251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14825" y="3685282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14825" y="4024312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14825" y="4363342"/>
            <a:ext cx="6667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1" sz="1500" i="0" u="none">
                <a:solidFill>
                  <a:srgbClr val="0D9488"/>
                </a:solidFill>
                <a:latin typeface="Noto Sans SC"/>
              </a:rPr>
              <a:t>•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