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false" embedTrueTypeFonts="true">
  <p:sldMasterIdLst>
    <p:sldMasterId id="2147483648" r:id="rId1"/>
  </p:sldMasterIdLst>
  <p:notesMasterIdLst>
    <p:notesMasterId r:id="rId7"/>
  </p:notesMasterIdLst>
  <p:sldIdLst>
    <p:sldId id="256" r:id="rId6"/>
    <p:sldId id="257" r:id="rId10"/>
    <p:sldId id="258" r:id="rId12"/>
    <p:sldId id="259" r:id="rId14"/>
    <p:sldId id="260" r:id="rId16"/>
    <p:sldId id="261" r:id="rId18"/>
    <p:sldId id="262" r:id="rId20"/>
    <p:sldId id="263" r:id="rId22"/>
    <p:sldId id="264" r:id="rId24"/>
    <p:sldId id="265" r:id="rId26"/>
    <p:sldId id="266" r:id="rId28"/>
    <p:sldId id="267" r:id="rId30"/>
    <p:sldId id="268" r:id="rId32"/>
    <p:sldId id="269" r:id="rId34"/>
    <p:sldId id="270" r:id="rId36"/>
    <p:sldId id="271" r:id="rId38"/>
    <p:sldId id="272" r:id="rId40"/>
    <p:sldId id="273" r:id="rId42"/>
    <p:sldId id="274" r:id="rId44"/>
    <p:sldId id="275" r:id="rId46"/>
    <p:sldId id="276" r:id="rId48"/>
    <p:sldId id="277" r:id="rId50"/>
    <p:sldId id="278" r:id="rId52"/>
    <p:sldId id="279" r:id="rId54"/>
    <p:sldId id="280" r:id="rId56"/>
    <p:sldId id="281" r:id="rId58"/>
    <p:sldId id="282" r:id="rId60"/>
    <p:sldId id="283" r:id="rId62"/>
    <p:sldId id="284" r:id="rId64"/>
    <p:sldId id="285" r:id="rId66"/>
  </p:sldIdLst>
  <p:sldSz cx="12192000" cy="6858000"/>
  <p:notesSz cx="6858000" cy="9144000"/>
  <p:embeddedFontLst>
    <p:embeddedFont>
      <p:font typeface="Source Han Sans"/>
      <p:regular r:id="rId68"/>
      <p:bold r:id="rId69"/>
    </p:embeddedFont>
    <p:embeddedFont>
      <p:font typeface="Source Han Serif CN"/>
      <p:regular r:id="rId70"/>
    </p:embeddedFont>
    <p:embeddedFont>
      <p:font typeface="Inter"/>
      <p:regular r:id="rId71"/>
      <p:bold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2.xml" Type="http://schemas.openxmlformats.org/officeDocument/2006/relationships/slide"/><Relationship Id="rId11" Target="notesSlides/notesSlide2.xml" Type="http://schemas.openxmlformats.org/officeDocument/2006/relationships/notesSlide"/><Relationship Id="rId12" Target="slides/slide3.xml" Type="http://schemas.openxmlformats.org/officeDocument/2006/relationships/slide"/><Relationship Id="rId13" Target="notesSlides/notesSlide3.xml" Type="http://schemas.openxmlformats.org/officeDocument/2006/relationships/notesSlide"/><Relationship Id="rId14" Target="slides/slide4.xml" Type="http://schemas.openxmlformats.org/officeDocument/2006/relationships/slide"/><Relationship Id="rId15" Target="notesSlides/notesSlide4.xml" Type="http://schemas.openxmlformats.org/officeDocument/2006/relationships/notesSlide"/><Relationship Id="rId16" Target="slides/slide5.xml" Type="http://schemas.openxmlformats.org/officeDocument/2006/relationships/slide"/><Relationship Id="rId17" Target="notesSlides/notesSlide5.xml" Type="http://schemas.openxmlformats.org/officeDocument/2006/relationships/notesSlide"/><Relationship Id="rId18" Target="slides/slide6.xml" Type="http://schemas.openxmlformats.org/officeDocument/2006/relationships/slide"/><Relationship Id="rId19" Target="notesSlides/notesSlide6.xml" Type="http://schemas.openxmlformats.org/officeDocument/2006/relationships/notesSlide"/><Relationship Id="rId2" Target="presProps.xml" Type="http://schemas.openxmlformats.org/officeDocument/2006/relationships/presProps"/><Relationship Id="rId20" Target="slides/slide7.xml" Type="http://schemas.openxmlformats.org/officeDocument/2006/relationships/slide"/><Relationship Id="rId21" Target="notesSlides/notesSlide7.xml" Type="http://schemas.openxmlformats.org/officeDocument/2006/relationships/notesSlide"/><Relationship Id="rId22" Target="slides/slide8.xml" Type="http://schemas.openxmlformats.org/officeDocument/2006/relationships/slide"/><Relationship Id="rId23" Target="notesSlides/notesSlide8.xml" Type="http://schemas.openxmlformats.org/officeDocument/2006/relationships/notesSlide"/><Relationship Id="rId24" Target="slides/slide9.xml" Type="http://schemas.openxmlformats.org/officeDocument/2006/relationships/slide"/><Relationship Id="rId25" Target="notesSlides/notesSlide9.xml" Type="http://schemas.openxmlformats.org/officeDocument/2006/relationships/notesSlide"/><Relationship Id="rId26" Target="slides/slide10.xml" Type="http://schemas.openxmlformats.org/officeDocument/2006/relationships/slide"/><Relationship Id="rId27" Target="notesSlides/notesSlide10.xml" Type="http://schemas.openxmlformats.org/officeDocument/2006/relationships/notesSlide"/><Relationship Id="rId28" Target="slides/slide11.xml" Type="http://schemas.openxmlformats.org/officeDocument/2006/relationships/slide"/><Relationship Id="rId29" Target="notesSlides/notesSlide11.xml" Type="http://schemas.openxmlformats.org/officeDocument/2006/relationships/notesSlide"/><Relationship Id="rId3" Target="viewProps.xml" Type="http://schemas.openxmlformats.org/officeDocument/2006/relationships/viewProps"/><Relationship Id="rId30" Target="slides/slide12.xml" Type="http://schemas.openxmlformats.org/officeDocument/2006/relationships/slide"/><Relationship Id="rId31" Target="notesSlides/notesSlide12.xml" Type="http://schemas.openxmlformats.org/officeDocument/2006/relationships/notesSlide"/><Relationship Id="rId32" Target="slides/slide13.xml" Type="http://schemas.openxmlformats.org/officeDocument/2006/relationships/slide"/><Relationship Id="rId33" Target="notesSlides/notesSlide13.xml" Type="http://schemas.openxmlformats.org/officeDocument/2006/relationships/notesSlide"/><Relationship Id="rId34" Target="slides/slide14.xml" Type="http://schemas.openxmlformats.org/officeDocument/2006/relationships/slide"/><Relationship Id="rId35" Target="notesSlides/notesSlide14.xml" Type="http://schemas.openxmlformats.org/officeDocument/2006/relationships/notesSlide"/><Relationship Id="rId36" Target="slides/slide15.xml" Type="http://schemas.openxmlformats.org/officeDocument/2006/relationships/slide"/><Relationship Id="rId37" Target="notesSlides/notesSlide15.xml" Type="http://schemas.openxmlformats.org/officeDocument/2006/relationships/notesSlide"/><Relationship Id="rId38" Target="slides/slide16.xml" Type="http://schemas.openxmlformats.org/officeDocument/2006/relationships/slide"/><Relationship Id="rId39" Target="notesSlides/notesSlide16.xml" Type="http://schemas.openxmlformats.org/officeDocument/2006/relationships/notesSlide"/><Relationship Id="rId4" Target="theme/theme1.xml" Type="http://schemas.openxmlformats.org/officeDocument/2006/relationships/theme"/><Relationship Id="rId40" Target="slides/slide17.xml" Type="http://schemas.openxmlformats.org/officeDocument/2006/relationships/slide"/><Relationship Id="rId41" Target="notesSlides/notesSlide17.xml" Type="http://schemas.openxmlformats.org/officeDocument/2006/relationships/notesSlide"/><Relationship Id="rId42" Target="slides/slide18.xml" Type="http://schemas.openxmlformats.org/officeDocument/2006/relationships/slide"/><Relationship Id="rId43" Target="notesSlides/notesSlide18.xml" Type="http://schemas.openxmlformats.org/officeDocument/2006/relationships/notesSlide"/><Relationship Id="rId44" Target="slides/slide19.xml" Type="http://schemas.openxmlformats.org/officeDocument/2006/relationships/slide"/><Relationship Id="rId45" Target="notesSlides/notesSlide19.xml" Type="http://schemas.openxmlformats.org/officeDocument/2006/relationships/notesSlide"/><Relationship Id="rId46" Target="slides/slide20.xml" Type="http://schemas.openxmlformats.org/officeDocument/2006/relationships/slide"/><Relationship Id="rId47" Target="notesSlides/notesSlide20.xml" Type="http://schemas.openxmlformats.org/officeDocument/2006/relationships/notesSlide"/><Relationship Id="rId48" Target="slides/slide21.xml" Type="http://schemas.openxmlformats.org/officeDocument/2006/relationships/slide"/><Relationship Id="rId49" Target="notesSlides/notesSlide21.xml" Type="http://schemas.openxmlformats.org/officeDocument/2006/relationships/notesSlide"/><Relationship Id="rId5" Target="tableStyles.xml" Type="http://schemas.openxmlformats.org/officeDocument/2006/relationships/tableStyles"/><Relationship Id="rId50" Target="slides/slide22.xml" Type="http://schemas.openxmlformats.org/officeDocument/2006/relationships/slide"/><Relationship Id="rId51" Target="notesSlides/notesSlide22.xml" Type="http://schemas.openxmlformats.org/officeDocument/2006/relationships/notesSlide"/><Relationship Id="rId52" Target="slides/slide23.xml" Type="http://schemas.openxmlformats.org/officeDocument/2006/relationships/slide"/><Relationship Id="rId53" Target="notesSlides/notesSlide23.xml" Type="http://schemas.openxmlformats.org/officeDocument/2006/relationships/notesSlide"/><Relationship Id="rId54" Target="slides/slide24.xml" Type="http://schemas.openxmlformats.org/officeDocument/2006/relationships/slide"/><Relationship Id="rId55" Target="notesSlides/notesSlide24.xml" Type="http://schemas.openxmlformats.org/officeDocument/2006/relationships/notesSlide"/><Relationship Id="rId56" Target="slides/slide25.xml" Type="http://schemas.openxmlformats.org/officeDocument/2006/relationships/slide"/><Relationship Id="rId57" Target="notesSlides/notesSlide25.xml" Type="http://schemas.openxmlformats.org/officeDocument/2006/relationships/notesSlide"/><Relationship Id="rId58" Target="slides/slide26.xml" Type="http://schemas.openxmlformats.org/officeDocument/2006/relationships/slide"/><Relationship Id="rId59" Target="notesSlides/notesSlide26.xml" Type="http://schemas.openxmlformats.org/officeDocument/2006/relationships/notesSlide"/><Relationship Id="rId6" Target="slides/slide1.xml" Type="http://schemas.openxmlformats.org/officeDocument/2006/relationships/slide"/><Relationship Id="rId60" Target="slides/slide27.xml" Type="http://schemas.openxmlformats.org/officeDocument/2006/relationships/slide"/><Relationship Id="rId61" Target="notesSlides/notesSlide27.xml" Type="http://schemas.openxmlformats.org/officeDocument/2006/relationships/notesSlide"/><Relationship Id="rId62" Target="slides/slide28.xml" Type="http://schemas.openxmlformats.org/officeDocument/2006/relationships/slide"/><Relationship Id="rId63" Target="notesSlides/notesSlide28.xml" Type="http://schemas.openxmlformats.org/officeDocument/2006/relationships/notesSlide"/><Relationship Id="rId64" Target="slides/slide29.xml" Type="http://schemas.openxmlformats.org/officeDocument/2006/relationships/slide"/><Relationship Id="rId65" Target="notesSlides/notesSlide29.xml" Type="http://schemas.openxmlformats.org/officeDocument/2006/relationships/notesSlide"/><Relationship Id="rId66" Target="slides/slide30.xml" Type="http://schemas.openxmlformats.org/officeDocument/2006/relationships/slide"/><Relationship Id="rId67" Target="notesSlides/notesSlide30.xml" Type="http://schemas.openxmlformats.org/officeDocument/2006/relationships/notesSlide"/><Relationship Id="rId68" Target="fonts/font1.fntdata" Type="http://schemas.openxmlformats.org/officeDocument/2006/relationships/font"/><Relationship Id="rId69" Target="fonts/font2.fntdata" Type="http://schemas.openxmlformats.org/officeDocument/2006/relationships/font"/><Relationship Id="rId7" Target="notesMasters/notesMaster1.xml" Type="http://schemas.openxmlformats.org/officeDocument/2006/relationships/notesMaster"/><Relationship Id="rId70" Target="fonts/font3.fntdata" Type="http://schemas.openxmlformats.org/officeDocument/2006/relationships/font"/><Relationship Id="rId71" Target="fonts/font4.fntdata" Type="http://schemas.openxmlformats.org/officeDocument/2006/relationships/font"/><Relationship Id="rId72" Target="fonts/font5.fntdata" Type="http://schemas.openxmlformats.org/officeDocument/2006/relationships/font"/><Relationship Id="rId8" Target="theme/theme2.xml" Type="http://schemas.openxmlformats.org/officeDocument/2006/relationships/theme"/><Relationship Id="rId9" Target="notesSlides/notesSlide1.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各位评委、同仁，大家好。今天我汇报的主题是特殊职业教育与就业过渡的比较研究。我们将聚焦中国上海奉贤区与马来西亚吉隆坡大都会区这两个具有代表性的样本，探讨如何帮助特殊需求学生从学校技能训练平稳过渡到可持续的职场就业。</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首先我们来看研究背景。从职业训练到实际就业，这中间存在一个巨大的鸿沟。学校环境是高度结构化和受保护的，学生在这里学到的往往是单一的操作技能。但真实的职场不仅要求任务执行力，还需要复杂的软技能、环境适应力甚至解决通勤等后勤问题的能力。这就引出了我们的核心研究问题：学生究竟能否将学校里的技能转化为稳定的就业？</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基于上述背景，本研究的核心目标是对上海奉贤和吉隆坡大都会区的特殊职业教育与就业支持系统进行系统的比较分析。这两个地区代表了截然不同的社会经济背景和政策逻辑。我们希望通过对比它们的教育体系和就业支持网络，识别出各自的优势与结构性盲区，从而为构建一个更具韧性的就业过渡模型提供实证依据。</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为了确保比较的全面性和深度，我们构建了一个包含四个核心维度的分析框架。左侧是宏观与中观层面的'政策制度'与'课程认证'，这决定了学生能学到什么以及这些技能是否被市场认可；右侧是微观层面的'实习认知'与'持续支持'，这直接关系到学生能否在真实职场中存活下来。这四个维度构成了一个完整的生态系统评估闭环。</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很多人认为，帮特殊学生找到工作就大功告成了，但事实上，'保住工作'才是真正的挑战。就业保留率是一个多维度的概念。首先，光会干活不行，还得具备软技能和情绪管理能力；其次，职场适应要求他们理解并融入复杂的企业文化和隐性社交规则；最后，像通勤、安全这些外部后勤因素，往往成为压垮他们就业的最后一根稻草。因此，我们的衡量标准必须从'是否就业'升级为'是否可持续就业'。</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我们深入剖析上海模式。上海的特殊职业教育呈现出高度集中的'学校主导'特征。学校不仅是教育场所，更是整个就业过渡的枢纽。从政策下达、课程开发到实习安排，几乎全部由学校教师包揽。这种模式的优势在于教育的连贯性和兜底保障，其核心工具是为每个学生量身定制的IEP（个别化教育计划）。</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政策框架层面，上海提供了强有力的自上而下的制度保障。区级特殊职业学校必须严格执行市级的课程计划，并为每位学生建立IEP。政策也强制规定了实习要求和转衔服务。然而，这种强政策驱动在执行末端往往会遇到瓶颈，特别是学校在寻找高质量、长期稳定的企业合作伙伴时，常常面临市场资源不足的困境。</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为了更具象地理解上海模式，我们来看奉贤中等专业学校的案例。该校采用四年制的培养周期，这为特殊学生提供了更充裕的技能消化时间。其核心专业聚焦于中式烹饪与营养，同时辅以面点、家政和沟通技巧等周边技能。这种设置非常务实，直接瞄准了本地餐饮服务行业的基础岗位需求。</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奉贤的培训结构非常讲究策略，采用了三层递进模型。第一层是校内的硬核技能训练，如烹饪和面点；第二层是工作认知，通过咖啡制作、客服等让学生体验服务业的交互属性；第三层是补充性的生活与沟通训练。这种脚手架式的设计，旨在让学生逐步建立自信，避免直接把他们推向复杂的真实社会。</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校内模拟方面，'新源小舍'是一个极具代表性的创新实践。它不仅仅是一个实训室，而是一个高度仿真的校园商业空间。学生在这里不仅要完成咖啡制作、保洁等物理任务，还要处理真实的货币交易和复杂的社交互动。其核心理念是：让学生在绝对安全的心理环境中，提前试错并适应真实职场的压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走出校园，奉贤采用了'工作影子'（Job Shadowing）模式。这不同于正式的顶岗实习，而是让学生以观察者和辅助者的身份，短暂进入农业、洗车、慈善超市、宠物服务等多元化的社区场景。这种做法的目的是拓宽学生的职业视野，帮助他们建立对不同类型工作环境的初步认知，为后续的精准匹配打下基础。</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然而，我们必须正视上海模式在实习环节面临的结构性挑战。一个常见的误区是'实习基地越多越好'，但实际上，数量的增长并未带来过渡质量的等比提升。核心问题在于：企业的接纳能力有限，提供的往往是高度边缘化、重复性的简单劳动；岗位缺乏社交互动；且实习安排往往与学生真实的障碍类型不匹配，导致长期的、有质量的实习岗位依然稀缺。</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综合来看，上海目前的就业过渡呈现出一种'漏斗式'的线性衰减模式。学生从系统的学校训练出发，经过工作认知和短期实习，但最终能够成功进入'开放就业'（即在普通企业与社会人同台竞争）的比例依然有限。大多数学生在离开学校的保护伞后，由于缺乏后续的社会支持网络，很容易在劳动力市场的边缘流失。</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现在我们将目光转向吉隆坡大都会区。与上海的学校主导不同，吉隆坡采用的是'多部门协同的支持性就业'模式。在这里，教育、社会福利部门、NGO组织和企业形成了一个紧密的生态网络。无论是SMPKV的技能认证，还是JKM的专业就业辅导员，亦或是庇护工场和企业项目，都体现了社会力量在就业过渡中的深度参与。</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吉隆坡模式的核心教育支柱是SMPKV（特殊职业中学）。它最大的亮点在于其课程体系与马来西亚国家技能认证体系（SKM）和人力资源部标准（JPK）深度接轨。这意味着学生毕业后获得的不是学校内部的结业证，而是全国通用的职业技能等级证书。这不仅打通了直接就业的通道，也为他们继续接受更高层次的职业技术教育（TVET）提供了可能。</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专业设置上，SMPKV提供了极其广泛的技能路径。从传统的食品加工、美发、服装制作，到技术含量较高的电工、焊接、空调维修，甚至包括具有本土文化特色的蜡染和桌面出版。这种多样化的专业矩阵，不仅尊重了学生不同的兴趣和天赋，也极大地拓宽了他们进入不同细分行业就业的可能性。</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除了公立学校，NGO在吉隆坡模式中扮演着不可或缺的角色。以Wisma Harapan为例，它专门针对发展性障碍人士，提供从生活技能、手工艺到行为管理的全面培训。它的运作逻辑非常清晰：先进行能力准备，然后协助工作安置，最后提供过渡期的持续支持。这种以个案为中心的陪伴式服务，有效弥补了公立教育体系的盲区。</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对于那些因障碍程度较重而无法立即进入开放劳动力市场的个体，Bengkel Daya 这样的庇护工场提供了关键的缓冲地带。它设有缝纫、烘焙、洗衣、零售和餐饮等多个工作单元。这里的核心功能不是追求商业利润最大化，而是作为一个过渡性的庇护工作场所，让个体在受保护的环境中维持工作习惯、获得尊严，并逐步评估其未来进入开放市场的潜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针对肢体残疾群体，PLPP 提供了极具专业深度的技能培训。这里的课程不仅包括常规的办公管理，还涵盖了电气安装、假肢与矫形器制造、甚至轮椅制造和美术设计。这种高附加值、技术密集型的培训路径，有力地打破了社会对特殊群体只能从事低端体力劳动的刻板印象，为他们赢得了真正的职业尊严和市场竞争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接下来我们来看吉隆坡模式中最具决定性的一环：JKM的专业就业辅导员（Job Coach）制度。这不是简单的职业介绍，而是一个严密的六步科学模型。从初期的个人评估、工作场所评估，到精准的岗位匹配，再到入职后的密集支持、自然支持网络的建立，最后是长期的跟进。这套流程确保了支持的系统性和科学性。</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那么，Job Coach 具体做些什么呢？他们的工作远不止于教导员工如何干活。他们更像是职场生态的'改造者'。他们会分析工作任务并进行拆解，调整指令方式，更重要的是，他们会培训主管、引导同事，甚至推动企业进行无障碍环境的物理改造。随着员工适应能力的提升，Job Coach 会有策略地逐步撤出，最终实现员工的独立工作。</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吉隆坡，企业不再是被动的接收方，而是主动的参与者。许多大型企业、购物中心和超市建立了自己的企业学院或合作项目。他们遵循'培训-匹配-职场支持-跟进'的完整链条。这种企业支持性就业模式，将企业的社会责任（CSR）与实际的用工需求相结合，为特殊群体提供了大量真实、有薪酬、有晋升空间的就业岗位。</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现在，我们把两个模式放在一起进行直观的对比。大家看这张表格，核心差异一目了然：上海是'学校主导、IEP中心、教师支持'的教育逻辑；而吉隆坡是'多部门协同、认证驱动、Job Coach支持'的市场与社会逻辑。上海的优势在于教育的连贯性和公平性，而吉隆坡的优势在于高度专业化的外部就业支持和市场接轨能力。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课程与认证维度，差异尤为显著。上海的课程是'校本位'的，技能训练最终导向的是学校内部的实习，其评价标准由学校制定。而吉隆坡是'市场本位'的，技能培训直接对标国家SKM/JPK认证，这意味着学生的技能水平是由第三方行业权威来背书的。这种认证体系让吉隆坡的学生在进入开放劳动力市场时，拥有了更强的议价能力和可信度。</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在实习环节，上海面临着'实习基地扩张但质量不均'的困境。虽然教师提供了强大的情感支持，但企业端的接纳容量有限，岗位复杂度往往不足。反观吉隆坡，其实习更多是基于Job Coach的专业岗位匹配，依托企业安置和多部门路径，实习本身就带有强烈的'支持性就业'色彩，是真正为了转正而设计的实战演练。</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这是决定就业保留率的最关键因素：谁来支持员工？在上海，支持网络主要由教师、企业师傅和家庭成员构成，这本质上是一种'内部教育支持'的延伸，缺乏专业的职场干预能力。而在吉隆坡，支持的核心是专业的Job Coach，他们联动主管、同事和雇主，构建了一个'外部专业就业支持'网络。这种专业分工，是解决职场突发危机、防止员工流失的关键。</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如何科学衡量就业过渡的成功？我们提出了一套多维度的评估指标体系。它不仅看实习参与度和证书获取率，更看重岗位匹配的精准度、开放就业的转化率，以及最核心的6个月和12个月的留存率。此外，企业是否提供了'合理便利'（Reasonable Accommodation），也是衡量就业质量和系统成熟度的重要标尺。</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尽管模式不同，但两地面临的就业障碍是高度一致的。个体层面的技能和情绪管理短板；家庭层面对收入的依赖或对安全的过度担忧；职场端雇主的偏见和岗位设计的僵化；以及系统层面数据割裂、Job Coach短缺和追踪机制的缺失。这些跨区域的共性痛点，正是我们构建新模型需要攻克的堡垒。</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基于上述比较与痛点分析，本研究提出了一套从'可训练'迈向'可持续就业'的闭环模型。这个模型打破了学校与社会的围墙：从精准的职业评估开始，制定个别化计划，获取权威认证，进入真实职场，由Job Coach提供专业支持，最终实现就业。更重要的是，它包含了1/3/6/12个月的强制跟进机制和再培训回路，确保系统具备自我修复和持续优化的能力。</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最后，我们来总结今天的研究。上海模式为特殊群体提供了坚实的教育公平基础和IEP的连贯性；而吉隆坡模式则展示了专业岗位匹配、Job Coach制度和支持性就业的强大威力。未来的特殊职业教育，必须将两者的优势融合：Train, Certify, Practice, Match, Support, Retain。请记住，我们的最终目标，不仅仅是让学生'找到'一份工作，而是要让这份就业'可持续'，让他们真正在社会中找到自己的位置与尊严。感谢大家的聆听！</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alpha val="100000"/>
          </a:srgbClr>
        </a:solidFill>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default-master">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3.png" Type="http://schemas.openxmlformats.org/officeDocument/2006/relationships/image"/><Relationship Id="rId3"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1.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2.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4.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5.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7.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9.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0.xml" Type="http://schemas.openxmlformats.org/officeDocument/2006/relationships/notesSlide"/></Relationships>
</file>

<file path=ppt/slides/_rels/slide21.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1.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2.xml" Type="http://schemas.openxmlformats.org/officeDocument/2006/relationships/notesSlide"/></Relationships>
</file>

<file path=ppt/slides/_rels/slide2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3.xml" Type="http://schemas.openxmlformats.org/officeDocument/2006/relationships/notesSlide"/></Relationships>
</file>

<file path=ppt/slides/_rels/slide24.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4.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5.xml" Type="http://schemas.openxmlformats.org/officeDocument/2006/relationships/notesSlide"/></Relationships>
</file>

<file path=ppt/slides/_rels/slide2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6.xml" Type="http://schemas.openxmlformats.org/officeDocument/2006/relationships/notesSlide"/></Relationships>
</file>

<file path=ppt/slides/_rels/slide2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7.xml" Type="http://schemas.openxmlformats.org/officeDocument/2006/relationships/notesSlide"/></Relationships>
</file>

<file path=ppt/slides/_rels/slide2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8.xml" Type="http://schemas.openxmlformats.org/officeDocument/2006/relationships/notesSlide"/></Relationships>
</file>

<file path=ppt/slides/_rels/slide29.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9.xml" Type="http://schemas.openxmlformats.org/officeDocument/2006/relationships/notesSlide"/></Relationships>
</file>

<file path=ppt/slides/_rels/slide30.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4.png" Type="http://schemas.openxmlformats.org/officeDocument/2006/relationships/image"/><Relationship Id="rId3" Target="../notesSlides/notesSlide30.xml" Type="http://schemas.openxmlformats.org/officeDocument/2006/relationships/notesSlide"/></Relationships>
</file>

<file path=ppt/slides/slide1.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E0E0E0">
              <a:alpha val="100000"/>
            </a:srgbClr>
          </a:solidFill>
          <a:ln>
            <a:headEnd type="none"/>
            <a:tailEnd type="none"/>
          </a:ln>
        </p:spPr>
      </p:sp>
      <p:pic>
        <p:nvPicPr>
          <p:cNvPr name="Picture 3" id="3"/>
          <p:cNvPicPr>
            <a:picLocks noChangeAspect="true"/>
          </p:cNvPicPr>
          <p:nvPr/>
        </p:nvPicPr>
        <p:blipFill>
          <a:blip r:embed="rId2">
            <a:alphaModFix amt="100000"/>
          </a:blip>
          <a:srcRect l="440" r="440" t="0" b="0"/>
          <a:stretch>
            <a:fillRect/>
          </a:stretch>
        </p:blipFill>
        <p:spPr>
          <a:xfrm flipH="false" flipV="false" rot="0">
            <a:off x="0" y="0"/>
            <a:ext cx="12188952" cy="6858000"/>
          </a:xfrm>
          <a:prstGeom prst="rect">
            <a:avLst/>
          </a:prstGeom>
          <a:ln>
            <a:headEnd type="none"/>
            <a:tailEnd type="none"/>
          </a:ln>
        </p:spPr>
      </p:pic>
      <p:sp>
        <p:nvSpPr>
          <p:cNvPr name="AutoShape 4" id="4"/>
          <p:cNvSpPr/>
          <p:nvPr/>
        </p:nvSpPr>
        <p:spPr>
          <a:xfrm flipH="false" flipV="false" rot="0">
            <a:off x="0" y="0"/>
            <a:ext cx="12188952" cy="6858000"/>
          </a:xfrm>
          <a:prstGeom prst="rect">
            <a:avLst/>
          </a:prstGeom>
          <a:solidFill>
            <a:srgbClr val="0A0A0B">
              <a:alpha val="34901"/>
            </a:srgbClr>
          </a:solidFill>
          <a:ln>
            <a:headEnd type="none"/>
            <a:tailEnd type="none"/>
          </a:ln>
        </p:spPr>
      </p:sp>
      <p:sp>
        <p:nvSpPr>
          <p:cNvPr name="TextBox 5" id="5"/>
          <p:cNvSpPr txBox="true"/>
          <p:nvPr/>
        </p:nvSpPr>
        <p:spPr>
          <a:xfrm flipH="false" flipV="false" rot="0">
            <a:off x="1009696" y="2408039"/>
            <a:ext cx="10169562" cy="1508523"/>
          </a:xfrm>
          <a:prstGeom prst="rect">
            <a:avLst/>
          </a:prstGeom>
          <a:ln>
            <a:headEnd type="none"/>
            <a:tailEnd type="none"/>
          </a:ln>
        </p:spPr>
        <p:txBody>
          <a:bodyPr anchor="t" rtlCol="false" anchorCtr="true" wrap="square" lIns="0" rIns="0" tIns="0" bIns="0" vert="horz"/>
          <a:lstStyle/>
          <a:p>
            <a:pPr algn="ctr">
              <a:defRPr/>
            </a:pPr>
            <a:r>
              <a:rPr lang="en-US" b="true" i="false" strike="noStrike" sz="5400">
                <a:ln/>
                <a:solidFill>
                  <a:srgbClr val="F1F3F5">
                    <a:alpha val="100000"/>
                  </a:srgbClr>
                </a:solidFill>
                <a:latin typeface="Source Han Serif CN"/>
                <a:ea typeface="Source Han Serif CN"/>
                <a:cs typeface="Source Han Serif CN"/>
              </a:rPr>
              <a:t>Special Vocational Education</a:t>
            </a:r>
            <a:endParaRPr lang="en-US" sz="1100"/>
          </a:p>
          <a:p>
            <a:pPr algn="ctr"/>
            <a:r>
              <a:rPr b="true" i="false" strike="noStrike" sz="5400">
                <a:ln/>
                <a:solidFill>
                  <a:srgbClr val="F1F3F5">
                    <a:alpha val="100000"/>
                  </a:srgbClr>
                </a:solidFill>
                <a:latin typeface="Source Han Serif CN"/>
                <a:ea typeface="Source Han Serif CN"/>
                <a:cs typeface="Source Han Serif CN"/>
              </a:rPr>
              <a:t>&amp; Employment Transition</a:t>
            </a:r>
            <a:endParaRPr/>
          </a:p>
        </p:txBody>
      </p:sp>
      <p:sp>
        <p:nvSpPr>
          <p:cNvPr name="TextBox 6" id="6"/>
          <p:cNvSpPr txBox="true"/>
          <p:nvPr/>
        </p:nvSpPr>
        <p:spPr>
          <a:xfrm flipH="false" flipV="false" rot="0">
            <a:off x="1334729" y="4145161"/>
            <a:ext cx="9519495" cy="304800"/>
          </a:xfrm>
          <a:prstGeom prst="rect">
            <a:avLst/>
          </a:prstGeom>
          <a:ln>
            <a:headEnd type="none"/>
            <a:tailEnd type="none"/>
          </a:ln>
        </p:spPr>
        <p:txBody>
          <a:bodyPr anchor="ctr" rtlCol="false" anchorCtr="true" wrap="none" lIns="0" rIns="0" tIns="0" bIns="0" vert="horz"/>
          <a:lstStyle/>
          <a:p>
            <a:pPr algn="ctr">
              <a:defRPr/>
            </a:pPr>
            <a:r>
              <a:rPr lang="en-US" b="false" i="false" strike="noStrike" sz="1500">
                <a:ln/>
                <a:solidFill>
                  <a:srgbClr val="F1F3F5">
                    <a:alpha val="90196"/>
                  </a:srgbClr>
                </a:solidFill>
                <a:latin typeface="Source Han Sans"/>
                <a:ea typeface="Source Han Sans"/>
                <a:cs typeface="Source Han Sans"/>
              </a:rPr>
              <a:t>A Comparative Study of Shanghai Fengxian and Kuala Lumpur Metropolitan Area</a:t>
            </a:r>
            <a:endParaRPr lang="en-US" sz="1100"/>
          </a:p>
        </p:txBody>
      </p:sp>
      <p:pic>
        <p:nvPicPr>
          <p:cNvPr name="Picture 7" id="7"/>
          <p:cNvPicPr>
            <a:picLocks noChangeAspect="true"/>
          </p:cNvPicPr>
          <p:nvPr/>
        </p:nvPicPr>
        <p:blipFill>
          <a:blip r:embed="rId3"/>
          <a:stretch>
            <a:fillRect l="0" r="0" t="0" b="0"/>
          </a:stretch>
        </p:blipFill>
        <p:spPr>
          <a:xfrm>
            <a:off x="10807700" y="6413500"/>
            <a:ext cx="1193800" cy="254000"/>
          </a:xfrm>
          <a:prstGeom prst="rect">
            <a:avLst/>
          </a:prstGeom>
        </p:spPr>
      </p:pic>
    </p:spTree>
  </p:cSld>
  <p:clrMapOvr>
    <a:masterClrMapping/>
  </p:clrMapOvr>
</p:sld>
</file>

<file path=ppt/slides/slide2.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1A1A1A">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4" id="4"/>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Research Background</a:t>
            </a:r>
            <a:endParaRPr lang="en-US" sz="1100"/>
          </a:p>
        </p:txBody>
      </p:sp>
      <p:sp>
        <p:nvSpPr>
          <p:cNvPr name="TextBox 5" id="5"/>
          <p:cNvSpPr txBox="true"/>
          <p:nvPr/>
        </p:nvSpPr>
        <p:spPr>
          <a:xfrm flipH="false" flipV="false" rot="0">
            <a:off x="457086" y="762000"/>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From Training to Employment</a:t>
            </a:r>
            <a:endParaRPr lang="en-US" sz="1100"/>
          </a:p>
        </p:txBody>
      </p:sp>
      <p:sp>
        <p:nvSpPr>
          <p:cNvPr name="TextBox 6" id="6"/>
          <p:cNvSpPr txBox="true"/>
          <p:nvPr/>
        </p:nvSpPr>
        <p:spPr>
          <a:xfrm flipH="false" flipV="false" rot="0">
            <a:off x="457086" y="14287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The transition from vocational training to sustainable employment remains a critical challenge for students with special needs. While schools focus on</a:t>
            </a:r>
            <a:endParaRPr lang="en-US" sz="1100"/>
          </a:p>
          <a:p>
            <a:pPr algn="l"/>
            <a:r>
              <a:rPr b="false" i="false" strike="noStrike" sz="1200">
                <a:ln/>
                <a:solidFill>
                  <a:srgbClr val="0A1F3D">
                    <a:alpha val="72156"/>
                  </a:srgbClr>
                </a:solidFill>
                <a:latin typeface="Source Han Sans"/>
                <a:ea typeface="Source Han Sans"/>
                <a:cs typeface="Source Han Sans"/>
              </a:rPr>
              <a:t>imparting specific vocational skills, the actual workplace requires a complex blend of task performance, soft skills, and environmental adaptation —</a:t>
            </a:r>
            <a:endParaRPr/>
          </a:p>
          <a:p>
            <a:pPr algn="l"/>
            <a:r>
              <a:rPr b="false" i="false" strike="noStrike" sz="1200">
                <a:ln/>
                <a:solidFill>
                  <a:srgbClr val="0A1F3D">
                    <a:alpha val="72156"/>
                  </a:srgbClr>
                </a:solidFill>
                <a:latin typeface="Source Han Sans"/>
                <a:ea typeface="Source Han Sans"/>
                <a:cs typeface="Source Han Sans"/>
              </a:rPr>
              <a:t>creating a significant gap between educational outcomes and real-world employability.</a:t>
            </a:r>
            <a:endParaRPr/>
          </a:p>
        </p:txBody>
      </p:sp>
      <p:sp>
        <p:nvSpPr>
          <p:cNvPr name="AutoShape 7" id="7"/>
          <p:cNvSpPr/>
          <p:nvPr/>
        </p:nvSpPr>
        <p:spPr>
          <a:xfrm flipH="false" flipV="false" rot="0">
            <a:off x="457086" y="3110657"/>
            <a:ext cx="28567" cy="747712"/>
          </a:xfrm>
          <a:prstGeom prst="roundRect">
            <a:avLst>
              <a:gd name="adj" fmla="val 50000"/>
            </a:avLst>
          </a:prstGeom>
          <a:solidFill>
            <a:srgbClr val="5B8CB8">
              <a:alpha val="100000"/>
            </a:srgbClr>
          </a:solidFill>
          <a:ln>
            <a:headEnd type="none"/>
            <a:tailEnd type="none"/>
          </a:ln>
        </p:spPr>
      </p:sp>
      <p:sp>
        <p:nvSpPr>
          <p:cNvPr name="TextBox 8" id="8"/>
          <p:cNvSpPr txBox="true"/>
          <p:nvPr/>
        </p:nvSpPr>
        <p:spPr>
          <a:xfrm flipH="false" flipV="false" rot="0">
            <a:off x="676106" y="3129707"/>
            <a:ext cx="11055760"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Skills Transfer Gap</a:t>
            </a:r>
            <a:endParaRPr lang="en-US" sz="1100"/>
          </a:p>
        </p:txBody>
      </p:sp>
      <p:sp>
        <p:nvSpPr>
          <p:cNvPr name="TextBox 9" id="9"/>
          <p:cNvSpPr txBox="true"/>
          <p:nvPr/>
        </p:nvSpPr>
        <p:spPr>
          <a:xfrm flipH="false" flipV="false" rot="0">
            <a:off x="676106" y="3372594"/>
            <a:ext cx="11055760"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Vocational skills acquisition in controlled school environments often fails to translate directly into workplace competence due to the unpredictable and dynamic</a:t>
            </a:r>
            <a:endParaRPr lang="en-US" sz="1100"/>
          </a:p>
          <a:p>
            <a:pPr algn="l"/>
            <a:r>
              <a:rPr b="false" i="false" strike="noStrike" sz="1200">
                <a:ln/>
                <a:solidFill>
                  <a:srgbClr val="0A1F3D">
                    <a:alpha val="85098"/>
                  </a:srgbClr>
                </a:solidFill>
                <a:latin typeface="Source Han Sans"/>
                <a:ea typeface="Source Han Sans"/>
                <a:cs typeface="Source Han Sans"/>
              </a:rPr>
              <a:t>nature of real job sites.</a:t>
            </a:r>
            <a:endParaRPr/>
          </a:p>
        </p:txBody>
      </p:sp>
      <p:sp>
        <p:nvSpPr>
          <p:cNvPr name="AutoShape 10" id="10"/>
          <p:cNvSpPr/>
          <p:nvPr/>
        </p:nvSpPr>
        <p:spPr>
          <a:xfrm flipH="false" flipV="false" rot="0">
            <a:off x="457086" y="4086969"/>
            <a:ext cx="28567" cy="747712"/>
          </a:xfrm>
          <a:prstGeom prst="roundRect">
            <a:avLst>
              <a:gd name="adj" fmla="val 50000"/>
            </a:avLst>
          </a:prstGeom>
          <a:solidFill>
            <a:srgbClr val="5B8CB8">
              <a:alpha val="100000"/>
            </a:srgbClr>
          </a:solidFill>
          <a:ln>
            <a:headEnd type="none"/>
            <a:tailEnd type="none"/>
          </a:ln>
        </p:spPr>
      </p:sp>
      <p:sp>
        <p:nvSpPr>
          <p:cNvPr name="TextBox 11" id="11"/>
          <p:cNvSpPr txBox="true"/>
          <p:nvPr/>
        </p:nvSpPr>
        <p:spPr>
          <a:xfrm flipH="false" flipV="false" rot="0">
            <a:off x="676106" y="4106019"/>
            <a:ext cx="11055760"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Soft Skills Deficit</a:t>
            </a:r>
            <a:endParaRPr lang="en-US" sz="1100"/>
          </a:p>
        </p:txBody>
      </p:sp>
      <p:sp>
        <p:nvSpPr>
          <p:cNvPr name="TextBox 12" id="12"/>
          <p:cNvSpPr txBox="true"/>
          <p:nvPr/>
        </p:nvSpPr>
        <p:spPr>
          <a:xfrm flipH="false" flipV="false" rot="0">
            <a:off x="676106" y="4348907"/>
            <a:ext cx="11069747"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Workplace transition requires not only technical proficiency but also crucial soft skills — social communication, emotional regulation, and self-advocacy — which are</a:t>
            </a:r>
            <a:endParaRPr lang="en-US" sz="1100"/>
          </a:p>
          <a:p>
            <a:pPr algn="l"/>
            <a:r>
              <a:rPr b="false" i="false" strike="noStrike" sz="1200">
                <a:ln/>
                <a:solidFill>
                  <a:srgbClr val="0A1F3D">
                    <a:alpha val="85098"/>
                  </a:srgbClr>
                </a:solidFill>
                <a:latin typeface="Source Han Sans"/>
                <a:ea typeface="Source Han Sans"/>
                <a:cs typeface="Source Han Sans"/>
              </a:rPr>
              <a:t>frequently underdeveloped in traditional curricula.</a:t>
            </a:r>
            <a:endParaRPr/>
          </a:p>
        </p:txBody>
      </p:sp>
      <p:sp>
        <p:nvSpPr>
          <p:cNvPr name="AutoShape 13" id="13"/>
          <p:cNvSpPr/>
          <p:nvPr/>
        </p:nvSpPr>
        <p:spPr>
          <a:xfrm flipH="false" flipV="false" rot="0">
            <a:off x="457086" y="5063282"/>
            <a:ext cx="28567" cy="747712"/>
          </a:xfrm>
          <a:prstGeom prst="roundRect">
            <a:avLst>
              <a:gd name="adj" fmla="val 50000"/>
            </a:avLst>
          </a:prstGeom>
          <a:solidFill>
            <a:srgbClr val="5B8CB8">
              <a:alpha val="100000"/>
            </a:srgbClr>
          </a:solidFill>
          <a:ln>
            <a:headEnd type="none"/>
            <a:tailEnd type="none"/>
          </a:ln>
        </p:spPr>
      </p:sp>
      <p:sp>
        <p:nvSpPr>
          <p:cNvPr name="TextBox 14" id="14"/>
          <p:cNvSpPr txBox="true"/>
          <p:nvPr/>
        </p:nvSpPr>
        <p:spPr>
          <a:xfrm flipH="false" flipV="false" rot="0">
            <a:off x="676106" y="5082332"/>
            <a:ext cx="11055760"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Long-term Adaptation</a:t>
            </a:r>
            <a:endParaRPr lang="en-US" sz="1100"/>
          </a:p>
        </p:txBody>
      </p:sp>
      <p:sp>
        <p:nvSpPr>
          <p:cNvPr name="TextBox 15" id="15"/>
          <p:cNvSpPr txBox="true"/>
          <p:nvPr/>
        </p:nvSpPr>
        <p:spPr>
          <a:xfrm flipH="false" flipV="false" rot="0">
            <a:off x="676106" y="5325219"/>
            <a:ext cx="11055760"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Sustainable employment depends heavily on long-term adaptation to workplace cultures and logistical challenges like transportation and safety, highlighting the</a:t>
            </a:r>
            <a:endParaRPr lang="en-US" sz="1100"/>
          </a:p>
          <a:p>
            <a:pPr algn="l"/>
            <a:r>
              <a:rPr b="false" i="false" strike="noStrike" sz="1200">
                <a:ln/>
                <a:solidFill>
                  <a:srgbClr val="0A1F3D">
                    <a:alpha val="85098"/>
                  </a:srgbClr>
                </a:solidFill>
                <a:latin typeface="Source Han Sans"/>
                <a:ea typeface="Source Han Sans"/>
                <a:cs typeface="Source Han Sans"/>
              </a:rPr>
              <a:t>need for comprehensive, multi-dimensional support systems.</a:t>
            </a:r>
            <a:endParaRPr/>
          </a:p>
        </p:txBody>
      </p:sp>
    </p:spTree>
  </p:cSld>
  <p:clrMapOvr>
    <a:masterClrMapping/>
  </p:clrMapOvr>
</p:sld>
</file>

<file path=ppt/slides/slide3.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Research Objective</a:t>
            </a:r>
            <a:endParaRPr lang="en-US" sz="1100"/>
          </a:p>
        </p:txBody>
      </p:sp>
      <p:sp>
        <p:nvSpPr>
          <p:cNvPr name="TextBox 4" id="4"/>
          <p:cNvSpPr txBox="true"/>
          <p:nvPr/>
        </p:nvSpPr>
        <p:spPr>
          <a:xfrm flipH="false" flipV="false" rot="0">
            <a:off x="457086" y="7905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Comparative Analysis</a:t>
            </a:r>
            <a:endParaRPr lang="en-US" sz="1100"/>
          </a:p>
        </p:txBody>
      </p:sp>
      <p:sp>
        <p:nvSpPr>
          <p:cNvPr name="TextBox 5" id="5"/>
          <p:cNvSpPr txBox="true"/>
          <p:nvPr/>
        </p:nvSpPr>
        <p:spPr>
          <a:xfrm flipH="false" flipV="false" rot="0">
            <a:off x="457086" y="15049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This study aims to systematically compare the special vocational education and employment support systems between Shanghai Fengxian and the</a:t>
            </a:r>
            <a:endParaRPr lang="en-US" sz="1100"/>
          </a:p>
          <a:p>
            <a:pPr algn="l"/>
            <a:r>
              <a:rPr b="false" i="false" strike="noStrike" sz="1200">
                <a:ln/>
                <a:solidFill>
                  <a:srgbClr val="0A1F3D">
                    <a:alpha val="74901"/>
                  </a:srgbClr>
                </a:solidFill>
                <a:latin typeface="Source Han Sans"/>
                <a:ea typeface="Source Han Sans"/>
                <a:cs typeface="Source Han Sans"/>
              </a:rPr>
              <a:t>Kuala Lumpur Metropolitan Area. By analyzing two distinct socio-economic and policy contexts, the research seeks to identify effective practices and</a:t>
            </a:r>
            <a:endParaRPr/>
          </a:p>
          <a:p>
            <a:pPr algn="l"/>
            <a:r>
              <a:rPr b="false" i="false" strike="noStrike" sz="1200">
                <a:ln/>
                <a:solidFill>
                  <a:srgbClr val="0A1F3D">
                    <a:alpha val="74901"/>
                  </a:srgbClr>
                </a:solidFill>
                <a:latin typeface="Source Han Sans"/>
                <a:ea typeface="Source Han Sans"/>
                <a:cs typeface="Source Han Sans"/>
              </a:rPr>
              <a:t>structural gaps to inform a more robust, closed-loop employment transition model.</a:t>
            </a:r>
            <a:endParaRPr/>
          </a:p>
        </p:txBody>
      </p:sp>
      <p:sp>
        <p:nvSpPr>
          <p:cNvPr name="AutoShape 6" id="6"/>
          <p:cNvSpPr/>
          <p:nvPr/>
        </p:nvSpPr>
        <p:spPr>
          <a:xfrm flipH="false" flipV="false" rot="0">
            <a:off x="457086" y="2635300"/>
            <a:ext cx="28567" cy="1077366"/>
          </a:xfrm>
          <a:prstGeom prst="roundRect">
            <a:avLst>
              <a:gd name="adj" fmla="val 50000"/>
            </a:avLst>
          </a:prstGeom>
          <a:solidFill>
            <a:srgbClr val="5B8CB8">
              <a:alpha val="100000"/>
            </a:srgbClr>
          </a:solidFill>
          <a:ln>
            <a:headEnd type="none"/>
            <a:tailEnd type="none"/>
          </a:ln>
        </p:spPr>
      </p:sp>
      <p:sp>
        <p:nvSpPr>
          <p:cNvPr name="TextBox 7" id="7"/>
          <p:cNvSpPr txBox="true"/>
          <p:nvPr/>
        </p:nvSpPr>
        <p:spPr>
          <a:xfrm flipH="false" flipV="false" rot="0">
            <a:off x="676106" y="2654350"/>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Comparative Framework</a:t>
            </a:r>
            <a:endParaRPr lang="en-US" sz="1100"/>
          </a:p>
        </p:txBody>
      </p:sp>
      <p:sp>
        <p:nvSpPr>
          <p:cNvPr name="TextBox 8" id="8"/>
          <p:cNvSpPr txBox="true"/>
          <p:nvPr/>
        </p:nvSpPr>
        <p:spPr>
          <a:xfrm flipH="false" flipV="false" rot="0">
            <a:off x="676106" y="2911525"/>
            <a:ext cx="11055760"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research conducts an in-depth comparative analysis of Shanghai Fengxian's centralized, school-led model and Kuala Lumpur's decentralized, multi-sector</a:t>
            </a:r>
            <a:endParaRPr lang="en-US" sz="1100"/>
          </a:p>
          <a:p>
            <a:pPr algn="l"/>
            <a:r>
              <a:rPr b="false" i="false" strike="noStrike" sz="1200">
                <a:ln/>
                <a:solidFill>
                  <a:srgbClr val="0A1F3D">
                    <a:alpha val="85098"/>
                  </a:srgbClr>
                </a:solidFill>
                <a:latin typeface="Source Han Sans"/>
                <a:ea typeface="Source Han Sans"/>
                <a:cs typeface="Source Han Sans"/>
              </a:rPr>
              <a:t>supported employment framework.</a:t>
            </a:r>
            <a:endParaRPr/>
          </a:p>
        </p:txBody>
      </p:sp>
      <p:sp>
        <p:nvSpPr>
          <p:cNvPr name="AutoShape 9" id="9"/>
          <p:cNvSpPr/>
          <p:nvPr/>
        </p:nvSpPr>
        <p:spPr>
          <a:xfrm flipH="false" flipV="false" rot="0">
            <a:off x="457086" y="3979366"/>
            <a:ext cx="28567" cy="1077366"/>
          </a:xfrm>
          <a:prstGeom prst="roundRect">
            <a:avLst>
              <a:gd name="adj" fmla="val 50000"/>
            </a:avLst>
          </a:prstGeom>
          <a:solidFill>
            <a:srgbClr val="5B8CB8">
              <a:alpha val="100000"/>
            </a:srgbClr>
          </a:solidFill>
          <a:ln>
            <a:headEnd type="none"/>
            <a:tailEnd type="none"/>
          </a:ln>
        </p:spPr>
      </p:sp>
      <p:sp>
        <p:nvSpPr>
          <p:cNvPr name="TextBox 10" id="10"/>
          <p:cNvSpPr txBox="true"/>
          <p:nvPr/>
        </p:nvSpPr>
        <p:spPr>
          <a:xfrm flipH="false" flipV="false" rot="0">
            <a:off x="676106" y="3998416"/>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Systemic Evaluation</a:t>
            </a:r>
            <a:endParaRPr lang="en-US" sz="1100"/>
          </a:p>
        </p:txBody>
      </p:sp>
      <p:sp>
        <p:nvSpPr>
          <p:cNvPr name="TextBox 11" id="11"/>
          <p:cNvSpPr txBox="true"/>
          <p:nvPr/>
        </p:nvSpPr>
        <p:spPr>
          <a:xfrm flipH="false" flipV="false" rot="0">
            <a:off x="676106" y="4255591"/>
            <a:ext cx="11055760"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It evaluates how different educational systems, welfare policies, and NGO ecosystems shape curriculum design, internship quality, and post-graduation support</a:t>
            </a:r>
            <a:endParaRPr lang="en-US" sz="1100"/>
          </a:p>
          <a:p>
            <a:pPr algn="l"/>
            <a:r>
              <a:rPr b="false" i="false" strike="noStrike" sz="1200">
                <a:ln/>
                <a:solidFill>
                  <a:srgbClr val="0A1F3D">
                    <a:alpha val="85098"/>
                  </a:srgbClr>
                </a:solidFill>
                <a:latin typeface="Source Han Sans"/>
                <a:ea typeface="Source Han Sans"/>
                <a:cs typeface="Source Han Sans"/>
              </a:rPr>
              <a:t>mechanisms for special needs students.</a:t>
            </a:r>
            <a:endParaRPr/>
          </a:p>
        </p:txBody>
      </p:sp>
      <p:sp>
        <p:nvSpPr>
          <p:cNvPr name="AutoShape 12" id="12"/>
          <p:cNvSpPr/>
          <p:nvPr/>
        </p:nvSpPr>
        <p:spPr>
          <a:xfrm flipH="false" flipV="false" rot="0">
            <a:off x="457086" y="5323434"/>
            <a:ext cx="28567" cy="1077366"/>
          </a:xfrm>
          <a:prstGeom prst="roundRect">
            <a:avLst>
              <a:gd name="adj" fmla="val 50000"/>
            </a:avLst>
          </a:prstGeom>
          <a:solidFill>
            <a:srgbClr val="5B8CB8">
              <a:alpha val="100000"/>
            </a:srgbClr>
          </a:solidFill>
          <a:ln>
            <a:headEnd type="none"/>
            <a:tailEnd type="none"/>
          </a:ln>
        </p:spPr>
      </p:sp>
      <p:sp>
        <p:nvSpPr>
          <p:cNvPr name="TextBox 13" id="13"/>
          <p:cNvSpPr txBox="true"/>
          <p:nvPr/>
        </p:nvSpPr>
        <p:spPr>
          <a:xfrm flipH="false" flipV="false" rot="0">
            <a:off x="676106" y="5342484"/>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Actionable Outcome</a:t>
            </a:r>
            <a:endParaRPr lang="en-US" sz="1100"/>
          </a:p>
        </p:txBody>
      </p:sp>
      <p:sp>
        <p:nvSpPr>
          <p:cNvPr name="TextBox 14" id="14"/>
          <p:cNvSpPr txBox="true"/>
          <p:nvPr/>
        </p:nvSpPr>
        <p:spPr>
          <a:xfrm flipH="false" flipV="false" rot="0">
            <a:off x="676106" y="5599659"/>
            <a:ext cx="11073318"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ultimate goal is to extract actionable, cross-cultural insights from both regions to propose an integrated, closed-loop model that significantly enhances long-term</a:t>
            </a:r>
            <a:endParaRPr lang="en-US" sz="1100"/>
          </a:p>
          <a:p>
            <a:pPr algn="l"/>
            <a:r>
              <a:rPr b="false" i="false" strike="noStrike" sz="1200">
                <a:ln/>
                <a:solidFill>
                  <a:srgbClr val="0A1F3D">
                    <a:alpha val="85098"/>
                  </a:srgbClr>
                </a:solidFill>
                <a:latin typeface="Source Han Sans"/>
                <a:ea typeface="Source Han Sans"/>
                <a:cs typeface="Source Han Sans"/>
              </a:rPr>
              <a:t>employment retention rates.</a:t>
            </a:r>
            <a:endParaRPr/>
          </a:p>
        </p:txBody>
      </p:sp>
    </p:spTree>
  </p:cSld>
  <p:clrMapOvr>
    <a:masterClrMapping/>
  </p:clrMapOvr>
</p:sld>
</file>

<file path=ppt/slides/slide4.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Analysis Framework</a:t>
            </a:r>
            <a:endParaRPr lang="en-US" sz="1100"/>
          </a:p>
        </p:txBody>
      </p:sp>
      <p:sp>
        <p:nvSpPr>
          <p:cNvPr name="TextBox 4" id="4"/>
          <p:cNvSpPr txBox="true"/>
          <p:nvPr/>
        </p:nvSpPr>
        <p:spPr>
          <a:xfrm flipH="false" flipV="false" rot="0">
            <a:off x="457086" y="7524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Comparative Framework: Four Key Dimensions</a:t>
            </a:r>
            <a:endParaRPr lang="en-US" sz="1100"/>
          </a:p>
        </p:txBody>
      </p:sp>
      <p:sp>
        <p:nvSpPr>
          <p:cNvPr name="TextBox 5" id="5"/>
          <p:cNvSpPr txBox="true"/>
          <p:nvPr/>
        </p:nvSpPr>
        <p:spPr>
          <a:xfrm flipH="false" flipV="false" rot="0">
            <a:off x="457086" y="1371600"/>
            <a:ext cx="11731866" cy="40570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0196"/>
                  </a:srgbClr>
                </a:solidFill>
                <a:latin typeface="Source Han Sans"/>
                <a:ea typeface="Source Han Sans"/>
                <a:cs typeface="Source Han Sans"/>
              </a:rPr>
              <a:t>The comparative analysis is structured around four foundational dimensions — macro-level policy, meso-level curriculum, practical internships, and</a:t>
            </a:r>
            <a:endParaRPr lang="en-US" sz="1100"/>
          </a:p>
          <a:p>
            <a:pPr algn="l"/>
            <a:r>
              <a:rPr b="false" i="false" strike="noStrike" sz="1200">
                <a:ln/>
                <a:solidFill>
                  <a:srgbClr val="0A1F3D">
                    <a:alpha val="70196"/>
                  </a:srgbClr>
                </a:solidFill>
                <a:latin typeface="Source Han Sans"/>
                <a:ea typeface="Source Han Sans"/>
                <a:cs typeface="Source Han Sans"/>
              </a:rPr>
              <a:t>micro-level employment support — providing a holistic view of the vocational transition ecosystem.</a:t>
            </a:r>
            <a:endParaRPr/>
          </a:p>
        </p:txBody>
      </p:sp>
      <p:sp>
        <p:nvSpPr>
          <p:cNvPr name="AutoShape 6" id="6"/>
          <p:cNvSpPr/>
          <p:nvPr/>
        </p:nvSpPr>
        <p:spPr>
          <a:xfrm flipH="false" flipV="false" rot="0">
            <a:off x="457086" y="2049661"/>
            <a:ext cx="5542164" cy="2080320"/>
          </a:xfrm>
          <a:prstGeom prst="rect">
            <a:avLst/>
          </a:prstGeom>
          <a:solidFill>
            <a:srgbClr val="E6EAEE">
              <a:alpha val="100000"/>
            </a:srgbClr>
          </a:solidFill>
          <a:ln w="9525">
            <a:solidFill>
              <a:srgbClr val="C8D0D8">
                <a:alpha val="100000"/>
              </a:srgbClr>
            </a:solidFill>
            <a:prstDash val="solid"/>
            <a:headEnd type="none"/>
            <a:tailEnd type="none"/>
          </a:ln>
        </p:spPr>
      </p:sp>
      <p:sp>
        <p:nvSpPr>
          <p:cNvPr name="AutoShape 7" id="7"/>
          <p:cNvSpPr/>
          <p:nvPr/>
        </p:nvSpPr>
        <p:spPr>
          <a:xfrm flipH="false" flipV="false" rot="0">
            <a:off x="457086" y="2049661"/>
            <a:ext cx="5542164"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676523" y="2329651"/>
            <a:ext cx="167598" cy="167640"/>
          </a:xfrm>
          <a:custGeom>
            <a:rect l="l" t="t" r="r" b="b"/>
            <a:pathLst>
              <a:path w="9998" h="10000">
                <a:moveTo>
                  <a:pt x="8635" y="556"/>
                </a:moveTo>
                <a:lnTo>
                  <a:pt x="8635" y="1667"/>
                </a:lnTo>
                <a:lnTo>
                  <a:pt x="9998" y="1667"/>
                </a:lnTo>
                <a:lnTo>
                  <a:pt x="9998" y="2778"/>
                </a:lnTo>
                <a:lnTo>
                  <a:pt x="9544" y="2778"/>
                </a:lnTo>
                <a:lnTo>
                  <a:pt x="9544" y="8889"/>
                </a:lnTo>
                <a:lnTo>
                  <a:pt x="9998" y="8889"/>
                </a:lnTo>
                <a:lnTo>
                  <a:pt x="9998" y="10000"/>
                </a:lnTo>
                <a:lnTo>
                  <a:pt x="0" y="10000"/>
                </a:lnTo>
                <a:lnTo>
                  <a:pt x="0" y="8889"/>
                </a:lnTo>
                <a:lnTo>
                  <a:pt x="454" y="8889"/>
                </a:lnTo>
                <a:lnTo>
                  <a:pt x="454" y="2778"/>
                </a:lnTo>
                <a:lnTo>
                  <a:pt x="0" y="2778"/>
                </a:lnTo>
                <a:lnTo>
                  <a:pt x="0" y="1667"/>
                </a:lnTo>
                <a:lnTo>
                  <a:pt x="1363" y="1667"/>
                </a:lnTo>
                <a:lnTo>
                  <a:pt x="1363" y="556"/>
                </a:lnTo>
                <a:cubicBezTo>
                  <a:pt x="1363" y="400"/>
                  <a:pt x="1407" y="268"/>
                  <a:pt x="1495" y="161"/>
                </a:cubicBezTo>
                <a:cubicBezTo>
                  <a:pt x="1583" y="53"/>
                  <a:pt x="1690" y="0"/>
                  <a:pt x="1818" y="0"/>
                </a:cubicBezTo>
                <a:lnTo>
                  <a:pt x="8180" y="0"/>
                </a:lnTo>
                <a:cubicBezTo>
                  <a:pt x="8307" y="0"/>
                  <a:pt x="8415" y="53"/>
                  <a:pt x="8503" y="161"/>
                </a:cubicBezTo>
                <a:cubicBezTo>
                  <a:pt x="8591" y="268"/>
                  <a:pt x="8635" y="400"/>
                  <a:pt x="8635" y="556"/>
                </a:cubicBezTo>
                <a:moveTo>
                  <a:pt x="8635" y="8889"/>
                </a:moveTo>
                <a:lnTo>
                  <a:pt x="8635" y="2778"/>
                </a:lnTo>
                <a:lnTo>
                  <a:pt x="1363" y="2778"/>
                </a:lnTo>
                <a:lnTo>
                  <a:pt x="1363" y="8889"/>
                </a:lnTo>
                <a:lnTo>
                  <a:pt x="2727" y="8889"/>
                </a:lnTo>
                <a:lnTo>
                  <a:pt x="2727" y="5000"/>
                </a:lnTo>
                <a:lnTo>
                  <a:pt x="3636" y="5000"/>
                </a:lnTo>
                <a:lnTo>
                  <a:pt x="3636" y="8889"/>
                </a:lnTo>
                <a:lnTo>
                  <a:pt x="4545" y="8889"/>
                </a:lnTo>
                <a:lnTo>
                  <a:pt x="4545" y="5000"/>
                </a:lnTo>
                <a:lnTo>
                  <a:pt x="5453" y="5000"/>
                </a:lnTo>
                <a:lnTo>
                  <a:pt x="5453" y="8889"/>
                </a:lnTo>
                <a:lnTo>
                  <a:pt x="6362" y="8889"/>
                </a:lnTo>
                <a:lnTo>
                  <a:pt x="6362" y="5000"/>
                </a:lnTo>
                <a:lnTo>
                  <a:pt x="7271" y="5000"/>
                </a:lnTo>
                <a:lnTo>
                  <a:pt x="7271" y="8889"/>
                </a:lnTo>
                <a:lnTo>
                  <a:pt x="8635" y="8889"/>
                </a:lnTo>
                <a:moveTo>
                  <a:pt x="7726" y="1111"/>
                </a:moveTo>
                <a:lnTo>
                  <a:pt x="2272" y="1111"/>
                </a:lnTo>
                <a:lnTo>
                  <a:pt x="2272" y="1667"/>
                </a:lnTo>
                <a:lnTo>
                  <a:pt x="7726" y="1667"/>
                </a:lnTo>
              </a:path>
            </a:pathLst>
          </a:custGeom>
          <a:solidFill>
            <a:srgbClr val="5B8CB8">
              <a:alpha val="100000"/>
            </a:srgbClr>
          </a:solidFill>
          <a:ln>
            <a:headEnd type="none"/>
            <a:tailEnd type="none"/>
          </a:ln>
        </p:spPr>
      </p:sp>
      <p:sp>
        <p:nvSpPr>
          <p:cNvPr name="TextBox 9" id="9"/>
          <p:cNvSpPr txBox="true"/>
          <p:nvPr/>
        </p:nvSpPr>
        <p:spPr>
          <a:xfrm flipH="false" flipV="false" rot="0">
            <a:off x="901673" y="2353866"/>
            <a:ext cx="1410984"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System &amp; Curriculum</a:t>
            </a:r>
            <a:endParaRPr lang="en-US" sz="1100"/>
          </a:p>
        </p:txBody>
      </p:sp>
      <p:sp>
        <p:nvSpPr>
          <p:cNvPr name="TextBox 10" id="10"/>
          <p:cNvSpPr txBox="true"/>
          <p:nvPr/>
        </p:nvSpPr>
        <p:spPr>
          <a:xfrm flipH="false" flipV="false" rot="0">
            <a:off x="695151" y="2653457"/>
            <a:ext cx="506603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Policy &amp; Institutions</a:t>
            </a:r>
            <a:endParaRPr lang="en-US" sz="1100"/>
          </a:p>
        </p:txBody>
      </p:sp>
      <p:sp>
        <p:nvSpPr>
          <p:cNvPr name="TextBox 11" id="11"/>
          <p:cNvSpPr txBox="true"/>
          <p:nvPr/>
        </p:nvSpPr>
        <p:spPr>
          <a:xfrm flipH="false" flipV="false" rot="0">
            <a:off x="695151" y="3005882"/>
            <a:ext cx="5304099"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Analyzing the governmental frameworks, funding mechanisms, and institutional</a:t>
            </a:r>
            <a:endParaRPr lang="en-US" sz="1100"/>
          </a:p>
          <a:p>
            <a:pPr algn="l"/>
            <a:r>
              <a:rPr b="false" i="false" strike="noStrike" sz="1000">
                <a:ln/>
                <a:solidFill>
                  <a:srgbClr val="0A1F3D">
                    <a:alpha val="80000"/>
                  </a:srgbClr>
                </a:solidFill>
                <a:latin typeface="Source Han Sans"/>
                <a:ea typeface="Source Han Sans"/>
                <a:cs typeface="Source Han Sans"/>
              </a:rPr>
              <a:t>mandates that govern special vocational education and dictate resource allocation in</a:t>
            </a:r>
            <a:endParaRPr/>
          </a:p>
          <a:p>
            <a:pPr algn="l"/>
            <a:r>
              <a:rPr b="false" i="false" strike="noStrike" sz="1000">
                <a:ln/>
                <a:solidFill>
                  <a:srgbClr val="0A1F3D">
                    <a:alpha val="80000"/>
                  </a:srgbClr>
                </a:solidFill>
                <a:latin typeface="Source Han Sans"/>
                <a:ea typeface="Source Han Sans"/>
                <a:cs typeface="Source Han Sans"/>
              </a:rPr>
              <a:t>both regions.</a:t>
            </a:r>
            <a:endParaRPr/>
          </a:p>
        </p:txBody>
      </p:sp>
      <p:sp>
        <p:nvSpPr>
          <p:cNvPr name="AutoShape 12" id="12"/>
          <p:cNvSpPr/>
          <p:nvPr/>
        </p:nvSpPr>
        <p:spPr>
          <a:xfrm flipH="false" flipV="false" rot="0">
            <a:off x="6189702" y="2049661"/>
            <a:ext cx="5542164" cy="2080320"/>
          </a:xfrm>
          <a:prstGeom prst="rect">
            <a:avLst/>
          </a:prstGeom>
          <a:solidFill>
            <a:srgbClr val="E6EAEE">
              <a:alpha val="100000"/>
            </a:srgbClr>
          </a:solidFill>
          <a:ln w="9525">
            <a:solidFill>
              <a:srgbClr val="C8D0D8">
                <a:alpha val="100000"/>
              </a:srgbClr>
            </a:solidFill>
            <a:prstDash val="solid"/>
            <a:headEnd type="none"/>
            <a:tailEnd type="none"/>
          </a:ln>
        </p:spPr>
      </p:sp>
      <p:sp>
        <p:nvSpPr>
          <p:cNvPr name="AutoShape 13" id="13"/>
          <p:cNvSpPr/>
          <p:nvPr/>
        </p:nvSpPr>
        <p:spPr>
          <a:xfrm flipH="false" flipV="false" rot="0">
            <a:off x="6189702" y="2049661"/>
            <a:ext cx="5542164" cy="9525"/>
          </a:xfrm>
          <a:prstGeom prst="line">
            <a:avLst/>
          </a:prstGeom>
          <a:ln w="28575">
            <a:solidFill>
              <a:srgbClr val="5B8CB8">
                <a:alpha val="100000"/>
              </a:srgbClr>
            </a:solidFill>
            <a:prstDash val="solid"/>
            <a:headEnd type="none"/>
            <a:tailEnd type="none"/>
          </a:ln>
        </p:spPr>
      </p:sp>
      <p:sp>
        <p:nvSpPr>
          <p:cNvPr name="AutoShape 14" id="14"/>
          <p:cNvSpPr/>
          <p:nvPr/>
        </p:nvSpPr>
        <p:spPr>
          <a:xfrm flipH="false" flipV="false" rot="0">
            <a:off x="6409139" y="2329651"/>
            <a:ext cx="167598" cy="167640"/>
          </a:xfrm>
          <a:custGeom>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5B8CB8">
              <a:alpha val="100000"/>
            </a:srgbClr>
          </a:solidFill>
          <a:ln>
            <a:headEnd type="none"/>
            <a:tailEnd type="none"/>
          </a:ln>
        </p:spPr>
      </p:sp>
      <p:sp>
        <p:nvSpPr>
          <p:cNvPr name="TextBox 15" id="15"/>
          <p:cNvSpPr txBox="true"/>
          <p:nvPr/>
        </p:nvSpPr>
        <p:spPr>
          <a:xfrm flipH="false" flipV="false" rot="0">
            <a:off x="6634290" y="2353866"/>
            <a:ext cx="1410984"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System &amp; Curriculum</a:t>
            </a:r>
            <a:endParaRPr lang="en-US" sz="1100"/>
          </a:p>
        </p:txBody>
      </p:sp>
      <p:sp>
        <p:nvSpPr>
          <p:cNvPr name="TextBox 16" id="16"/>
          <p:cNvSpPr txBox="true"/>
          <p:nvPr/>
        </p:nvSpPr>
        <p:spPr>
          <a:xfrm flipH="false" flipV="false" rot="0">
            <a:off x="6427767" y="2653457"/>
            <a:ext cx="506603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Curriculum &amp; Certification</a:t>
            </a:r>
            <a:endParaRPr lang="en-US" sz="1100"/>
          </a:p>
        </p:txBody>
      </p:sp>
      <p:sp>
        <p:nvSpPr>
          <p:cNvPr name="TextBox 17" id="17"/>
          <p:cNvSpPr txBox="true"/>
          <p:nvPr/>
        </p:nvSpPr>
        <p:spPr>
          <a:xfrm flipH="false" flipV="false" rot="0">
            <a:off x="6427767" y="3005882"/>
            <a:ext cx="5304099"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Evaluating the alignment of school curricula with actual industry standards and the</a:t>
            </a:r>
            <a:endParaRPr lang="en-US" sz="1100"/>
          </a:p>
          <a:p>
            <a:pPr algn="l"/>
            <a:r>
              <a:rPr b="false" i="false" strike="noStrike" sz="1000">
                <a:ln/>
                <a:solidFill>
                  <a:srgbClr val="0A1F3D">
                    <a:alpha val="80000"/>
                  </a:srgbClr>
                </a:solidFill>
                <a:latin typeface="Source Han Sans"/>
                <a:ea typeface="Source Han Sans"/>
                <a:cs typeface="Source Han Sans"/>
              </a:rPr>
              <a:t>labor-market validity of the vocational certifications awarded to graduates.</a:t>
            </a:r>
            <a:endParaRPr/>
          </a:p>
        </p:txBody>
      </p:sp>
      <p:sp>
        <p:nvSpPr>
          <p:cNvPr name="AutoShape 18" id="18"/>
          <p:cNvSpPr/>
          <p:nvPr/>
        </p:nvSpPr>
        <p:spPr>
          <a:xfrm flipH="false" flipV="false" rot="0">
            <a:off x="457086" y="4320480"/>
            <a:ext cx="5542164" cy="2080320"/>
          </a:xfrm>
          <a:prstGeom prst="rect">
            <a:avLst/>
          </a:prstGeom>
          <a:solidFill>
            <a:srgbClr val="E6EAEE">
              <a:alpha val="100000"/>
            </a:srgbClr>
          </a:solidFill>
          <a:ln w="9525">
            <a:solidFill>
              <a:srgbClr val="C8D0D8">
                <a:alpha val="100000"/>
              </a:srgbClr>
            </a:solidFill>
            <a:prstDash val="solid"/>
            <a:headEnd type="none"/>
            <a:tailEnd type="none"/>
          </a:ln>
        </p:spPr>
      </p:sp>
      <p:sp>
        <p:nvSpPr>
          <p:cNvPr name="AutoShape 19" id="19"/>
          <p:cNvSpPr/>
          <p:nvPr/>
        </p:nvSpPr>
        <p:spPr>
          <a:xfrm flipH="false" flipV="false" rot="0">
            <a:off x="457086" y="4320480"/>
            <a:ext cx="5542164" cy="9525"/>
          </a:xfrm>
          <a:prstGeom prst="line">
            <a:avLst/>
          </a:prstGeom>
          <a:ln w="28575">
            <a:solidFill>
              <a:srgbClr val="5B8CB8">
                <a:alpha val="100000"/>
              </a:srgbClr>
            </a:solidFill>
            <a:prstDash val="solid"/>
            <a:headEnd type="none"/>
            <a:tailEnd type="none"/>
          </a:ln>
        </p:spPr>
      </p:sp>
      <p:sp>
        <p:nvSpPr>
          <p:cNvPr name="AutoShape 20" id="20"/>
          <p:cNvSpPr/>
          <p:nvPr/>
        </p:nvSpPr>
        <p:spPr>
          <a:xfrm flipH="false" flipV="false" rot="0">
            <a:off x="676523" y="4600471"/>
            <a:ext cx="167598" cy="167640"/>
          </a:xfrm>
          <a:custGeom>
            <a:rect l="l" t="t" r="r" b="b"/>
            <a:pathLst>
              <a:path w="9998" h="10000">
                <a:moveTo>
                  <a:pt x="500" y="2000"/>
                </a:moveTo>
                <a:lnTo>
                  <a:pt x="2500" y="2000"/>
                </a:lnTo>
                <a:lnTo>
                  <a:pt x="2500" y="500"/>
                </a:lnTo>
                <a:cubicBezTo>
                  <a:pt x="2500" y="360"/>
                  <a:pt x="2548" y="241"/>
                  <a:pt x="2644" y="145"/>
                </a:cubicBezTo>
                <a:cubicBezTo>
                  <a:pt x="2740" y="48"/>
                  <a:pt x="2859" y="0"/>
                  <a:pt x="2999" y="0"/>
                </a:cubicBezTo>
                <a:lnTo>
                  <a:pt x="6999" y="0"/>
                </a:lnTo>
                <a:cubicBezTo>
                  <a:pt x="7139" y="0"/>
                  <a:pt x="7257" y="48"/>
                  <a:pt x="7354" y="145"/>
                </a:cubicBezTo>
                <a:cubicBezTo>
                  <a:pt x="7450" y="241"/>
                  <a:pt x="7498" y="360"/>
                  <a:pt x="7498" y="500"/>
                </a:cubicBezTo>
                <a:lnTo>
                  <a:pt x="7498" y="2000"/>
                </a:lnTo>
                <a:lnTo>
                  <a:pt x="9498" y="2000"/>
                </a:lnTo>
                <a:cubicBezTo>
                  <a:pt x="9638" y="2000"/>
                  <a:pt x="9756" y="2048"/>
                  <a:pt x="9853" y="2145"/>
                </a:cubicBezTo>
                <a:cubicBezTo>
                  <a:pt x="9949" y="2241"/>
                  <a:pt x="9998" y="2360"/>
                  <a:pt x="9998" y="2500"/>
                </a:cubicBezTo>
                <a:lnTo>
                  <a:pt x="9998" y="9500"/>
                </a:lnTo>
                <a:cubicBezTo>
                  <a:pt x="9998" y="9640"/>
                  <a:pt x="9949" y="9758"/>
                  <a:pt x="9853" y="9855"/>
                </a:cubicBezTo>
                <a:cubicBezTo>
                  <a:pt x="9756" y="9951"/>
                  <a:pt x="9638" y="10000"/>
                  <a:pt x="9498" y="10000"/>
                </a:cubicBezTo>
                <a:lnTo>
                  <a:pt x="500" y="10000"/>
                </a:lnTo>
                <a:cubicBezTo>
                  <a:pt x="360" y="10000"/>
                  <a:pt x="241" y="9951"/>
                  <a:pt x="145" y="9855"/>
                </a:cubicBezTo>
                <a:cubicBezTo>
                  <a:pt x="48" y="9758"/>
                  <a:pt x="0" y="9640"/>
                  <a:pt x="0" y="9500"/>
                </a:cubicBezTo>
                <a:lnTo>
                  <a:pt x="0" y="2500"/>
                </a:lnTo>
                <a:cubicBezTo>
                  <a:pt x="0" y="2360"/>
                  <a:pt x="48" y="2241"/>
                  <a:pt x="145" y="2145"/>
                </a:cubicBezTo>
                <a:cubicBezTo>
                  <a:pt x="241" y="2048"/>
                  <a:pt x="360" y="2000"/>
                  <a:pt x="500" y="2000"/>
                </a:cubicBezTo>
                <a:moveTo>
                  <a:pt x="8998" y="7500"/>
                </a:moveTo>
                <a:lnTo>
                  <a:pt x="1000" y="7500"/>
                </a:lnTo>
                <a:lnTo>
                  <a:pt x="1000" y="9000"/>
                </a:lnTo>
                <a:lnTo>
                  <a:pt x="8998" y="9000"/>
                </a:lnTo>
                <a:lnTo>
                  <a:pt x="8998" y="7500"/>
                </a:lnTo>
                <a:moveTo>
                  <a:pt x="1000" y="3000"/>
                </a:moveTo>
                <a:lnTo>
                  <a:pt x="1000" y="6500"/>
                </a:lnTo>
                <a:lnTo>
                  <a:pt x="8998" y="6500"/>
                </a:lnTo>
                <a:lnTo>
                  <a:pt x="8998" y="3000"/>
                </a:lnTo>
                <a:lnTo>
                  <a:pt x="1000" y="3000"/>
                </a:lnTo>
                <a:moveTo>
                  <a:pt x="6499" y="1000"/>
                </a:moveTo>
                <a:lnTo>
                  <a:pt x="3499" y="1000"/>
                </a:lnTo>
                <a:lnTo>
                  <a:pt x="3499" y="2000"/>
                </a:lnTo>
                <a:lnTo>
                  <a:pt x="6499" y="2000"/>
                </a:lnTo>
                <a:lnTo>
                  <a:pt x="6499" y="1000"/>
                </a:lnTo>
                <a:moveTo>
                  <a:pt x="4499" y="6000"/>
                </a:moveTo>
                <a:lnTo>
                  <a:pt x="4499" y="5000"/>
                </a:lnTo>
                <a:lnTo>
                  <a:pt x="5499" y="5000"/>
                </a:lnTo>
                <a:lnTo>
                  <a:pt x="5499" y="6000"/>
                </a:lnTo>
              </a:path>
            </a:pathLst>
          </a:custGeom>
          <a:solidFill>
            <a:srgbClr val="5B8CB8">
              <a:alpha val="100000"/>
            </a:srgbClr>
          </a:solidFill>
          <a:ln>
            <a:headEnd type="none"/>
            <a:tailEnd type="none"/>
          </a:ln>
        </p:spPr>
      </p:sp>
      <p:sp>
        <p:nvSpPr>
          <p:cNvPr name="TextBox 21" id="21"/>
          <p:cNvSpPr txBox="true"/>
          <p:nvPr/>
        </p:nvSpPr>
        <p:spPr>
          <a:xfrm flipH="false" flipV="false" rot="0">
            <a:off x="901673" y="4624685"/>
            <a:ext cx="130400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Practice &amp; Support</a:t>
            </a:r>
            <a:endParaRPr lang="en-US" sz="1100"/>
          </a:p>
        </p:txBody>
      </p:sp>
      <p:sp>
        <p:nvSpPr>
          <p:cNvPr name="TextBox 22" id="22"/>
          <p:cNvSpPr txBox="true"/>
          <p:nvPr/>
        </p:nvSpPr>
        <p:spPr>
          <a:xfrm flipH="false" flipV="false" rot="0">
            <a:off x="695151" y="4924276"/>
            <a:ext cx="506603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Internship &amp; Job Cognition</a:t>
            </a:r>
            <a:endParaRPr lang="en-US" sz="1100"/>
          </a:p>
        </p:txBody>
      </p:sp>
      <p:sp>
        <p:nvSpPr>
          <p:cNvPr name="TextBox 23" id="23"/>
          <p:cNvSpPr txBox="true"/>
          <p:nvPr/>
        </p:nvSpPr>
        <p:spPr>
          <a:xfrm flipH="false" flipV="false" rot="0">
            <a:off x="695151" y="5276701"/>
            <a:ext cx="5304099"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Assessing the quality, duration, and diversity of workplace exposure, and measuring</a:t>
            </a:r>
            <a:endParaRPr lang="en-US" sz="1100"/>
          </a:p>
          <a:p>
            <a:pPr algn="l"/>
            <a:r>
              <a:rPr b="false" i="false" strike="noStrike" sz="1000">
                <a:ln/>
                <a:solidFill>
                  <a:srgbClr val="0A1F3D">
                    <a:alpha val="80000"/>
                  </a:srgbClr>
                </a:solidFill>
                <a:latin typeface="Source Han Sans"/>
                <a:ea typeface="Source Han Sans"/>
                <a:cs typeface="Source Han Sans"/>
              </a:rPr>
              <a:t>how effectively it prepares students for the psychological and physical demands of</a:t>
            </a:r>
            <a:endParaRPr/>
          </a:p>
          <a:p>
            <a:pPr algn="l"/>
            <a:r>
              <a:rPr b="false" i="false" strike="noStrike" sz="1000">
                <a:ln/>
                <a:solidFill>
                  <a:srgbClr val="0A1F3D">
                    <a:alpha val="80000"/>
                  </a:srgbClr>
                </a:solidFill>
                <a:latin typeface="Source Han Sans"/>
                <a:ea typeface="Source Han Sans"/>
                <a:cs typeface="Source Han Sans"/>
              </a:rPr>
              <a:t>real jobs.</a:t>
            </a:r>
            <a:endParaRPr/>
          </a:p>
        </p:txBody>
      </p:sp>
      <p:sp>
        <p:nvSpPr>
          <p:cNvPr name="AutoShape 24" id="24"/>
          <p:cNvSpPr/>
          <p:nvPr/>
        </p:nvSpPr>
        <p:spPr>
          <a:xfrm flipH="false" flipV="false" rot="0">
            <a:off x="6189702" y="4320480"/>
            <a:ext cx="5542164" cy="2080320"/>
          </a:xfrm>
          <a:prstGeom prst="rect">
            <a:avLst/>
          </a:prstGeom>
          <a:solidFill>
            <a:srgbClr val="E6EAEE">
              <a:alpha val="100000"/>
            </a:srgbClr>
          </a:solidFill>
          <a:ln w="9525">
            <a:solidFill>
              <a:srgbClr val="C8D0D8">
                <a:alpha val="100000"/>
              </a:srgbClr>
            </a:solidFill>
            <a:prstDash val="solid"/>
            <a:headEnd type="none"/>
            <a:tailEnd type="none"/>
          </a:ln>
        </p:spPr>
      </p:sp>
      <p:sp>
        <p:nvSpPr>
          <p:cNvPr name="AutoShape 25" id="25"/>
          <p:cNvSpPr/>
          <p:nvPr/>
        </p:nvSpPr>
        <p:spPr>
          <a:xfrm flipH="false" flipV="false" rot="0">
            <a:off x="6189702" y="4320480"/>
            <a:ext cx="5542164" cy="9525"/>
          </a:xfrm>
          <a:prstGeom prst="line">
            <a:avLst/>
          </a:prstGeom>
          <a:ln w="28575">
            <a:solidFill>
              <a:srgbClr val="5B8CB8">
                <a:alpha val="100000"/>
              </a:srgbClr>
            </a:solidFill>
            <a:prstDash val="solid"/>
            <a:headEnd type="none"/>
            <a:tailEnd type="none"/>
          </a:ln>
        </p:spPr>
      </p:sp>
      <p:sp>
        <p:nvSpPr>
          <p:cNvPr name="AutoShape 26" id="26"/>
          <p:cNvSpPr/>
          <p:nvPr/>
        </p:nvSpPr>
        <p:spPr>
          <a:xfrm flipH="false" flipV="false" rot="0">
            <a:off x="6409139" y="4600471"/>
            <a:ext cx="167598" cy="167640"/>
          </a:xfrm>
          <a:custGeom>
            <a:rect l="l" t="t" r="r" b="b"/>
            <a:pathLst>
              <a:path w="9998" h="10000">
                <a:moveTo>
                  <a:pt x="444" y="3359"/>
                </a:moveTo>
                <a:lnTo>
                  <a:pt x="1776" y="3359"/>
                </a:lnTo>
                <a:cubicBezTo>
                  <a:pt x="1900" y="3359"/>
                  <a:pt x="2005" y="3412"/>
                  <a:pt x="2091" y="3520"/>
                </a:cubicBezTo>
                <a:cubicBezTo>
                  <a:pt x="2177" y="3626"/>
                  <a:pt x="2220" y="3757"/>
                  <a:pt x="2220" y="3913"/>
                </a:cubicBezTo>
                <a:cubicBezTo>
                  <a:pt x="2575" y="3913"/>
                  <a:pt x="2917" y="3984"/>
                  <a:pt x="3245" y="4128"/>
                </a:cubicBezTo>
                <a:cubicBezTo>
                  <a:pt x="3573" y="4272"/>
                  <a:pt x="3874" y="4477"/>
                  <a:pt x="4147" y="4743"/>
                </a:cubicBezTo>
                <a:lnTo>
                  <a:pt x="5106" y="4743"/>
                </a:lnTo>
                <a:cubicBezTo>
                  <a:pt x="5396" y="4743"/>
                  <a:pt x="5669" y="4816"/>
                  <a:pt x="5927" y="4964"/>
                </a:cubicBezTo>
                <a:cubicBezTo>
                  <a:pt x="6184" y="5111"/>
                  <a:pt x="6407" y="5314"/>
                  <a:pt x="6597" y="5573"/>
                </a:cubicBezTo>
                <a:lnTo>
                  <a:pt x="7991" y="5573"/>
                </a:lnTo>
                <a:cubicBezTo>
                  <a:pt x="8429" y="5573"/>
                  <a:pt x="8827" y="5716"/>
                  <a:pt x="9186" y="6004"/>
                </a:cubicBezTo>
                <a:cubicBezTo>
                  <a:pt x="9544" y="6292"/>
                  <a:pt x="9814" y="6672"/>
                  <a:pt x="9998" y="7144"/>
                </a:cubicBezTo>
                <a:cubicBezTo>
                  <a:pt x="9465" y="8030"/>
                  <a:pt x="8796" y="8723"/>
                  <a:pt x="7991" y="9225"/>
                </a:cubicBezTo>
                <a:cubicBezTo>
                  <a:pt x="7156" y="9741"/>
                  <a:pt x="6268" y="10000"/>
                  <a:pt x="5328" y="10000"/>
                </a:cubicBezTo>
                <a:cubicBezTo>
                  <a:pt x="4126" y="10000"/>
                  <a:pt x="3081" y="9693"/>
                  <a:pt x="2193" y="9081"/>
                </a:cubicBezTo>
                <a:cubicBezTo>
                  <a:pt x="2163" y="9191"/>
                  <a:pt x="2110" y="9280"/>
                  <a:pt x="2033" y="9347"/>
                </a:cubicBezTo>
                <a:cubicBezTo>
                  <a:pt x="1956" y="9413"/>
                  <a:pt x="1870" y="9447"/>
                  <a:pt x="1776" y="9447"/>
                </a:cubicBezTo>
                <a:lnTo>
                  <a:pt x="444" y="9447"/>
                </a:lnTo>
                <a:cubicBezTo>
                  <a:pt x="319" y="9447"/>
                  <a:pt x="214" y="9393"/>
                  <a:pt x="129" y="9286"/>
                </a:cubicBezTo>
                <a:cubicBezTo>
                  <a:pt x="43" y="9179"/>
                  <a:pt x="0" y="9048"/>
                  <a:pt x="0" y="8893"/>
                </a:cubicBezTo>
                <a:lnTo>
                  <a:pt x="0" y="3913"/>
                </a:lnTo>
                <a:cubicBezTo>
                  <a:pt x="0" y="3757"/>
                  <a:pt x="43" y="3626"/>
                  <a:pt x="129" y="3520"/>
                </a:cubicBezTo>
                <a:cubicBezTo>
                  <a:pt x="214" y="3412"/>
                  <a:pt x="319" y="3359"/>
                  <a:pt x="444" y="3359"/>
                </a:cubicBezTo>
                <a:moveTo>
                  <a:pt x="2220" y="5019"/>
                </a:moveTo>
                <a:lnTo>
                  <a:pt x="2220" y="7797"/>
                </a:lnTo>
                <a:lnTo>
                  <a:pt x="2238" y="7820"/>
                </a:lnTo>
                <a:cubicBezTo>
                  <a:pt x="3060" y="8535"/>
                  <a:pt x="4090" y="8893"/>
                  <a:pt x="5328" y="8893"/>
                </a:cubicBezTo>
                <a:cubicBezTo>
                  <a:pt x="5990" y="8893"/>
                  <a:pt x="6622" y="8741"/>
                  <a:pt x="7223" y="8439"/>
                </a:cubicBezTo>
                <a:cubicBezTo>
                  <a:pt x="7823" y="8137"/>
                  <a:pt x="8352" y="7709"/>
                  <a:pt x="8808" y="7156"/>
                </a:cubicBezTo>
                <a:lnTo>
                  <a:pt x="8861" y="7089"/>
                </a:lnTo>
                <a:lnTo>
                  <a:pt x="8817" y="7034"/>
                </a:lnTo>
                <a:cubicBezTo>
                  <a:pt x="8598" y="6820"/>
                  <a:pt x="8352" y="6702"/>
                  <a:pt x="8080" y="6680"/>
                </a:cubicBezTo>
                <a:lnTo>
                  <a:pt x="7991" y="6680"/>
                </a:lnTo>
                <a:lnTo>
                  <a:pt x="7059" y="6680"/>
                </a:lnTo>
                <a:cubicBezTo>
                  <a:pt x="7088" y="6856"/>
                  <a:pt x="7103" y="7041"/>
                  <a:pt x="7103" y="7233"/>
                </a:cubicBezTo>
                <a:lnTo>
                  <a:pt x="7103" y="7786"/>
                </a:lnTo>
                <a:lnTo>
                  <a:pt x="3108" y="7786"/>
                </a:lnTo>
                <a:lnTo>
                  <a:pt x="3108" y="6680"/>
                </a:lnTo>
                <a:lnTo>
                  <a:pt x="6127" y="6680"/>
                </a:lnTo>
                <a:lnTo>
                  <a:pt x="6109" y="6635"/>
                </a:lnTo>
                <a:cubicBezTo>
                  <a:pt x="6020" y="6413"/>
                  <a:pt x="5894" y="6231"/>
                  <a:pt x="5732" y="6087"/>
                </a:cubicBezTo>
                <a:cubicBezTo>
                  <a:pt x="5568" y="5943"/>
                  <a:pt x="5383" y="5864"/>
                  <a:pt x="5177" y="5849"/>
                </a:cubicBezTo>
                <a:lnTo>
                  <a:pt x="3809" y="5849"/>
                </a:lnTo>
                <a:cubicBezTo>
                  <a:pt x="3601" y="5591"/>
                  <a:pt x="3362" y="5388"/>
                  <a:pt x="3090" y="5241"/>
                </a:cubicBezTo>
                <a:cubicBezTo>
                  <a:pt x="2818" y="5093"/>
                  <a:pt x="2528" y="5019"/>
                  <a:pt x="2220" y="5019"/>
                </a:cubicBezTo>
                <a:moveTo>
                  <a:pt x="1332" y="8340"/>
                </a:moveTo>
                <a:lnTo>
                  <a:pt x="1332" y="4466"/>
                </a:lnTo>
                <a:lnTo>
                  <a:pt x="888" y="4466"/>
                </a:lnTo>
                <a:lnTo>
                  <a:pt x="888" y="8340"/>
                </a:lnTo>
                <a:lnTo>
                  <a:pt x="1332" y="8340"/>
                </a:lnTo>
                <a:moveTo>
                  <a:pt x="5612" y="360"/>
                </a:moveTo>
                <a:lnTo>
                  <a:pt x="5771" y="548"/>
                </a:lnTo>
                <a:lnTo>
                  <a:pt x="5931" y="360"/>
                </a:lnTo>
                <a:cubicBezTo>
                  <a:pt x="6073" y="182"/>
                  <a:pt x="6239" y="62"/>
                  <a:pt x="6429" y="0"/>
                </a:cubicBezTo>
                <a:cubicBezTo>
                  <a:pt x="6618" y="-62"/>
                  <a:pt x="6809" y="-62"/>
                  <a:pt x="7001" y="0"/>
                </a:cubicBezTo>
                <a:cubicBezTo>
                  <a:pt x="7193" y="62"/>
                  <a:pt x="7361" y="182"/>
                  <a:pt x="7503" y="360"/>
                </a:cubicBezTo>
                <a:cubicBezTo>
                  <a:pt x="7645" y="536"/>
                  <a:pt x="7739" y="743"/>
                  <a:pt x="7787" y="980"/>
                </a:cubicBezTo>
                <a:cubicBezTo>
                  <a:pt x="7834" y="1216"/>
                  <a:pt x="7834" y="1452"/>
                  <a:pt x="7787" y="1688"/>
                </a:cubicBezTo>
                <a:cubicBezTo>
                  <a:pt x="7739" y="1924"/>
                  <a:pt x="7645" y="2130"/>
                  <a:pt x="7503" y="2308"/>
                </a:cubicBezTo>
                <a:lnTo>
                  <a:pt x="5771" y="4466"/>
                </a:lnTo>
                <a:lnTo>
                  <a:pt x="4049" y="2308"/>
                </a:lnTo>
                <a:cubicBezTo>
                  <a:pt x="3907" y="2130"/>
                  <a:pt x="3810" y="1924"/>
                  <a:pt x="3760" y="1688"/>
                </a:cubicBezTo>
                <a:cubicBezTo>
                  <a:pt x="3710" y="1452"/>
                  <a:pt x="3710" y="1216"/>
                  <a:pt x="3760" y="980"/>
                </a:cubicBezTo>
                <a:cubicBezTo>
                  <a:pt x="3810" y="743"/>
                  <a:pt x="3907" y="536"/>
                  <a:pt x="4049" y="360"/>
                </a:cubicBezTo>
                <a:cubicBezTo>
                  <a:pt x="4191" y="182"/>
                  <a:pt x="4356" y="62"/>
                  <a:pt x="4546" y="0"/>
                </a:cubicBezTo>
                <a:cubicBezTo>
                  <a:pt x="4735" y="-62"/>
                  <a:pt x="4924" y="-62"/>
                  <a:pt x="5114" y="0"/>
                </a:cubicBezTo>
                <a:cubicBezTo>
                  <a:pt x="5304" y="62"/>
                  <a:pt x="5470" y="182"/>
                  <a:pt x="5612" y="360"/>
                </a:cubicBezTo>
                <a:moveTo>
                  <a:pt x="4670" y="1134"/>
                </a:moveTo>
                <a:cubicBezTo>
                  <a:pt x="4634" y="1186"/>
                  <a:pt x="4614" y="1245"/>
                  <a:pt x="4608" y="1312"/>
                </a:cubicBezTo>
                <a:cubicBezTo>
                  <a:pt x="4602" y="1378"/>
                  <a:pt x="4614" y="1437"/>
                  <a:pt x="4644" y="1489"/>
                </a:cubicBezTo>
                <a:lnTo>
                  <a:pt x="4670" y="1533"/>
                </a:lnTo>
                <a:lnTo>
                  <a:pt x="5771" y="2894"/>
                </a:lnTo>
                <a:lnTo>
                  <a:pt x="6873" y="1533"/>
                </a:lnTo>
                <a:cubicBezTo>
                  <a:pt x="6908" y="1481"/>
                  <a:pt x="6929" y="1422"/>
                  <a:pt x="6935" y="1356"/>
                </a:cubicBezTo>
                <a:cubicBezTo>
                  <a:pt x="6941" y="1289"/>
                  <a:pt x="6929" y="1230"/>
                  <a:pt x="6899" y="1179"/>
                </a:cubicBezTo>
                <a:lnTo>
                  <a:pt x="6873" y="1134"/>
                </a:lnTo>
                <a:cubicBezTo>
                  <a:pt x="6831" y="1090"/>
                  <a:pt x="6783" y="1064"/>
                  <a:pt x="6730" y="1057"/>
                </a:cubicBezTo>
                <a:cubicBezTo>
                  <a:pt x="6677" y="1049"/>
                  <a:pt x="6630" y="1068"/>
                  <a:pt x="6588" y="1112"/>
                </a:cubicBezTo>
                <a:lnTo>
                  <a:pt x="6553" y="1134"/>
                </a:lnTo>
                <a:lnTo>
                  <a:pt x="5771" y="2120"/>
                </a:lnTo>
                <a:lnTo>
                  <a:pt x="4990" y="1134"/>
                </a:lnTo>
                <a:lnTo>
                  <a:pt x="4955" y="1112"/>
                </a:lnTo>
                <a:cubicBezTo>
                  <a:pt x="4913" y="1068"/>
                  <a:pt x="4865" y="1049"/>
                  <a:pt x="4813" y="1057"/>
                </a:cubicBezTo>
                <a:cubicBezTo>
                  <a:pt x="4759" y="1064"/>
                  <a:pt x="4712" y="1090"/>
                  <a:pt x="4670" y="1134"/>
                </a:cubicBezTo>
              </a:path>
            </a:pathLst>
          </a:custGeom>
          <a:solidFill>
            <a:srgbClr val="5B8CB8">
              <a:alpha val="100000"/>
            </a:srgbClr>
          </a:solidFill>
          <a:ln>
            <a:headEnd type="none"/>
            <a:tailEnd type="none"/>
          </a:ln>
        </p:spPr>
      </p:sp>
      <p:sp>
        <p:nvSpPr>
          <p:cNvPr name="TextBox 27" id="27"/>
          <p:cNvSpPr txBox="true"/>
          <p:nvPr/>
        </p:nvSpPr>
        <p:spPr>
          <a:xfrm flipH="false" flipV="false" rot="0">
            <a:off x="6634290" y="4624685"/>
            <a:ext cx="130400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Practice &amp; Support</a:t>
            </a:r>
            <a:endParaRPr lang="en-US" sz="1100"/>
          </a:p>
        </p:txBody>
      </p:sp>
      <p:sp>
        <p:nvSpPr>
          <p:cNvPr name="TextBox 28" id="28"/>
          <p:cNvSpPr txBox="true"/>
          <p:nvPr/>
        </p:nvSpPr>
        <p:spPr>
          <a:xfrm flipH="false" flipV="false" rot="0">
            <a:off x="6427767" y="4924276"/>
            <a:ext cx="506603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Continuous Employment Support</a:t>
            </a:r>
            <a:endParaRPr lang="en-US" sz="1100"/>
          </a:p>
        </p:txBody>
      </p:sp>
      <p:sp>
        <p:nvSpPr>
          <p:cNvPr name="TextBox 29" id="29"/>
          <p:cNvSpPr txBox="true"/>
          <p:nvPr/>
        </p:nvSpPr>
        <p:spPr>
          <a:xfrm flipH="false" flipV="false" rot="0">
            <a:off x="6427767" y="5276701"/>
            <a:ext cx="5304099"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Examining the post-graduation safety nets, including the availability of professional</a:t>
            </a:r>
            <a:endParaRPr lang="en-US" sz="1100"/>
          </a:p>
          <a:p>
            <a:pPr algn="l"/>
            <a:r>
              <a:rPr b="false" i="false" strike="noStrike" sz="1000">
                <a:ln/>
                <a:solidFill>
                  <a:srgbClr val="0A1F3D">
                    <a:alpha val="80000"/>
                  </a:srgbClr>
                </a:solidFill>
                <a:latin typeface="Source Han Sans"/>
                <a:ea typeface="Source Han Sans"/>
                <a:cs typeface="Source Han Sans"/>
              </a:rPr>
              <a:t>job coaching, employer incentive programs, and long-term retention tracking</a:t>
            </a:r>
            <a:endParaRPr/>
          </a:p>
          <a:p>
            <a:pPr algn="l"/>
            <a:r>
              <a:rPr b="false" i="false" strike="noStrike" sz="1000">
                <a:ln/>
                <a:solidFill>
                  <a:srgbClr val="0A1F3D">
                    <a:alpha val="80000"/>
                  </a:srgbClr>
                </a:solidFill>
                <a:latin typeface="Source Han Sans"/>
                <a:ea typeface="Source Han Sans"/>
                <a:cs typeface="Source Han Sans"/>
              </a:rPr>
              <a:t>mechanisms.</a:t>
            </a:r>
            <a:endParaRPr/>
          </a:p>
        </p:txBody>
      </p:sp>
    </p:spTree>
  </p:cSld>
  <p:clrMapOvr>
    <a:masterClrMapping/>
  </p:clrMapOvr>
</p:sld>
</file>

<file path=ppt/slides/slide5.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Employment Transition</a:t>
            </a:r>
            <a:endParaRPr lang="en-US" sz="1100"/>
          </a:p>
        </p:txBody>
      </p:sp>
      <p:sp>
        <p:nvSpPr>
          <p:cNvPr name="TextBox 4" id="4"/>
          <p:cNvSpPr txBox="true"/>
          <p:nvPr/>
        </p:nvSpPr>
        <p:spPr>
          <a:xfrm flipH="false" flipV="false" rot="0">
            <a:off x="457086" y="790575"/>
            <a:ext cx="11274781" cy="438150"/>
          </a:xfrm>
          <a:prstGeom prst="rect">
            <a:avLst/>
          </a:prstGeom>
          <a:ln>
            <a:headEnd type="none"/>
            <a:tailEnd type="none"/>
          </a:ln>
        </p:spPr>
        <p:txBody>
          <a:bodyPr anchor="t" rtlCol="false" anchorCtr="false" wrap="none" lIns="0" rIns="0" tIns="0" bIns="0" vert="horz"/>
          <a:lstStyle/>
          <a:p>
            <a:pPr algn="l">
              <a:defRPr/>
            </a:pPr>
            <a:r>
              <a:rPr lang="en-US" b="true" i="false" strike="noStrike" sz="3100">
                <a:ln/>
                <a:solidFill>
                  <a:srgbClr val="0A1F3D">
                    <a:alpha val="100000"/>
                  </a:srgbClr>
                </a:solidFill>
                <a:latin typeface="Source Han Serif CN"/>
                <a:ea typeface="Source Han Serif CN"/>
                <a:cs typeface="Source Han Serif CN"/>
              </a:rPr>
              <a:t>Why Employment Retention Matters</a:t>
            </a:r>
            <a:endParaRPr lang="en-US" sz="1100"/>
          </a:p>
        </p:txBody>
      </p:sp>
      <p:sp>
        <p:nvSpPr>
          <p:cNvPr name="TextBox 5" id="5"/>
          <p:cNvSpPr txBox="true"/>
          <p:nvPr/>
        </p:nvSpPr>
        <p:spPr>
          <a:xfrm flipH="false" flipV="false" rot="0">
            <a:off x="457086" y="1545878"/>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Securing a job is merely the first step; maintaining it is the true measure of vocational success. Employment retention is a multidimensional</a:t>
            </a:r>
            <a:endParaRPr lang="en-US" sz="1100"/>
          </a:p>
          <a:p>
            <a:pPr algn="l"/>
            <a:r>
              <a:rPr b="false" i="false" strike="noStrike" sz="1200">
                <a:ln/>
                <a:solidFill>
                  <a:srgbClr val="0A1F3D">
                    <a:alpha val="72156"/>
                  </a:srgbClr>
                </a:solidFill>
                <a:latin typeface="Source Han Sans"/>
                <a:ea typeface="Source Han Sans"/>
                <a:cs typeface="Source Han Sans"/>
              </a:rPr>
              <a:t>construct that goes beyond basic task execution, encompassing the individual's ability to navigate social dynamics, manage personal logistics,</a:t>
            </a:r>
            <a:endParaRPr/>
          </a:p>
          <a:p>
            <a:pPr algn="l"/>
            <a:r>
              <a:rPr b="false" i="false" strike="noStrike" sz="1200">
                <a:ln/>
                <a:solidFill>
                  <a:srgbClr val="0A1F3D">
                    <a:alpha val="72156"/>
                  </a:srgbClr>
                </a:solidFill>
                <a:latin typeface="Source Han Sans"/>
                <a:ea typeface="Source Han Sans"/>
                <a:cs typeface="Source Han Sans"/>
              </a:rPr>
              <a:t>and adapt to evolving workplace expectations over time.</a:t>
            </a:r>
            <a:endParaRPr/>
          </a:p>
        </p:txBody>
      </p:sp>
      <p:sp>
        <p:nvSpPr>
          <p:cNvPr name="AutoShape 6" id="6"/>
          <p:cNvSpPr/>
          <p:nvPr/>
        </p:nvSpPr>
        <p:spPr>
          <a:xfrm flipH="false" flipV="false" rot="0">
            <a:off x="457086" y="2985939"/>
            <a:ext cx="11274781" cy="85725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985939"/>
            <a:ext cx="9522" cy="857250"/>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752287" y="3185964"/>
            <a:ext cx="19804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0000"/>
                  </a:srgbClr>
                </a:solidFill>
                <a:latin typeface="Source Han Sans"/>
                <a:ea typeface="Source Han Sans"/>
                <a:cs typeface="Source Han Sans"/>
              </a:rPr>
              <a:t>01</a:t>
            </a:r>
            <a:endParaRPr lang="en-US" sz="1100"/>
          </a:p>
        </p:txBody>
      </p:sp>
      <p:sp>
        <p:nvSpPr>
          <p:cNvPr name="TextBox 9" id="9"/>
          <p:cNvSpPr txBox="true"/>
          <p:nvPr/>
        </p:nvSpPr>
        <p:spPr>
          <a:xfrm flipH="false" flipV="false" rot="0">
            <a:off x="1083644" y="3195489"/>
            <a:ext cx="10372066"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Task performance alone is insufficient for job retention; employees must consistently demonstrate soft skills like punctuality, teamwork, and emotional</a:t>
            </a:r>
            <a:endParaRPr lang="en-US" sz="1100"/>
          </a:p>
          <a:p>
            <a:pPr algn="l"/>
            <a:r>
              <a:rPr b="false" i="false" strike="noStrike" sz="1200">
                <a:ln/>
                <a:solidFill>
                  <a:srgbClr val="0A1F3D">
                    <a:alpha val="85098"/>
                  </a:srgbClr>
                </a:solidFill>
                <a:latin typeface="Source Han Sans"/>
                <a:ea typeface="Source Han Sans"/>
                <a:cs typeface="Source Han Sans"/>
              </a:rPr>
              <a:t>regulation to survive in high-stress, unpredictable environments.</a:t>
            </a:r>
            <a:endParaRPr/>
          </a:p>
        </p:txBody>
      </p:sp>
      <p:sp>
        <p:nvSpPr>
          <p:cNvPr name="AutoShape 10" id="10"/>
          <p:cNvSpPr/>
          <p:nvPr/>
        </p:nvSpPr>
        <p:spPr>
          <a:xfrm flipH="false" flipV="false" rot="0">
            <a:off x="457086" y="4109889"/>
            <a:ext cx="11274781" cy="85725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1" id="11"/>
          <p:cNvSpPr/>
          <p:nvPr/>
        </p:nvSpPr>
        <p:spPr>
          <a:xfrm flipH="false" flipV="false" rot="0">
            <a:off x="457086" y="4109889"/>
            <a:ext cx="9522" cy="857250"/>
          </a:xfrm>
          <a:prstGeom prst="line">
            <a:avLst/>
          </a:prstGeom>
          <a:ln w="28575">
            <a:solidFill>
              <a:srgbClr val="5B8CB8">
                <a:alpha val="100000"/>
              </a:srgbClr>
            </a:solidFill>
            <a:prstDash val="solid"/>
            <a:headEnd type="none"/>
            <a:tailEnd type="none"/>
          </a:ln>
        </p:spPr>
      </p:sp>
      <p:sp>
        <p:nvSpPr>
          <p:cNvPr name="TextBox 12" id="12"/>
          <p:cNvSpPr txBox="true"/>
          <p:nvPr/>
        </p:nvSpPr>
        <p:spPr>
          <a:xfrm flipH="false" flipV="false" rot="0">
            <a:off x="752287" y="4309914"/>
            <a:ext cx="19804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0000"/>
                  </a:srgbClr>
                </a:solidFill>
                <a:latin typeface="Source Han Sans"/>
                <a:ea typeface="Source Han Sans"/>
                <a:cs typeface="Source Han Sans"/>
              </a:rPr>
              <a:t>02</a:t>
            </a:r>
            <a:endParaRPr lang="en-US" sz="1100"/>
          </a:p>
        </p:txBody>
      </p:sp>
      <p:sp>
        <p:nvSpPr>
          <p:cNvPr name="TextBox 13" id="13"/>
          <p:cNvSpPr txBox="true"/>
          <p:nvPr/>
        </p:nvSpPr>
        <p:spPr>
          <a:xfrm flipH="false" flipV="false" rot="0">
            <a:off x="1083644" y="4319439"/>
            <a:ext cx="10372066"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Workplace adaptation involves understanding and conforming to implicit corporate cultures and unwritten social rules, which often pose significant</a:t>
            </a:r>
            <a:endParaRPr lang="en-US" sz="1100"/>
          </a:p>
          <a:p>
            <a:pPr algn="l"/>
            <a:r>
              <a:rPr b="false" i="false" strike="noStrike" sz="1200">
                <a:ln/>
                <a:solidFill>
                  <a:srgbClr val="0A1F3D">
                    <a:alpha val="85098"/>
                  </a:srgbClr>
                </a:solidFill>
                <a:latin typeface="Source Han Sans"/>
                <a:ea typeface="Source Han Sans"/>
                <a:cs typeface="Source Han Sans"/>
              </a:rPr>
              <a:t>cognitive and emotional hurdles for neurodivergent individuals.</a:t>
            </a:r>
            <a:endParaRPr/>
          </a:p>
        </p:txBody>
      </p:sp>
      <p:sp>
        <p:nvSpPr>
          <p:cNvPr name="AutoShape 14" id="14"/>
          <p:cNvSpPr/>
          <p:nvPr/>
        </p:nvSpPr>
        <p:spPr>
          <a:xfrm flipH="false" flipV="false" rot="0">
            <a:off x="457086" y="5233839"/>
            <a:ext cx="11274781" cy="85725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5" id="15"/>
          <p:cNvSpPr/>
          <p:nvPr/>
        </p:nvSpPr>
        <p:spPr>
          <a:xfrm flipH="false" flipV="false" rot="0">
            <a:off x="457086" y="5233839"/>
            <a:ext cx="9522" cy="857250"/>
          </a:xfrm>
          <a:prstGeom prst="line">
            <a:avLst/>
          </a:prstGeom>
          <a:ln w="28575">
            <a:solidFill>
              <a:srgbClr val="5B8CB8">
                <a:alpha val="100000"/>
              </a:srgbClr>
            </a:solidFill>
            <a:prstDash val="solid"/>
            <a:headEnd type="none"/>
            <a:tailEnd type="none"/>
          </a:ln>
        </p:spPr>
      </p:sp>
      <p:sp>
        <p:nvSpPr>
          <p:cNvPr name="TextBox 16" id="16"/>
          <p:cNvSpPr txBox="true"/>
          <p:nvPr/>
        </p:nvSpPr>
        <p:spPr>
          <a:xfrm flipH="false" flipV="false" rot="0">
            <a:off x="752287" y="5433864"/>
            <a:ext cx="19804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0000"/>
                  </a:srgbClr>
                </a:solidFill>
                <a:latin typeface="Source Han Sans"/>
                <a:ea typeface="Source Han Sans"/>
                <a:cs typeface="Source Han Sans"/>
              </a:rPr>
              <a:t>03</a:t>
            </a:r>
            <a:endParaRPr lang="en-US" sz="1100"/>
          </a:p>
        </p:txBody>
      </p:sp>
      <p:sp>
        <p:nvSpPr>
          <p:cNvPr name="TextBox 17" id="17"/>
          <p:cNvSpPr txBox="true"/>
          <p:nvPr/>
        </p:nvSpPr>
        <p:spPr>
          <a:xfrm flipH="false" flipV="false" rot="0">
            <a:off x="1083644" y="5443389"/>
            <a:ext cx="10372066"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External logistical factors such as reliable transportation, physical safety, and accessible commuting routes play a decisive, often overlooked role in</a:t>
            </a:r>
            <a:endParaRPr lang="en-US" sz="1100"/>
          </a:p>
          <a:p>
            <a:pPr algn="l"/>
            <a:r>
              <a:rPr b="false" i="false" strike="noStrike" sz="1200">
                <a:ln/>
                <a:solidFill>
                  <a:srgbClr val="0A1F3D">
                    <a:alpha val="85098"/>
                  </a:srgbClr>
                </a:solidFill>
                <a:latin typeface="Source Han Sans"/>
                <a:ea typeface="Source Han Sans"/>
                <a:cs typeface="Source Han Sans"/>
              </a:rPr>
              <a:t>whether a special needs employee can sustain long-term employment.</a:t>
            </a:r>
            <a:endParaRPr/>
          </a:p>
        </p:txBody>
      </p:sp>
    </p:spTree>
  </p:cSld>
  <p:clrMapOvr>
    <a:masterClrMapping/>
  </p:clrMapOvr>
</p:sld>
</file>

<file path=ppt/slides/slide6.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E0E0E0">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4" id="4"/>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Inter"/>
                <a:ea typeface="Inter"/>
                <a:cs typeface="Inter"/>
              </a:rPr>
              <a:t>Transition Framework</a:t>
            </a:r>
            <a:endParaRPr lang="en-US" sz="1100"/>
          </a:p>
        </p:txBody>
      </p:sp>
      <p:sp>
        <p:nvSpPr>
          <p:cNvPr name="TextBox 5" id="5"/>
          <p:cNvSpPr txBox="true"/>
          <p:nvPr/>
        </p:nvSpPr>
        <p:spPr>
          <a:xfrm flipH="false" flipV="false" rot="0">
            <a:off x="457086" y="77152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Shanghai Model: School-Led Vocational Education</a:t>
            </a:r>
            <a:endParaRPr lang="en-US" sz="1100"/>
          </a:p>
        </p:txBody>
      </p:sp>
      <p:sp>
        <p:nvSpPr>
          <p:cNvPr name="TextBox 6" id="6"/>
          <p:cNvSpPr txBox="true"/>
          <p:nvPr/>
        </p:nvSpPr>
        <p:spPr>
          <a:xfrm flipH="false" flipV="false" rot="0">
            <a:off x="457086" y="144780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8039"/>
                  </a:srgbClr>
                </a:solidFill>
                <a:latin typeface="Source Han Sans"/>
                <a:ea typeface="Source Han Sans"/>
                <a:cs typeface="Source Han Sans"/>
              </a:rPr>
              <a:t>The Shanghai model is fundamentally characterized by a highly centralized, school-led approach where educational institutions act as the</a:t>
            </a:r>
            <a:endParaRPr lang="en-US" sz="1100"/>
          </a:p>
          <a:p>
            <a:pPr algn="l"/>
            <a:r>
              <a:rPr b="false" i="false" strike="noStrike" sz="1200">
                <a:ln/>
                <a:solidFill>
                  <a:srgbClr val="0A1F3D">
                    <a:alpha val="78039"/>
                  </a:srgbClr>
                </a:solidFill>
                <a:latin typeface="Source Han Sans"/>
                <a:ea typeface="Source Han Sans"/>
                <a:cs typeface="Source Han Sans"/>
              </a:rPr>
              <a:t>primary hub for all transition activities. This system flows sequentially from policy directives to school-based curriculum, culminating in teacher-</a:t>
            </a:r>
            <a:endParaRPr/>
          </a:p>
          <a:p>
            <a:pPr algn="l"/>
            <a:r>
              <a:rPr b="false" i="false" strike="noStrike" sz="1200">
                <a:ln/>
                <a:solidFill>
                  <a:srgbClr val="0A1F3D">
                    <a:alpha val="78039"/>
                  </a:srgbClr>
                </a:solidFill>
                <a:latin typeface="Source Han Sans"/>
                <a:ea typeface="Source Han Sans"/>
                <a:cs typeface="Source Han Sans"/>
              </a:rPr>
              <a:t>managed internships.</a:t>
            </a:r>
            <a:endParaRPr/>
          </a:p>
        </p:txBody>
      </p:sp>
      <p:sp>
        <p:nvSpPr>
          <p:cNvPr name="AutoShape 7" id="7"/>
          <p:cNvSpPr/>
          <p:nvPr/>
        </p:nvSpPr>
        <p:spPr>
          <a:xfrm flipH="false" flipV="false" rot="0">
            <a:off x="457086" y="2578150"/>
            <a:ext cx="457086" cy="457200"/>
          </a:xfrm>
          <a:prstGeom prst="rect">
            <a:avLst/>
          </a:prstGeom>
          <a:solidFill>
            <a:srgbClr val="E8EBEF">
              <a:alpha val="70196"/>
            </a:srgbClr>
          </a:solidFill>
          <a:ln w="9525">
            <a:solidFill>
              <a:srgbClr val="C5CDD6">
                <a:alpha val="70196"/>
              </a:srgbClr>
            </a:solidFill>
            <a:prstDash val="solid"/>
            <a:headEnd type="none"/>
            <a:tailEnd type="none"/>
          </a:ln>
        </p:spPr>
      </p:sp>
      <p:sp>
        <p:nvSpPr>
          <p:cNvPr name="TextBox 8" id="8"/>
          <p:cNvSpPr txBox="true"/>
          <p:nvPr/>
        </p:nvSpPr>
        <p:spPr>
          <a:xfrm flipH="false" flipV="false" rot="0">
            <a:off x="590254" y="2706737"/>
            <a:ext cx="323917" cy="190500"/>
          </a:xfrm>
          <a:prstGeom prst="rect">
            <a:avLst/>
          </a:prstGeom>
          <a:ln>
            <a:headEnd type="none"/>
            <a:tailEnd type="none"/>
          </a:ln>
        </p:spPr>
        <p:txBody>
          <a:bodyPr anchor="ctr" rtlCol="false" anchorCtr="false" wrap="none" lIns="0" rIns="0" tIns="0" bIns="0" vert="horz"/>
          <a:lstStyle/>
          <a:p>
            <a:pPr algn="l">
              <a:defRPr/>
            </a:pPr>
            <a:r>
              <a:rPr lang="en-US" b="true" i="false" strike="noStrike" sz="1300">
                <a:ln/>
                <a:solidFill>
                  <a:srgbClr val="0A1F3D">
                    <a:alpha val="70196"/>
                  </a:srgbClr>
                </a:solidFill>
                <a:latin typeface="Inter"/>
                <a:ea typeface="Inter"/>
                <a:cs typeface="Inter"/>
              </a:rPr>
              <a:t>01</a:t>
            </a:r>
            <a:endParaRPr lang="en-US" sz="1100"/>
          </a:p>
        </p:txBody>
      </p:sp>
      <p:sp>
        <p:nvSpPr>
          <p:cNvPr name="TextBox 9" id="9"/>
          <p:cNvSpPr txBox="true"/>
          <p:nvPr/>
        </p:nvSpPr>
        <p:spPr>
          <a:xfrm flipH="false" flipV="false" rot="0">
            <a:off x="1104623" y="2635300"/>
            <a:ext cx="1062724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Linear Progression Pathway</a:t>
            </a:r>
            <a:endParaRPr lang="en-US" sz="1100"/>
          </a:p>
        </p:txBody>
      </p:sp>
      <p:sp>
        <p:nvSpPr>
          <p:cNvPr name="TextBox 10" id="10"/>
          <p:cNvSpPr txBox="true"/>
          <p:nvPr/>
        </p:nvSpPr>
        <p:spPr>
          <a:xfrm flipH="false" flipV="false" rot="0">
            <a:off x="1104623" y="2987725"/>
            <a:ext cx="10627243"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The transition pathway follows a strict linear progression: municipal policy formulation dictates school curriculum design, which then leads to structured,</a:t>
            </a:r>
            <a:endParaRPr lang="en-US" sz="1100"/>
          </a:p>
          <a:p>
            <a:pPr algn="l"/>
            <a:r>
              <a:rPr b="false" i="false" strike="noStrike" sz="1200">
                <a:ln/>
                <a:solidFill>
                  <a:srgbClr val="0A1F3D">
                    <a:alpha val="81960"/>
                  </a:srgbClr>
                </a:solidFill>
                <a:latin typeface="Source Han Sans"/>
                <a:ea typeface="Source Han Sans"/>
                <a:cs typeface="Source Han Sans"/>
              </a:rPr>
              <a:t>teacher-supervised internships and eventual employment attempts.</a:t>
            </a:r>
            <a:endParaRPr/>
          </a:p>
        </p:txBody>
      </p:sp>
      <p:sp>
        <p:nvSpPr>
          <p:cNvPr name="AutoShape 11" id="11"/>
          <p:cNvSpPr/>
          <p:nvPr/>
        </p:nvSpPr>
        <p:spPr>
          <a:xfrm flipH="false" flipV="false" rot="0">
            <a:off x="457086" y="3941266"/>
            <a:ext cx="457086" cy="457200"/>
          </a:xfrm>
          <a:prstGeom prst="rect">
            <a:avLst/>
          </a:prstGeom>
          <a:solidFill>
            <a:srgbClr val="E8EBEF">
              <a:alpha val="70196"/>
            </a:srgbClr>
          </a:solidFill>
          <a:ln w="9525">
            <a:solidFill>
              <a:srgbClr val="C5CDD6">
                <a:alpha val="70196"/>
              </a:srgbClr>
            </a:solidFill>
            <a:prstDash val="solid"/>
            <a:headEnd type="none"/>
            <a:tailEnd type="none"/>
          </a:ln>
        </p:spPr>
      </p:sp>
      <p:sp>
        <p:nvSpPr>
          <p:cNvPr name="TextBox 12" id="12"/>
          <p:cNvSpPr txBox="true"/>
          <p:nvPr/>
        </p:nvSpPr>
        <p:spPr>
          <a:xfrm flipH="false" flipV="false" rot="0">
            <a:off x="590254" y="4069853"/>
            <a:ext cx="323917" cy="190500"/>
          </a:xfrm>
          <a:prstGeom prst="rect">
            <a:avLst/>
          </a:prstGeom>
          <a:ln>
            <a:headEnd type="none"/>
            <a:tailEnd type="none"/>
          </a:ln>
        </p:spPr>
        <p:txBody>
          <a:bodyPr anchor="ctr" rtlCol="false" anchorCtr="false" wrap="none" lIns="0" rIns="0" tIns="0" bIns="0" vert="horz"/>
          <a:lstStyle/>
          <a:p>
            <a:pPr algn="l">
              <a:defRPr/>
            </a:pPr>
            <a:r>
              <a:rPr lang="en-US" b="true" i="false" strike="noStrike" sz="1300">
                <a:ln/>
                <a:solidFill>
                  <a:srgbClr val="0A1F3D">
                    <a:alpha val="70196"/>
                  </a:srgbClr>
                </a:solidFill>
                <a:latin typeface="Inter"/>
                <a:ea typeface="Inter"/>
                <a:cs typeface="Inter"/>
              </a:rPr>
              <a:t>02</a:t>
            </a:r>
            <a:endParaRPr lang="en-US" sz="1100"/>
          </a:p>
        </p:txBody>
      </p:sp>
      <p:sp>
        <p:nvSpPr>
          <p:cNvPr name="TextBox 13" id="13"/>
          <p:cNvSpPr txBox="true"/>
          <p:nvPr/>
        </p:nvSpPr>
        <p:spPr>
          <a:xfrm flipH="false" flipV="false" rot="0">
            <a:off x="1104623" y="3998416"/>
            <a:ext cx="1062724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District-Based Management</a:t>
            </a:r>
            <a:endParaRPr lang="en-US" sz="1100"/>
          </a:p>
        </p:txBody>
      </p:sp>
      <p:sp>
        <p:nvSpPr>
          <p:cNvPr name="TextBox 14" id="14"/>
          <p:cNvSpPr txBox="true"/>
          <p:nvPr/>
        </p:nvSpPr>
        <p:spPr>
          <a:xfrm flipH="false" flipV="false" rot="0">
            <a:off x="1104623" y="4350841"/>
            <a:ext cx="10627243"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The system operates on a district-based management structure, ensuring standardized implementation of special education mandates and resource</a:t>
            </a:r>
            <a:endParaRPr lang="en-US" sz="1100"/>
          </a:p>
          <a:p>
            <a:pPr algn="l"/>
            <a:r>
              <a:rPr b="false" i="false" strike="noStrike" sz="1200">
                <a:ln/>
                <a:solidFill>
                  <a:srgbClr val="0A1F3D">
                    <a:alpha val="81960"/>
                  </a:srgbClr>
                </a:solidFill>
                <a:latin typeface="Source Han Sans"/>
                <a:ea typeface="Source Han Sans"/>
                <a:cs typeface="Source Han Sans"/>
              </a:rPr>
              <a:t>distribution across local municipalities.</a:t>
            </a:r>
            <a:endParaRPr/>
          </a:p>
        </p:txBody>
      </p:sp>
      <p:sp>
        <p:nvSpPr>
          <p:cNvPr name="AutoShape 15" id="15"/>
          <p:cNvSpPr/>
          <p:nvPr/>
        </p:nvSpPr>
        <p:spPr>
          <a:xfrm flipH="false" flipV="false" rot="0">
            <a:off x="457086" y="5304384"/>
            <a:ext cx="457086" cy="457200"/>
          </a:xfrm>
          <a:prstGeom prst="rect">
            <a:avLst/>
          </a:prstGeom>
          <a:solidFill>
            <a:srgbClr val="E8EBEF">
              <a:alpha val="70196"/>
            </a:srgbClr>
          </a:solidFill>
          <a:ln w="9525">
            <a:solidFill>
              <a:srgbClr val="C5CDD6">
                <a:alpha val="70196"/>
              </a:srgbClr>
            </a:solidFill>
            <a:prstDash val="solid"/>
            <a:headEnd type="none"/>
            <a:tailEnd type="none"/>
          </a:ln>
        </p:spPr>
      </p:sp>
      <p:sp>
        <p:nvSpPr>
          <p:cNvPr name="TextBox 16" id="16"/>
          <p:cNvSpPr txBox="true"/>
          <p:nvPr/>
        </p:nvSpPr>
        <p:spPr>
          <a:xfrm flipH="false" flipV="false" rot="0">
            <a:off x="590254" y="5432971"/>
            <a:ext cx="323917" cy="190500"/>
          </a:xfrm>
          <a:prstGeom prst="rect">
            <a:avLst/>
          </a:prstGeom>
          <a:ln>
            <a:headEnd type="none"/>
            <a:tailEnd type="none"/>
          </a:ln>
        </p:spPr>
        <p:txBody>
          <a:bodyPr anchor="ctr" rtlCol="false" anchorCtr="false" wrap="none" lIns="0" rIns="0" tIns="0" bIns="0" vert="horz"/>
          <a:lstStyle/>
          <a:p>
            <a:pPr algn="l">
              <a:defRPr/>
            </a:pPr>
            <a:r>
              <a:rPr lang="en-US" b="true" i="false" strike="noStrike" sz="1300">
                <a:ln/>
                <a:solidFill>
                  <a:srgbClr val="0A1F3D">
                    <a:alpha val="70196"/>
                  </a:srgbClr>
                </a:solidFill>
                <a:latin typeface="Inter"/>
                <a:ea typeface="Inter"/>
                <a:cs typeface="Inter"/>
              </a:rPr>
              <a:t>03</a:t>
            </a:r>
            <a:endParaRPr lang="en-US" sz="1100"/>
          </a:p>
        </p:txBody>
      </p:sp>
      <p:sp>
        <p:nvSpPr>
          <p:cNvPr name="TextBox 17" id="17"/>
          <p:cNvSpPr txBox="true"/>
          <p:nvPr/>
        </p:nvSpPr>
        <p:spPr>
          <a:xfrm flipH="false" flipV="false" rot="0">
            <a:off x="1104623" y="5361534"/>
            <a:ext cx="10627243"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IEP as Core Pedagogical Tool</a:t>
            </a:r>
            <a:endParaRPr lang="en-US" sz="1100"/>
          </a:p>
        </p:txBody>
      </p:sp>
      <p:sp>
        <p:nvSpPr>
          <p:cNvPr name="TextBox 18" id="18"/>
          <p:cNvSpPr txBox="true"/>
          <p:nvPr/>
        </p:nvSpPr>
        <p:spPr>
          <a:xfrm flipH="false" flipV="false" rot="0">
            <a:off x="1104623" y="5713959"/>
            <a:ext cx="10627243"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Individualized Education Plans serve as the core pedagogical and transition tool, with schools taking full responsibility for guiding students through the</a:t>
            </a:r>
            <a:endParaRPr lang="en-US" sz="1100"/>
          </a:p>
          <a:p>
            <a:pPr algn="l"/>
            <a:r>
              <a:rPr b="false" i="false" strike="noStrike" sz="1200">
                <a:ln/>
                <a:solidFill>
                  <a:srgbClr val="0A1F3D">
                    <a:alpha val="81960"/>
                  </a:srgbClr>
                </a:solidFill>
                <a:latin typeface="Source Han Sans"/>
                <a:ea typeface="Source Han Sans"/>
                <a:cs typeface="Source Han Sans"/>
              </a:rPr>
              <a:t>complex career transition process.</a:t>
            </a:r>
            <a:endParaRPr/>
          </a:p>
        </p:txBody>
      </p:sp>
    </p:spTree>
  </p:cSld>
  <p:clrMapOvr>
    <a:masterClrMapping/>
  </p:clrMapOvr>
</p:sld>
</file>

<file path=ppt/slides/slide7.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Policy Analysis</a:t>
            </a:r>
            <a:endParaRPr lang="en-US" sz="1100"/>
          </a:p>
        </p:txBody>
      </p:sp>
      <p:sp>
        <p:nvSpPr>
          <p:cNvPr name="TextBox 4" id="4"/>
          <p:cNvSpPr txBox="true"/>
          <p:nvPr/>
        </p:nvSpPr>
        <p:spPr>
          <a:xfrm flipH="false" flipV="false" rot="0">
            <a:off x="457086" y="7905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Shanghai Policy Framework</a:t>
            </a:r>
            <a:endParaRPr lang="en-US" sz="1100"/>
          </a:p>
        </p:txBody>
      </p:sp>
      <p:sp>
        <p:nvSpPr>
          <p:cNvPr name="AutoShape 5" id="5"/>
          <p:cNvSpPr/>
          <p:nvPr/>
        </p:nvSpPr>
        <p:spPr>
          <a:xfrm flipH="false" flipV="false" rot="0">
            <a:off x="457086" y="1428750"/>
            <a:ext cx="9522" cy="1054150"/>
          </a:xfrm>
          <a:prstGeom prst="line">
            <a:avLst/>
          </a:prstGeom>
          <a:ln w="28575">
            <a:solidFill>
              <a:srgbClr val="5B8CB8">
                <a:alpha val="100000"/>
              </a:srgbClr>
            </a:solidFill>
            <a:prstDash val="solid"/>
            <a:headEnd type="none"/>
            <a:tailEnd type="none"/>
          </a:ln>
        </p:spPr>
      </p:sp>
      <p:sp>
        <p:nvSpPr>
          <p:cNvPr name="TextBox 6" id="6"/>
          <p:cNvSpPr txBox="true"/>
          <p:nvPr/>
        </p:nvSpPr>
        <p:spPr>
          <a:xfrm flipH="false" flipV="false" rot="0">
            <a:off x="714196" y="1581150"/>
            <a:ext cx="1147475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0000"/>
                  </a:srgbClr>
                </a:solidFill>
                <a:latin typeface="Source Han Sans"/>
                <a:ea typeface="Source Han Sans"/>
                <a:cs typeface="Source Han Sans"/>
              </a:rPr>
              <a:t>Shanghai's policy framework provides a robust, top-down institutional structure that guarantees educational access but often struggles with deep</a:t>
            </a:r>
            <a:endParaRPr lang="en-US" sz="1100"/>
          </a:p>
          <a:p>
            <a:pPr algn="l"/>
            <a:r>
              <a:rPr b="false" i="false" strike="noStrike" sz="1200">
                <a:ln/>
                <a:solidFill>
                  <a:srgbClr val="0A1F3D">
                    <a:alpha val="80000"/>
                  </a:srgbClr>
                </a:solidFill>
                <a:latin typeface="Source Han Sans"/>
                <a:ea typeface="Source Han Sans"/>
                <a:cs typeface="Source Han Sans"/>
              </a:rPr>
              <a:t>market integration. The municipal government mandates specific curriculum plans and internship requirements, yet the actual execution heavily relies</a:t>
            </a:r>
            <a:endParaRPr/>
          </a:p>
          <a:p>
            <a:pPr algn="l"/>
            <a:r>
              <a:rPr b="false" i="false" strike="noStrike" sz="1200">
                <a:ln/>
                <a:solidFill>
                  <a:srgbClr val="0A1F3D">
                    <a:alpha val="80000"/>
                  </a:srgbClr>
                </a:solidFill>
                <a:latin typeface="Source Han Sans"/>
                <a:ea typeface="Source Han Sans"/>
                <a:cs typeface="Source Han Sans"/>
              </a:rPr>
              <a:t>on the capacity, resources, and external networking abilities of individual district-level special vocational programs.</a:t>
            </a:r>
            <a:endParaRPr/>
          </a:p>
        </p:txBody>
      </p:sp>
      <p:sp>
        <p:nvSpPr>
          <p:cNvPr name="AutoShape 7" id="7"/>
          <p:cNvSpPr/>
          <p:nvPr/>
        </p:nvSpPr>
        <p:spPr>
          <a:xfrm flipH="false" flipV="false" rot="0">
            <a:off x="457086" y="2654647"/>
            <a:ext cx="11274781" cy="119151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8" id="8"/>
          <p:cNvSpPr/>
          <p:nvPr/>
        </p:nvSpPr>
        <p:spPr>
          <a:xfrm flipH="false" flipV="false" rot="0">
            <a:off x="457086" y="2654647"/>
            <a:ext cx="11274781" cy="9525"/>
          </a:xfrm>
          <a:prstGeom prst="line">
            <a:avLst/>
          </a:prstGeom>
          <a:ln w="28575">
            <a:solidFill>
              <a:srgbClr val="5B8CB8">
                <a:alpha val="100000"/>
              </a:srgbClr>
            </a:solidFill>
            <a:prstDash val="solid"/>
            <a:headEnd type="none"/>
            <a:tailEnd type="none"/>
          </a:ln>
        </p:spPr>
      </p:sp>
      <p:sp>
        <p:nvSpPr>
          <p:cNvPr name="TextBox 9" id="9"/>
          <p:cNvSpPr txBox="true"/>
          <p:nvPr/>
        </p:nvSpPr>
        <p:spPr>
          <a:xfrm flipH="false" flipV="false" rot="0">
            <a:off x="695151" y="2854672"/>
            <a:ext cx="342814" cy="257175"/>
          </a:xfrm>
          <a:prstGeom prst="rect">
            <a:avLst/>
          </a:prstGeom>
          <a:ln>
            <a:headEnd type="none"/>
            <a:tailEnd type="none"/>
          </a:ln>
        </p:spPr>
        <p:txBody>
          <a:bodyPr anchor="t" rtlCol="false" anchorCtr="false" wrap="none" lIns="0" rIns="0" tIns="0" bIns="0" vert="horz"/>
          <a:lstStyle/>
          <a:p>
            <a:pPr algn="l">
              <a:defRPr/>
            </a:pPr>
            <a:r>
              <a:rPr lang="en-US" b="true" i="false" strike="noStrike" sz="1800">
                <a:ln/>
                <a:solidFill>
                  <a:srgbClr val="5B8CB8">
                    <a:alpha val="100000"/>
                  </a:srgbClr>
                </a:solidFill>
                <a:latin typeface="Inter"/>
                <a:ea typeface="Inter"/>
                <a:cs typeface="Inter"/>
              </a:rPr>
              <a:t>01</a:t>
            </a:r>
            <a:endParaRPr lang="en-US" sz="1100"/>
          </a:p>
        </p:txBody>
      </p:sp>
      <p:sp>
        <p:nvSpPr>
          <p:cNvPr name="TextBox 10" id="10"/>
          <p:cNvSpPr txBox="true"/>
          <p:nvPr/>
        </p:nvSpPr>
        <p:spPr>
          <a:xfrm flipH="false" flipV="false" rot="0">
            <a:off x="1228418" y="2883247"/>
            <a:ext cx="1026538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Standardized Curriculum Mandate</a:t>
            </a:r>
            <a:endParaRPr lang="en-US" sz="1100"/>
          </a:p>
        </p:txBody>
      </p:sp>
      <p:sp>
        <p:nvSpPr>
          <p:cNvPr name="TextBox 11" id="11"/>
          <p:cNvSpPr txBox="true"/>
          <p:nvPr/>
        </p:nvSpPr>
        <p:spPr>
          <a:xfrm flipH="false" flipV="false" rot="0">
            <a:off x="1228418" y="3198466"/>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District-level special vocational programs are mandated to implement municipal curriculum plans, ensuring a baseline of educational quality and standardized skill</a:t>
            </a:r>
            <a:endParaRPr lang="en-US" sz="1100"/>
          </a:p>
          <a:p>
            <a:pPr algn="l"/>
            <a:r>
              <a:rPr b="false" i="false" strike="noStrike" sz="1100">
                <a:ln/>
                <a:solidFill>
                  <a:srgbClr val="0A1F3D">
                    <a:alpha val="80000"/>
                  </a:srgbClr>
                </a:solidFill>
                <a:latin typeface="Source Han Sans"/>
                <a:ea typeface="Source Han Sans"/>
                <a:cs typeface="Source Han Sans"/>
              </a:rPr>
              <a:t>training across the entire region.</a:t>
            </a:r>
            <a:endParaRPr/>
          </a:p>
        </p:txBody>
      </p:sp>
      <p:sp>
        <p:nvSpPr>
          <p:cNvPr name="AutoShape 12" id="12"/>
          <p:cNvSpPr/>
          <p:nvPr/>
        </p:nvSpPr>
        <p:spPr>
          <a:xfrm flipH="false" flipV="false" rot="0">
            <a:off x="457086" y="3998566"/>
            <a:ext cx="11274781" cy="119151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3" id="13"/>
          <p:cNvSpPr/>
          <p:nvPr/>
        </p:nvSpPr>
        <p:spPr>
          <a:xfrm flipH="false" flipV="false" rot="0">
            <a:off x="457086" y="3998566"/>
            <a:ext cx="11274781" cy="9525"/>
          </a:xfrm>
          <a:prstGeom prst="line">
            <a:avLst/>
          </a:prstGeom>
          <a:ln w="28575">
            <a:solidFill>
              <a:srgbClr val="5B8CB8">
                <a:alpha val="100000"/>
              </a:srgbClr>
            </a:solidFill>
            <a:prstDash val="solid"/>
            <a:headEnd type="none"/>
            <a:tailEnd type="none"/>
          </a:ln>
        </p:spPr>
      </p:sp>
      <p:sp>
        <p:nvSpPr>
          <p:cNvPr name="TextBox 14" id="14"/>
          <p:cNvSpPr txBox="true"/>
          <p:nvPr/>
        </p:nvSpPr>
        <p:spPr>
          <a:xfrm flipH="false" flipV="false" rot="0">
            <a:off x="695151" y="4198591"/>
            <a:ext cx="342814" cy="257175"/>
          </a:xfrm>
          <a:prstGeom prst="rect">
            <a:avLst/>
          </a:prstGeom>
          <a:ln>
            <a:headEnd type="none"/>
            <a:tailEnd type="none"/>
          </a:ln>
        </p:spPr>
        <p:txBody>
          <a:bodyPr anchor="t" rtlCol="false" anchorCtr="false" wrap="none" lIns="0" rIns="0" tIns="0" bIns="0" vert="horz"/>
          <a:lstStyle/>
          <a:p>
            <a:pPr algn="l">
              <a:defRPr/>
            </a:pPr>
            <a:r>
              <a:rPr lang="en-US" b="true" i="false" strike="noStrike" sz="1800">
                <a:ln/>
                <a:solidFill>
                  <a:srgbClr val="5B8CB8">
                    <a:alpha val="100000"/>
                  </a:srgbClr>
                </a:solidFill>
                <a:latin typeface="Inter"/>
                <a:ea typeface="Inter"/>
                <a:cs typeface="Inter"/>
              </a:rPr>
              <a:t>02</a:t>
            </a:r>
            <a:endParaRPr lang="en-US" sz="1100"/>
          </a:p>
        </p:txBody>
      </p:sp>
      <p:sp>
        <p:nvSpPr>
          <p:cNvPr name="TextBox 15" id="15"/>
          <p:cNvSpPr txBox="true"/>
          <p:nvPr/>
        </p:nvSpPr>
        <p:spPr>
          <a:xfrm flipH="false" flipV="false" rot="0">
            <a:off x="1228418" y="4227166"/>
            <a:ext cx="1026538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Individualized Education Plans</a:t>
            </a:r>
            <a:endParaRPr lang="en-US" sz="1100"/>
          </a:p>
        </p:txBody>
      </p:sp>
      <p:sp>
        <p:nvSpPr>
          <p:cNvPr name="TextBox 16" id="16"/>
          <p:cNvSpPr txBox="true"/>
          <p:nvPr/>
        </p:nvSpPr>
        <p:spPr>
          <a:xfrm flipH="false" flipV="false" rot="0">
            <a:off x="1228418" y="4542384"/>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Individualized Education Plans (IEPs) are legally required for every student to tailor educational goals, though their effective translation into marketable, industry-</a:t>
            </a:r>
            <a:endParaRPr lang="en-US" sz="1100"/>
          </a:p>
          <a:p>
            <a:pPr algn="l"/>
            <a:r>
              <a:rPr b="false" i="false" strike="noStrike" sz="1100">
                <a:ln/>
                <a:solidFill>
                  <a:srgbClr val="0A1F3D">
                    <a:alpha val="80000"/>
                  </a:srgbClr>
                </a:solidFill>
                <a:latin typeface="Source Han Sans"/>
                <a:ea typeface="Source Han Sans"/>
                <a:cs typeface="Source Han Sans"/>
              </a:rPr>
              <a:t>recognized skills varies significantly.</a:t>
            </a:r>
            <a:endParaRPr/>
          </a:p>
        </p:txBody>
      </p:sp>
      <p:sp>
        <p:nvSpPr>
          <p:cNvPr name="AutoShape 17" id="17"/>
          <p:cNvSpPr/>
          <p:nvPr/>
        </p:nvSpPr>
        <p:spPr>
          <a:xfrm flipH="false" flipV="false" rot="0">
            <a:off x="457086" y="5342484"/>
            <a:ext cx="11274781" cy="119151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8" id="18"/>
          <p:cNvSpPr/>
          <p:nvPr/>
        </p:nvSpPr>
        <p:spPr>
          <a:xfrm flipH="false" flipV="false" rot="0">
            <a:off x="457086" y="5342484"/>
            <a:ext cx="11274781" cy="9525"/>
          </a:xfrm>
          <a:prstGeom prst="line">
            <a:avLst/>
          </a:prstGeom>
          <a:ln w="28575">
            <a:solidFill>
              <a:srgbClr val="5B8CB8">
                <a:alpha val="100000"/>
              </a:srgbClr>
            </a:solidFill>
            <a:prstDash val="solid"/>
            <a:headEnd type="none"/>
            <a:tailEnd type="none"/>
          </a:ln>
        </p:spPr>
      </p:sp>
      <p:sp>
        <p:nvSpPr>
          <p:cNvPr name="TextBox 19" id="19"/>
          <p:cNvSpPr txBox="true"/>
          <p:nvPr/>
        </p:nvSpPr>
        <p:spPr>
          <a:xfrm flipH="false" flipV="false" rot="0">
            <a:off x="695151" y="5542509"/>
            <a:ext cx="342814" cy="257175"/>
          </a:xfrm>
          <a:prstGeom prst="rect">
            <a:avLst/>
          </a:prstGeom>
          <a:ln>
            <a:headEnd type="none"/>
            <a:tailEnd type="none"/>
          </a:ln>
        </p:spPr>
        <p:txBody>
          <a:bodyPr anchor="t" rtlCol="false" anchorCtr="false" wrap="none" lIns="0" rIns="0" tIns="0" bIns="0" vert="horz"/>
          <a:lstStyle/>
          <a:p>
            <a:pPr algn="l">
              <a:defRPr/>
            </a:pPr>
            <a:r>
              <a:rPr lang="en-US" b="true" i="false" strike="noStrike" sz="1800">
                <a:ln/>
                <a:solidFill>
                  <a:srgbClr val="5B8CB8">
                    <a:alpha val="100000"/>
                  </a:srgbClr>
                </a:solidFill>
                <a:latin typeface="Inter"/>
                <a:ea typeface="Inter"/>
                <a:cs typeface="Inter"/>
              </a:rPr>
              <a:t>03</a:t>
            </a:r>
            <a:endParaRPr lang="en-US" sz="1100"/>
          </a:p>
        </p:txBody>
      </p:sp>
      <p:sp>
        <p:nvSpPr>
          <p:cNvPr name="TextBox 20" id="20"/>
          <p:cNvSpPr txBox="true"/>
          <p:nvPr/>
        </p:nvSpPr>
        <p:spPr>
          <a:xfrm flipH="false" flipV="false" rot="0">
            <a:off x="1228418" y="5571084"/>
            <a:ext cx="1026538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Internship &amp; Career Transition</a:t>
            </a:r>
            <a:endParaRPr lang="en-US" sz="1100"/>
          </a:p>
        </p:txBody>
      </p:sp>
      <p:sp>
        <p:nvSpPr>
          <p:cNvPr name="TextBox 21" id="21"/>
          <p:cNvSpPr txBox="true"/>
          <p:nvPr/>
        </p:nvSpPr>
        <p:spPr>
          <a:xfrm flipH="false" flipV="false" rot="0">
            <a:off x="1228418" y="5886301"/>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Mandatory internship requirements and career transition services are embedded in the policy framework, but schools frequently face systemic challenges in</a:t>
            </a:r>
            <a:endParaRPr lang="en-US" sz="1100"/>
          </a:p>
          <a:p>
            <a:pPr algn="l"/>
            <a:r>
              <a:rPr b="false" i="false" strike="noStrike" sz="1100">
                <a:ln/>
                <a:solidFill>
                  <a:srgbClr val="0A1F3D">
                    <a:alpha val="80000"/>
                  </a:srgbClr>
                </a:solidFill>
                <a:latin typeface="Source Han Sans"/>
                <a:ea typeface="Source Han Sans"/>
                <a:cs typeface="Source Han Sans"/>
              </a:rPr>
              <a:t>securing high-quality, long-term corporate partnerships.</a:t>
            </a:r>
            <a:endParaRPr/>
          </a:p>
        </p:txBody>
      </p:sp>
    </p:spTree>
  </p:cSld>
  <p:clrMapOvr>
    <a:masterClrMapping/>
  </p:clrMapOvr>
</p:sld>
</file>

<file path=ppt/slides/slide8.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Case Study · Shanghai Model</a:t>
            </a:r>
            <a:endParaRPr lang="en-US" sz="1100"/>
          </a:p>
        </p:txBody>
      </p:sp>
      <p:sp>
        <p:nvSpPr>
          <p:cNvPr name="TextBox 4" id="4"/>
          <p:cNvSpPr txBox="true"/>
          <p:nvPr/>
        </p:nvSpPr>
        <p:spPr>
          <a:xfrm flipH="false" flipV="false" rot="0">
            <a:off x="457086" y="790575"/>
            <a:ext cx="11274781" cy="438150"/>
          </a:xfrm>
          <a:prstGeom prst="rect">
            <a:avLst/>
          </a:prstGeom>
          <a:ln>
            <a:headEnd type="none"/>
            <a:tailEnd type="none"/>
          </a:ln>
        </p:spPr>
        <p:txBody>
          <a:bodyPr anchor="t" rtlCol="false" anchorCtr="false" wrap="none" lIns="0" rIns="0" tIns="0" bIns="0" vert="horz"/>
          <a:lstStyle/>
          <a:p>
            <a:pPr algn="l">
              <a:defRPr/>
            </a:pPr>
            <a:r>
              <a:rPr lang="en-US" b="true" i="false" strike="noStrike" sz="3100">
                <a:ln/>
                <a:solidFill>
                  <a:srgbClr val="0A1F3D">
                    <a:alpha val="100000"/>
                  </a:srgbClr>
                </a:solidFill>
                <a:latin typeface="Source Han Serif CN"/>
                <a:ea typeface="Source Han Serif CN"/>
                <a:cs typeface="Source Han Serif CN"/>
              </a:rPr>
              <a:t>Fengxian Secondary Vocational School</a:t>
            </a:r>
            <a:endParaRPr lang="en-US" sz="1100"/>
          </a:p>
        </p:txBody>
      </p:sp>
      <p:sp>
        <p:nvSpPr>
          <p:cNvPr name="TextBox 5" id="5"/>
          <p:cNvSpPr txBox="true"/>
          <p:nvPr/>
        </p:nvSpPr>
        <p:spPr>
          <a:xfrm flipH="false" flipV="false" rot="0">
            <a:off x="457086" y="1469678"/>
            <a:ext cx="11731866" cy="756048"/>
          </a:xfrm>
          <a:prstGeom prst="rect">
            <a:avLst/>
          </a:prstGeom>
          <a:ln>
            <a:headEnd type="none"/>
            <a:tailEnd type="none"/>
          </a:ln>
        </p:spPr>
        <p:txBody>
          <a:bodyPr anchor="t" rtlCol="false" anchorCtr="false" wrap="square" lIns="0" rIns="0" tIns="0" bIns="0" vert="horz"/>
          <a:lstStyle/>
          <a:p>
            <a:pPr algn="l">
              <a:defRPr/>
            </a:pPr>
            <a:r>
              <a:rPr lang="en-US" b="false" i="false" strike="noStrike" sz="1300">
                <a:ln/>
                <a:solidFill>
                  <a:srgbClr val="0A1F3D">
                    <a:alpha val="72156"/>
                  </a:srgbClr>
                </a:solidFill>
                <a:latin typeface="Source Han Sans"/>
                <a:ea typeface="Source Han Sans"/>
                <a:cs typeface="Source Han Sans"/>
              </a:rPr>
              <a:t>Fengxian Secondary Vocational School exemplifies the Shanghai model through its specialized four-year vocational program focused on</a:t>
            </a:r>
            <a:endParaRPr lang="en-US" sz="1100"/>
          </a:p>
          <a:p>
            <a:pPr algn="l"/>
            <a:r>
              <a:rPr b="false" i="false" strike="noStrike" sz="1300">
                <a:ln/>
                <a:solidFill>
                  <a:srgbClr val="0A1F3D">
                    <a:alpha val="72156"/>
                  </a:srgbClr>
                </a:solidFill>
                <a:latin typeface="Source Han Sans"/>
                <a:ea typeface="Source Han Sans"/>
                <a:cs typeface="Source Han Sans"/>
              </a:rPr>
              <a:t>hospitality and essential life skills. By concentrating on Chinese cuisine and supplementary service skills, the school aims to provide students</a:t>
            </a:r>
            <a:endParaRPr/>
          </a:p>
          <a:p>
            <a:pPr algn="l"/>
            <a:r>
              <a:rPr b="false" i="false" strike="noStrike" sz="1300">
                <a:ln/>
                <a:solidFill>
                  <a:srgbClr val="0A1F3D">
                    <a:alpha val="72156"/>
                  </a:srgbClr>
                </a:solidFill>
                <a:latin typeface="Source Han Sans"/>
                <a:ea typeface="Source Han Sans"/>
                <a:cs typeface="Source Han Sans"/>
              </a:rPr>
              <a:t>with tangible, albeit niche, skill sets that can be directly applied in specific, high-demand service-sector roles.</a:t>
            </a:r>
            <a:endParaRPr/>
          </a:p>
        </p:txBody>
      </p:sp>
      <p:sp>
        <p:nvSpPr>
          <p:cNvPr name="AutoShape 6" id="6"/>
          <p:cNvSpPr/>
          <p:nvPr/>
        </p:nvSpPr>
        <p:spPr>
          <a:xfrm flipH="false" flipV="false" rot="0">
            <a:off x="457086" y="3351759"/>
            <a:ext cx="304724" cy="304800"/>
          </a:xfrm>
          <a:prstGeom prst="rect">
            <a:avLst/>
          </a:prstGeom>
          <a:solidFill>
            <a:srgbClr val="E8EBEF">
              <a:alpha val="60000"/>
            </a:srgbClr>
          </a:solidFill>
          <a:ln w="9525">
            <a:solidFill>
              <a:srgbClr val="C5CDD6">
                <a:alpha val="60000"/>
              </a:srgbClr>
            </a:solidFill>
            <a:prstDash val="solid"/>
            <a:headEnd type="none"/>
            <a:tailEnd type="none"/>
          </a:ln>
        </p:spPr>
      </p:sp>
      <p:sp>
        <p:nvSpPr>
          <p:cNvPr name="TextBox 7" id="7"/>
          <p:cNvSpPr txBox="true"/>
          <p:nvPr/>
        </p:nvSpPr>
        <p:spPr>
          <a:xfrm flipH="false" flipV="false" rot="0">
            <a:off x="540558" y="3430340"/>
            <a:ext cx="221252" cy="142875"/>
          </a:xfrm>
          <a:prstGeom prst="rect">
            <a:avLst/>
          </a:prstGeom>
          <a:ln>
            <a:headEnd type="none"/>
            <a:tailEnd type="none"/>
          </a:ln>
        </p:spPr>
        <p:txBody>
          <a:bodyPr anchor="ctr" rtlCol="false" anchorCtr="false" wrap="none" lIns="0" rIns="0" tIns="0" bIns="0" vert="horz"/>
          <a:lstStyle/>
          <a:p>
            <a:pPr algn="l">
              <a:defRPr/>
            </a:pPr>
            <a:r>
              <a:rPr lang="en-US" b="true" i="false" strike="noStrike" sz="900">
                <a:ln/>
                <a:solidFill>
                  <a:srgbClr val="0A1F3D">
                    <a:alpha val="60000"/>
                  </a:srgbClr>
                </a:solidFill>
                <a:latin typeface="Inter"/>
                <a:ea typeface="Inter"/>
                <a:cs typeface="Inter"/>
              </a:rPr>
              <a:t>01</a:t>
            </a:r>
            <a:endParaRPr lang="en-US" sz="1100"/>
          </a:p>
        </p:txBody>
      </p:sp>
      <p:sp>
        <p:nvSpPr>
          <p:cNvPr name="TextBox 8" id="8"/>
          <p:cNvSpPr txBox="true"/>
          <p:nvPr/>
        </p:nvSpPr>
        <p:spPr>
          <a:xfrm flipH="false" flipV="false" rot="0">
            <a:off x="952261" y="3380334"/>
            <a:ext cx="10779604" cy="472380"/>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The core program centers on </a:t>
            </a:r>
            <a:r>
              <a:rPr b="true" i="false" strike="noStrike" sz="1200">
                <a:ln/>
                <a:solidFill>
                  <a:srgbClr val="0A1F3D">
                    <a:alpha val="87843"/>
                  </a:srgbClr>
                </a:solidFill>
                <a:latin typeface="Source Han Sans"/>
                <a:ea typeface="Source Han Sans"/>
                <a:cs typeface="Source Han Sans"/>
              </a:rPr>
              <a:t>Chinese Cuisine Cooking &amp; Nutrition</a:t>
            </a:r>
            <a:r>
              <a:rPr b="false" i="false" strike="noStrike" sz="1200">
                <a:ln/>
                <a:solidFill>
                  <a:srgbClr val="0A1F3D">
                    <a:alpha val="87843"/>
                  </a:srgbClr>
                </a:solidFill>
                <a:latin typeface="Source Han Sans"/>
                <a:ea typeface="Source Han Sans"/>
                <a:cs typeface="Source Han Sans"/>
              </a:rPr>
              <a:t>, providing intensive, hands-on culinary training specifically designed to meet the</a:t>
            </a:r>
            <a:endParaRPr lang="en-US" sz="1100"/>
          </a:p>
          <a:p>
            <a:pPr algn="l"/>
            <a:r>
              <a:rPr b="false" i="false" strike="noStrike" sz="1200">
                <a:ln/>
                <a:solidFill>
                  <a:srgbClr val="0A1F3D">
                    <a:alpha val="87843"/>
                  </a:srgbClr>
                </a:solidFill>
                <a:latin typeface="Source Han Sans"/>
                <a:ea typeface="Source Han Sans"/>
                <a:cs typeface="Source Han Sans"/>
              </a:rPr>
              <a:t>operational needs of local catering and hospitality businesses.</a:t>
            </a:r>
            <a:endParaRPr/>
          </a:p>
        </p:txBody>
      </p:sp>
      <p:sp>
        <p:nvSpPr>
          <p:cNvPr name="AutoShape 9" id="9"/>
          <p:cNvSpPr/>
          <p:nvPr/>
        </p:nvSpPr>
        <p:spPr>
          <a:xfrm flipH="false" flipV="false" rot="0">
            <a:off x="457086" y="4239369"/>
            <a:ext cx="304724" cy="304800"/>
          </a:xfrm>
          <a:prstGeom prst="rect">
            <a:avLst/>
          </a:prstGeom>
          <a:solidFill>
            <a:srgbClr val="E8EBEF">
              <a:alpha val="60000"/>
            </a:srgbClr>
          </a:solidFill>
          <a:ln w="9525">
            <a:solidFill>
              <a:srgbClr val="C5CDD6">
                <a:alpha val="60000"/>
              </a:srgbClr>
            </a:solidFill>
            <a:prstDash val="solid"/>
            <a:headEnd type="none"/>
            <a:tailEnd type="none"/>
          </a:ln>
        </p:spPr>
      </p:sp>
      <p:sp>
        <p:nvSpPr>
          <p:cNvPr name="TextBox 10" id="10"/>
          <p:cNvSpPr txBox="true"/>
          <p:nvPr/>
        </p:nvSpPr>
        <p:spPr>
          <a:xfrm flipH="false" flipV="false" rot="0">
            <a:off x="540558" y="4317950"/>
            <a:ext cx="221252" cy="142875"/>
          </a:xfrm>
          <a:prstGeom prst="rect">
            <a:avLst/>
          </a:prstGeom>
          <a:ln>
            <a:headEnd type="none"/>
            <a:tailEnd type="none"/>
          </a:ln>
        </p:spPr>
        <p:txBody>
          <a:bodyPr anchor="ctr" rtlCol="false" anchorCtr="false" wrap="none" lIns="0" rIns="0" tIns="0" bIns="0" vert="horz"/>
          <a:lstStyle/>
          <a:p>
            <a:pPr algn="l">
              <a:defRPr/>
            </a:pPr>
            <a:r>
              <a:rPr lang="en-US" b="true" i="false" strike="noStrike" sz="900">
                <a:ln/>
                <a:solidFill>
                  <a:srgbClr val="0A1F3D">
                    <a:alpha val="60000"/>
                  </a:srgbClr>
                </a:solidFill>
                <a:latin typeface="Inter"/>
                <a:ea typeface="Inter"/>
                <a:cs typeface="Inter"/>
              </a:rPr>
              <a:t>02</a:t>
            </a:r>
            <a:endParaRPr lang="en-US" sz="1100"/>
          </a:p>
        </p:txBody>
      </p:sp>
      <p:sp>
        <p:nvSpPr>
          <p:cNvPr name="TextBox 11" id="11"/>
          <p:cNvSpPr txBox="true"/>
          <p:nvPr/>
        </p:nvSpPr>
        <p:spPr>
          <a:xfrm flipH="false" flipV="false" rot="0">
            <a:off x="952261" y="4267944"/>
            <a:ext cx="10779604" cy="472380"/>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Supporting skill areas include </a:t>
            </a:r>
            <a:r>
              <a:rPr b="true" i="false" strike="noStrike" sz="1200">
                <a:ln/>
                <a:solidFill>
                  <a:srgbClr val="0A1F3D">
                    <a:alpha val="87843"/>
                  </a:srgbClr>
                </a:solidFill>
                <a:latin typeface="Source Han Sans"/>
                <a:ea typeface="Source Han Sans"/>
                <a:cs typeface="Source Han Sans"/>
              </a:rPr>
              <a:t>pastry making, professional housekeeping, and basic workplace communication</a:t>
            </a:r>
            <a:r>
              <a:rPr b="false" i="false" strike="noStrike" sz="1200">
                <a:ln/>
                <a:solidFill>
                  <a:srgbClr val="0A1F3D">
                    <a:alpha val="87843"/>
                  </a:srgbClr>
                </a:solidFill>
                <a:latin typeface="Source Han Sans"/>
                <a:ea typeface="Source Han Sans"/>
                <a:cs typeface="Source Han Sans"/>
              </a:rPr>
              <a:t>, creating a well-rounded,</a:t>
            </a:r>
            <a:endParaRPr lang="en-US" sz="1100"/>
          </a:p>
          <a:p>
            <a:pPr algn="l"/>
            <a:r>
              <a:rPr b="false" i="false" strike="noStrike" sz="1200">
                <a:ln/>
                <a:solidFill>
                  <a:srgbClr val="0A1F3D">
                    <a:alpha val="87843"/>
                  </a:srgbClr>
                </a:solidFill>
                <a:latin typeface="Source Han Sans"/>
                <a:ea typeface="Source Han Sans"/>
                <a:cs typeface="Source Han Sans"/>
              </a:rPr>
              <a:t>practical profile for entry-level service positions.</a:t>
            </a:r>
            <a:endParaRPr/>
          </a:p>
        </p:txBody>
      </p:sp>
      <p:sp>
        <p:nvSpPr>
          <p:cNvPr name="AutoShape 12" id="12"/>
          <p:cNvSpPr/>
          <p:nvPr/>
        </p:nvSpPr>
        <p:spPr>
          <a:xfrm flipH="false" flipV="false" rot="0">
            <a:off x="457086" y="5126980"/>
            <a:ext cx="304724" cy="304800"/>
          </a:xfrm>
          <a:prstGeom prst="rect">
            <a:avLst/>
          </a:prstGeom>
          <a:solidFill>
            <a:srgbClr val="E8EBEF">
              <a:alpha val="60000"/>
            </a:srgbClr>
          </a:solidFill>
          <a:ln w="9525">
            <a:solidFill>
              <a:srgbClr val="C5CDD6">
                <a:alpha val="60000"/>
              </a:srgbClr>
            </a:solidFill>
            <a:prstDash val="solid"/>
            <a:headEnd type="none"/>
            <a:tailEnd type="none"/>
          </a:ln>
        </p:spPr>
      </p:sp>
      <p:sp>
        <p:nvSpPr>
          <p:cNvPr name="TextBox 13" id="13"/>
          <p:cNvSpPr txBox="true"/>
          <p:nvPr/>
        </p:nvSpPr>
        <p:spPr>
          <a:xfrm flipH="false" flipV="false" rot="0">
            <a:off x="540558" y="5205561"/>
            <a:ext cx="221252" cy="142875"/>
          </a:xfrm>
          <a:prstGeom prst="rect">
            <a:avLst/>
          </a:prstGeom>
          <a:ln>
            <a:headEnd type="none"/>
            <a:tailEnd type="none"/>
          </a:ln>
        </p:spPr>
        <p:txBody>
          <a:bodyPr anchor="ctr" rtlCol="false" anchorCtr="false" wrap="none" lIns="0" rIns="0" tIns="0" bIns="0" vert="horz"/>
          <a:lstStyle/>
          <a:p>
            <a:pPr algn="l">
              <a:defRPr/>
            </a:pPr>
            <a:r>
              <a:rPr lang="en-US" b="true" i="false" strike="noStrike" sz="900">
                <a:ln/>
                <a:solidFill>
                  <a:srgbClr val="0A1F3D">
                    <a:alpha val="60000"/>
                  </a:srgbClr>
                </a:solidFill>
                <a:latin typeface="Inter"/>
                <a:ea typeface="Inter"/>
                <a:cs typeface="Inter"/>
              </a:rPr>
              <a:t>03</a:t>
            </a:r>
            <a:endParaRPr lang="en-US" sz="1100"/>
          </a:p>
        </p:txBody>
      </p:sp>
      <p:sp>
        <p:nvSpPr>
          <p:cNvPr name="TextBox 14" id="14"/>
          <p:cNvSpPr txBox="true"/>
          <p:nvPr/>
        </p:nvSpPr>
        <p:spPr>
          <a:xfrm flipH="false" flipV="false" rot="0">
            <a:off x="952261" y="5155555"/>
            <a:ext cx="10779604" cy="472380"/>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The extended </a:t>
            </a:r>
            <a:r>
              <a:rPr b="true" i="false" strike="noStrike" sz="1200">
                <a:ln/>
                <a:solidFill>
                  <a:srgbClr val="0A1F3D">
                    <a:alpha val="87843"/>
                  </a:srgbClr>
                </a:solidFill>
                <a:latin typeface="Source Han Sans"/>
                <a:ea typeface="Source Han Sans"/>
                <a:cs typeface="Source Han Sans"/>
              </a:rPr>
              <a:t>four-year duration</a:t>
            </a:r>
            <a:r>
              <a:rPr b="false" i="false" strike="noStrike" sz="1200">
                <a:ln/>
                <a:solidFill>
                  <a:srgbClr val="0A1F3D">
                    <a:alpha val="87843"/>
                  </a:srgbClr>
                </a:solidFill>
                <a:latin typeface="Source Han Sans"/>
                <a:ea typeface="Source Han Sans"/>
                <a:cs typeface="Source Han Sans"/>
              </a:rPr>
              <a:t> allows for a slower, more repetitive learning pace, effectively accommodating the cognitive processing speeds of</a:t>
            </a:r>
            <a:endParaRPr lang="en-US" sz="1100"/>
          </a:p>
          <a:p>
            <a:pPr algn="l"/>
            <a:r>
              <a:rPr b="false" i="false" strike="noStrike" sz="1200">
                <a:ln/>
                <a:solidFill>
                  <a:srgbClr val="0A1F3D">
                    <a:alpha val="87843"/>
                  </a:srgbClr>
                </a:solidFill>
                <a:latin typeface="Source Han Sans"/>
                <a:ea typeface="Source Han Sans"/>
                <a:cs typeface="Source Han Sans"/>
              </a:rPr>
              <a:t>special needs students while ensuring robust skill mastery.</a:t>
            </a:r>
            <a:endParaRPr/>
          </a:p>
        </p:txBody>
      </p:sp>
    </p:spTree>
  </p:cSld>
  <p:clrMapOvr>
    <a:masterClrMapping/>
  </p:clrMapOvr>
</p:sld>
</file>

<file path=ppt/slides/slide9.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Training Architecture</a:t>
            </a:r>
            <a:endParaRPr lang="en-US" sz="1100"/>
          </a:p>
        </p:txBody>
      </p:sp>
      <p:sp>
        <p:nvSpPr>
          <p:cNvPr name="TextBox 4" id="4"/>
          <p:cNvSpPr txBox="true"/>
          <p:nvPr/>
        </p:nvSpPr>
        <p:spPr>
          <a:xfrm flipH="false" flipV="false" rot="0">
            <a:off x="457086" y="79057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Fengxian Training Structure: Three-Tier Model</a:t>
            </a:r>
            <a:endParaRPr lang="en-US" sz="1100"/>
          </a:p>
        </p:txBody>
      </p:sp>
      <p:sp>
        <p:nvSpPr>
          <p:cNvPr name="TextBox 5" id="5"/>
          <p:cNvSpPr txBox="true"/>
          <p:nvPr/>
        </p:nvSpPr>
        <p:spPr>
          <a:xfrm flipH="false" flipV="false" rot="0">
            <a:off x="457086" y="14668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The training architecture is deliberately structured into three progressive tiers to gradually build student confidence and competence</a:t>
            </a:r>
            <a:endParaRPr lang="en-US" sz="1100"/>
          </a:p>
          <a:p>
            <a:pPr algn="l"/>
            <a:r>
              <a:rPr b="false" i="false" strike="noStrike" sz="1200">
                <a:ln/>
                <a:solidFill>
                  <a:srgbClr val="0A1F3D">
                    <a:alpha val="74901"/>
                  </a:srgbClr>
                </a:solidFill>
                <a:latin typeface="Source Han Sans"/>
                <a:ea typeface="Source Han Sans"/>
                <a:cs typeface="Source Han Sans"/>
              </a:rPr>
              <a:t>— moving from highly controlled on-campus technical environments to more complex social interactions, ensuring students are not</a:t>
            </a:r>
            <a:endParaRPr/>
          </a:p>
          <a:p>
            <a:pPr algn="l"/>
            <a:r>
              <a:rPr b="false" i="false" strike="noStrike" sz="1200">
                <a:ln/>
                <a:solidFill>
                  <a:srgbClr val="0A1F3D">
                    <a:alpha val="74901"/>
                  </a:srgbClr>
                </a:solidFill>
                <a:latin typeface="Source Han Sans"/>
                <a:ea typeface="Source Han Sans"/>
                <a:cs typeface="Source Han Sans"/>
              </a:rPr>
              <a:t>overwhelmed by the sudden shift to real-world job demands.</a:t>
            </a:r>
            <a:endParaRPr/>
          </a:p>
        </p:txBody>
      </p:sp>
      <p:sp>
        <p:nvSpPr>
          <p:cNvPr name="AutoShape 6" id="6"/>
          <p:cNvSpPr/>
          <p:nvPr/>
        </p:nvSpPr>
        <p:spPr>
          <a:xfrm flipH="false" flipV="false" rot="0">
            <a:off x="457086" y="2559100"/>
            <a:ext cx="5485028" cy="384170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559100"/>
            <a:ext cx="5485028"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733242" y="2911525"/>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Tier 01</a:t>
            </a:r>
            <a:endParaRPr lang="en-US" sz="1100"/>
          </a:p>
        </p:txBody>
      </p:sp>
      <p:sp>
        <p:nvSpPr>
          <p:cNvPr name="TextBox 9" id="9"/>
          <p:cNvSpPr txBox="true"/>
          <p:nvPr/>
        </p:nvSpPr>
        <p:spPr>
          <a:xfrm flipH="false" flipV="false" rot="0">
            <a:off x="733242" y="3135362"/>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Core &amp; Cognitive Skills</a:t>
            </a:r>
            <a:endParaRPr lang="en-US" sz="1100"/>
          </a:p>
        </p:txBody>
      </p:sp>
      <p:sp>
        <p:nvSpPr>
          <p:cNvPr name="AutoShape 10" id="10"/>
          <p:cNvSpPr/>
          <p:nvPr/>
        </p:nvSpPr>
        <p:spPr>
          <a:xfrm flipH="false" flipV="false" rot="0">
            <a:off x="714612" y="4027037"/>
            <a:ext cx="167598" cy="167640"/>
          </a:xfrm>
          <a:custGeom>
            <a:rect l="l" t="t" r="r" b="b"/>
            <a:pathLst>
              <a:path w="9998" h="10000">
                <a:moveTo>
                  <a:pt x="2604" y="1372"/>
                </a:moveTo>
                <a:lnTo>
                  <a:pt x="1302" y="70"/>
                </a:lnTo>
                <a:cubicBezTo>
                  <a:pt x="1666" y="-62"/>
                  <a:pt x="2040" y="-85"/>
                  <a:pt x="2424" y="0"/>
                </a:cubicBezTo>
                <a:cubicBezTo>
                  <a:pt x="2807" y="85"/>
                  <a:pt x="3142" y="267"/>
                  <a:pt x="3430" y="547"/>
                </a:cubicBezTo>
                <a:cubicBezTo>
                  <a:pt x="3747" y="872"/>
                  <a:pt x="3937" y="1257"/>
                  <a:pt x="3999" y="1703"/>
                </a:cubicBezTo>
                <a:cubicBezTo>
                  <a:pt x="4061" y="2149"/>
                  <a:pt x="3987" y="2565"/>
                  <a:pt x="3778" y="2953"/>
                </a:cubicBezTo>
                <a:lnTo>
                  <a:pt x="9998" y="9186"/>
                </a:lnTo>
                <a:lnTo>
                  <a:pt x="9184" y="10000"/>
                </a:lnTo>
                <a:lnTo>
                  <a:pt x="2953" y="3779"/>
                </a:lnTo>
                <a:cubicBezTo>
                  <a:pt x="2565" y="3988"/>
                  <a:pt x="2149" y="4062"/>
                  <a:pt x="1703" y="4000"/>
                </a:cubicBezTo>
                <a:cubicBezTo>
                  <a:pt x="1257" y="3938"/>
                  <a:pt x="872" y="3748"/>
                  <a:pt x="546" y="3430"/>
                </a:cubicBezTo>
                <a:cubicBezTo>
                  <a:pt x="267" y="3143"/>
                  <a:pt x="85" y="2808"/>
                  <a:pt x="0" y="2424"/>
                </a:cubicBezTo>
                <a:cubicBezTo>
                  <a:pt x="-85" y="2040"/>
                  <a:pt x="-62" y="1666"/>
                  <a:pt x="70" y="1302"/>
                </a:cubicBezTo>
                <a:lnTo>
                  <a:pt x="1372" y="2605"/>
                </a:lnTo>
                <a:cubicBezTo>
                  <a:pt x="1542" y="2775"/>
                  <a:pt x="1748" y="2860"/>
                  <a:pt x="1988" y="2860"/>
                </a:cubicBezTo>
                <a:cubicBezTo>
                  <a:pt x="2228" y="2860"/>
                  <a:pt x="2433" y="2775"/>
                  <a:pt x="2604" y="2605"/>
                </a:cubicBezTo>
                <a:cubicBezTo>
                  <a:pt x="2774" y="2434"/>
                  <a:pt x="2860" y="2228"/>
                  <a:pt x="2860" y="1988"/>
                </a:cubicBezTo>
                <a:cubicBezTo>
                  <a:pt x="2860" y="1748"/>
                  <a:pt x="2774" y="1542"/>
                  <a:pt x="2604" y="1372"/>
                </a:cubicBezTo>
                <a:moveTo>
                  <a:pt x="7126" y="2186"/>
                </a:moveTo>
                <a:lnTo>
                  <a:pt x="7324" y="1163"/>
                </a:lnTo>
                <a:lnTo>
                  <a:pt x="9184" y="140"/>
                </a:lnTo>
                <a:lnTo>
                  <a:pt x="9998" y="953"/>
                </a:lnTo>
                <a:lnTo>
                  <a:pt x="8975" y="2802"/>
                </a:lnTo>
                <a:lnTo>
                  <a:pt x="7940" y="3012"/>
                </a:lnTo>
                <a:lnTo>
                  <a:pt x="6708" y="4244"/>
                </a:lnTo>
                <a:lnTo>
                  <a:pt x="5894" y="3430"/>
                </a:lnTo>
                <a:lnTo>
                  <a:pt x="7126" y="2186"/>
                </a:lnTo>
                <a:moveTo>
                  <a:pt x="337" y="8977"/>
                </a:moveTo>
                <a:lnTo>
                  <a:pt x="3430" y="5895"/>
                </a:lnTo>
                <a:lnTo>
                  <a:pt x="4243" y="6709"/>
                </a:lnTo>
                <a:lnTo>
                  <a:pt x="1163" y="9802"/>
                </a:lnTo>
                <a:cubicBezTo>
                  <a:pt x="1046" y="9910"/>
                  <a:pt x="908" y="9965"/>
                  <a:pt x="750" y="9965"/>
                </a:cubicBezTo>
                <a:cubicBezTo>
                  <a:pt x="591" y="9965"/>
                  <a:pt x="457" y="9910"/>
                  <a:pt x="349" y="9802"/>
                </a:cubicBezTo>
                <a:cubicBezTo>
                  <a:pt x="240" y="9694"/>
                  <a:pt x="182" y="9566"/>
                  <a:pt x="174" y="9419"/>
                </a:cubicBezTo>
                <a:cubicBezTo>
                  <a:pt x="166" y="9271"/>
                  <a:pt x="205" y="9139"/>
                  <a:pt x="291" y="9023"/>
                </a:cubicBezTo>
              </a:path>
            </a:pathLst>
          </a:custGeom>
          <a:solidFill>
            <a:srgbClr val="5B8CB8">
              <a:alpha val="100000"/>
            </a:srgbClr>
          </a:solidFill>
          <a:ln>
            <a:headEnd type="none"/>
            <a:tailEnd type="none"/>
          </a:ln>
        </p:spPr>
      </p:sp>
      <p:sp>
        <p:nvSpPr>
          <p:cNvPr name="TextBox 11" id="11"/>
          <p:cNvSpPr txBox="true"/>
          <p:nvPr/>
        </p:nvSpPr>
        <p:spPr>
          <a:xfrm flipH="false" flipV="false" rot="0">
            <a:off x="977854" y="3975646"/>
            <a:ext cx="4688105" cy="161925"/>
          </a:xfrm>
          <a:prstGeom prst="rect">
            <a:avLst/>
          </a:prstGeom>
          <a:ln>
            <a:headEnd type="none"/>
            <a:tailEnd type="none"/>
          </a:ln>
        </p:spPr>
        <p:txBody>
          <a:bodyPr anchor="t" rtlCol="false" anchorCtr="false" wrap="none" lIns="0" rIns="0" tIns="0" bIns="0" vert="horz"/>
          <a:lstStyle/>
          <a:p>
            <a:pPr algn="l">
              <a:defRPr/>
            </a:pPr>
            <a:r>
              <a:rPr lang="en-US" b="true" i="false" strike="noStrike" sz="1100">
                <a:ln/>
                <a:solidFill>
                  <a:srgbClr val="0A1F3D">
                    <a:alpha val="100000"/>
                  </a:srgbClr>
                </a:solidFill>
                <a:latin typeface="Source Han Sans"/>
                <a:ea typeface="Source Han Sans"/>
                <a:cs typeface="Source Han Sans"/>
              </a:rPr>
              <a:t>On-Campus Skills</a:t>
            </a:r>
            <a:endParaRPr lang="en-US" sz="1100"/>
          </a:p>
        </p:txBody>
      </p:sp>
      <p:sp>
        <p:nvSpPr>
          <p:cNvPr name="TextBox 12" id="12"/>
          <p:cNvSpPr txBox="true"/>
          <p:nvPr/>
        </p:nvSpPr>
        <p:spPr>
          <a:xfrm flipH="false" flipV="false" rot="0">
            <a:off x="977854" y="4223296"/>
            <a:ext cx="4688105"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Intensive, repetitive training in controlled environments focusing on hard skills</a:t>
            </a:r>
            <a:endParaRPr lang="en-US" sz="1100"/>
          </a:p>
          <a:p>
            <a:pPr algn="l"/>
            <a:r>
              <a:rPr b="false" i="false" strike="noStrike" sz="1000">
                <a:ln/>
                <a:solidFill>
                  <a:srgbClr val="0A1F3D">
                    <a:alpha val="80000"/>
                  </a:srgbClr>
                </a:solidFill>
                <a:latin typeface="Source Han Sans"/>
                <a:ea typeface="Source Han Sans"/>
                <a:cs typeface="Source Han Sans"/>
              </a:rPr>
              <a:t>like cooking, pastry making, and professional catering operations.</a:t>
            </a:r>
            <a:endParaRPr/>
          </a:p>
        </p:txBody>
      </p:sp>
      <p:sp>
        <p:nvSpPr>
          <p:cNvPr name="AutoShape 13" id="13"/>
          <p:cNvSpPr/>
          <p:nvPr/>
        </p:nvSpPr>
        <p:spPr>
          <a:xfrm flipH="false" flipV="false" rot="0">
            <a:off x="714612" y="4908992"/>
            <a:ext cx="167598" cy="167640"/>
          </a:xfrm>
          <a:custGeom>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5B8CB8">
              <a:alpha val="100000"/>
            </a:srgbClr>
          </a:solidFill>
          <a:ln>
            <a:headEnd type="none"/>
            <a:tailEnd type="none"/>
          </a:ln>
        </p:spPr>
      </p:sp>
      <p:sp>
        <p:nvSpPr>
          <p:cNvPr name="TextBox 14" id="14"/>
          <p:cNvSpPr txBox="true"/>
          <p:nvPr/>
        </p:nvSpPr>
        <p:spPr>
          <a:xfrm flipH="false" flipV="false" rot="0">
            <a:off x="977854" y="4857601"/>
            <a:ext cx="4688105" cy="161925"/>
          </a:xfrm>
          <a:prstGeom prst="rect">
            <a:avLst/>
          </a:prstGeom>
          <a:ln>
            <a:headEnd type="none"/>
            <a:tailEnd type="none"/>
          </a:ln>
        </p:spPr>
        <p:txBody>
          <a:bodyPr anchor="t" rtlCol="false" anchorCtr="false" wrap="none" lIns="0" rIns="0" tIns="0" bIns="0" vert="horz"/>
          <a:lstStyle/>
          <a:p>
            <a:pPr algn="l">
              <a:defRPr/>
            </a:pPr>
            <a:r>
              <a:rPr lang="en-US" b="true" i="false" strike="noStrike" sz="1100">
                <a:ln/>
                <a:solidFill>
                  <a:srgbClr val="0A1F3D">
                    <a:alpha val="100000"/>
                  </a:srgbClr>
                </a:solidFill>
                <a:latin typeface="Source Han Sans"/>
                <a:ea typeface="Source Han Sans"/>
                <a:cs typeface="Source Han Sans"/>
              </a:rPr>
              <a:t>Job Cognition</a:t>
            </a:r>
            <a:endParaRPr lang="en-US" sz="1100"/>
          </a:p>
        </p:txBody>
      </p:sp>
      <p:sp>
        <p:nvSpPr>
          <p:cNvPr name="TextBox 15" id="15"/>
          <p:cNvSpPr txBox="true"/>
          <p:nvPr/>
        </p:nvSpPr>
        <p:spPr>
          <a:xfrm flipH="false" flipV="false" rot="0">
            <a:off x="977854" y="5105251"/>
            <a:ext cx="4688105"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Experiential learning in simulated service roles such as coffee preparation,</a:t>
            </a:r>
            <a:endParaRPr lang="en-US" sz="1100"/>
          </a:p>
          <a:p>
            <a:pPr algn="l"/>
            <a:r>
              <a:rPr b="false" i="false" strike="noStrike" sz="1000">
                <a:ln/>
                <a:solidFill>
                  <a:srgbClr val="0A1F3D">
                    <a:alpha val="80000"/>
                  </a:srgbClr>
                </a:solidFill>
                <a:latin typeface="Source Han Sans"/>
                <a:ea typeface="Source Han Sans"/>
                <a:cs typeface="Source Han Sans"/>
              </a:rPr>
              <a:t>customer service, and cleaning to build basic workplace awareness and</a:t>
            </a:r>
            <a:endParaRPr/>
          </a:p>
          <a:p>
            <a:pPr algn="l"/>
            <a:r>
              <a:rPr b="false" i="false" strike="noStrike" sz="1000">
                <a:ln/>
                <a:solidFill>
                  <a:srgbClr val="0A1F3D">
                    <a:alpha val="80000"/>
                  </a:srgbClr>
                </a:solidFill>
                <a:latin typeface="Source Han Sans"/>
                <a:ea typeface="Source Han Sans"/>
                <a:cs typeface="Source Han Sans"/>
              </a:rPr>
              <a:t>routine.</a:t>
            </a:r>
            <a:endParaRPr/>
          </a:p>
        </p:txBody>
      </p:sp>
      <p:sp>
        <p:nvSpPr>
          <p:cNvPr name="AutoShape 16" id="16"/>
          <p:cNvSpPr/>
          <p:nvPr/>
        </p:nvSpPr>
        <p:spPr>
          <a:xfrm flipH="false" flipV="false" rot="0">
            <a:off x="6246838" y="2559100"/>
            <a:ext cx="5485028" cy="384170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6246838" y="2559100"/>
            <a:ext cx="5485028" cy="9525"/>
          </a:xfrm>
          <a:prstGeom prst="line">
            <a:avLst/>
          </a:prstGeom>
          <a:ln w="28575">
            <a:solidFill>
              <a:srgbClr val="5B8CB8">
                <a:alpha val="100000"/>
              </a:srgbClr>
            </a:solidFill>
            <a:prstDash val="solid"/>
            <a:headEnd type="none"/>
            <a:tailEnd type="none"/>
          </a:ln>
        </p:spPr>
      </p:sp>
      <p:sp>
        <p:nvSpPr>
          <p:cNvPr name="TextBox 18" id="18"/>
          <p:cNvSpPr txBox="true"/>
          <p:nvPr/>
        </p:nvSpPr>
        <p:spPr>
          <a:xfrm flipH="false" flipV="false" rot="0">
            <a:off x="6522994" y="2911525"/>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Tier 02</a:t>
            </a:r>
            <a:endParaRPr lang="en-US" sz="1100"/>
          </a:p>
        </p:txBody>
      </p:sp>
      <p:sp>
        <p:nvSpPr>
          <p:cNvPr name="TextBox 19" id="19"/>
          <p:cNvSpPr txBox="true"/>
          <p:nvPr/>
        </p:nvSpPr>
        <p:spPr>
          <a:xfrm flipH="false" flipV="false" rot="0">
            <a:off x="6522994" y="3135362"/>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Supplementary &amp; Life Skills</a:t>
            </a:r>
            <a:endParaRPr lang="en-US" sz="1100"/>
          </a:p>
        </p:txBody>
      </p:sp>
      <p:sp>
        <p:nvSpPr>
          <p:cNvPr name="AutoShape 20" id="20"/>
          <p:cNvSpPr/>
          <p:nvPr/>
        </p:nvSpPr>
        <p:spPr>
          <a:xfrm flipH="false" flipV="false" rot="0">
            <a:off x="6504365" y="4027037"/>
            <a:ext cx="167598" cy="167640"/>
          </a:xfrm>
          <a:custGeom>
            <a:rect l="l" t="t" r="r" b="b"/>
            <a:pathLst>
              <a:path w="9998" h="10000">
                <a:moveTo>
                  <a:pt x="4999" y="747"/>
                </a:moveTo>
                <a:cubicBezTo>
                  <a:pt x="5391" y="369"/>
                  <a:pt x="5841" y="120"/>
                  <a:pt x="6349" y="0"/>
                </a:cubicBezTo>
                <a:cubicBezTo>
                  <a:pt x="6856" y="-120"/>
                  <a:pt x="7357" y="-107"/>
                  <a:pt x="7851" y="38"/>
                </a:cubicBezTo>
                <a:cubicBezTo>
                  <a:pt x="8365" y="190"/>
                  <a:pt x="8810" y="469"/>
                  <a:pt x="9186" y="873"/>
                </a:cubicBezTo>
                <a:cubicBezTo>
                  <a:pt x="9561" y="1276"/>
                  <a:pt x="9820" y="1754"/>
                  <a:pt x="9962" y="2308"/>
                </a:cubicBezTo>
                <a:cubicBezTo>
                  <a:pt x="10097" y="2838"/>
                  <a:pt x="10109" y="3375"/>
                  <a:pt x="9998" y="3917"/>
                </a:cubicBezTo>
                <a:cubicBezTo>
                  <a:pt x="9886" y="4459"/>
                  <a:pt x="9655" y="4944"/>
                  <a:pt x="9303" y="5374"/>
                </a:cubicBezTo>
                <a:lnTo>
                  <a:pt x="4999" y="10000"/>
                </a:lnTo>
                <a:lnTo>
                  <a:pt x="695" y="5374"/>
                </a:lnTo>
                <a:cubicBezTo>
                  <a:pt x="343" y="4944"/>
                  <a:pt x="111" y="4459"/>
                  <a:pt x="0" y="3917"/>
                </a:cubicBezTo>
                <a:cubicBezTo>
                  <a:pt x="-111" y="3375"/>
                  <a:pt x="-99" y="2838"/>
                  <a:pt x="36" y="2308"/>
                </a:cubicBezTo>
                <a:cubicBezTo>
                  <a:pt x="178" y="1754"/>
                  <a:pt x="438" y="1276"/>
                  <a:pt x="817" y="873"/>
                </a:cubicBezTo>
                <a:cubicBezTo>
                  <a:pt x="1196" y="469"/>
                  <a:pt x="1639" y="190"/>
                  <a:pt x="2147" y="38"/>
                </a:cubicBezTo>
                <a:cubicBezTo>
                  <a:pt x="2641" y="-107"/>
                  <a:pt x="3141" y="-120"/>
                  <a:pt x="3649" y="0"/>
                </a:cubicBezTo>
                <a:cubicBezTo>
                  <a:pt x="4156" y="120"/>
                  <a:pt x="4606" y="369"/>
                  <a:pt x="4999" y="747"/>
                </a:cubicBezTo>
                <a:moveTo>
                  <a:pt x="8460" y="1642"/>
                </a:moveTo>
                <a:cubicBezTo>
                  <a:pt x="8210" y="1372"/>
                  <a:pt x="7919" y="1189"/>
                  <a:pt x="7587" y="1091"/>
                </a:cubicBezTo>
                <a:cubicBezTo>
                  <a:pt x="7255" y="993"/>
                  <a:pt x="6920" y="984"/>
                  <a:pt x="6582" y="1064"/>
                </a:cubicBezTo>
                <a:cubicBezTo>
                  <a:pt x="6244" y="1144"/>
                  <a:pt x="5943" y="1311"/>
                  <a:pt x="5679" y="1566"/>
                </a:cubicBezTo>
                <a:lnTo>
                  <a:pt x="4999" y="2220"/>
                </a:lnTo>
                <a:lnTo>
                  <a:pt x="4319" y="1566"/>
                </a:lnTo>
                <a:cubicBezTo>
                  <a:pt x="4061" y="1311"/>
                  <a:pt x="3762" y="1144"/>
                  <a:pt x="3421" y="1064"/>
                </a:cubicBezTo>
                <a:cubicBezTo>
                  <a:pt x="3079" y="984"/>
                  <a:pt x="2742" y="993"/>
                  <a:pt x="2411" y="1091"/>
                </a:cubicBezTo>
                <a:cubicBezTo>
                  <a:pt x="2079" y="1189"/>
                  <a:pt x="1788" y="1372"/>
                  <a:pt x="1538" y="1642"/>
                </a:cubicBezTo>
                <a:cubicBezTo>
                  <a:pt x="1287" y="1911"/>
                  <a:pt x="1114" y="2224"/>
                  <a:pt x="1020" y="2580"/>
                </a:cubicBezTo>
                <a:cubicBezTo>
                  <a:pt x="925" y="2936"/>
                  <a:pt x="913" y="3295"/>
                  <a:pt x="985" y="3655"/>
                </a:cubicBezTo>
                <a:cubicBezTo>
                  <a:pt x="1055" y="4015"/>
                  <a:pt x="1206" y="4337"/>
                  <a:pt x="1436" y="4621"/>
                </a:cubicBezTo>
                <a:lnTo>
                  <a:pt x="4999" y="8462"/>
                </a:lnTo>
                <a:lnTo>
                  <a:pt x="8562" y="4621"/>
                </a:lnTo>
                <a:cubicBezTo>
                  <a:pt x="8792" y="4337"/>
                  <a:pt x="8942" y="4015"/>
                  <a:pt x="9013" y="3655"/>
                </a:cubicBezTo>
                <a:cubicBezTo>
                  <a:pt x="9084" y="3295"/>
                  <a:pt x="9072" y="2936"/>
                  <a:pt x="8978" y="2580"/>
                </a:cubicBezTo>
                <a:cubicBezTo>
                  <a:pt x="8883" y="2224"/>
                  <a:pt x="8710" y="1911"/>
                  <a:pt x="8460" y="1642"/>
                </a:cubicBezTo>
              </a:path>
            </a:pathLst>
          </a:custGeom>
          <a:solidFill>
            <a:srgbClr val="5B8CB8">
              <a:alpha val="100000"/>
            </a:srgbClr>
          </a:solidFill>
          <a:ln>
            <a:headEnd type="none"/>
            <a:tailEnd type="none"/>
          </a:ln>
        </p:spPr>
      </p:sp>
      <p:sp>
        <p:nvSpPr>
          <p:cNvPr name="TextBox 21" id="21"/>
          <p:cNvSpPr txBox="true"/>
          <p:nvPr/>
        </p:nvSpPr>
        <p:spPr>
          <a:xfrm flipH="false" flipV="false" rot="0">
            <a:off x="6767606" y="3975646"/>
            <a:ext cx="4688105" cy="161925"/>
          </a:xfrm>
          <a:prstGeom prst="rect">
            <a:avLst/>
          </a:prstGeom>
          <a:ln>
            <a:headEnd type="none"/>
            <a:tailEnd type="none"/>
          </a:ln>
        </p:spPr>
        <p:txBody>
          <a:bodyPr anchor="t" rtlCol="false" anchorCtr="false" wrap="none" lIns="0" rIns="0" tIns="0" bIns="0" vert="horz"/>
          <a:lstStyle/>
          <a:p>
            <a:pPr algn="l">
              <a:defRPr/>
            </a:pPr>
            <a:r>
              <a:rPr lang="en-US" b="true" i="false" strike="noStrike" sz="1100">
                <a:ln/>
                <a:solidFill>
                  <a:srgbClr val="0A1F3D">
                    <a:alpha val="100000"/>
                  </a:srgbClr>
                </a:solidFill>
                <a:latin typeface="Source Han Sans"/>
                <a:ea typeface="Source Han Sans"/>
                <a:cs typeface="Source Han Sans"/>
              </a:rPr>
              <a:t>Supplementary Training</a:t>
            </a:r>
            <a:endParaRPr lang="en-US" sz="1100"/>
          </a:p>
        </p:txBody>
      </p:sp>
      <p:sp>
        <p:nvSpPr>
          <p:cNvPr name="TextBox 22" id="22"/>
          <p:cNvSpPr txBox="true"/>
          <p:nvPr/>
        </p:nvSpPr>
        <p:spPr>
          <a:xfrm flipH="false" flipV="false" rot="0">
            <a:off x="6767606" y="4223296"/>
            <a:ext cx="4688105" cy="379066"/>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Holistic development modules covering housekeeping, basic nutrition, and</a:t>
            </a:r>
            <a:endParaRPr lang="en-US" sz="1100"/>
          </a:p>
          <a:p>
            <a:pPr algn="l"/>
            <a:r>
              <a:rPr b="false" i="false" strike="noStrike" sz="1000">
                <a:ln/>
                <a:solidFill>
                  <a:srgbClr val="0A1F3D">
                    <a:alpha val="80000"/>
                  </a:srgbClr>
                </a:solidFill>
                <a:latin typeface="Source Han Sans"/>
                <a:ea typeface="Source Han Sans"/>
                <a:cs typeface="Source Han Sans"/>
              </a:rPr>
              <a:t>crucial interpersonal communication skills necessary for team collaboration.</a:t>
            </a:r>
            <a:endParaRPr/>
          </a:p>
        </p:txBody>
      </p:sp>
      <p:sp>
        <p:nvSpPr>
          <p:cNvPr name="AutoShape 23" id="23"/>
          <p:cNvSpPr/>
          <p:nvPr/>
        </p:nvSpPr>
        <p:spPr>
          <a:xfrm flipH="false" flipV="false" rot="0">
            <a:off x="6504365" y="4908992"/>
            <a:ext cx="167598" cy="167640"/>
          </a:xfrm>
          <a:custGeom>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8"/>
                </a:cubicBezTo>
                <a:cubicBezTo>
                  <a:pt x="7977" y="1354"/>
                  <a:pt x="7587" y="1128"/>
                  <a:pt x="7139" y="1010"/>
                </a:cubicBezTo>
                <a:cubicBezTo>
                  <a:pt x="6691" y="892"/>
                  <a:pt x="6245" y="892"/>
                  <a:pt x="5801" y="1010"/>
                </a:cubicBezTo>
                <a:cubicBezTo>
                  <a:pt x="5356" y="1128"/>
                  <a:pt x="4967" y="1354"/>
                  <a:pt x="4634" y="1688"/>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5B8CB8">
              <a:alpha val="100000"/>
            </a:srgbClr>
          </a:solidFill>
          <a:ln>
            <a:headEnd type="none"/>
            <a:tailEnd type="none"/>
          </a:ln>
        </p:spPr>
      </p:sp>
      <p:sp>
        <p:nvSpPr>
          <p:cNvPr name="TextBox 24" id="24"/>
          <p:cNvSpPr txBox="true"/>
          <p:nvPr/>
        </p:nvSpPr>
        <p:spPr>
          <a:xfrm flipH="false" flipV="false" rot="0">
            <a:off x="6767606" y="4857601"/>
            <a:ext cx="4688105" cy="161925"/>
          </a:xfrm>
          <a:prstGeom prst="rect">
            <a:avLst/>
          </a:prstGeom>
          <a:ln>
            <a:headEnd type="none"/>
            <a:tailEnd type="none"/>
          </a:ln>
        </p:spPr>
        <p:txBody>
          <a:bodyPr anchor="t" rtlCol="false" anchorCtr="false" wrap="none" lIns="0" rIns="0" tIns="0" bIns="0" vert="horz"/>
          <a:lstStyle/>
          <a:p>
            <a:pPr algn="l">
              <a:defRPr/>
            </a:pPr>
            <a:r>
              <a:rPr lang="en-US" b="true" i="false" strike="noStrike" sz="1100">
                <a:ln/>
                <a:solidFill>
                  <a:srgbClr val="0A1F3D">
                    <a:alpha val="100000"/>
                  </a:srgbClr>
                </a:solidFill>
                <a:latin typeface="Source Han Sans"/>
                <a:ea typeface="Source Han Sans"/>
                <a:cs typeface="Source Han Sans"/>
              </a:rPr>
              <a:t>Integration Strategy</a:t>
            </a:r>
            <a:endParaRPr lang="en-US" sz="1100"/>
          </a:p>
        </p:txBody>
      </p:sp>
      <p:sp>
        <p:nvSpPr>
          <p:cNvPr name="TextBox 25" id="25"/>
          <p:cNvSpPr txBox="true"/>
          <p:nvPr/>
        </p:nvSpPr>
        <p:spPr>
          <a:xfrm flipH="false" flipV="false" rot="0">
            <a:off x="6767606" y="5105251"/>
            <a:ext cx="4688105" cy="605730"/>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0000"/>
                  </a:srgbClr>
                </a:solidFill>
                <a:latin typeface="Source Han Sans"/>
                <a:ea typeface="Source Han Sans"/>
                <a:cs typeface="Source Han Sans"/>
              </a:rPr>
              <a:t>The seamless blending of hard technical skills with soft social skills ensures</a:t>
            </a:r>
            <a:endParaRPr lang="en-US" sz="1100"/>
          </a:p>
          <a:p>
            <a:pPr algn="l"/>
            <a:r>
              <a:rPr b="false" i="false" strike="noStrike" sz="1000">
                <a:ln/>
                <a:solidFill>
                  <a:srgbClr val="0A1F3D">
                    <a:alpha val="80000"/>
                  </a:srgbClr>
                </a:solidFill>
                <a:latin typeface="Source Han Sans"/>
                <a:ea typeface="Source Han Sans"/>
                <a:cs typeface="Source Han Sans"/>
              </a:rPr>
              <a:t>students are prepared for both the physical and interpersonal demands of the</a:t>
            </a:r>
            <a:endParaRPr/>
          </a:p>
          <a:p>
            <a:pPr algn="l"/>
            <a:r>
              <a:rPr b="false" i="false" strike="noStrike" sz="1000">
                <a:ln/>
                <a:solidFill>
                  <a:srgbClr val="0A1F3D">
                    <a:alpha val="80000"/>
                  </a:srgbClr>
                </a:solidFill>
                <a:latin typeface="Source Han Sans"/>
                <a:ea typeface="Source Han Sans"/>
                <a:cs typeface="Source Han Sans"/>
              </a:rPr>
              <a:t>service industry.</a:t>
            </a:r>
            <a:endParaR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60000"/>
                  </a:srgbClr>
                </a:solidFill>
                <a:latin typeface="Source Han Sans"/>
                <a:ea typeface="Source Han Sans"/>
                <a:cs typeface="Source Han Sans"/>
              </a:rPr>
              <a:t>CASE STUDY</a:t>
            </a:r>
            <a:endParaRPr lang="en-US" sz="1100"/>
          </a:p>
        </p:txBody>
      </p:sp>
      <p:sp>
        <p:nvSpPr>
          <p:cNvPr name="TextBox 4" id="4"/>
          <p:cNvSpPr txBox="true"/>
          <p:nvPr/>
        </p:nvSpPr>
        <p:spPr>
          <a:xfrm flipH="false" flipV="false" rot="0">
            <a:off x="457086" y="752475"/>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Xinyuan Xiaoshe: School-Based Workplace Simulation</a:t>
            </a:r>
            <a:endParaRPr lang="en-US" sz="1100"/>
          </a:p>
        </p:txBody>
      </p:sp>
      <p:sp>
        <p:nvSpPr>
          <p:cNvPr name="TextBox 5" id="5"/>
          <p:cNvSpPr txBox="true"/>
          <p:nvPr/>
        </p:nvSpPr>
        <p:spPr>
          <a:xfrm flipH="false" flipV="false" rot="0">
            <a:off x="457086" y="1301055"/>
            <a:ext cx="11274781" cy="161925"/>
          </a:xfrm>
          <a:prstGeom prst="rect">
            <a:avLst/>
          </a:prstGeom>
          <a:ln>
            <a:headEnd type="none"/>
            <a:tailEnd type="none"/>
          </a:ln>
        </p:spPr>
        <p:txBody>
          <a:bodyPr anchor="t" rtlCol="false" anchorCtr="false" wrap="none" lIns="0" rIns="0" tIns="0" bIns="0" vert="horz"/>
          <a:lstStyle/>
          <a:p>
            <a:pPr algn="l">
              <a:defRPr/>
            </a:pPr>
            <a:r>
              <a:rPr lang="en-US" b="false" i="false" strike="noStrike" sz="1100">
                <a:ln/>
                <a:solidFill>
                  <a:srgbClr val="0A1F3D">
                    <a:alpha val="74901"/>
                  </a:srgbClr>
                </a:solidFill>
                <a:latin typeface="Source Han Sans"/>
                <a:ea typeface="Source Han Sans"/>
                <a:cs typeface="Source Han Sans"/>
              </a:rPr>
              <a:t>A pioneering approach bridging theoretical classroom learning and real-world work environments through micro-commercial ecosystems.</a:t>
            </a:r>
            <a:endParaRPr lang="en-US" sz="1100"/>
          </a:p>
        </p:txBody>
      </p:sp>
      <p:sp>
        <p:nvSpPr>
          <p:cNvPr name="AutoShape 6" id="6"/>
          <p:cNvSpPr/>
          <p:nvPr/>
        </p:nvSpPr>
        <p:spPr>
          <a:xfrm flipH="false" flipV="false" rot="0">
            <a:off x="457086" y="1729680"/>
            <a:ext cx="6399200" cy="143009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1729680"/>
            <a:ext cx="6399200"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673190" y="2147649"/>
            <a:ext cx="198070" cy="198120"/>
          </a:xfrm>
          <a:custGeom>
            <a:rect l="l" t="t" r="r" b="b"/>
            <a:pathLst>
              <a:path w="9998" h="10000">
                <a:moveTo>
                  <a:pt x="6999" y="5556"/>
                </a:moveTo>
                <a:lnTo>
                  <a:pt x="6999" y="1111"/>
                </a:lnTo>
                <a:lnTo>
                  <a:pt x="2000" y="1111"/>
                </a:lnTo>
                <a:lnTo>
                  <a:pt x="2000" y="5556"/>
                </a:lnTo>
                <a:cubicBezTo>
                  <a:pt x="2000" y="5756"/>
                  <a:pt x="2045" y="5941"/>
                  <a:pt x="2135" y="6111"/>
                </a:cubicBezTo>
                <a:cubicBezTo>
                  <a:pt x="2225" y="6281"/>
                  <a:pt x="2346" y="6417"/>
                  <a:pt x="2500" y="6517"/>
                </a:cubicBezTo>
                <a:cubicBezTo>
                  <a:pt x="2652" y="6617"/>
                  <a:pt x="2819" y="6667"/>
                  <a:pt x="2999" y="6667"/>
                </a:cubicBezTo>
                <a:lnTo>
                  <a:pt x="5999" y="6667"/>
                </a:lnTo>
                <a:cubicBezTo>
                  <a:pt x="6179" y="6667"/>
                  <a:pt x="6345" y="6617"/>
                  <a:pt x="6499" y="6517"/>
                </a:cubicBezTo>
                <a:cubicBezTo>
                  <a:pt x="6652" y="6417"/>
                  <a:pt x="6774" y="6281"/>
                  <a:pt x="6864" y="6111"/>
                </a:cubicBezTo>
                <a:cubicBezTo>
                  <a:pt x="6954" y="5941"/>
                  <a:pt x="6999" y="5756"/>
                  <a:pt x="6999" y="5556"/>
                </a:cubicBezTo>
                <a:moveTo>
                  <a:pt x="1500" y="0"/>
                </a:moveTo>
                <a:lnTo>
                  <a:pt x="8998" y="0"/>
                </a:lnTo>
                <a:cubicBezTo>
                  <a:pt x="9178" y="0"/>
                  <a:pt x="9344" y="50"/>
                  <a:pt x="9498" y="150"/>
                </a:cubicBezTo>
                <a:cubicBezTo>
                  <a:pt x="9651" y="250"/>
                  <a:pt x="9773" y="385"/>
                  <a:pt x="9863" y="556"/>
                </a:cubicBezTo>
                <a:cubicBezTo>
                  <a:pt x="9953" y="726"/>
                  <a:pt x="9998" y="911"/>
                  <a:pt x="9998" y="1111"/>
                </a:cubicBezTo>
                <a:lnTo>
                  <a:pt x="9998" y="2778"/>
                </a:lnTo>
                <a:cubicBezTo>
                  <a:pt x="9998" y="2978"/>
                  <a:pt x="9953" y="3163"/>
                  <a:pt x="9863" y="3333"/>
                </a:cubicBezTo>
                <a:cubicBezTo>
                  <a:pt x="9773" y="3503"/>
                  <a:pt x="9651" y="3639"/>
                  <a:pt x="9498" y="3739"/>
                </a:cubicBezTo>
                <a:cubicBezTo>
                  <a:pt x="9344" y="3839"/>
                  <a:pt x="9178" y="3889"/>
                  <a:pt x="8998" y="3889"/>
                </a:cubicBezTo>
                <a:lnTo>
                  <a:pt x="7998" y="3889"/>
                </a:lnTo>
                <a:lnTo>
                  <a:pt x="7998" y="5556"/>
                </a:lnTo>
                <a:cubicBezTo>
                  <a:pt x="7998" y="5956"/>
                  <a:pt x="7908" y="6326"/>
                  <a:pt x="7728" y="6667"/>
                </a:cubicBezTo>
                <a:cubicBezTo>
                  <a:pt x="7548" y="7007"/>
                  <a:pt x="7305" y="7278"/>
                  <a:pt x="6999" y="7478"/>
                </a:cubicBezTo>
                <a:cubicBezTo>
                  <a:pt x="6692" y="7678"/>
                  <a:pt x="6359" y="7778"/>
                  <a:pt x="5999" y="7778"/>
                </a:cubicBezTo>
                <a:lnTo>
                  <a:pt x="2999" y="7778"/>
                </a:lnTo>
                <a:cubicBezTo>
                  <a:pt x="2639" y="7778"/>
                  <a:pt x="2306" y="7678"/>
                  <a:pt x="2000" y="7478"/>
                </a:cubicBezTo>
                <a:cubicBezTo>
                  <a:pt x="1693" y="7278"/>
                  <a:pt x="1450" y="7007"/>
                  <a:pt x="1270" y="6667"/>
                </a:cubicBezTo>
                <a:cubicBezTo>
                  <a:pt x="1090" y="6326"/>
                  <a:pt x="1000" y="5956"/>
                  <a:pt x="1000" y="5556"/>
                </a:cubicBezTo>
                <a:lnTo>
                  <a:pt x="1000" y="556"/>
                </a:lnTo>
                <a:cubicBezTo>
                  <a:pt x="1000" y="400"/>
                  <a:pt x="1048" y="268"/>
                  <a:pt x="1145" y="161"/>
                </a:cubicBezTo>
                <a:cubicBezTo>
                  <a:pt x="1241" y="53"/>
                  <a:pt x="1360" y="0"/>
                  <a:pt x="1500" y="0"/>
                </a:cubicBezTo>
                <a:moveTo>
                  <a:pt x="8998" y="1111"/>
                </a:moveTo>
                <a:lnTo>
                  <a:pt x="7998" y="1111"/>
                </a:lnTo>
                <a:lnTo>
                  <a:pt x="7998" y="2778"/>
                </a:lnTo>
                <a:lnTo>
                  <a:pt x="8998" y="2778"/>
                </a:lnTo>
                <a:lnTo>
                  <a:pt x="8998" y="1111"/>
                </a:lnTo>
                <a:moveTo>
                  <a:pt x="0" y="10000"/>
                </a:moveTo>
                <a:lnTo>
                  <a:pt x="0" y="8889"/>
                </a:lnTo>
                <a:lnTo>
                  <a:pt x="8998" y="8889"/>
                </a:lnTo>
                <a:lnTo>
                  <a:pt x="8998" y="10000"/>
                </a:lnTo>
              </a:path>
            </a:pathLst>
          </a:custGeom>
          <a:solidFill>
            <a:srgbClr val="5B8CB8">
              <a:alpha val="100000"/>
            </a:srgbClr>
          </a:solidFill>
          <a:ln>
            <a:headEnd type="none"/>
            <a:tailEnd type="none"/>
          </a:ln>
        </p:spPr>
      </p:sp>
      <p:sp>
        <p:nvSpPr>
          <p:cNvPr name="TextBox 9" id="9"/>
          <p:cNvSpPr txBox="true"/>
          <p:nvPr/>
        </p:nvSpPr>
        <p:spPr>
          <a:xfrm flipH="false" flipV="false" rot="0">
            <a:off x="963571" y="2117228"/>
            <a:ext cx="5674737"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90196"/>
                  </a:srgbClr>
                </a:solidFill>
                <a:latin typeface="Source Han Sans"/>
                <a:ea typeface="Source Han Sans"/>
                <a:cs typeface="Source Han Sans"/>
              </a:rPr>
              <a:t>Students engage in authentic operational tasks including professional coffee preparation,</a:t>
            </a:r>
            <a:endParaRPr lang="en-US" sz="1100"/>
          </a:p>
          <a:p>
            <a:pPr algn="l"/>
            <a:r>
              <a:rPr b="false" i="false" strike="noStrike" sz="1100">
                <a:ln/>
                <a:solidFill>
                  <a:srgbClr val="0A1F3D">
                    <a:alpha val="90196"/>
                  </a:srgbClr>
                </a:solidFill>
                <a:latin typeface="Source Han Sans"/>
                <a:ea typeface="Source Han Sans"/>
                <a:cs typeface="Source Han Sans"/>
              </a:rPr>
              <a:t>facility cleaning, and inventory management, mirroring the exact workflows of commercial</a:t>
            </a:r>
            <a:endParaRPr/>
          </a:p>
          <a:p>
            <a:pPr algn="l"/>
            <a:r>
              <a:rPr b="false" i="false" strike="noStrike" sz="1100">
                <a:ln/>
                <a:solidFill>
                  <a:srgbClr val="0A1F3D">
                    <a:alpha val="90196"/>
                  </a:srgbClr>
                </a:solidFill>
                <a:latin typeface="Source Han Sans"/>
                <a:ea typeface="Source Han Sans"/>
                <a:cs typeface="Source Han Sans"/>
              </a:rPr>
              <a:t>cafes.</a:t>
            </a:r>
            <a:endParaRPr/>
          </a:p>
        </p:txBody>
      </p:sp>
      <p:sp>
        <p:nvSpPr>
          <p:cNvPr name="AutoShape 10" id="10"/>
          <p:cNvSpPr/>
          <p:nvPr/>
        </p:nvSpPr>
        <p:spPr>
          <a:xfrm flipH="false" flipV="false" rot="0">
            <a:off x="457086" y="3350270"/>
            <a:ext cx="6399200" cy="143009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1" id="11"/>
          <p:cNvSpPr/>
          <p:nvPr/>
        </p:nvSpPr>
        <p:spPr>
          <a:xfrm flipH="false" flipV="false" rot="0">
            <a:off x="457086" y="3350270"/>
            <a:ext cx="6399200" cy="9525"/>
          </a:xfrm>
          <a:prstGeom prst="line">
            <a:avLst/>
          </a:prstGeom>
          <a:ln w="28575">
            <a:solidFill>
              <a:srgbClr val="5B8CB8">
                <a:alpha val="100000"/>
              </a:srgbClr>
            </a:solidFill>
            <a:prstDash val="solid"/>
            <a:headEnd type="none"/>
            <a:tailEnd type="none"/>
          </a:ln>
        </p:spPr>
      </p:sp>
      <p:sp>
        <p:nvSpPr>
          <p:cNvPr name="AutoShape 12" id="12"/>
          <p:cNvSpPr/>
          <p:nvPr/>
        </p:nvSpPr>
        <p:spPr>
          <a:xfrm flipH="false" flipV="false" rot="0">
            <a:off x="673190" y="3768239"/>
            <a:ext cx="198070" cy="198120"/>
          </a:xfrm>
          <a:custGeom>
            <a:rect l="l" t="t" r="r" b="b"/>
            <a:pathLst>
              <a:path w="9998" h="10000">
                <a:moveTo>
                  <a:pt x="555" y="0"/>
                </a:moveTo>
                <a:lnTo>
                  <a:pt x="9443" y="0"/>
                </a:lnTo>
                <a:cubicBezTo>
                  <a:pt x="9598" y="0"/>
                  <a:pt x="9729" y="48"/>
                  <a:pt x="9837" y="145"/>
                </a:cubicBezTo>
                <a:cubicBezTo>
                  <a:pt x="9944" y="241"/>
                  <a:pt x="9998" y="360"/>
                  <a:pt x="9998" y="500"/>
                </a:cubicBezTo>
                <a:lnTo>
                  <a:pt x="9998" y="9500"/>
                </a:lnTo>
                <a:cubicBezTo>
                  <a:pt x="9998" y="9640"/>
                  <a:pt x="9944" y="9758"/>
                  <a:pt x="9837" y="9855"/>
                </a:cubicBezTo>
                <a:cubicBezTo>
                  <a:pt x="9729" y="9951"/>
                  <a:pt x="9598" y="10000"/>
                  <a:pt x="9443" y="10000"/>
                </a:cubicBezTo>
                <a:lnTo>
                  <a:pt x="555" y="10000"/>
                </a:lnTo>
                <a:cubicBezTo>
                  <a:pt x="399" y="10000"/>
                  <a:pt x="268" y="9951"/>
                  <a:pt x="161" y="9855"/>
                </a:cubicBezTo>
                <a:cubicBezTo>
                  <a:pt x="53" y="9758"/>
                  <a:pt x="0" y="9640"/>
                  <a:pt x="0" y="9500"/>
                </a:cubicBezTo>
                <a:lnTo>
                  <a:pt x="0" y="500"/>
                </a:lnTo>
                <a:cubicBezTo>
                  <a:pt x="0" y="360"/>
                  <a:pt x="53" y="241"/>
                  <a:pt x="161" y="145"/>
                </a:cubicBezTo>
                <a:cubicBezTo>
                  <a:pt x="268" y="48"/>
                  <a:pt x="399" y="0"/>
                  <a:pt x="555" y="0"/>
                </a:cubicBezTo>
                <a:moveTo>
                  <a:pt x="8887" y="1000"/>
                </a:moveTo>
                <a:lnTo>
                  <a:pt x="1111" y="1000"/>
                </a:lnTo>
                <a:lnTo>
                  <a:pt x="1111" y="9000"/>
                </a:lnTo>
                <a:lnTo>
                  <a:pt x="8887" y="9000"/>
                </a:lnTo>
                <a:lnTo>
                  <a:pt x="8887" y="1000"/>
                </a:lnTo>
                <a:moveTo>
                  <a:pt x="2222" y="4000"/>
                </a:moveTo>
                <a:lnTo>
                  <a:pt x="2222" y="2000"/>
                </a:lnTo>
                <a:lnTo>
                  <a:pt x="7776" y="2000"/>
                </a:lnTo>
                <a:lnTo>
                  <a:pt x="7776" y="4000"/>
                </a:lnTo>
                <a:lnTo>
                  <a:pt x="2222" y="4000"/>
                </a:lnTo>
                <a:moveTo>
                  <a:pt x="2222" y="6000"/>
                </a:moveTo>
                <a:lnTo>
                  <a:pt x="2222" y="5000"/>
                </a:lnTo>
                <a:lnTo>
                  <a:pt x="3333" y="5000"/>
                </a:lnTo>
                <a:lnTo>
                  <a:pt x="3333" y="6000"/>
                </a:lnTo>
                <a:lnTo>
                  <a:pt x="2222" y="6000"/>
                </a:lnTo>
                <a:moveTo>
                  <a:pt x="2222" y="8000"/>
                </a:moveTo>
                <a:lnTo>
                  <a:pt x="2222" y="7000"/>
                </a:lnTo>
                <a:lnTo>
                  <a:pt x="3333" y="7000"/>
                </a:lnTo>
                <a:lnTo>
                  <a:pt x="3333" y="8000"/>
                </a:lnTo>
                <a:lnTo>
                  <a:pt x="2222" y="8000"/>
                </a:lnTo>
                <a:moveTo>
                  <a:pt x="4444" y="6000"/>
                </a:moveTo>
                <a:lnTo>
                  <a:pt x="4444" y="5000"/>
                </a:lnTo>
                <a:lnTo>
                  <a:pt x="5554" y="5000"/>
                </a:lnTo>
                <a:lnTo>
                  <a:pt x="5554" y="6000"/>
                </a:lnTo>
                <a:lnTo>
                  <a:pt x="4444" y="6000"/>
                </a:lnTo>
                <a:moveTo>
                  <a:pt x="4444" y="8000"/>
                </a:moveTo>
                <a:lnTo>
                  <a:pt x="4444" y="7000"/>
                </a:lnTo>
                <a:lnTo>
                  <a:pt x="5554" y="7000"/>
                </a:lnTo>
                <a:lnTo>
                  <a:pt x="5554" y="8000"/>
                </a:lnTo>
                <a:lnTo>
                  <a:pt x="4444" y="8000"/>
                </a:lnTo>
                <a:moveTo>
                  <a:pt x="6665" y="8000"/>
                </a:moveTo>
                <a:lnTo>
                  <a:pt x="6665" y="5000"/>
                </a:lnTo>
                <a:lnTo>
                  <a:pt x="7776" y="5000"/>
                </a:lnTo>
                <a:lnTo>
                  <a:pt x="7776" y="8000"/>
                </a:lnTo>
              </a:path>
            </a:pathLst>
          </a:custGeom>
          <a:solidFill>
            <a:srgbClr val="5B8CB8">
              <a:alpha val="100000"/>
            </a:srgbClr>
          </a:solidFill>
          <a:ln>
            <a:headEnd type="none"/>
            <a:tailEnd type="none"/>
          </a:ln>
        </p:spPr>
      </p:sp>
      <p:sp>
        <p:nvSpPr>
          <p:cNvPr name="TextBox 13" id="13"/>
          <p:cNvSpPr txBox="true"/>
          <p:nvPr/>
        </p:nvSpPr>
        <p:spPr>
          <a:xfrm flipH="false" flipV="false" rot="0">
            <a:off x="963571" y="3737818"/>
            <a:ext cx="5654650"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90196"/>
                  </a:srgbClr>
                </a:solidFill>
                <a:latin typeface="Source Han Sans"/>
                <a:ea typeface="Source Han Sans"/>
                <a:cs typeface="Source Han Sans"/>
              </a:rPr>
              <a:t>The simulation incorporates critical cognitive challenges such as accurate money</a:t>
            </a:r>
            <a:endParaRPr lang="en-US" sz="1100"/>
          </a:p>
          <a:p>
            <a:pPr algn="l"/>
            <a:r>
              <a:rPr b="false" i="false" strike="noStrike" sz="1100">
                <a:ln/>
                <a:solidFill>
                  <a:srgbClr val="0A1F3D">
                    <a:alpha val="90196"/>
                  </a:srgbClr>
                </a:solidFill>
                <a:latin typeface="Source Han Sans"/>
                <a:ea typeface="Source Han Sans"/>
                <a:cs typeface="Source Han Sans"/>
              </a:rPr>
              <a:t>handling, order processing, and real-time problem-solving under the pressure of actual</a:t>
            </a:r>
            <a:endParaRPr/>
          </a:p>
          <a:p>
            <a:pPr algn="l"/>
            <a:r>
              <a:rPr b="false" i="false" strike="noStrike" sz="1100">
                <a:ln/>
                <a:solidFill>
                  <a:srgbClr val="0A1F3D">
                    <a:alpha val="90196"/>
                  </a:srgbClr>
                </a:solidFill>
                <a:latin typeface="Source Han Sans"/>
                <a:ea typeface="Source Han Sans"/>
                <a:cs typeface="Source Han Sans"/>
              </a:rPr>
              <a:t>customer interactions.</a:t>
            </a:r>
            <a:endParaRPr/>
          </a:p>
        </p:txBody>
      </p:sp>
      <p:sp>
        <p:nvSpPr>
          <p:cNvPr name="AutoShape 14" id="14"/>
          <p:cNvSpPr/>
          <p:nvPr/>
        </p:nvSpPr>
        <p:spPr>
          <a:xfrm flipH="false" flipV="false" rot="0">
            <a:off x="457086" y="4970859"/>
            <a:ext cx="6399200" cy="143009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5" id="15"/>
          <p:cNvSpPr/>
          <p:nvPr/>
        </p:nvSpPr>
        <p:spPr>
          <a:xfrm flipH="false" flipV="false" rot="0">
            <a:off x="457086" y="4970859"/>
            <a:ext cx="6399200" cy="9525"/>
          </a:xfrm>
          <a:prstGeom prst="line">
            <a:avLst/>
          </a:prstGeom>
          <a:ln w="28575">
            <a:solidFill>
              <a:srgbClr val="5B8CB8">
                <a:alpha val="100000"/>
              </a:srgbClr>
            </a:solidFill>
            <a:prstDash val="solid"/>
            <a:headEnd type="none"/>
            <a:tailEnd type="none"/>
          </a:ln>
        </p:spPr>
      </p:sp>
      <p:sp>
        <p:nvSpPr>
          <p:cNvPr name="AutoShape 16" id="16"/>
          <p:cNvSpPr/>
          <p:nvPr/>
        </p:nvSpPr>
        <p:spPr>
          <a:xfrm flipH="false" flipV="false" rot="0">
            <a:off x="673190" y="5388828"/>
            <a:ext cx="198070" cy="198120"/>
          </a:xfrm>
          <a:custGeom>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5B8CB8">
              <a:alpha val="100000"/>
            </a:srgbClr>
          </a:solidFill>
          <a:ln>
            <a:headEnd type="none"/>
            <a:tailEnd type="none"/>
          </a:ln>
        </p:spPr>
      </p:sp>
      <p:sp>
        <p:nvSpPr>
          <p:cNvPr name="TextBox 17" id="17"/>
          <p:cNvSpPr txBox="true"/>
          <p:nvPr/>
        </p:nvSpPr>
        <p:spPr>
          <a:xfrm flipH="false" flipV="false" rot="0">
            <a:off x="963571" y="5358408"/>
            <a:ext cx="5667892"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90196"/>
                  </a:srgbClr>
                </a:solidFill>
                <a:latin typeface="Source Han Sans"/>
                <a:ea typeface="Source Han Sans"/>
                <a:cs typeface="Source Han Sans"/>
              </a:rPr>
              <a:t>The core pedagogical idea is to expose students to the friction and unpredictability of real</a:t>
            </a:r>
            <a:endParaRPr lang="en-US" sz="1100"/>
          </a:p>
          <a:p>
            <a:pPr algn="l"/>
            <a:r>
              <a:rPr b="false" i="false" strike="noStrike" sz="1100">
                <a:ln/>
                <a:solidFill>
                  <a:srgbClr val="0A1F3D">
                    <a:alpha val="90196"/>
                  </a:srgbClr>
                </a:solidFill>
                <a:latin typeface="Source Han Sans"/>
                <a:ea typeface="Source Han Sans"/>
                <a:cs typeface="Source Han Sans"/>
              </a:rPr>
              <a:t>jobs while maintaining a supportive, low-stakes environment where mistakes are treated</a:t>
            </a:r>
            <a:endParaRPr/>
          </a:p>
          <a:p>
            <a:pPr algn="l"/>
            <a:r>
              <a:rPr b="false" i="false" strike="noStrike" sz="1100">
                <a:ln/>
                <a:solidFill>
                  <a:srgbClr val="0A1F3D">
                    <a:alpha val="90196"/>
                  </a:srgbClr>
                </a:solidFill>
                <a:latin typeface="Source Han Sans"/>
                <a:ea typeface="Source Han Sans"/>
                <a:cs typeface="Source Han Sans"/>
              </a:rPr>
              <a:t>as learning opportunities.</a:t>
            </a:r>
            <a:endParaRPr/>
          </a:p>
        </p:txBody>
      </p:sp>
      <p:pic>
        <p:nvPicPr>
          <p:cNvPr name="Picture 18" id="18"/>
          <p:cNvPicPr>
            <a:picLocks noChangeAspect="true"/>
          </p:cNvPicPr>
          <p:nvPr/>
        </p:nvPicPr>
        <p:blipFill>
          <a:blip r:embed="rId2">
            <a:alphaModFix amt="100000"/>
          </a:blip>
          <a:srcRect l="49" r="49" t="0" b="0"/>
          <a:stretch>
            <a:fillRect/>
          </a:stretch>
        </p:blipFill>
        <p:spPr>
          <a:xfrm flipH="false" flipV="false" rot="0">
            <a:off x="7161009" y="1729680"/>
            <a:ext cx="4570857" cy="3048000"/>
          </a:xfrm>
          <a:prstGeom prst="rect">
            <a:avLst/>
          </a:prstGeom>
          <a:ln>
            <a:headEnd type="none"/>
            <a:tailEnd type="none"/>
          </a:ln>
        </p:spPr>
      </p:pic>
      <p:sp>
        <p:nvSpPr>
          <p:cNvPr name="TextBox 19" id="19"/>
          <p:cNvSpPr txBox="true"/>
          <p:nvPr/>
        </p:nvSpPr>
        <p:spPr>
          <a:xfrm flipH="false" flipV="false" rot="0">
            <a:off x="7161009" y="4872930"/>
            <a:ext cx="4570857" cy="304800"/>
          </a:xfrm>
          <a:prstGeom prst="rect">
            <a:avLst/>
          </a:prstGeom>
          <a:ln>
            <a:headEnd type="none"/>
            <a:tailEnd type="none"/>
          </a:ln>
        </p:spPr>
        <p:txBody>
          <a:bodyPr anchor="t" rtlCol="false" anchorCtr="false" wrap="squar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Campus coffee bar training facility — students practice professional service skills in a</a:t>
            </a:r>
            <a:endParaRPr lang="en-US" sz="1100"/>
          </a:p>
          <a:p>
            <a:pPr algn="l"/>
            <a:r>
              <a:rPr b="false" i="false" strike="noStrike" sz="900">
                <a:ln/>
                <a:solidFill>
                  <a:srgbClr val="0A1F3D">
                    <a:alpha val="50196"/>
                  </a:srgbClr>
                </a:solidFill>
                <a:latin typeface="Source Han Sans"/>
                <a:ea typeface="Source Han Sans"/>
                <a:cs typeface="Source Han Sans"/>
              </a:rPr>
              <a:t>simulated commercial environment.</a:t>
            </a:r>
            <a:endParaRPr/>
          </a:p>
        </p:txBody>
      </p:sp>
    </p:spTree>
  </p:cSld>
  <p:clrMapOvr>
    <a:masterClrMapping/>
  </p:clrMapOvr>
</p:sld>
</file>

<file path=ppt/slides/slide11.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Field Experience · Chapter 03</a:t>
            </a:r>
            <a:endParaRPr lang="en-US" sz="1100"/>
          </a:p>
        </p:txBody>
      </p:sp>
      <p:sp>
        <p:nvSpPr>
          <p:cNvPr name="TextBox 4" id="4"/>
          <p:cNvSpPr txBox="true"/>
          <p:nvPr/>
        </p:nvSpPr>
        <p:spPr>
          <a:xfrm flipH="false" flipV="false" rot="0">
            <a:off x="457086" y="762000"/>
            <a:ext cx="11274781" cy="866775"/>
          </a:xfrm>
          <a:prstGeom prst="rect">
            <a:avLst/>
          </a:prstGeom>
          <a:ln>
            <a:headEnd type="none"/>
            <a:tailEnd type="none"/>
          </a:ln>
        </p:spPr>
        <p:txBody>
          <a:bodyPr anchor="t" rtlCol="false" anchorCtr="false" wrap="squar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Off-Campus Job Shadowing:</a:t>
            </a:r>
            <a:endParaRPr lang="en-US" sz="1100"/>
          </a:p>
          <a:p>
            <a:pPr algn="l"/>
            <a:r>
              <a:rPr b="true" i="false" strike="noStrike" sz="3000">
                <a:ln/>
                <a:solidFill>
                  <a:srgbClr val="0A1F3D">
                    <a:alpha val="100000"/>
                  </a:srgbClr>
                </a:solidFill>
                <a:latin typeface="Source Han Serif CN"/>
                <a:ea typeface="Source Han Serif CN"/>
                <a:cs typeface="Source Han Serif CN"/>
              </a:rPr>
              <a:t>From School to Community</a:t>
            </a:r>
            <a:endParaRPr/>
          </a:p>
        </p:txBody>
      </p:sp>
      <p:sp>
        <p:nvSpPr>
          <p:cNvPr name="TextBox 5" id="5"/>
          <p:cNvSpPr txBox="true"/>
          <p:nvPr/>
        </p:nvSpPr>
        <p:spPr>
          <a:xfrm flipH="false" flipV="false" rot="0">
            <a:off x="457086" y="186690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Off-campus job shadowing serves as a critical transitional bridge between the sheltered school environment and the open community. By</a:t>
            </a:r>
            <a:endParaRPr lang="en-US" sz="1100"/>
          </a:p>
          <a:p>
            <a:pPr algn="l"/>
            <a:r>
              <a:rPr b="false" i="false" strike="noStrike" sz="1200">
                <a:ln/>
                <a:solidFill>
                  <a:srgbClr val="0A1F3D">
                    <a:alpha val="72156"/>
                  </a:srgbClr>
                </a:solidFill>
                <a:latin typeface="Source Han Sans"/>
                <a:ea typeface="Source Han Sans"/>
                <a:cs typeface="Source Han Sans"/>
              </a:rPr>
              <a:t>placing students in diverse, short-term observational roles across various local industries, the program broadens their vocational horizons,</a:t>
            </a:r>
            <a:endParaRPr/>
          </a:p>
          <a:p>
            <a:pPr algn="l"/>
            <a:r>
              <a:rPr b="false" i="false" strike="noStrike" sz="1200">
                <a:ln/>
                <a:solidFill>
                  <a:srgbClr val="0A1F3D">
                    <a:alpha val="72156"/>
                  </a:srgbClr>
                </a:solidFill>
                <a:latin typeface="Source Han Sans"/>
                <a:ea typeface="Source Han Sans"/>
                <a:cs typeface="Source Han Sans"/>
              </a:rPr>
              <a:t>helps them identify personal interests, and builds foundational environmental adaptability before committing to formal internships.</a:t>
            </a:r>
            <a:endParaRPr/>
          </a:p>
        </p:txBody>
      </p:sp>
      <p:sp>
        <p:nvSpPr>
          <p:cNvPr name="AutoShape 6" id="6"/>
          <p:cNvSpPr/>
          <p:nvPr/>
        </p:nvSpPr>
        <p:spPr>
          <a:xfrm flipH="false" flipV="false" rot="0">
            <a:off x="457086" y="2693194"/>
            <a:ext cx="11274781" cy="1184821"/>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693194"/>
            <a:ext cx="11274781"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695151" y="2912269"/>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18039"/>
                  </a:srgbClr>
                </a:solidFill>
                <a:latin typeface="Inter"/>
                <a:ea typeface="Inter"/>
                <a:cs typeface="Inter"/>
              </a:rPr>
              <a:t>01</a:t>
            </a:r>
            <a:endParaRPr lang="en-US" sz="1100"/>
          </a:p>
        </p:txBody>
      </p:sp>
      <p:sp>
        <p:nvSpPr>
          <p:cNvPr name="TextBox 9" id="9"/>
          <p:cNvSpPr txBox="true"/>
          <p:nvPr/>
        </p:nvSpPr>
        <p:spPr>
          <a:xfrm flipH="false" flipV="false" rot="0">
            <a:off x="1228418" y="2921794"/>
            <a:ext cx="1026538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Diverse Community Placements</a:t>
            </a:r>
            <a:endParaRPr lang="en-US" sz="1100"/>
          </a:p>
        </p:txBody>
      </p:sp>
      <p:sp>
        <p:nvSpPr>
          <p:cNvPr name="TextBox 10" id="10"/>
          <p:cNvSpPr txBox="true"/>
          <p:nvPr/>
        </p:nvSpPr>
        <p:spPr>
          <a:xfrm flipH="false" flipV="false" rot="0">
            <a:off x="1228418" y="3230315"/>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Students participate in short-term, observational placements across a wide spectrum of community settings, including urban agriculture, car washing facilities,</a:t>
            </a:r>
            <a:endParaRPr lang="en-US" sz="1100"/>
          </a:p>
          <a:p>
            <a:pPr algn="l"/>
            <a:r>
              <a:rPr b="false" i="false" strike="noStrike" sz="1100">
                <a:ln/>
                <a:solidFill>
                  <a:srgbClr val="0A1F3D">
                    <a:alpha val="80000"/>
                  </a:srgbClr>
                </a:solidFill>
                <a:latin typeface="Source Han Sans"/>
                <a:ea typeface="Source Han Sans"/>
                <a:cs typeface="Source Han Sans"/>
              </a:rPr>
              <a:t>charity supermarkets, and local pet service centers.</a:t>
            </a:r>
            <a:endParaRPr/>
          </a:p>
        </p:txBody>
      </p:sp>
      <p:sp>
        <p:nvSpPr>
          <p:cNvPr name="AutoShape 11" id="11"/>
          <p:cNvSpPr/>
          <p:nvPr/>
        </p:nvSpPr>
        <p:spPr>
          <a:xfrm flipH="false" flipV="false" rot="0">
            <a:off x="457086" y="4068515"/>
            <a:ext cx="11274781" cy="1184821"/>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2" id="12"/>
          <p:cNvSpPr/>
          <p:nvPr/>
        </p:nvSpPr>
        <p:spPr>
          <a:xfrm flipH="false" flipV="false" rot="0">
            <a:off x="457086" y="4068515"/>
            <a:ext cx="11274781" cy="9525"/>
          </a:xfrm>
          <a:prstGeom prst="line">
            <a:avLst/>
          </a:prstGeom>
          <a:ln w="28575">
            <a:solidFill>
              <a:srgbClr val="5B8CB8">
                <a:alpha val="100000"/>
              </a:srgbClr>
            </a:solidFill>
            <a:prstDash val="solid"/>
            <a:headEnd type="none"/>
            <a:tailEnd type="none"/>
          </a:ln>
        </p:spPr>
      </p:sp>
      <p:sp>
        <p:nvSpPr>
          <p:cNvPr name="TextBox 13" id="13"/>
          <p:cNvSpPr txBox="true"/>
          <p:nvPr/>
        </p:nvSpPr>
        <p:spPr>
          <a:xfrm flipH="false" flipV="false" rot="0">
            <a:off x="695151" y="4287590"/>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18039"/>
                  </a:srgbClr>
                </a:solidFill>
                <a:latin typeface="Inter"/>
                <a:ea typeface="Inter"/>
                <a:cs typeface="Inter"/>
              </a:rPr>
              <a:t>02</a:t>
            </a:r>
            <a:endParaRPr lang="en-US" sz="1100"/>
          </a:p>
        </p:txBody>
      </p:sp>
      <p:sp>
        <p:nvSpPr>
          <p:cNvPr name="TextBox 14" id="14"/>
          <p:cNvSpPr txBox="true"/>
          <p:nvPr/>
        </p:nvSpPr>
        <p:spPr>
          <a:xfrm flipH="false" flipV="false" rot="0">
            <a:off x="1228418" y="4297115"/>
            <a:ext cx="1026538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Environmental Acclimatization</a:t>
            </a:r>
            <a:endParaRPr lang="en-US" sz="1100"/>
          </a:p>
        </p:txBody>
      </p:sp>
      <p:sp>
        <p:nvSpPr>
          <p:cNvPr name="TextBox 15" id="15"/>
          <p:cNvSpPr txBox="true"/>
          <p:nvPr/>
        </p:nvSpPr>
        <p:spPr>
          <a:xfrm flipH="false" flipV="false" rot="0">
            <a:off x="1228418" y="4605635"/>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The shadowing experience focuses on environmental acclimatization, allowing students to observe workplace rhythms, safety protocols, and social dynamics</a:t>
            </a:r>
            <a:endParaRPr lang="en-US" sz="1100"/>
          </a:p>
          <a:p>
            <a:pPr algn="l"/>
            <a:r>
              <a:rPr b="false" i="false" strike="noStrike" sz="1100">
                <a:ln/>
                <a:solidFill>
                  <a:srgbClr val="0A1F3D">
                    <a:alpha val="80000"/>
                  </a:srgbClr>
                </a:solidFill>
                <a:latin typeface="Source Han Sans"/>
                <a:ea typeface="Source Han Sans"/>
                <a:cs typeface="Source Han Sans"/>
              </a:rPr>
              <a:t>without the immediate pressure of performance evaluation.</a:t>
            </a:r>
            <a:endParaRPr/>
          </a:p>
        </p:txBody>
      </p:sp>
      <p:sp>
        <p:nvSpPr>
          <p:cNvPr name="AutoShape 16" id="16"/>
          <p:cNvSpPr/>
          <p:nvPr/>
        </p:nvSpPr>
        <p:spPr>
          <a:xfrm flipH="false" flipV="false" rot="0">
            <a:off x="457086" y="5443835"/>
            <a:ext cx="11274781" cy="1184821"/>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457086" y="5443835"/>
            <a:ext cx="11274781" cy="9525"/>
          </a:xfrm>
          <a:prstGeom prst="line">
            <a:avLst/>
          </a:prstGeom>
          <a:ln w="28575">
            <a:solidFill>
              <a:srgbClr val="5B8CB8">
                <a:alpha val="100000"/>
              </a:srgbClr>
            </a:solidFill>
            <a:prstDash val="solid"/>
            <a:headEnd type="none"/>
            <a:tailEnd type="none"/>
          </a:ln>
        </p:spPr>
      </p:sp>
      <p:sp>
        <p:nvSpPr>
          <p:cNvPr name="TextBox 18" id="18"/>
          <p:cNvSpPr txBox="true"/>
          <p:nvPr/>
        </p:nvSpPr>
        <p:spPr>
          <a:xfrm flipH="false" flipV="false" rot="0">
            <a:off x="695151" y="5662910"/>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18039"/>
                  </a:srgbClr>
                </a:solidFill>
                <a:latin typeface="Inter"/>
                <a:ea typeface="Inter"/>
                <a:cs typeface="Inter"/>
              </a:rPr>
              <a:t>03</a:t>
            </a:r>
            <a:endParaRPr lang="en-US" sz="1100"/>
          </a:p>
        </p:txBody>
      </p:sp>
      <p:sp>
        <p:nvSpPr>
          <p:cNvPr name="TextBox 19" id="19"/>
          <p:cNvSpPr txBox="true"/>
          <p:nvPr/>
        </p:nvSpPr>
        <p:spPr>
          <a:xfrm flipH="false" flipV="false" rot="0">
            <a:off x="1228418" y="5672435"/>
            <a:ext cx="1026538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Vocational Interest Discovery</a:t>
            </a:r>
            <a:endParaRPr lang="en-US" sz="1100"/>
          </a:p>
        </p:txBody>
      </p:sp>
      <p:sp>
        <p:nvSpPr>
          <p:cNvPr name="TextBox 20" id="20"/>
          <p:cNvSpPr txBox="true"/>
          <p:nvPr/>
        </p:nvSpPr>
        <p:spPr>
          <a:xfrm flipH="false" flipV="false" rot="0">
            <a:off x="1228418" y="5980956"/>
            <a:ext cx="10289041"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Exposure to diverse sectors such as baking, handicrafts, and retail helps educators and students collaboratively identify genuine vocational interests and aptitudes</a:t>
            </a:r>
            <a:endParaRPr lang="en-US" sz="1100"/>
          </a:p>
          <a:p>
            <a:pPr algn="l"/>
            <a:r>
              <a:rPr b="false" i="false" strike="noStrike" sz="1100">
                <a:ln/>
                <a:solidFill>
                  <a:srgbClr val="0A1F3D">
                    <a:alpha val="80000"/>
                  </a:srgbClr>
                </a:solidFill>
                <a:latin typeface="Source Han Sans"/>
                <a:ea typeface="Source Han Sans"/>
                <a:cs typeface="Source Han Sans"/>
              </a:rPr>
              <a:t>for more targeted future placements.</a:t>
            </a:r>
            <a:endParaRPr/>
          </a:p>
        </p:txBody>
      </p:sp>
    </p:spTree>
  </p:cSld>
  <p:clrMapOvr>
    <a:masterClrMapping/>
  </p:clrMapOvr>
</p:sld>
</file>

<file path=ppt/slides/slide12.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Field Findings · Structural Barriers</a:t>
            </a:r>
            <a:endParaRPr lang="en-US" sz="1100"/>
          </a:p>
        </p:txBody>
      </p:sp>
      <p:sp>
        <p:nvSpPr>
          <p:cNvPr name="TextBox 4" id="4"/>
          <p:cNvSpPr txBox="true"/>
          <p:nvPr/>
        </p:nvSpPr>
        <p:spPr>
          <a:xfrm flipH="false" flipV="false" rot="0">
            <a:off x="457086" y="723900"/>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Shanghai Internship Challenges</a:t>
            </a:r>
            <a:endParaRPr lang="en-US" sz="1100"/>
          </a:p>
        </p:txBody>
      </p:sp>
      <p:sp>
        <p:nvSpPr>
          <p:cNvPr name="TextBox 5" id="5"/>
          <p:cNvSpPr txBox="true"/>
          <p:nvPr/>
        </p:nvSpPr>
        <p:spPr>
          <a:xfrm flipH="false" flipV="false" rot="0">
            <a:off x="457086" y="1311473"/>
            <a:ext cx="11731866" cy="66466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8039"/>
                  </a:srgbClr>
                </a:solidFill>
                <a:latin typeface="Source Han Sans"/>
                <a:ea typeface="Source Han Sans"/>
                <a:cs typeface="Source Han Sans"/>
              </a:rPr>
              <a:t>A critical paradox in the Shanghai model is that an increasing quantity of internship sites does not necessarily equate to better employment transitions. The</a:t>
            </a:r>
            <a:endParaRPr lang="en-US" sz="1100"/>
          </a:p>
          <a:p>
            <a:pPr algn="l"/>
            <a:r>
              <a:rPr b="false" i="false" strike="noStrike" sz="1200">
                <a:ln/>
                <a:solidFill>
                  <a:srgbClr val="0A1F3D">
                    <a:alpha val="78039"/>
                  </a:srgbClr>
                </a:solidFill>
                <a:latin typeface="Source Han Sans"/>
                <a:ea typeface="Source Han Sans"/>
                <a:cs typeface="Source Han Sans"/>
              </a:rPr>
              <a:t>structural bottlenecks lie in the limited absorptive capacity of local enterprises, the prevalence of overly simplified and isolated job tasks, and a frequent</a:t>
            </a:r>
            <a:endParaRPr/>
          </a:p>
          <a:p>
            <a:pPr algn="l"/>
            <a:r>
              <a:rPr b="false" i="false" strike="noStrike" sz="1200">
                <a:ln/>
                <a:solidFill>
                  <a:srgbClr val="0A1F3D">
                    <a:alpha val="78039"/>
                  </a:srgbClr>
                </a:solidFill>
                <a:latin typeface="Source Han Sans"/>
                <a:ea typeface="Source Han Sans"/>
                <a:cs typeface="Source Han Sans"/>
              </a:rPr>
              <a:t>mismatch between the student's specific disability profile and the actual demands of the placement.</a:t>
            </a:r>
            <a:endParaRPr/>
          </a:p>
        </p:txBody>
      </p:sp>
      <p:sp>
        <p:nvSpPr>
          <p:cNvPr name="AutoShape 6" id="6"/>
          <p:cNvSpPr/>
          <p:nvPr/>
        </p:nvSpPr>
        <p:spPr>
          <a:xfrm flipH="false" flipV="false" rot="0">
            <a:off x="457086" y="2256085"/>
            <a:ext cx="3580505" cy="4144715"/>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256085"/>
            <a:ext cx="3580505"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650737" y="3461742"/>
            <a:ext cx="228543" cy="228600"/>
          </a:xfrm>
          <a:custGeom>
            <a:rect l="l" t="t" r="r" b="b"/>
            <a:pathLst>
              <a:path w="9998" h="10000">
                <a:moveTo>
                  <a:pt x="0" y="8988"/>
                </a:moveTo>
                <a:lnTo>
                  <a:pt x="909" y="8988"/>
                </a:lnTo>
                <a:lnTo>
                  <a:pt x="909" y="2257"/>
                </a:lnTo>
                <a:cubicBezTo>
                  <a:pt x="909" y="2149"/>
                  <a:pt x="936" y="2051"/>
                  <a:pt x="991" y="1964"/>
                </a:cubicBezTo>
                <a:cubicBezTo>
                  <a:pt x="1045" y="1876"/>
                  <a:pt x="1118" y="1815"/>
                  <a:pt x="1209" y="1781"/>
                </a:cubicBezTo>
                <a:lnTo>
                  <a:pt x="5599" y="0"/>
                </a:lnTo>
                <a:cubicBezTo>
                  <a:pt x="5659" y="-26"/>
                  <a:pt x="5718" y="-25"/>
                  <a:pt x="5776" y="5"/>
                </a:cubicBezTo>
                <a:cubicBezTo>
                  <a:pt x="5833" y="35"/>
                  <a:pt x="5871" y="84"/>
                  <a:pt x="5890" y="152"/>
                </a:cubicBezTo>
                <a:cubicBezTo>
                  <a:pt x="5902" y="178"/>
                  <a:pt x="5908" y="205"/>
                  <a:pt x="5908" y="233"/>
                </a:cubicBezTo>
                <a:lnTo>
                  <a:pt x="5908" y="2743"/>
                </a:lnTo>
                <a:lnTo>
                  <a:pt x="8780" y="3806"/>
                </a:lnTo>
                <a:cubicBezTo>
                  <a:pt x="8870" y="3839"/>
                  <a:pt x="8945" y="3901"/>
                  <a:pt x="9003" y="3993"/>
                </a:cubicBezTo>
                <a:cubicBezTo>
                  <a:pt x="9060" y="4084"/>
                  <a:pt x="9089" y="4183"/>
                  <a:pt x="9089" y="4291"/>
                </a:cubicBezTo>
                <a:lnTo>
                  <a:pt x="9089" y="8988"/>
                </a:lnTo>
                <a:lnTo>
                  <a:pt x="9998" y="8988"/>
                </a:lnTo>
                <a:lnTo>
                  <a:pt x="9998" y="10000"/>
                </a:lnTo>
                <a:lnTo>
                  <a:pt x="0" y="10000"/>
                </a:lnTo>
                <a:lnTo>
                  <a:pt x="0" y="8988"/>
                </a:lnTo>
                <a:moveTo>
                  <a:pt x="1818" y="2611"/>
                </a:moveTo>
                <a:lnTo>
                  <a:pt x="1818" y="8988"/>
                </a:lnTo>
                <a:lnTo>
                  <a:pt x="4999" y="8988"/>
                </a:lnTo>
                <a:lnTo>
                  <a:pt x="4999" y="1316"/>
                </a:lnTo>
                <a:lnTo>
                  <a:pt x="1818" y="2611"/>
                </a:lnTo>
                <a:moveTo>
                  <a:pt x="5908" y="8988"/>
                </a:moveTo>
                <a:lnTo>
                  <a:pt x="8180" y="8988"/>
                </a:lnTo>
                <a:lnTo>
                  <a:pt x="8180" y="4656"/>
                </a:lnTo>
                <a:lnTo>
                  <a:pt x="5908" y="3806"/>
                </a:lnTo>
              </a:path>
            </a:pathLst>
          </a:custGeom>
          <a:solidFill>
            <a:srgbClr val="5B8CB8">
              <a:alpha val="100000"/>
            </a:srgbClr>
          </a:solidFill>
          <a:ln>
            <a:headEnd type="none"/>
            <a:tailEnd type="none"/>
          </a:ln>
        </p:spPr>
      </p:sp>
      <p:sp>
        <p:nvSpPr>
          <p:cNvPr name="TextBox 9" id="9"/>
          <p:cNvSpPr txBox="true"/>
          <p:nvPr/>
        </p:nvSpPr>
        <p:spPr>
          <a:xfrm flipH="false" flipV="false" rot="0">
            <a:off x="949137" y="3502223"/>
            <a:ext cx="1605157"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Enterprise Capacity</a:t>
            </a:r>
            <a:endParaRPr lang="en-US" sz="1100"/>
          </a:p>
        </p:txBody>
      </p:sp>
      <p:sp>
        <p:nvSpPr>
          <p:cNvPr name="TextBox 10" id="10"/>
          <p:cNvSpPr txBox="true"/>
          <p:nvPr/>
        </p:nvSpPr>
        <p:spPr>
          <a:xfrm flipH="false" flipV="false" rot="0">
            <a:off x="676106" y="3947517"/>
            <a:ext cx="336148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Local enterprises often lack the institutional</a:t>
            </a:r>
            <a:endParaRPr lang="en-US" sz="1100"/>
          </a:p>
          <a:p>
            <a:pPr algn="l"/>
            <a:r>
              <a:rPr b="false" i="false" strike="noStrike" sz="1200">
                <a:ln/>
                <a:solidFill>
                  <a:srgbClr val="0A1F3D">
                    <a:alpha val="87843"/>
                  </a:srgbClr>
                </a:solidFill>
                <a:latin typeface="Source Han Sans"/>
                <a:ea typeface="Source Han Sans"/>
                <a:cs typeface="Source Han Sans"/>
              </a:rPr>
              <a:t>capacity and trained personnel to provide</a:t>
            </a:r>
            <a:endParaRPr/>
          </a:p>
          <a:p>
            <a:pPr algn="l"/>
            <a:r>
              <a:rPr b="false" i="false" strike="noStrike" sz="1200">
                <a:ln/>
                <a:solidFill>
                  <a:srgbClr val="0A1F3D">
                    <a:alpha val="87843"/>
                  </a:srgbClr>
                </a:solidFill>
                <a:latin typeface="Source Han Sans"/>
                <a:ea typeface="Source Han Sans"/>
                <a:cs typeface="Source Han Sans"/>
              </a:rPr>
              <a:t>meaningful mentorship, resulting in students</a:t>
            </a:r>
            <a:endParaRPr/>
          </a:p>
          <a:p>
            <a:pPr algn="l"/>
            <a:r>
              <a:rPr b="false" i="false" strike="noStrike" sz="1200">
                <a:ln/>
                <a:solidFill>
                  <a:srgbClr val="0A1F3D">
                    <a:alpha val="87843"/>
                  </a:srgbClr>
                </a:solidFill>
                <a:latin typeface="Source Han Sans"/>
                <a:ea typeface="Source Han Sans"/>
                <a:cs typeface="Source Han Sans"/>
              </a:rPr>
              <a:t>being assigned marginalized, repetitive tasks</a:t>
            </a:r>
            <a:endParaRPr/>
          </a:p>
          <a:p>
            <a:pPr algn="l"/>
            <a:r>
              <a:rPr b="false" i="false" strike="noStrike" sz="1200">
                <a:ln/>
                <a:solidFill>
                  <a:srgbClr val="0A1F3D">
                    <a:alpha val="87843"/>
                  </a:srgbClr>
                </a:solidFill>
                <a:latin typeface="Source Han Sans"/>
                <a:ea typeface="Source Han Sans"/>
                <a:cs typeface="Source Han Sans"/>
              </a:rPr>
              <a:t>with low skill ceilings.</a:t>
            </a:r>
            <a:endParaRPr/>
          </a:p>
        </p:txBody>
      </p:sp>
      <p:sp>
        <p:nvSpPr>
          <p:cNvPr name="AutoShape 11" id="11"/>
          <p:cNvSpPr/>
          <p:nvPr/>
        </p:nvSpPr>
        <p:spPr>
          <a:xfrm flipH="false" flipV="false" rot="0">
            <a:off x="4304223" y="2256085"/>
            <a:ext cx="3580505" cy="4144715"/>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12" id="12"/>
          <p:cNvSpPr/>
          <p:nvPr/>
        </p:nvSpPr>
        <p:spPr>
          <a:xfrm flipH="false" flipV="false" rot="0">
            <a:off x="4304223" y="2256085"/>
            <a:ext cx="3580505" cy="9525"/>
          </a:xfrm>
          <a:prstGeom prst="line">
            <a:avLst/>
          </a:prstGeom>
          <a:ln w="28575">
            <a:solidFill>
              <a:srgbClr val="5B8CB8">
                <a:alpha val="100000"/>
              </a:srgbClr>
            </a:solidFill>
            <a:prstDash val="solid"/>
            <a:headEnd type="none"/>
            <a:tailEnd type="none"/>
          </a:ln>
        </p:spPr>
      </p:sp>
      <p:sp>
        <p:nvSpPr>
          <p:cNvPr name="AutoShape 13" id="13"/>
          <p:cNvSpPr/>
          <p:nvPr/>
        </p:nvSpPr>
        <p:spPr>
          <a:xfrm flipH="false" flipV="false" rot="0">
            <a:off x="4497875" y="3461742"/>
            <a:ext cx="228543" cy="228600"/>
          </a:xfrm>
          <a:custGeom>
            <a:rect l="l" t="t" r="r" b="b"/>
            <a:pathLst>
              <a:path w="9998" h="10000">
                <a:moveTo>
                  <a:pt x="5434" y="6243"/>
                </a:moveTo>
                <a:lnTo>
                  <a:pt x="5434" y="7222"/>
                </a:lnTo>
                <a:cubicBezTo>
                  <a:pt x="5078" y="7115"/>
                  <a:pt x="4716" y="7062"/>
                  <a:pt x="4347" y="7062"/>
                </a:cubicBezTo>
                <a:cubicBezTo>
                  <a:pt x="3753" y="7062"/>
                  <a:pt x="3202" y="7190"/>
                  <a:pt x="2695" y="7448"/>
                </a:cubicBezTo>
                <a:cubicBezTo>
                  <a:pt x="2202" y="7699"/>
                  <a:pt x="1814" y="8038"/>
                  <a:pt x="1532" y="8465"/>
                </a:cubicBezTo>
                <a:cubicBezTo>
                  <a:pt x="1235" y="8898"/>
                  <a:pt x="1087" y="9372"/>
                  <a:pt x="1087" y="9887"/>
                </a:cubicBezTo>
                <a:lnTo>
                  <a:pt x="0" y="9887"/>
                </a:lnTo>
                <a:cubicBezTo>
                  <a:pt x="0" y="9203"/>
                  <a:pt x="195" y="8569"/>
                  <a:pt x="587" y="7985"/>
                </a:cubicBezTo>
                <a:cubicBezTo>
                  <a:pt x="971" y="7419"/>
                  <a:pt x="1492" y="6970"/>
                  <a:pt x="2152" y="6638"/>
                </a:cubicBezTo>
                <a:cubicBezTo>
                  <a:pt x="2825" y="6293"/>
                  <a:pt x="3557" y="6121"/>
                  <a:pt x="4347" y="6121"/>
                </a:cubicBezTo>
                <a:cubicBezTo>
                  <a:pt x="4716" y="6121"/>
                  <a:pt x="5078" y="6161"/>
                  <a:pt x="5434" y="6243"/>
                </a:cubicBezTo>
                <a:moveTo>
                  <a:pt x="4347" y="5650"/>
                </a:moveTo>
                <a:cubicBezTo>
                  <a:pt x="3753" y="5650"/>
                  <a:pt x="3202" y="5521"/>
                  <a:pt x="2695" y="5264"/>
                </a:cubicBezTo>
                <a:cubicBezTo>
                  <a:pt x="2202" y="5012"/>
                  <a:pt x="1814" y="4673"/>
                  <a:pt x="1532" y="4247"/>
                </a:cubicBezTo>
                <a:cubicBezTo>
                  <a:pt x="1235" y="3807"/>
                  <a:pt x="1087" y="3332"/>
                  <a:pt x="1087" y="2820"/>
                </a:cubicBezTo>
                <a:cubicBezTo>
                  <a:pt x="1087" y="2308"/>
                  <a:pt x="1235" y="1833"/>
                  <a:pt x="1532" y="1394"/>
                </a:cubicBezTo>
                <a:cubicBezTo>
                  <a:pt x="1814" y="973"/>
                  <a:pt x="2202" y="637"/>
                  <a:pt x="2695" y="386"/>
                </a:cubicBezTo>
                <a:cubicBezTo>
                  <a:pt x="3202" y="128"/>
                  <a:pt x="3751" y="0"/>
                  <a:pt x="4342" y="0"/>
                </a:cubicBezTo>
                <a:cubicBezTo>
                  <a:pt x="4932" y="0"/>
                  <a:pt x="5480" y="128"/>
                  <a:pt x="5988" y="386"/>
                </a:cubicBezTo>
                <a:cubicBezTo>
                  <a:pt x="6480" y="637"/>
                  <a:pt x="6872" y="973"/>
                  <a:pt x="7162" y="1394"/>
                </a:cubicBezTo>
                <a:cubicBezTo>
                  <a:pt x="7458" y="1833"/>
                  <a:pt x="7607" y="2308"/>
                  <a:pt x="7607" y="2820"/>
                </a:cubicBezTo>
                <a:cubicBezTo>
                  <a:pt x="7607" y="3332"/>
                  <a:pt x="7458" y="3807"/>
                  <a:pt x="7162" y="4247"/>
                </a:cubicBezTo>
                <a:cubicBezTo>
                  <a:pt x="6872" y="4673"/>
                  <a:pt x="6480" y="5012"/>
                  <a:pt x="5988" y="5264"/>
                </a:cubicBezTo>
                <a:cubicBezTo>
                  <a:pt x="5480" y="5521"/>
                  <a:pt x="4933" y="5650"/>
                  <a:pt x="4347" y="5650"/>
                </a:cubicBezTo>
                <a:moveTo>
                  <a:pt x="4347" y="4708"/>
                </a:moveTo>
                <a:cubicBezTo>
                  <a:pt x="4738" y="4708"/>
                  <a:pt x="5100" y="4623"/>
                  <a:pt x="5434" y="4454"/>
                </a:cubicBezTo>
                <a:cubicBezTo>
                  <a:pt x="5767" y="4284"/>
                  <a:pt x="6031" y="4055"/>
                  <a:pt x="6227" y="3766"/>
                </a:cubicBezTo>
                <a:cubicBezTo>
                  <a:pt x="6422" y="3477"/>
                  <a:pt x="6520" y="3163"/>
                  <a:pt x="6520" y="2825"/>
                </a:cubicBezTo>
                <a:cubicBezTo>
                  <a:pt x="6520" y="2485"/>
                  <a:pt x="6422" y="2171"/>
                  <a:pt x="6227" y="1883"/>
                </a:cubicBezTo>
                <a:cubicBezTo>
                  <a:pt x="6031" y="1594"/>
                  <a:pt x="5767" y="1365"/>
                  <a:pt x="5434" y="1196"/>
                </a:cubicBezTo>
                <a:cubicBezTo>
                  <a:pt x="5100" y="1026"/>
                  <a:pt x="4736" y="942"/>
                  <a:pt x="4342" y="942"/>
                </a:cubicBezTo>
                <a:cubicBezTo>
                  <a:pt x="3946" y="942"/>
                  <a:pt x="3582" y="1026"/>
                  <a:pt x="3249" y="1196"/>
                </a:cubicBezTo>
                <a:cubicBezTo>
                  <a:pt x="2915" y="1365"/>
                  <a:pt x="2653" y="1594"/>
                  <a:pt x="2461" y="1883"/>
                </a:cubicBezTo>
                <a:cubicBezTo>
                  <a:pt x="2269" y="2171"/>
                  <a:pt x="2173" y="2485"/>
                  <a:pt x="2173" y="2825"/>
                </a:cubicBezTo>
                <a:cubicBezTo>
                  <a:pt x="2173" y="3163"/>
                  <a:pt x="2269" y="3477"/>
                  <a:pt x="2461" y="3766"/>
                </a:cubicBezTo>
                <a:cubicBezTo>
                  <a:pt x="2653" y="4055"/>
                  <a:pt x="2915" y="4284"/>
                  <a:pt x="3249" y="4454"/>
                </a:cubicBezTo>
                <a:cubicBezTo>
                  <a:pt x="3582" y="4623"/>
                  <a:pt x="3948" y="4708"/>
                  <a:pt x="4347" y="4708"/>
                </a:cubicBezTo>
                <a:moveTo>
                  <a:pt x="5977" y="7533"/>
                </a:moveTo>
                <a:lnTo>
                  <a:pt x="7922" y="7533"/>
                </a:lnTo>
                <a:lnTo>
                  <a:pt x="6933" y="6676"/>
                </a:lnTo>
                <a:lnTo>
                  <a:pt x="7694" y="6008"/>
                </a:lnTo>
                <a:lnTo>
                  <a:pt x="9998" y="8004"/>
                </a:lnTo>
                <a:lnTo>
                  <a:pt x="7694" y="10000"/>
                </a:lnTo>
                <a:lnTo>
                  <a:pt x="6933" y="9331"/>
                </a:lnTo>
                <a:lnTo>
                  <a:pt x="7922" y="8475"/>
                </a:lnTo>
                <a:lnTo>
                  <a:pt x="5977" y="8475"/>
                </a:lnTo>
              </a:path>
            </a:pathLst>
          </a:custGeom>
          <a:solidFill>
            <a:srgbClr val="5B8CB8">
              <a:alpha val="100000"/>
            </a:srgbClr>
          </a:solidFill>
          <a:ln>
            <a:headEnd type="none"/>
            <a:tailEnd type="none"/>
          </a:ln>
        </p:spPr>
      </p:sp>
      <p:sp>
        <p:nvSpPr>
          <p:cNvPr name="TextBox 14" id="14"/>
          <p:cNvSpPr txBox="true"/>
          <p:nvPr/>
        </p:nvSpPr>
        <p:spPr>
          <a:xfrm flipH="false" flipV="false" rot="0">
            <a:off x="4796276" y="3502223"/>
            <a:ext cx="1282578"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Social Isolation</a:t>
            </a:r>
            <a:endParaRPr lang="en-US" sz="1100"/>
          </a:p>
        </p:txBody>
      </p:sp>
      <p:sp>
        <p:nvSpPr>
          <p:cNvPr name="TextBox 15" id="15"/>
          <p:cNvSpPr txBox="true"/>
          <p:nvPr/>
        </p:nvSpPr>
        <p:spPr>
          <a:xfrm flipH="false" flipV="false" rot="0">
            <a:off x="4523243" y="3947517"/>
            <a:ext cx="314246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Many internship roles offer minimal</a:t>
            </a:r>
            <a:endParaRPr lang="en-US" sz="1100"/>
          </a:p>
          <a:p>
            <a:pPr algn="l"/>
            <a:r>
              <a:rPr b="false" i="false" strike="noStrike" sz="1200">
                <a:ln/>
                <a:solidFill>
                  <a:srgbClr val="0A1F3D">
                    <a:alpha val="87843"/>
                  </a:srgbClr>
                </a:solidFill>
                <a:latin typeface="Source Han Sans"/>
                <a:ea typeface="Source Han Sans"/>
                <a:cs typeface="Source Han Sans"/>
              </a:rPr>
              <a:t>opportunities for social interaction or</a:t>
            </a:r>
            <a:endParaRPr/>
          </a:p>
          <a:p>
            <a:pPr algn="l"/>
            <a:r>
              <a:rPr b="false" i="false" strike="noStrike" sz="1200">
                <a:ln/>
                <a:solidFill>
                  <a:srgbClr val="0A1F3D">
                    <a:alpha val="87843"/>
                  </a:srgbClr>
                </a:solidFill>
                <a:latin typeface="Source Han Sans"/>
                <a:ea typeface="Source Han Sans"/>
                <a:cs typeface="Source Han Sans"/>
              </a:rPr>
              <a:t>teamwork, depriving students of the crucial</a:t>
            </a:r>
            <a:endParaRPr/>
          </a:p>
          <a:p>
            <a:pPr algn="l"/>
            <a:r>
              <a:rPr b="false" i="false" strike="noStrike" sz="1200">
                <a:ln/>
                <a:solidFill>
                  <a:srgbClr val="0A1F3D">
                    <a:alpha val="87843"/>
                  </a:srgbClr>
                </a:solidFill>
                <a:latin typeface="Source Han Sans"/>
                <a:ea typeface="Source Han Sans"/>
                <a:cs typeface="Source Han Sans"/>
              </a:rPr>
              <a:t>soft-skill practice needed for long-term</a:t>
            </a:r>
            <a:endParaRPr/>
          </a:p>
          <a:p>
            <a:pPr algn="l"/>
            <a:r>
              <a:rPr b="false" i="false" strike="noStrike" sz="1200">
                <a:ln/>
                <a:solidFill>
                  <a:srgbClr val="0A1F3D">
                    <a:alpha val="87843"/>
                  </a:srgbClr>
                </a:solidFill>
                <a:latin typeface="Source Han Sans"/>
                <a:ea typeface="Source Han Sans"/>
                <a:cs typeface="Source Han Sans"/>
              </a:rPr>
              <a:t>workplace integration.</a:t>
            </a:r>
            <a:endParaRPr/>
          </a:p>
        </p:txBody>
      </p:sp>
      <p:sp>
        <p:nvSpPr>
          <p:cNvPr name="AutoShape 16" id="16"/>
          <p:cNvSpPr/>
          <p:nvPr/>
        </p:nvSpPr>
        <p:spPr>
          <a:xfrm flipH="false" flipV="false" rot="0">
            <a:off x="8151362" y="2256085"/>
            <a:ext cx="3580505" cy="4144715"/>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8151362" y="2256085"/>
            <a:ext cx="3580505" cy="9525"/>
          </a:xfrm>
          <a:prstGeom prst="line">
            <a:avLst/>
          </a:prstGeom>
          <a:ln w="28575">
            <a:solidFill>
              <a:srgbClr val="5B8CB8">
                <a:alpha val="100000"/>
              </a:srgbClr>
            </a:solidFill>
            <a:prstDash val="solid"/>
            <a:headEnd type="none"/>
            <a:tailEnd type="none"/>
          </a:ln>
        </p:spPr>
      </p:sp>
      <p:sp>
        <p:nvSpPr>
          <p:cNvPr name="AutoShape 18" id="18"/>
          <p:cNvSpPr/>
          <p:nvPr/>
        </p:nvSpPr>
        <p:spPr>
          <a:xfrm flipH="false" flipV="false" rot="0">
            <a:off x="8345013" y="3461742"/>
            <a:ext cx="228543" cy="228600"/>
          </a:xfrm>
          <a:custGeom>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7"/>
                </a:cubicBezTo>
                <a:cubicBezTo>
                  <a:pt x="7977" y="1354"/>
                  <a:pt x="7587" y="1128"/>
                  <a:pt x="7139" y="1010"/>
                </a:cubicBezTo>
                <a:cubicBezTo>
                  <a:pt x="6691" y="892"/>
                  <a:pt x="6245" y="892"/>
                  <a:pt x="5801" y="1010"/>
                </a:cubicBezTo>
                <a:cubicBezTo>
                  <a:pt x="5356" y="1128"/>
                  <a:pt x="4967" y="1354"/>
                  <a:pt x="4634" y="1687"/>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5B8CB8">
              <a:alpha val="100000"/>
            </a:srgbClr>
          </a:solidFill>
          <a:ln>
            <a:headEnd type="none"/>
            <a:tailEnd type="none"/>
          </a:ln>
        </p:spPr>
      </p:sp>
      <p:sp>
        <p:nvSpPr>
          <p:cNvPr name="TextBox 19" id="19"/>
          <p:cNvSpPr txBox="true"/>
          <p:nvPr/>
        </p:nvSpPr>
        <p:spPr>
          <a:xfrm flipH="false" flipV="false" rot="0">
            <a:off x="8643413" y="3502223"/>
            <a:ext cx="1362627"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Profile Mismatch</a:t>
            </a:r>
            <a:endParaRPr lang="en-US" sz="1100"/>
          </a:p>
        </p:txBody>
      </p:sp>
      <p:sp>
        <p:nvSpPr>
          <p:cNvPr name="TextBox 20" id="20"/>
          <p:cNvSpPr txBox="true"/>
          <p:nvPr/>
        </p:nvSpPr>
        <p:spPr>
          <a:xfrm flipH="false" flipV="false" rot="0">
            <a:off x="8370382" y="3947517"/>
            <a:ext cx="336148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7843"/>
                  </a:srgbClr>
                </a:solidFill>
                <a:latin typeface="Source Han Sans"/>
                <a:ea typeface="Source Han Sans"/>
                <a:cs typeface="Source Han Sans"/>
              </a:rPr>
              <a:t>There is a systemic mismatch between the</a:t>
            </a:r>
            <a:endParaRPr lang="en-US" sz="1100"/>
          </a:p>
          <a:p>
            <a:pPr algn="l"/>
            <a:r>
              <a:rPr b="false" i="false" strike="noStrike" sz="1200">
                <a:ln/>
                <a:solidFill>
                  <a:srgbClr val="0A1F3D">
                    <a:alpha val="87843"/>
                  </a:srgbClr>
                </a:solidFill>
                <a:latin typeface="Source Han Sans"/>
                <a:ea typeface="Source Han Sans"/>
                <a:cs typeface="Source Han Sans"/>
              </a:rPr>
              <a:t>specific types of disabilities students have and</a:t>
            </a:r>
            <a:endParaRPr/>
          </a:p>
          <a:p>
            <a:pPr algn="l"/>
            <a:r>
              <a:rPr b="false" i="false" strike="noStrike" sz="1200">
                <a:ln/>
                <a:solidFill>
                  <a:srgbClr val="0A1F3D">
                    <a:alpha val="87843"/>
                  </a:srgbClr>
                </a:solidFill>
                <a:latin typeface="Source Han Sans"/>
                <a:ea typeface="Source Han Sans"/>
                <a:cs typeface="Source Han Sans"/>
              </a:rPr>
              <a:t>the physical or cognitive demands of the</a:t>
            </a:r>
            <a:endParaRPr/>
          </a:p>
          <a:p>
            <a:pPr algn="l"/>
            <a:r>
              <a:rPr b="false" i="false" strike="noStrike" sz="1200">
                <a:ln/>
                <a:solidFill>
                  <a:srgbClr val="0A1F3D">
                    <a:alpha val="87843"/>
                  </a:srgbClr>
                </a:solidFill>
                <a:latin typeface="Source Han Sans"/>
                <a:ea typeface="Source Han Sans"/>
                <a:cs typeface="Source Han Sans"/>
              </a:rPr>
              <a:t>available internship placements, leading to</a:t>
            </a:r>
            <a:endParaRPr/>
          </a:p>
          <a:p>
            <a:pPr algn="l"/>
            <a:r>
              <a:rPr b="false" i="false" strike="noStrike" sz="1200">
                <a:ln/>
                <a:solidFill>
                  <a:srgbClr val="0A1F3D">
                    <a:alpha val="87843"/>
                  </a:srgbClr>
                </a:solidFill>
                <a:latin typeface="Source Han Sans"/>
                <a:ea typeface="Source Han Sans"/>
                <a:cs typeface="Source Han Sans"/>
              </a:rPr>
              <a:t>high dropout rates.</a:t>
            </a:r>
            <a:endParaRPr/>
          </a:p>
        </p:txBody>
      </p:sp>
    </p:spTree>
  </p:cSld>
  <p:clrMapOvr>
    <a:masterClrMapping/>
  </p:clrMapOvr>
</p:sld>
</file>

<file path=ppt/slides/slide13.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Employment Transition Analysis</a:t>
            </a:r>
            <a:endParaRPr lang="en-US" sz="1100"/>
          </a:p>
        </p:txBody>
      </p:sp>
      <p:sp>
        <p:nvSpPr>
          <p:cNvPr name="TextBox 4" id="4"/>
          <p:cNvSpPr txBox="true"/>
          <p:nvPr/>
        </p:nvSpPr>
        <p:spPr>
          <a:xfrm flipH="false" flipV="false" rot="0">
            <a:off x="457086" y="762000"/>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Shanghai Employment Transition Pattern</a:t>
            </a:r>
            <a:endParaRPr lang="en-US" sz="1100"/>
          </a:p>
        </p:txBody>
      </p:sp>
      <p:sp>
        <p:nvSpPr>
          <p:cNvPr name="TextBox 5" id="5"/>
          <p:cNvSpPr txBox="true"/>
          <p:nvPr/>
        </p:nvSpPr>
        <p:spPr>
          <a:xfrm flipH="false" flipV="false" rot="0">
            <a:off x="457086" y="14287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The current employment transition pattern in Shanghai exhibits a linear, funnel-like attrition where students progressively drop out at each stage of</a:t>
            </a:r>
            <a:endParaRPr lang="en-US" sz="1100"/>
          </a:p>
          <a:p>
            <a:pPr algn="l"/>
            <a:r>
              <a:rPr b="false" i="false" strike="noStrike" sz="1200">
                <a:ln/>
                <a:solidFill>
                  <a:srgbClr val="0A1F3D">
                    <a:alpha val="74901"/>
                  </a:srgbClr>
                </a:solidFill>
                <a:latin typeface="Source Han Sans"/>
                <a:ea typeface="Source Han Sans"/>
                <a:cs typeface="Source Han Sans"/>
              </a:rPr>
              <a:t>the pipeline. While the school-led system excels at initial training and job cognition, the lack of robust, external post-graduation support mechanisms</a:t>
            </a:r>
            <a:endParaRPr/>
          </a:p>
          <a:p>
            <a:pPr algn="l"/>
            <a:r>
              <a:rPr b="false" i="false" strike="noStrike" sz="1200">
                <a:ln/>
                <a:solidFill>
                  <a:srgbClr val="0A1F3D">
                    <a:alpha val="74901"/>
                  </a:srgbClr>
                </a:solidFill>
                <a:latin typeface="Source Han Sans"/>
                <a:ea typeface="Source Han Sans"/>
                <a:cs typeface="Source Han Sans"/>
              </a:rPr>
              <a:t>severely limits the number of students who successfully transition into sustainable, open-market employment.</a:t>
            </a:r>
            <a:endParaRPr/>
          </a:p>
        </p:txBody>
      </p:sp>
      <p:sp>
        <p:nvSpPr>
          <p:cNvPr name="AutoShape 6" id="6"/>
          <p:cNvSpPr/>
          <p:nvPr/>
        </p:nvSpPr>
        <p:spPr>
          <a:xfrm flipH="false" flipV="false" rot="0">
            <a:off x="457086" y="2482900"/>
            <a:ext cx="3395557" cy="391790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482900"/>
            <a:ext cx="3395557"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695151" y="2797225"/>
            <a:ext cx="2919426"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Inter"/>
                <a:ea typeface="Inter"/>
                <a:cs typeface="Inter"/>
              </a:rPr>
              <a:t>Stage 01</a:t>
            </a:r>
            <a:endParaRPr lang="en-US" sz="1100"/>
          </a:p>
        </p:txBody>
      </p:sp>
      <p:sp>
        <p:nvSpPr>
          <p:cNvPr name="TextBox 9" id="9"/>
          <p:cNvSpPr txBox="true"/>
          <p:nvPr/>
        </p:nvSpPr>
        <p:spPr>
          <a:xfrm flipH="false" flipV="false" rot="0">
            <a:off x="695151" y="3068687"/>
            <a:ext cx="291942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Structured School Training</a:t>
            </a:r>
            <a:endParaRPr lang="en-US" sz="1100"/>
          </a:p>
        </p:txBody>
      </p:sp>
      <p:sp>
        <p:nvSpPr>
          <p:cNvPr name="TextBox 10" id="10"/>
          <p:cNvSpPr txBox="true"/>
          <p:nvPr/>
        </p:nvSpPr>
        <p:spPr>
          <a:xfrm flipH="false" flipV="false" rot="0">
            <a:off x="695151" y="3468737"/>
            <a:ext cx="3157492" cy="116205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The pathway begins with intensive, highly</a:t>
            </a:r>
            <a:endParaRPr lang="en-US" sz="1100"/>
          </a:p>
          <a:p>
            <a:pPr algn="l"/>
            <a:r>
              <a:rPr b="false" i="false" strike="noStrike" sz="1100">
                <a:ln/>
                <a:solidFill>
                  <a:srgbClr val="0A1F3D">
                    <a:alpha val="81960"/>
                  </a:srgbClr>
                </a:solidFill>
                <a:latin typeface="Source Han Sans"/>
                <a:ea typeface="Source Han Sans"/>
                <a:cs typeface="Source Han Sans"/>
              </a:rPr>
              <a:t>structured school training that effectively</a:t>
            </a:r>
            <a:endParaRPr/>
          </a:p>
          <a:p>
            <a:pPr algn="l"/>
            <a:r>
              <a:rPr b="false" i="false" strike="noStrike" sz="1100">
                <a:ln/>
                <a:solidFill>
                  <a:srgbClr val="0A1F3D">
                    <a:alpha val="81960"/>
                  </a:srgbClr>
                </a:solidFill>
                <a:latin typeface="Source Han Sans"/>
                <a:ea typeface="Source Han Sans"/>
                <a:cs typeface="Source Han Sans"/>
              </a:rPr>
              <a:t>builds foundational vocational skills and basic</a:t>
            </a:r>
            <a:endParaRPr/>
          </a:p>
          <a:p>
            <a:pPr algn="l"/>
            <a:r>
              <a:rPr b="false" i="false" strike="noStrike" sz="1100">
                <a:ln/>
                <a:solidFill>
                  <a:srgbClr val="0A1F3D">
                    <a:alpha val="81960"/>
                  </a:srgbClr>
                </a:solidFill>
                <a:latin typeface="Source Han Sans"/>
                <a:ea typeface="Source Han Sans"/>
                <a:cs typeface="Source Han Sans"/>
              </a:rPr>
              <a:t>workplace routines within a protected</a:t>
            </a:r>
            <a:endParaRPr/>
          </a:p>
          <a:p>
            <a:pPr algn="l"/>
            <a:r>
              <a:rPr b="false" i="false" strike="noStrike" sz="1100">
                <a:ln/>
                <a:solidFill>
                  <a:srgbClr val="0A1F3D">
                    <a:alpha val="81960"/>
                  </a:srgbClr>
                </a:solidFill>
                <a:latin typeface="Source Han Sans"/>
                <a:ea typeface="Source Han Sans"/>
                <a:cs typeface="Source Han Sans"/>
              </a:rPr>
              <a:t>environment.</a:t>
            </a:r>
            <a:endParaRPr/>
          </a:p>
        </p:txBody>
      </p:sp>
      <p:sp>
        <p:nvSpPr>
          <p:cNvPr name="AutoShape 11" id="11"/>
          <p:cNvSpPr/>
          <p:nvPr/>
        </p:nvSpPr>
        <p:spPr>
          <a:xfrm flipH="false" flipV="false" rot="0">
            <a:off x="678264" y="5934075"/>
            <a:ext cx="152362" cy="152400"/>
          </a:xfrm>
          <a:custGeom>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5B8CB8">
              <a:alpha val="100000"/>
            </a:srgbClr>
          </a:solidFill>
          <a:ln>
            <a:headEnd type="none"/>
            <a:tailEnd type="none"/>
          </a:ln>
        </p:spPr>
      </p:sp>
      <p:sp>
        <p:nvSpPr>
          <p:cNvPr name="TextBox 12" id="12"/>
          <p:cNvSpPr txBox="true"/>
          <p:nvPr/>
        </p:nvSpPr>
        <p:spPr>
          <a:xfrm flipH="false" flipV="false" rot="0">
            <a:off x="889918" y="5943600"/>
            <a:ext cx="1699193"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4901"/>
                  </a:srgbClr>
                </a:solidFill>
                <a:latin typeface="Source Han Sans"/>
                <a:ea typeface="Source Han Sans"/>
                <a:cs typeface="Source Han Sans"/>
              </a:rPr>
              <a:t>High retention · Protected setting</a:t>
            </a:r>
            <a:endParaRPr lang="en-US" sz="1100"/>
          </a:p>
        </p:txBody>
      </p:sp>
      <p:sp>
        <p:nvSpPr>
          <p:cNvPr name="AutoShape 13" id="13"/>
          <p:cNvSpPr/>
          <p:nvPr/>
        </p:nvSpPr>
        <p:spPr>
          <a:xfrm flipH="false" flipV="false" rot="0">
            <a:off x="4019884" y="4337000"/>
            <a:ext cx="209498" cy="209550"/>
          </a:xfrm>
          <a:custGeom>
            <a:rect l="l" t="t" r="r" b="b"/>
            <a:pathLst>
              <a:path w="9998" h="10000">
                <a:moveTo>
                  <a:pt x="0" y="4357"/>
                </a:moveTo>
                <a:lnTo>
                  <a:pt x="7611" y="4357"/>
                </a:lnTo>
                <a:lnTo>
                  <a:pt x="4249" y="913"/>
                </a:lnTo>
                <a:lnTo>
                  <a:pt x="5136" y="0"/>
                </a:lnTo>
                <a:lnTo>
                  <a:pt x="9998" y="5000"/>
                </a:lnTo>
                <a:lnTo>
                  <a:pt x="5136" y="10000"/>
                </a:lnTo>
                <a:lnTo>
                  <a:pt x="4249" y="9087"/>
                </a:lnTo>
                <a:lnTo>
                  <a:pt x="7611" y="5643"/>
                </a:lnTo>
                <a:lnTo>
                  <a:pt x="0" y="5643"/>
                </a:lnTo>
              </a:path>
            </a:pathLst>
          </a:custGeom>
          <a:solidFill>
            <a:srgbClr val="0A1F3D">
              <a:alpha val="100000"/>
            </a:srgbClr>
          </a:solidFill>
          <a:ln>
            <a:headEnd type="none"/>
            <a:tailEnd type="none"/>
          </a:ln>
        </p:spPr>
      </p:sp>
      <p:sp>
        <p:nvSpPr>
          <p:cNvPr name="AutoShape 14" id="14"/>
          <p:cNvSpPr/>
          <p:nvPr/>
        </p:nvSpPr>
        <p:spPr>
          <a:xfrm flipH="false" flipV="false" rot="0">
            <a:off x="4396623" y="2482900"/>
            <a:ext cx="3395557" cy="391790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5" id="15"/>
          <p:cNvSpPr/>
          <p:nvPr/>
        </p:nvSpPr>
        <p:spPr>
          <a:xfrm flipH="false" flipV="false" rot="0">
            <a:off x="4396623" y="2482900"/>
            <a:ext cx="3395557" cy="9525"/>
          </a:xfrm>
          <a:prstGeom prst="line">
            <a:avLst/>
          </a:prstGeom>
          <a:ln w="28575">
            <a:solidFill>
              <a:srgbClr val="5B8CB8">
                <a:alpha val="100000"/>
              </a:srgbClr>
            </a:solidFill>
            <a:prstDash val="solid"/>
            <a:headEnd type="none"/>
            <a:tailEnd type="none"/>
          </a:ln>
        </p:spPr>
      </p:sp>
      <p:sp>
        <p:nvSpPr>
          <p:cNvPr name="TextBox 16" id="16"/>
          <p:cNvSpPr txBox="true"/>
          <p:nvPr/>
        </p:nvSpPr>
        <p:spPr>
          <a:xfrm flipH="false" flipV="false" rot="0">
            <a:off x="4634688" y="2797225"/>
            <a:ext cx="2919426"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Inter"/>
                <a:ea typeface="Inter"/>
                <a:cs typeface="Inter"/>
              </a:rPr>
              <a:t>Stage 02</a:t>
            </a:r>
            <a:endParaRPr lang="en-US" sz="1100"/>
          </a:p>
        </p:txBody>
      </p:sp>
      <p:sp>
        <p:nvSpPr>
          <p:cNvPr name="TextBox 17" id="17"/>
          <p:cNvSpPr txBox="true"/>
          <p:nvPr/>
        </p:nvSpPr>
        <p:spPr>
          <a:xfrm flipH="false" flipV="false" rot="0">
            <a:off x="4634688" y="3068687"/>
            <a:ext cx="291942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Job Cognition &amp; Internship</a:t>
            </a:r>
            <a:endParaRPr lang="en-US" sz="1100"/>
          </a:p>
        </p:txBody>
      </p:sp>
      <p:sp>
        <p:nvSpPr>
          <p:cNvPr name="TextBox 18" id="18"/>
          <p:cNvSpPr txBox="true"/>
          <p:nvPr/>
        </p:nvSpPr>
        <p:spPr>
          <a:xfrm flipH="false" flipV="false" rot="0">
            <a:off x="4634688" y="3468737"/>
            <a:ext cx="3157492" cy="116205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Students then progress to job cognition and</a:t>
            </a:r>
            <a:endParaRPr lang="en-US" sz="1100"/>
          </a:p>
          <a:p>
            <a:pPr algn="l"/>
            <a:r>
              <a:rPr b="false" i="false" strike="noStrike" sz="1100">
                <a:ln/>
                <a:solidFill>
                  <a:srgbClr val="0A1F3D">
                    <a:alpha val="81960"/>
                  </a:srgbClr>
                </a:solidFill>
                <a:latin typeface="Source Han Sans"/>
                <a:ea typeface="Source Han Sans"/>
                <a:cs typeface="Source Han Sans"/>
              </a:rPr>
              <a:t>short-term internships, where the first major</a:t>
            </a:r>
            <a:endParaRPr/>
          </a:p>
          <a:p>
            <a:pPr algn="l"/>
            <a:r>
              <a:rPr b="false" i="false" strike="noStrike" sz="1100">
                <a:ln/>
                <a:solidFill>
                  <a:srgbClr val="0A1F3D">
                    <a:alpha val="81960"/>
                  </a:srgbClr>
                </a:solidFill>
                <a:latin typeface="Source Han Sans"/>
                <a:ea typeface="Source Han Sans"/>
                <a:cs typeface="Source Han Sans"/>
              </a:rPr>
              <a:t>attrition occurs due to the sudden increase in</a:t>
            </a:r>
            <a:endParaRPr/>
          </a:p>
          <a:p>
            <a:pPr algn="l"/>
            <a:r>
              <a:rPr b="false" i="false" strike="noStrike" sz="1100">
                <a:ln/>
                <a:solidFill>
                  <a:srgbClr val="0A1F3D">
                    <a:alpha val="81960"/>
                  </a:srgbClr>
                </a:solidFill>
                <a:latin typeface="Source Han Sans"/>
                <a:ea typeface="Source Han Sans"/>
                <a:cs typeface="Source Han Sans"/>
              </a:rPr>
              <a:t>environmental complexity and social</a:t>
            </a:r>
            <a:endParaRPr/>
          </a:p>
          <a:p>
            <a:pPr algn="l"/>
            <a:r>
              <a:rPr b="false" i="false" strike="noStrike" sz="1100">
                <a:ln/>
                <a:solidFill>
                  <a:srgbClr val="0A1F3D">
                    <a:alpha val="81960"/>
                  </a:srgbClr>
                </a:solidFill>
                <a:latin typeface="Source Han Sans"/>
                <a:ea typeface="Source Han Sans"/>
                <a:cs typeface="Source Han Sans"/>
              </a:rPr>
              <a:t>demands.</a:t>
            </a:r>
            <a:endParaRPr/>
          </a:p>
        </p:txBody>
      </p:sp>
      <p:sp>
        <p:nvSpPr>
          <p:cNvPr name="AutoShape 19" id="19"/>
          <p:cNvSpPr/>
          <p:nvPr/>
        </p:nvSpPr>
        <p:spPr>
          <a:xfrm flipH="false" flipV="false" rot="0">
            <a:off x="4617800" y="5934075"/>
            <a:ext cx="152362" cy="152400"/>
          </a:xfrm>
          <a:custGeom>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4499" y="7500"/>
                </a:moveTo>
                <a:lnTo>
                  <a:pt x="4499" y="6500"/>
                </a:lnTo>
                <a:lnTo>
                  <a:pt x="5499" y="6500"/>
                </a:lnTo>
                <a:lnTo>
                  <a:pt x="5499" y="7500"/>
                </a:lnTo>
                <a:lnTo>
                  <a:pt x="4499" y="7500"/>
                </a:lnTo>
                <a:moveTo>
                  <a:pt x="4499" y="5500"/>
                </a:moveTo>
                <a:lnTo>
                  <a:pt x="4499" y="2500"/>
                </a:lnTo>
                <a:lnTo>
                  <a:pt x="5499" y="2500"/>
                </a:lnTo>
                <a:lnTo>
                  <a:pt x="5499" y="5500"/>
                </a:lnTo>
              </a:path>
            </a:pathLst>
          </a:custGeom>
          <a:solidFill>
            <a:srgbClr val="5B8CB8">
              <a:alpha val="100000"/>
            </a:srgbClr>
          </a:solidFill>
          <a:ln>
            <a:headEnd type="none"/>
            <a:tailEnd type="none"/>
          </a:ln>
        </p:spPr>
      </p:sp>
      <p:sp>
        <p:nvSpPr>
          <p:cNvPr name="TextBox 20" id="20"/>
          <p:cNvSpPr txBox="true"/>
          <p:nvPr/>
        </p:nvSpPr>
        <p:spPr>
          <a:xfrm flipH="false" flipV="false" rot="0">
            <a:off x="4829456" y="5943600"/>
            <a:ext cx="1254308"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4901"/>
                  </a:srgbClr>
                </a:solidFill>
                <a:latin typeface="Source Han Sans"/>
                <a:ea typeface="Source Han Sans"/>
                <a:cs typeface="Source Han Sans"/>
              </a:rPr>
              <a:t>First major attrition point</a:t>
            </a:r>
            <a:endParaRPr lang="en-US" sz="1100"/>
          </a:p>
        </p:txBody>
      </p:sp>
      <p:sp>
        <p:nvSpPr>
          <p:cNvPr name="AutoShape 21" id="21"/>
          <p:cNvSpPr/>
          <p:nvPr/>
        </p:nvSpPr>
        <p:spPr>
          <a:xfrm flipH="false" flipV="false" rot="0">
            <a:off x="7959421" y="4337000"/>
            <a:ext cx="209498" cy="209550"/>
          </a:xfrm>
          <a:custGeom>
            <a:rect l="l" t="t" r="r" b="b"/>
            <a:pathLst>
              <a:path w="9998" h="10000">
                <a:moveTo>
                  <a:pt x="0" y="4357"/>
                </a:moveTo>
                <a:lnTo>
                  <a:pt x="7611" y="4357"/>
                </a:lnTo>
                <a:lnTo>
                  <a:pt x="4249" y="913"/>
                </a:lnTo>
                <a:lnTo>
                  <a:pt x="5136" y="0"/>
                </a:lnTo>
                <a:lnTo>
                  <a:pt x="9998" y="5000"/>
                </a:lnTo>
                <a:lnTo>
                  <a:pt x="5136" y="10000"/>
                </a:lnTo>
                <a:lnTo>
                  <a:pt x="4249" y="9087"/>
                </a:lnTo>
                <a:lnTo>
                  <a:pt x="7611" y="5643"/>
                </a:lnTo>
                <a:lnTo>
                  <a:pt x="0" y="5643"/>
                </a:lnTo>
              </a:path>
            </a:pathLst>
          </a:custGeom>
          <a:solidFill>
            <a:srgbClr val="0A1F3D">
              <a:alpha val="100000"/>
            </a:srgbClr>
          </a:solidFill>
          <a:ln>
            <a:headEnd type="none"/>
            <a:tailEnd type="none"/>
          </a:ln>
        </p:spPr>
      </p:sp>
      <p:sp>
        <p:nvSpPr>
          <p:cNvPr name="AutoShape 22" id="22"/>
          <p:cNvSpPr/>
          <p:nvPr/>
        </p:nvSpPr>
        <p:spPr>
          <a:xfrm flipH="false" flipV="false" rot="0">
            <a:off x="8336159" y="2482900"/>
            <a:ext cx="3395557" cy="3917900"/>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23" id="23"/>
          <p:cNvSpPr/>
          <p:nvPr/>
        </p:nvSpPr>
        <p:spPr>
          <a:xfrm flipH="false" flipV="false" rot="0">
            <a:off x="8336159" y="2482900"/>
            <a:ext cx="3395557" cy="9525"/>
          </a:xfrm>
          <a:prstGeom prst="line">
            <a:avLst/>
          </a:prstGeom>
          <a:ln w="28575">
            <a:solidFill>
              <a:srgbClr val="5B8CB8">
                <a:alpha val="100000"/>
              </a:srgbClr>
            </a:solidFill>
            <a:prstDash val="solid"/>
            <a:headEnd type="none"/>
            <a:tailEnd type="none"/>
          </a:ln>
        </p:spPr>
      </p:sp>
      <p:sp>
        <p:nvSpPr>
          <p:cNvPr name="TextBox 24" id="24"/>
          <p:cNvSpPr txBox="true"/>
          <p:nvPr/>
        </p:nvSpPr>
        <p:spPr>
          <a:xfrm flipH="false" flipV="false" rot="0">
            <a:off x="8574226" y="2797225"/>
            <a:ext cx="2919426"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Inter"/>
                <a:ea typeface="Inter"/>
                <a:cs typeface="Inter"/>
              </a:rPr>
              <a:t>Stage 03</a:t>
            </a:r>
            <a:endParaRPr lang="en-US" sz="1100"/>
          </a:p>
        </p:txBody>
      </p:sp>
      <p:sp>
        <p:nvSpPr>
          <p:cNvPr name="TextBox 25" id="25"/>
          <p:cNvSpPr txBox="true"/>
          <p:nvPr/>
        </p:nvSpPr>
        <p:spPr>
          <a:xfrm flipH="false" flipV="false" rot="0">
            <a:off x="8574226" y="3068687"/>
            <a:ext cx="2919426"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Limited Open Employment</a:t>
            </a:r>
            <a:endParaRPr lang="en-US" sz="1100"/>
          </a:p>
        </p:txBody>
      </p:sp>
      <p:sp>
        <p:nvSpPr>
          <p:cNvPr name="TextBox 26" id="26"/>
          <p:cNvSpPr txBox="true"/>
          <p:nvPr/>
        </p:nvSpPr>
        <p:spPr>
          <a:xfrm flipH="false" flipV="false" rot="0">
            <a:off x="8574226" y="3468737"/>
            <a:ext cx="3157492" cy="1412081"/>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The final transition into limited open</a:t>
            </a:r>
            <a:endParaRPr lang="en-US" sz="1100"/>
          </a:p>
          <a:p>
            <a:pPr algn="l"/>
            <a:r>
              <a:rPr b="false" i="false" strike="noStrike" sz="1100">
                <a:ln/>
                <a:solidFill>
                  <a:srgbClr val="0A1F3D">
                    <a:alpha val="81960"/>
                  </a:srgbClr>
                </a:solidFill>
                <a:latin typeface="Source Han Sans"/>
                <a:ea typeface="Source Han Sans"/>
                <a:cs typeface="Source Han Sans"/>
              </a:rPr>
              <a:t>employment is severely bottlenecked by the</a:t>
            </a:r>
            <a:endParaRPr/>
          </a:p>
          <a:p>
            <a:pPr algn="l"/>
            <a:r>
              <a:rPr b="false" i="false" strike="noStrike" sz="1100">
                <a:ln/>
                <a:solidFill>
                  <a:srgbClr val="0A1F3D">
                    <a:alpha val="81960"/>
                  </a:srgbClr>
                </a:solidFill>
                <a:latin typeface="Source Han Sans"/>
                <a:ea typeface="Source Han Sans"/>
                <a:cs typeface="Source Han Sans"/>
              </a:rPr>
              <a:t>absence of continuous, external job coaching</a:t>
            </a:r>
            <a:endParaRPr/>
          </a:p>
          <a:p>
            <a:pPr algn="l"/>
            <a:r>
              <a:rPr b="false" i="false" strike="noStrike" sz="1100">
                <a:ln/>
                <a:solidFill>
                  <a:srgbClr val="0A1F3D">
                    <a:alpha val="81960"/>
                  </a:srgbClr>
                </a:solidFill>
                <a:latin typeface="Source Han Sans"/>
                <a:ea typeface="Source Han Sans"/>
                <a:cs typeface="Source Han Sans"/>
              </a:rPr>
              <a:t>and employer incentive programs once the</a:t>
            </a:r>
            <a:endParaRPr/>
          </a:p>
          <a:p>
            <a:pPr algn="l"/>
            <a:r>
              <a:rPr b="false" i="false" strike="noStrike" sz="1100">
                <a:ln/>
                <a:solidFill>
                  <a:srgbClr val="0A1F3D">
                    <a:alpha val="81960"/>
                  </a:srgbClr>
                </a:solidFill>
                <a:latin typeface="Source Han Sans"/>
                <a:ea typeface="Source Han Sans"/>
                <a:cs typeface="Source Han Sans"/>
              </a:rPr>
              <a:t>student graduates and leaves the school</a:t>
            </a:r>
            <a:endParaRPr/>
          </a:p>
          <a:p>
            <a:pPr algn="l"/>
            <a:r>
              <a:rPr b="false" i="false" strike="noStrike" sz="1100">
                <a:ln/>
                <a:solidFill>
                  <a:srgbClr val="0A1F3D">
                    <a:alpha val="81960"/>
                  </a:srgbClr>
                </a:solidFill>
                <a:latin typeface="Source Han Sans"/>
                <a:ea typeface="Source Han Sans"/>
                <a:cs typeface="Source Han Sans"/>
              </a:rPr>
              <a:t>system.</a:t>
            </a:r>
            <a:endParaRPr/>
          </a:p>
        </p:txBody>
      </p:sp>
      <p:sp>
        <p:nvSpPr>
          <p:cNvPr name="TextBox 27" id="27"/>
          <p:cNvSpPr txBox="true"/>
          <p:nvPr/>
        </p:nvSpPr>
        <p:spPr>
          <a:xfrm flipH="false" flipV="false" rot="0">
            <a:off x="8650407" y="5972175"/>
            <a:ext cx="1603817"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4901"/>
                  </a:srgbClr>
                </a:solidFill>
                <a:latin typeface="Source Han Sans"/>
                <a:ea typeface="Source Han Sans"/>
                <a:cs typeface="Source Han Sans"/>
              </a:rPr>
              <a:t>Severe bottleneck · No support</a:t>
            </a:r>
            <a:endParaRPr lang="en-US" sz="1100"/>
          </a:p>
        </p:txBody>
      </p:sp>
    </p:spTree>
  </p:cSld>
  <p:clrMapOvr>
    <a:masterClrMapping/>
  </p:clrMapOvr>
</p:sld>
</file>

<file path=ppt/slides/slide14.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E0E0E0">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AutoShape 4" id="4"/>
          <p:cNvSpPr/>
          <p:nvPr/>
        </p:nvSpPr>
        <p:spPr>
          <a:xfrm flipH="false" flipV="false" rot="0">
            <a:off x="457086" y="647700"/>
            <a:ext cx="1419019" cy="9525"/>
          </a:xfrm>
          <a:prstGeom prst="line">
            <a:avLst/>
          </a:prstGeom>
          <a:ln w="19050">
            <a:solidFill>
              <a:srgbClr val="5B8CB8">
                <a:alpha val="50196"/>
              </a:srgbClr>
            </a:solidFill>
            <a:prstDash val="solid"/>
            <a:headEnd type="none"/>
            <a:tailEnd type="none"/>
          </a:ln>
        </p:spPr>
      </p:sp>
      <p:sp>
        <p:nvSpPr>
          <p:cNvPr name="TextBox 5" id="5"/>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100000"/>
                  </a:srgbClr>
                </a:solidFill>
                <a:latin typeface="Inter"/>
                <a:ea typeface="Inter"/>
                <a:cs typeface="Inter"/>
              </a:rPr>
              <a:t>Employment Model</a:t>
            </a:r>
            <a:endParaRPr lang="en-US" sz="1100"/>
          </a:p>
        </p:txBody>
      </p:sp>
      <p:sp>
        <p:nvSpPr>
          <p:cNvPr name="TextBox 6" id="6"/>
          <p:cNvSpPr txBox="true"/>
          <p:nvPr/>
        </p:nvSpPr>
        <p:spPr>
          <a:xfrm flipH="false" flipV="false" rot="0">
            <a:off x="457086" y="771525"/>
            <a:ext cx="11274781" cy="834330"/>
          </a:xfrm>
          <a:prstGeom prst="rect">
            <a:avLst/>
          </a:prstGeom>
          <a:ln>
            <a:headEnd type="none"/>
            <a:tailEnd type="none"/>
          </a:ln>
        </p:spPr>
        <p:txBody>
          <a:bodyPr anchor="t" rtlCol="false" anchorCtr="false" wrap="squar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Kuala Lumpur Model:</a:t>
            </a:r>
            <a:endParaRPr lang="en-US" sz="1100"/>
          </a:p>
          <a:p>
            <a:pPr algn="l"/>
            <a:r>
              <a:rPr b="true" i="false" strike="noStrike" sz="2800">
                <a:ln/>
                <a:solidFill>
                  <a:srgbClr val="0A1F3D">
                    <a:alpha val="100000"/>
                  </a:srgbClr>
                </a:solidFill>
                <a:latin typeface="Source Han Serif CN"/>
                <a:ea typeface="Source Han Serif CN"/>
                <a:cs typeface="Source Han Serif CN"/>
              </a:rPr>
              <a:t>Multi-Sector Supported Employment</a:t>
            </a:r>
            <a:endParaRPr/>
          </a:p>
        </p:txBody>
      </p:sp>
      <p:sp>
        <p:nvSpPr>
          <p:cNvPr name="AutoShape 7" id="7"/>
          <p:cNvSpPr/>
          <p:nvPr/>
        </p:nvSpPr>
        <p:spPr>
          <a:xfrm flipH="false" flipV="false" rot="0">
            <a:off x="457086" y="1821061"/>
            <a:ext cx="9522" cy="1066800"/>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714196" y="2002036"/>
            <a:ext cx="11474756" cy="6953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0000"/>
                  </a:srgbClr>
                </a:solidFill>
                <a:latin typeface="Source Han Sans"/>
                <a:ea typeface="Source Han Sans"/>
                <a:cs typeface="Source Han Sans"/>
              </a:rPr>
              <a:t>In stark contrast to Shanghai's school-centric approach, the Kuala Lumpur Metropolitan Area employs a decentralized, multi-sector supported employment</a:t>
            </a:r>
            <a:endParaRPr lang="en-US" sz="1100"/>
          </a:p>
          <a:p>
            <a:pPr algn="l"/>
            <a:r>
              <a:rPr b="false" i="false" strike="noStrike" sz="1200">
                <a:ln/>
                <a:solidFill>
                  <a:srgbClr val="0A1F3D">
                    <a:alpha val="80000"/>
                  </a:srgbClr>
                </a:solidFill>
                <a:latin typeface="Source Han Sans"/>
                <a:ea typeface="Source Han Sans"/>
                <a:cs typeface="Source Han Sans"/>
              </a:rPr>
              <a:t>model. This ecosystem leverages the combined resources of the education system, social welfare departments, specialized NGOs, and corporate partners to</a:t>
            </a:r>
            <a:endParaRPr/>
          </a:p>
          <a:p>
            <a:pPr algn="l"/>
            <a:r>
              <a:rPr b="false" i="false" strike="noStrike" sz="1200">
                <a:ln/>
                <a:solidFill>
                  <a:srgbClr val="0A1F3D">
                    <a:alpha val="80000"/>
                  </a:srgbClr>
                </a:solidFill>
                <a:latin typeface="Source Han Sans"/>
                <a:ea typeface="Source Han Sans"/>
                <a:cs typeface="Source Han Sans"/>
              </a:rPr>
              <a:t>create a comprehensive safety net that actively bridges the gap between vocational training and open-market integration.</a:t>
            </a:r>
            <a:endParaRPr/>
          </a:p>
        </p:txBody>
      </p:sp>
      <p:sp>
        <p:nvSpPr>
          <p:cNvPr name="AutoShape 9" id="9"/>
          <p:cNvSpPr/>
          <p:nvPr/>
        </p:nvSpPr>
        <p:spPr>
          <a:xfrm flipH="false" flipV="false" rot="0">
            <a:off x="457086" y="4255741"/>
            <a:ext cx="11274781" cy="9525"/>
          </a:xfrm>
          <a:prstGeom prst="line">
            <a:avLst/>
          </a:prstGeom>
          <a:ln w="9525">
            <a:solidFill>
              <a:srgbClr val="C5CDD6">
                <a:alpha val="100000"/>
              </a:srgbClr>
            </a:solidFill>
            <a:prstDash val="solid"/>
            <a:headEnd type="none"/>
            <a:tailEnd type="none"/>
          </a:ln>
        </p:spPr>
      </p:sp>
      <p:sp>
        <p:nvSpPr>
          <p:cNvPr name="TextBox 10" id="10"/>
          <p:cNvSpPr txBox="true"/>
          <p:nvPr/>
        </p:nvSpPr>
        <p:spPr>
          <a:xfrm flipH="false" flipV="false" rot="0">
            <a:off x="457086" y="3364111"/>
            <a:ext cx="380905"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5B8CB8">
                    <a:alpha val="100000"/>
                  </a:srgbClr>
                </a:solidFill>
                <a:latin typeface="Inter"/>
                <a:ea typeface="Inter"/>
                <a:cs typeface="Inter"/>
              </a:rPr>
              <a:t>01</a:t>
            </a:r>
            <a:endParaRPr lang="en-US" sz="1100"/>
          </a:p>
        </p:txBody>
      </p:sp>
      <p:sp>
        <p:nvSpPr>
          <p:cNvPr name="TextBox 11" id="11"/>
          <p:cNvSpPr txBox="true"/>
          <p:nvPr/>
        </p:nvSpPr>
        <p:spPr>
          <a:xfrm flipH="false" flipV="false" rot="0">
            <a:off x="1028442" y="3392686"/>
            <a:ext cx="1070342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Multi-Stakeholder Integration</a:t>
            </a:r>
            <a:endParaRPr lang="en-US" sz="1100"/>
          </a:p>
        </p:txBody>
      </p:sp>
      <p:sp>
        <p:nvSpPr>
          <p:cNvPr name="TextBox 12" id="12"/>
          <p:cNvSpPr txBox="true"/>
          <p:nvPr/>
        </p:nvSpPr>
        <p:spPr>
          <a:xfrm flipH="false" flipV="false" rot="0">
            <a:off x="1028442" y="3688853"/>
            <a:ext cx="1070342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74901"/>
                  </a:srgbClr>
                </a:solidFill>
                <a:latin typeface="Source Han Sans"/>
                <a:ea typeface="Source Han Sans"/>
                <a:cs typeface="Source Han Sans"/>
              </a:rPr>
              <a:t>The model integrates multiple stakeholders, combining the educational certification of SMPKV with the social welfare safety nets provided by JKM and specialized NGO</a:t>
            </a:r>
            <a:endParaRPr lang="en-US" sz="1100"/>
          </a:p>
          <a:p>
            <a:pPr algn="l"/>
            <a:r>
              <a:rPr b="false" i="false" strike="noStrike" sz="1100">
                <a:ln/>
                <a:solidFill>
                  <a:srgbClr val="0A1F3D">
                    <a:alpha val="74901"/>
                  </a:srgbClr>
                </a:solidFill>
                <a:latin typeface="Source Han Sans"/>
                <a:ea typeface="Source Han Sans"/>
                <a:cs typeface="Source Han Sans"/>
              </a:rPr>
              <a:t>vocational preparation programs.</a:t>
            </a:r>
            <a:endParaRPr/>
          </a:p>
        </p:txBody>
      </p:sp>
      <p:sp>
        <p:nvSpPr>
          <p:cNvPr name="AutoShape 13" id="13"/>
          <p:cNvSpPr/>
          <p:nvPr/>
        </p:nvSpPr>
        <p:spPr>
          <a:xfrm flipH="false" flipV="false" rot="0">
            <a:off x="457086" y="5328345"/>
            <a:ext cx="11274781" cy="9525"/>
          </a:xfrm>
          <a:prstGeom prst="line">
            <a:avLst/>
          </a:prstGeom>
          <a:ln w="9525">
            <a:solidFill>
              <a:srgbClr val="C5CDD6">
                <a:alpha val="100000"/>
              </a:srgbClr>
            </a:solidFill>
            <a:prstDash val="solid"/>
            <a:headEnd type="none"/>
            <a:tailEnd type="none"/>
          </a:ln>
        </p:spPr>
      </p:sp>
      <p:sp>
        <p:nvSpPr>
          <p:cNvPr name="TextBox 14" id="14"/>
          <p:cNvSpPr txBox="true"/>
          <p:nvPr/>
        </p:nvSpPr>
        <p:spPr>
          <a:xfrm flipH="false" flipV="false" rot="0">
            <a:off x="457086" y="4436716"/>
            <a:ext cx="380905"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5B8CB8">
                    <a:alpha val="100000"/>
                  </a:srgbClr>
                </a:solidFill>
                <a:latin typeface="Inter"/>
                <a:ea typeface="Inter"/>
                <a:cs typeface="Inter"/>
              </a:rPr>
              <a:t>02</a:t>
            </a:r>
            <a:endParaRPr lang="en-US" sz="1100"/>
          </a:p>
        </p:txBody>
      </p:sp>
      <p:sp>
        <p:nvSpPr>
          <p:cNvPr name="TextBox 15" id="15"/>
          <p:cNvSpPr txBox="true"/>
          <p:nvPr/>
        </p:nvSpPr>
        <p:spPr>
          <a:xfrm flipH="false" flipV="false" rot="0">
            <a:off x="1028442" y="4465291"/>
            <a:ext cx="1070342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Transitional Sheltered Workshops</a:t>
            </a:r>
            <a:endParaRPr lang="en-US" sz="1100"/>
          </a:p>
        </p:txBody>
      </p:sp>
      <p:sp>
        <p:nvSpPr>
          <p:cNvPr name="TextBox 16" id="16"/>
          <p:cNvSpPr txBox="true"/>
          <p:nvPr/>
        </p:nvSpPr>
        <p:spPr>
          <a:xfrm flipH="false" flipV="false" rot="0">
            <a:off x="1028442" y="4761459"/>
            <a:ext cx="1070342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74901"/>
                  </a:srgbClr>
                </a:solidFill>
                <a:latin typeface="Source Han Sans"/>
                <a:ea typeface="Source Han Sans"/>
                <a:cs typeface="Source Han Sans"/>
              </a:rPr>
              <a:t>Sheltered workshops like Bengkel Daya serve as crucial transitional spaces, offering structured work environments for individuals who face significant barriers to</a:t>
            </a:r>
            <a:endParaRPr lang="en-US" sz="1100"/>
          </a:p>
          <a:p>
            <a:pPr algn="l"/>
            <a:r>
              <a:rPr b="false" i="false" strike="noStrike" sz="1100">
                <a:ln/>
                <a:solidFill>
                  <a:srgbClr val="0A1F3D">
                    <a:alpha val="74901"/>
                  </a:srgbClr>
                </a:solidFill>
                <a:latin typeface="Source Han Sans"/>
                <a:ea typeface="Source Han Sans"/>
                <a:cs typeface="Source Han Sans"/>
              </a:rPr>
              <a:t>immediate open employment.</a:t>
            </a:r>
            <a:endParaRPr/>
          </a:p>
        </p:txBody>
      </p:sp>
      <p:sp>
        <p:nvSpPr>
          <p:cNvPr name="TextBox 17" id="17"/>
          <p:cNvSpPr txBox="true"/>
          <p:nvPr/>
        </p:nvSpPr>
        <p:spPr>
          <a:xfrm flipH="false" flipV="false" rot="0">
            <a:off x="457086" y="5509320"/>
            <a:ext cx="380905"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5B8CB8">
                    <a:alpha val="100000"/>
                  </a:srgbClr>
                </a:solidFill>
                <a:latin typeface="Inter"/>
                <a:ea typeface="Inter"/>
                <a:cs typeface="Inter"/>
              </a:rPr>
              <a:t>03</a:t>
            </a:r>
            <a:endParaRPr lang="en-US" sz="1100"/>
          </a:p>
        </p:txBody>
      </p:sp>
      <p:sp>
        <p:nvSpPr>
          <p:cNvPr name="TextBox 18" id="18"/>
          <p:cNvSpPr txBox="true"/>
          <p:nvPr/>
        </p:nvSpPr>
        <p:spPr>
          <a:xfrm flipH="false" flipV="false" rot="0">
            <a:off x="1028442" y="5537895"/>
            <a:ext cx="10703423" cy="180975"/>
          </a:xfrm>
          <a:prstGeom prst="rect">
            <a:avLst/>
          </a:prstGeom>
          <a:ln>
            <a:headEnd type="none"/>
            <a:tailEnd type="none"/>
          </a:ln>
        </p:spPr>
        <p:txBody>
          <a:bodyPr anchor="t" rtlCol="false" anchorCtr="false" wrap="none" lIns="0" rIns="0" tIns="0" bIns="0" vert="horz"/>
          <a:lstStyle/>
          <a:p>
            <a:pPr algn="l">
              <a:defRPr/>
            </a:pPr>
            <a:r>
              <a:rPr lang="en-US" b="true" i="false" strike="noStrike" sz="1200">
                <a:ln/>
                <a:solidFill>
                  <a:srgbClr val="0A1F3D">
                    <a:alpha val="100000"/>
                  </a:srgbClr>
                </a:solidFill>
                <a:latin typeface="Source Han Serif CN"/>
                <a:ea typeface="Source Han Serif CN"/>
                <a:cs typeface="Source Han Serif CN"/>
              </a:rPr>
              <a:t>Corporate Supported Employment</a:t>
            </a:r>
            <a:endParaRPr lang="en-US" sz="1100"/>
          </a:p>
        </p:txBody>
      </p:sp>
      <p:sp>
        <p:nvSpPr>
          <p:cNvPr name="TextBox 19" id="19"/>
          <p:cNvSpPr txBox="true"/>
          <p:nvPr/>
        </p:nvSpPr>
        <p:spPr>
          <a:xfrm flipH="false" flipV="false" rot="0">
            <a:off x="1028442" y="5834062"/>
            <a:ext cx="1070342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74901"/>
                  </a:srgbClr>
                </a:solidFill>
                <a:latin typeface="Source Han Sans"/>
                <a:ea typeface="Source Han Sans"/>
                <a:cs typeface="Source Han Sans"/>
              </a:rPr>
              <a:t>Corporate supported employment programs actively partner with the public sector to create inclusive hiring pipelines, backed by professional job coaching and long-term</a:t>
            </a:r>
            <a:endParaRPr lang="en-US" sz="1100"/>
          </a:p>
          <a:p>
            <a:pPr algn="l"/>
            <a:r>
              <a:rPr b="false" i="false" strike="noStrike" sz="1100">
                <a:ln/>
                <a:solidFill>
                  <a:srgbClr val="0A1F3D">
                    <a:alpha val="74901"/>
                  </a:srgbClr>
                </a:solidFill>
                <a:latin typeface="Source Han Sans"/>
                <a:ea typeface="Source Han Sans"/>
                <a:cs typeface="Source Han Sans"/>
              </a:rPr>
              <a:t>retention tracking.</a:t>
            </a:r>
            <a:endParaRPr/>
          </a:p>
        </p:txBody>
      </p:sp>
    </p:spTree>
  </p:cSld>
  <p:clrMapOvr>
    <a:masterClrMapping/>
  </p:clrMapOvr>
</p:sld>
</file>

<file path=ppt/slides/slide15.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TVET Integration</a:t>
            </a:r>
            <a:endParaRPr lang="en-US" sz="1100"/>
          </a:p>
        </p:txBody>
      </p:sp>
      <p:sp>
        <p:nvSpPr>
          <p:cNvPr name="TextBox 4" id="4"/>
          <p:cNvSpPr txBox="true"/>
          <p:nvPr/>
        </p:nvSpPr>
        <p:spPr>
          <a:xfrm flipH="false" flipV="false" rot="0">
            <a:off x="457086" y="77152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SMPKV: Skills Certification &amp; TVET Integration</a:t>
            </a:r>
            <a:endParaRPr lang="en-US" sz="1100"/>
          </a:p>
        </p:txBody>
      </p:sp>
      <p:sp>
        <p:nvSpPr>
          <p:cNvPr name="TextBox 5" id="5"/>
          <p:cNvSpPr txBox="true"/>
          <p:nvPr/>
        </p:nvSpPr>
        <p:spPr>
          <a:xfrm flipH="false" flipV="false" rot="0">
            <a:off x="457086" y="144780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Sekolah Menengah Pendidikan Khas Vokasional (SMPKV) distinguishes itself by deeply integrating its curriculum with Malaysia's national skills</a:t>
            </a:r>
            <a:endParaRPr lang="en-US" sz="1100"/>
          </a:p>
          <a:p>
            <a:pPr algn="l"/>
            <a:r>
              <a:rPr b="false" i="false" strike="noStrike" sz="1200">
                <a:ln/>
                <a:solidFill>
                  <a:srgbClr val="0A1F3D">
                    <a:alpha val="74901"/>
                  </a:srgbClr>
                </a:solidFill>
                <a:latin typeface="Source Han Sans"/>
                <a:ea typeface="Source Han Sans"/>
                <a:cs typeface="Source Han Sans"/>
              </a:rPr>
              <a:t>certification framework. By aligning with SKM and JPK standards, SMPKV ensures that special needs students graduate with industry-recognized</a:t>
            </a:r>
            <a:endParaRPr/>
          </a:p>
          <a:p>
            <a:pPr algn="l"/>
            <a:r>
              <a:rPr b="false" i="false" strike="noStrike" sz="1200">
                <a:ln/>
                <a:solidFill>
                  <a:srgbClr val="0A1F3D">
                    <a:alpha val="74901"/>
                  </a:srgbClr>
                </a:solidFill>
                <a:latin typeface="Source Han Sans"/>
                <a:ea typeface="Source Han Sans"/>
                <a:cs typeface="Source Han Sans"/>
              </a:rPr>
              <a:t>credentials, validating their competencies in the open labor market.</a:t>
            </a:r>
            <a:endParaRPr/>
          </a:p>
        </p:txBody>
      </p:sp>
      <p:sp>
        <p:nvSpPr>
          <p:cNvPr name="AutoShape 6" id="6"/>
          <p:cNvSpPr/>
          <p:nvPr/>
        </p:nvSpPr>
        <p:spPr>
          <a:xfrm flipH="false" flipV="false" rot="0">
            <a:off x="457086" y="2465189"/>
            <a:ext cx="11274781" cy="1197173"/>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465189"/>
            <a:ext cx="11274781"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695151" y="2665214"/>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5098"/>
                  </a:srgbClr>
                </a:solidFill>
                <a:latin typeface="Inter"/>
                <a:ea typeface="Inter"/>
                <a:cs typeface="Inter"/>
              </a:rPr>
              <a:t>01</a:t>
            </a:r>
            <a:endParaRPr lang="en-US" sz="1100"/>
          </a:p>
        </p:txBody>
      </p:sp>
      <p:sp>
        <p:nvSpPr>
          <p:cNvPr name="TextBox 9" id="9"/>
          <p:cNvSpPr txBox="true"/>
          <p:nvPr/>
        </p:nvSpPr>
        <p:spPr>
          <a:xfrm flipH="false" flipV="false" rot="0">
            <a:off x="1228418" y="2693789"/>
            <a:ext cx="10265383" cy="200025"/>
          </a:xfrm>
          <a:prstGeom prst="rect">
            <a:avLst/>
          </a:prstGeom>
          <a:ln>
            <a:headEnd type="none"/>
            <a:tailEnd type="none"/>
          </a:ln>
        </p:spPr>
        <p:txBody>
          <a:bodyPr anchor="t" rtlCol="false" anchorCtr="false" wrap="none" lIns="0" rIns="0" tIns="0" bIns="0" vert="horz"/>
          <a:lstStyle/>
          <a:p>
            <a:pPr algn="l">
              <a:defRPr/>
            </a:pPr>
            <a:r>
              <a:rPr lang="en-US" b="true" i="false" strike="noStrike" sz="1400">
                <a:ln/>
                <a:solidFill>
                  <a:srgbClr val="0A1F3D">
                    <a:alpha val="100000"/>
                  </a:srgbClr>
                </a:solidFill>
                <a:latin typeface="Source Han Serif CN"/>
                <a:ea typeface="Source Han Serif CN"/>
                <a:cs typeface="Source Han Serif CN"/>
              </a:rPr>
              <a:t>SKM-Aligned Vocational Trades</a:t>
            </a:r>
            <a:endParaRPr lang="en-US" sz="1100"/>
          </a:p>
        </p:txBody>
      </p:sp>
      <p:sp>
        <p:nvSpPr>
          <p:cNvPr name="TextBox 10" id="10"/>
          <p:cNvSpPr txBox="true"/>
          <p:nvPr/>
        </p:nvSpPr>
        <p:spPr>
          <a:xfrm flipH="false" flipV="false" rot="0">
            <a:off x="1228418" y="3014662"/>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SMPKV offers multiple vocational trades strictly aligned with the Skills Certificate of Malaysia (SKM), ensuring graduates possess standardized, industry-</a:t>
            </a:r>
            <a:endParaRPr lang="en-US" sz="1100"/>
          </a:p>
          <a:p>
            <a:pPr algn="l"/>
            <a:r>
              <a:rPr b="false" i="false" strike="noStrike" sz="1100">
                <a:ln/>
                <a:solidFill>
                  <a:srgbClr val="0A1F3D">
                    <a:alpha val="80000"/>
                  </a:srgbClr>
                </a:solidFill>
                <a:latin typeface="Source Han Sans"/>
                <a:ea typeface="Source Han Sans"/>
                <a:cs typeface="Source Han Sans"/>
              </a:rPr>
              <a:t>recognized competencies.</a:t>
            </a:r>
            <a:endParaRPr/>
          </a:p>
        </p:txBody>
      </p:sp>
      <p:sp>
        <p:nvSpPr>
          <p:cNvPr name="AutoShape 11" id="11"/>
          <p:cNvSpPr/>
          <p:nvPr/>
        </p:nvSpPr>
        <p:spPr>
          <a:xfrm flipH="false" flipV="false" rot="0">
            <a:off x="457086" y="3852862"/>
            <a:ext cx="11274781" cy="1197173"/>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12" id="12"/>
          <p:cNvSpPr/>
          <p:nvPr/>
        </p:nvSpPr>
        <p:spPr>
          <a:xfrm flipH="false" flipV="false" rot="0">
            <a:off x="457086" y="3852862"/>
            <a:ext cx="11274781" cy="9525"/>
          </a:xfrm>
          <a:prstGeom prst="line">
            <a:avLst/>
          </a:prstGeom>
          <a:ln w="28575">
            <a:solidFill>
              <a:srgbClr val="5B8CB8">
                <a:alpha val="100000"/>
              </a:srgbClr>
            </a:solidFill>
            <a:prstDash val="solid"/>
            <a:headEnd type="none"/>
            <a:tailEnd type="none"/>
          </a:ln>
        </p:spPr>
      </p:sp>
      <p:sp>
        <p:nvSpPr>
          <p:cNvPr name="TextBox 13" id="13"/>
          <p:cNvSpPr txBox="true"/>
          <p:nvPr/>
        </p:nvSpPr>
        <p:spPr>
          <a:xfrm flipH="false" flipV="false" rot="0">
            <a:off x="695151" y="4052888"/>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5098"/>
                  </a:srgbClr>
                </a:solidFill>
                <a:latin typeface="Inter"/>
                <a:ea typeface="Inter"/>
                <a:cs typeface="Inter"/>
              </a:rPr>
              <a:t>02</a:t>
            </a:r>
            <a:endParaRPr lang="en-US" sz="1100"/>
          </a:p>
        </p:txBody>
      </p:sp>
      <p:sp>
        <p:nvSpPr>
          <p:cNvPr name="TextBox 14" id="14"/>
          <p:cNvSpPr txBox="true"/>
          <p:nvPr/>
        </p:nvSpPr>
        <p:spPr>
          <a:xfrm flipH="false" flipV="false" rot="0">
            <a:off x="1228418" y="4081462"/>
            <a:ext cx="10265383" cy="200025"/>
          </a:xfrm>
          <a:prstGeom prst="rect">
            <a:avLst/>
          </a:prstGeom>
          <a:ln>
            <a:headEnd type="none"/>
            <a:tailEnd type="none"/>
          </a:ln>
        </p:spPr>
        <p:txBody>
          <a:bodyPr anchor="t" rtlCol="false" anchorCtr="false" wrap="none" lIns="0" rIns="0" tIns="0" bIns="0" vert="horz"/>
          <a:lstStyle/>
          <a:p>
            <a:pPr algn="l">
              <a:defRPr/>
            </a:pPr>
            <a:r>
              <a:rPr lang="en-US" b="true" i="false" strike="noStrike" sz="1400">
                <a:ln/>
                <a:solidFill>
                  <a:srgbClr val="0A1F3D">
                    <a:alpha val="100000"/>
                  </a:srgbClr>
                </a:solidFill>
                <a:latin typeface="Source Han Serif CN"/>
                <a:ea typeface="Source Han Serif CN"/>
                <a:cs typeface="Source Han Serif CN"/>
              </a:rPr>
              <a:t>JPK Standards Compliance</a:t>
            </a:r>
            <a:endParaRPr lang="en-US" sz="1100"/>
          </a:p>
        </p:txBody>
      </p:sp>
      <p:sp>
        <p:nvSpPr>
          <p:cNvPr name="TextBox 15" id="15"/>
          <p:cNvSpPr txBox="true"/>
          <p:nvPr/>
        </p:nvSpPr>
        <p:spPr>
          <a:xfrm flipH="false" flipV="false" rot="0">
            <a:off x="1228418" y="4402336"/>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The curriculum adheres to the Department of Skills Development (JPK) standards, bridging the historical gap between special education outcomes and</a:t>
            </a:r>
            <a:endParaRPr lang="en-US" sz="1100"/>
          </a:p>
          <a:p>
            <a:pPr algn="l"/>
            <a:r>
              <a:rPr b="false" i="false" strike="noStrike" sz="1100">
                <a:ln/>
                <a:solidFill>
                  <a:srgbClr val="0A1F3D">
                    <a:alpha val="80000"/>
                  </a:srgbClr>
                </a:solidFill>
                <a:latin typeface="Source Han Sans"/>
                <a:ea typeface="Source Han Sans"/>
                <a:cs typeface="Source Han Sans"/>
              </a:rPr>
              <a:t>mainstream labor market requirements.</a:t>
            </a:r>
            <a:endParaRPr/>
          </a:p>
        </p:txBody>
      </p:sp>
      <p:sp>
        <p:nvSpPr>
          <p:cNvPr name="AutoShape 16" id="16"/>
          <p:cNvSpPr/>
          <p:nvPr/>
        </p:nvSpPr>
        <p:spPr>
          <a:xfrm flipH="false" flipV="false" rot="0">
            <a:off x="457086" y="5240536"/>
            <a:ext cx="11274781" cy="1197173"/>
          </a:xfrm>
          <a:prstGeom prst="rect">
            <a:avLst/>
          </a:prstGeom>
          <a:solidFill>
            <a:srgbClr val="E4E7EB">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457086" y="5240536"/>
            <a:ext cx="11274781" cy="9525"/>
          </a:xfrm>
          <a:prstGeom prst="line">
            <a:avLst/>
          </a:prstGeom>
          <a:ln w="28575">
            <a:solidFill>
              <a:srgbClr val="5B8CB8">
                <a:alpha val="100000"/>
              </a:srgbClr>
            </a:solidFill>
            <a:prstDash val="solid"/>
            <a:headEnd type="none"/>
            <a:tailEnd type="none"/>
          </a:ln>
        </p:spPr>
      </p:sp>
      <p:sp>
        <p:nvSpPr>
          <p:cNvPr name="TextBox 18" id="18"/>
          <p:cNvSpPr txBox="true"/>
          <p:nvPr/>
        </p:nvSpPr>
        <p:spPr>
          <a:xfrm flipH="false" flipV="false" rot="0">
            <a:off x="695151" y="5440561"/>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5098"/>
                  </a:srgbClr>
                </a:solidFill>
                <a:latin typeface="Inter"/>
                <a:ea typeface="Inter"/>
                <a:cs typeface="Inter"/>
              </a:rPr>
              <a:t>03</a:t>
            </a:r>
            <a:endParaRPr lang="en-US" sz="1100"/>
          </a:p>
        </p:txBody>
      </p:sp>
      <p:sp>
        <p:nvSpPr>
          <p:cNvPr name="TextBox 19" id="19"/>
          <p:cNvSpPr txBox="true"/>
          <p:nvPr/>
        </p:nvSpPr>
        <p:spPr>
          <a:xfrm flipH="false" flipV="false" rot="0">
            <a:off x="1228418" y="5469136"/>
            <a:ext cx="10265383" cy="200025"/>
          </a:xfrm>
          <a:prstGeom prst="rect">
            <a:avLst/>
          </a:prstGeom>
          <a:ln>
            <a:headEnd type="none"/>
            <a:tailEnd type="none"/>
          </a:ln>
        </p:spPr>
        <p:txBody>
          <a:bodyPr anchor="t" rtlCol="false" anchorCtr="false" wrap="none" lIns="0" rIns="0" tIns="0" bIns="0" vert="horz"/>
          <a:lstStyle/>
          <a:p>
            <a:pPr algn="l">
              <a:defRPr/>
            </a:pPr>
            <a:r>
              <a:rPr lang="en-US" b="true" i="false" strike="noStrike" sz="1400">
                <a:ln/>
                <a:solidFill>
                  <a:srgbClr val="0A1F3D">
                    <a:alpha val="100000"/>
                  </a:srgbClr>
                </a:solidFill>
                <a:latin typeface="Source Han Serif CN"/>
                <a:ea typeface="Source Han Serif CN"/>
                <a:cs typeface="Source Han Serif CN"/>
              </a:rPr>
              <a:t>Employment &amp; Academic Pathways</a:t>
            </a:r>
            <a:endParaRPr lang="en-US" sz="1100"/>
          </a:p>
        </p:txBody>
      </p:sp>
      <p:sp>
        <p:nvSpPr>
          <p:cNvPr name="TextBox 20" id="20"/>
          <p:cNvSpPr txBox="true"/>
          <p:nvPr/>
        </p:nvSpPr>
        <p:spPr>
          <a:xfrm flipH="false" flipV="false" rot="0">
            <a:off x="1228418" y="5790010"/>
            <a:ext cx="10265383" cy="4048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0000"/>
                  </a:srgbClr>
                </a:solidFill>
                <a:latin typeface="Source Han Sans"/>
                <a:ea typeface="Source Han Sans"/>
                <a:cs typeface="Source Han Sans"/>
              </a:rPr>
              <a:t>This certification-driven approach facilitates direct entry into supported employment and creates viable academic pathways for students to pursue advanced TVET</a:t>
            </a:r>
            <a:endParaRPr lang="en-US" sz="1100"/>
          </a:p>
          <a:p>
            <a:pPr algn="l"/>
            <a:r>
              <a:rPr b="false" i="false" strike="noStrike" sz="1100">
                <a:ln/>
                <a:solidFill>
                  <a:srgbClr val="0A1F3D">
                    <a:alpha val="80000"/>
                  </a:srgbClr>
                </a:solidFill>
                <a:latin typeface="Source Han Sans"/>
                <a:ea typeface="Source Han Sans"/>
                <a:cs typeface="Source Han Sans"/>
              </a:rPr>
              <a:t>qualifications.</a:t>
            </a:r>
            <a:endParaRPr/>
          </a:p>
        </p:txBody>
      </p:sp>
    </p:spTree>
  </p:cSld>
  <p:clrMapOvr>
    <a:masterClrMapping/>
  </p:clrMapOvr>
</p:sld>
</file>

<file path=ppt/slides/slide16.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Vocational Programs</a:t>
            </a:r>
            <a:endParaRPr lang="en-US" sz="1100"/>
          </a:p>
        </p:txBody>
      </p:sp>
      <p:sp>
        <p:nvSpPr>
          <p:cNvPr name="TextBox 4" id="4"/>
          <p:cNvSpPr txBox="true"/>
          <p:nvPr/>
        </p:nvSpPr>
        <p:spPr>
          <a:xfrm flipH="false" flipV="false" rot="0">
            <a:off x="457086" y="752475"/>
            <a:ext cx="11274781" cy="381000"/>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0A1F3D">
                    <a:alpha val="100000"/>
                  </a:srgbClr>
                </a:solidFill>
                <a:latin typeface="Source Han Serif CN"/>
                <a:ea typeface="Source Han Serif CN"/>
                <a:cs typeface="Source Han Serif CN"/>
              </a:rPr>
              <a:t>SMPKV Vocational Areas: Multiple Skill Pathways</a:t>
            </a:r>
            <a:endParaRPr lang="en-US" sz="1100"/>
          </a:p>
        </p:txBody>
      </p:sp>
      <p:sp>
        <p:nvSpPr>
          <p:cNvPr name="TextBox 5" id="5"/>
          <p:cNvSpPr txBox="true"/>
          <p:nvPr/>
        </p:nvSpPr>
        <p:spPr>
          <a:xfrm flipH="false" flipV="false" rot="0">
            <a:off x="457086" y="1316236"/>
            <a:ext cx="11731866" cy="6334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70196"/>
                  </a:srgbClr>
                </a:solidFill>
                <a:latin typeface="Source Han Sans"/>
                <a:ea typeface="Source Han Sans"/>
                <a:cs typeface="Source Han Sans"/>
              </a:rPr>
              <a:t>SMPKV offers a remarkably diverse portfolio of vocational skill pathways, ranging from traditional service trades to technical and creative industries. This broad</a:t>
            </a:r>
            <a:endParaRPr lang="en-US" sz="1100"/>
          </a:p>
          <a:p>
            <a:pPr algn="l"/>
            <a:r>
              <a:rPr b="false" i="false" strike="noStrike" sz="1100">
                <a:ln/>
                <a:solidFill>
                  <a:srgbClr val="0A1F3D">
                    <a:alpha val="70196"/>
                  </a:srgbClr>
                </a:solidFill>
                <a:latin typeface="Source Han Sans"/>
                <a:ea typeface="Source Han Sans"/>
                <a:cs typeface="Source Han Sans"/>
              </a:rPr>
              <a:t>curriculum design ensures that students with varying cognitive and physical profiles can find a niche that aligns with their innate aptitudes, significantly expanding their</a:t>
            </a:r>
            <a:endParaRPr/>
          </a:p>
          <a:p>
            <a:pPr algn="l"/>
            <a:r>
              <a:rPr b="false" i="false" strike="noStrike" sz="1100">
                <a:ln/>
                <a:solidFill>
                  <a:srgbClr val="0A1F3D">
                    <a:alpha val="70196"/>
                  </a:srgbClr>
                </a:solidFill>
                <a:latin typeface="Source Han Sans"/>
                <a:ea typeface="Source Han Sans"/>
                <a:cs typeface="Source Han Sans"/>
              </a:rPr>
              <a:t>potential employability across multiple sectors of the national economy.</a:t>
            </a:r>
            <a:endParaRPr/>
          </a:p>
        </p:txBody>
      </p:sp>
      <p:sp>
        <p:nvSpPr>
          <p:cNvPr name="AutoShape 6" id="6"/>
          <p:cNvSpPr/>
          <p:nvPr/>
        </p:nvSpPr>
        <p:spPr>
          <a:xfrm flipH="false" flipV="false" rot="0">
            <a:off x="457086" y="2223492"/>
            <a:ext cx="3605799" cy="417730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223492"/>
            <a:ext cx="3605799"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707873" y="3383608"/>
            <a:ext cx="228543" cy="228600"/>
          </a:xfrm>
          <a:custGeom>
            <a:rect l="l" t="t" r="r" b="b"/>
            <a:pathLst>
              <a:path w="9998" h="10000">
                <a:moveTo>
                  <a:pt x="9998" y="0"/>
                </a:moveTo>
                <a:lnTo>
                  <a:pt x="9998" y="10000"/>
                </a:lnTo>
                <a:lnTo>
                  <a:pt x="8887" y="10000"/>
                </a:lnTo>
                <a:lnTo>
                  <a:pt x="8887" y="6500"/>
                </a:lnTo>
                <a:lnTo>
                  <a:pt x="6665" y="6500"/>
                </a:lnTo>
                <a:lnTo>
                  <a:pt x="6665" y="3000"/>
                </a:lnTo>
                <a:cubicBezTo>
                  <a:pt x="6665" y="2460"/>
                  <a:pt x="6817" y="1956"/>
                  <a:pt x="7121" y="1490"/>
                </a:cubicBezTo>
                <a:cubicBezTo>
                  <a:pt x="7417" y="1036"/>
                  <a:pt x="7817" y="676"/>
                  <a:pt x="8321" y="410"/>
                </a:cubicBezTo>
                <a:cubicBezTo>
                  <a:pt x="8839" y="136"/>
                  <a:pt x="9398" y="0"/>
                  <a:pt x="9998" y="0"/>
                </a:cubicBezTo>
                <a:moveTo>
                  <a:pt x="8887" y="5500"/>
                </a:moveTo>
                <a:lnTo>
                  <a:pt x="8887" y="1260"/>
                </a:lnTo>
                <a:cubicBezTo>
                  <a:pt x="8598" y="1406"/>
                  <a:pt x="8354" y="1613"/>
                  <a:pt x="8154" y="1880"/>
                </a:cubicBezTo>
                <a:cubicBezTo>
                  <a:pt x="7902" y="2213"/>
                  <a:pt x="7776" y="2586"/>
                  <a:pt x="7776" y="3000"/>
                </a:cubicBezTo>
                <a:lnTo>
                  <a:pt x="7776" y="5500"/>
                </a:lnTo>
                <a:lnTo>
                  <a:pt x="8887" y="5500"/>
                </a:lnTo>
                <a:moveTo>
                  <a:pt x="3333" y="5950"/>
                </a:moveTo>
                <a:lnTo>
                  <a:pt x="3333" y="10000"/>
                </a:lnTo>
                <a:lnTo>
                  <a:pt x="2222" y="10000"/>
                </a:lnTo>
                <a:lnTo>
                  <a:pt x="2222" y="5950"/>
                </a:lnTo>
                <a:cubicBezTo>
                  <a:pt x="1800" y="5876"/>
                  <a:pt x="1420" y="5721"/>
                  <a:pt x="1083" y="5485"/>
                </a:cubicBezTo>
                <a:cubicBezTo>
                  <a:pt x="746" y="5248"/>
                  <a:pt x="481" y="4956"/>
                  <a:pt x="289" y="4610"/>
                </a:cubicBezTo>
                <a:cubicBezTo>
                  <a:pt x="96" y="4263"/>
                  <a:pt x="0" y="3893"/>
                  <a:pt x="0" y="3500"/>
                </a:cubicBezTo>
                <a:lnTo>
                  <a:pt x="0" y="500"/>
                </a:lnTo>
                <a:lnTo>
                  <a:pt x="1111" y="500"/>
                </a:lnTo>
                <a:lnTo>
                  <a:pt x="1111" y="4000"/>
                </a:lnTo>
                <a:lnTo>
                  <a:pt x="2222" y="4000"/>
                </a:lnTo>
                <a:lnTo>
                  <a:pt x="2222" y="500"/>
                </a:lnTo>
                <a:lnTo>
                  <a:pt x="3333" y="500"/>
                </a:lnTo>
                <a:lnTo>
                  <a:pt x="3333" y="4000"/>
                </a:lnTo>
                <a:lnTo>
                  <a:pt x="4444" y="4000"/>
                </a:lnTo>
                <a:lnTo>
                  <a:pt x="4444" y="500"/>
                </a:lnTo>
                <a:lnTo>
                  <a:pt x="5554" y="500"/>
                </a:lnTo>
                <a:lnTo>
                  <a:pt x="5554" y="3500"/>
                </a:lnTo>
                <a:cubicBezTo>
                  <a:pt x="5554" y="3893"/>
                  <a:pt x="5458" y="4263"/>
                  <a:pt x="5266" y="4610"/>
                </a:cubicBezTo>
                <a:cubicBezTo>
                  <a:pt x="5073" y="4956"/>
                  <a:pt x="4808" y="5248"/>
                  <a:pt x="4471" y="5485"/>
                </a:cubicBezTo>
                <a:cubicBezTo>
                  <a:pt x="4134" y="5721"/>
                  <a:pt x="3755" y="5876"/>
                  <a:pt x="3333" y="5950"/>
                </a:cubicBezTo>
              </a:path>
            </a:pathLst>
          </a:custGeom>
          <a:solidFill>
            <a:srgbClr val="5B8CB8">
              <a:alpha val="100000"/>
            </a:srgbClr>
          </a:solidFill>
          <a:ln>
            <a:headEnd type="none"/>
            <a:tailEnd type="none"/>
          </a:ln>
        </p:spPr>
      </p:sp>
      <p:sp>
        <p:nvSpPr>
          <p:cNvPr name="TextBox 9" id="9"/>
          <p:cNvSpPr txBox="true"/>
          <p:nvPr/>
        </p:nvSpPr>
        <p:spPr>
          <a:xfrm flipH="false" flipV="false" rot="0">
            <a:off x="1006273" y="3377357"/>
            <a:ext cx="2378720" cy="22860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Service &amp; Technical Trades</a:t>
            </a:r>
            <a:endParaRPr lang="en-US" sz="1100"/>
          </a:p>
        </p:txBody>
      </p:sp>
      <p:sp>
        <p:nvSpPr>
          <p:cNvPr name="TextBox 10" id="10"/>
          <p:cNvSpPr txBox="true"/>
          <p:nvPr/>
        </p:nvSpPr>
        <p:spPr>
          <a:xfrm flipH="false" flipV="false" rot="0">
            <a:off x="733242" y="3907483"/>
            <a:ext cx="3329643" cy="134659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school provides comprehensive</a:t>
            </a:r>
            <a:endParaRPr lang="en-US" sz="1100"/>
          </a:p>
          <a:p>
            <a:pPr algn="l"/>
            <a:r>
              <a:rPr b="false" i="false" strike="noStrike" sz="1200">
                <a:ln/>
                <a:solidFill>
                  <a:srgbClr val="0A1F3D">
                    <a:alpha val="85098"/>
                  </a:srgbClr>
                </a:solidFill>
                <a:latin typeface="Source Han Sans"/>
                <a:ea typeface="Source Han Sans"/>
                <a:cs typeface="Source Han Sans"/>
              </a:rPr>
              <a:t>training in essential service and technical</a:t>
            </a:r>
            <a:endParaRPr/>
          </a:p>
          <a:p>
            <a:pPr algn="l"/>
            <a:r>
              <a:rPr b="false" i="false" strike="noStrike" sz="1200">
                <a:ln/>
                <a:solidFill>
                  <a:srgbClr val="0A1F3D">
                    <a:alpha val="85098"/>
                  </a:srgbClr>
                </a:solidFill>
                <a:latin typeface="Source Han Sans"/>
                <a:ea typeface="Source Han Sans"/>
                <a:cs typeface="Source Han Sans"/>
              </a:rPr>
              <a:t>trades, including food preparation,</a:t>
            </a:r>
            <a:endParaRPr/>
          </a:p>
          <a:p>
            <a:pPr algn="l"/>
            <a:r>
              <a:rPr b="false" i="false" strike="noStrike" sz="1200">
                <a:ln/>
                <a:solidFill>
                  <a:srgbClr val="0A1F3D">
                    <a:alpha val="85098"/>
                  </a:srgbClr>
                </a:solidFill>
                <a:latin typeface="Source Han Sans"/>
                <a:ea typeface="Source Han Sans"/>
                <a:cs typeface="Source Han Sans"/>
              </a:rPr>
              <a:t>hairdressing, garment making, electrical</a:t>
            </a:r>
            <a:endParaRPr/>
          </a:p>
          <a:p>
            <a:pPr algn="l"/>
            <a:r>
              <a:rPr b="false" i="false" strike="noStrike" sz="1200">
                <a:ln/>
                <a:solidFill>
                  <a:srgbClr val="0A1F3D">
                    <a:alpha val="85098"/>
                  </a:srgbClr>
                </a:solidFill>
                <a:latin typeface="Source Han Sans"/>
                <a:ea typeface="Source Han Sans"/>
                <a:cs typeface="Source Han Sans"/>
              </a:rPr>
              <a:t>work, welding, and construction.</a:t>
            </a:r>
            <a:endParaRPr/>
          </a:p>
        </p:txBody>
      </p:sp>
      <p:sp>
        <p:nvSpPr>
          <p:cNvPr name="AutoShape 11" id="11"/>
          <p:cNvSpPr/>
          <p:nvPr/>
        </p:nvSpPr>
        <p:spPr>
          <a:xfrm flipH="false" flipV="false" rot="0">
            <a:off x="4291428" y="2223492"/>
            <a:ext cx="3605948" cy="417730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2" id="12"/>
          <p:cNvSpPr/>
          <p:nvPr/>
        </p:nvSpPr>
        <p:spPr>
          <a:xfrm flipH="false" flipV="false" rot="0">
            <a:off x="4291428" y="2223492"/>
            <a:ext cx="3605948" cy="9525"/>
          </a:xfrm>
          <a:prstGeom prst="line">
            <a:avLst/>
          </a:prstGeom>
          <a:ln w="28575">
            <a:solidFill>
              <a:srgbClr val="5B8CB8">
                <a:alpha val="100000"/>
              </a:srgbClr>
            </a:solidFill>
            <a:prstDash val="solid"/>
            <a:headEnd type="none"/>
            <a:tailEnd type="none"/>
          </a:ln>
        </p:spPr>
      </p:sp>
      <p:sp>
        <p:nvSpPr>
          <p:cNvPr name="AutoShape 13" id="13"/>
          <p:cNvSpPr/>
          <p:nvPr/>
        </p:nvSpPr>
        <p:spPr>
          <a:xfrm flipH="false" flipV="false" rot="0">
            <a:off x="4542215" y="3383608"/>
            <a:ext cx="228543" cy="228600"/>
          </a:xfrm>
          <a:custGeom>
            <a:rect l="l" t="t" r="r" b="b"/>
            <a:pathLst>
              <a:path w="9998" h="10000">
                <a:moveTo>
                  <a:pt x="2604" y="1372"/>
                </a:moveTo>
                <a:lnTo>
                  <a:pt x="1302" y="70"/>
                </a:lnTo>
                <a:cubicBezTo>
                  <a:pt x="1666" y="-62"/>
                  <a:pt x="2040" y="-85"/>
                  <a:pt x="2424" y="0"/>
                </a:cubicBezTo>
                <a:cubicBezTo>
                  <a:pt x="2807" y="85"/>
                  <a:pt x="3142" y="267"/>
                  <a:pt x="3430" y="547"/>
                </a:cubicBezTo>
                <a:cubicBezTo>
                  <a:pt x="3747" y="872"/>
                  <a:pt x="3937" y="1257"/>
                  <a:pt x="3999" y="1703"/>
                </a:cubicBezTo>
                <a:cubicBezTo>
                  <a:pt x="4061" y="2149"/>
                  <a:pt x="3987" y="2565"/>
                  <a:pt x="3778" y="2953"/>
                </a:cubicBezTo>
                <a:lnTo>
                  <a:pt x="9998" y="9186"/>
                </a:lnTo>
                <a:lnTo>
                  <a:pt x="9184" y="10000"/>
                </a:lnTo>
                <a:lnTo>
                  <a:pt x="2953" y="3779"/>
                </a:lnTo>
                <a:cubicBezTo>
                  <a:pt x="2565" y="3988"/>
                  <a:pt x="2149" y="4062"/>
                  <a:pt x="1703" y="4000"/>
                </a:cubicBezTo>
                <a:cubicBezTo>
                  <a:pt x="1257" y="3938"/>
                  <a:pt x="872" y="3748"/>
                  <a:pt x="546" y="3430"/>
                </a:cubicBezTo>
                <a:cubicBezTo>
                  <a:pt x="267" y="3143"/>
                  <a:pt x="85" y="2808"/>
                  <a:pt x="0" y="2424"/>
                </a:cubicBezTo>
                <a:cubicBezTo>
                  <a:pt x="-85" y="2040"/>
                  <a:pt x="-62" y="1666"/>
                  <a:pt x="70" y="1302"/>
                </a:cubicBezTo>
                <a:lnTo>
                  <a:pt x="1372" y="2605"/>
                </a:lnTo>
                <a:cubicBezTo>
                  <a:pt x="1542" y="2775"/>
                  <a:pt x="1748" y="2860"/>
                  <a:pt x="1988" y="2860"/>
                </a:cubicBezTo>
                <a:cubicBezTo>
                  <a:pt x="2228" y="2860"/>
                  <a:pt x="2433" y="2775"/>
                  <a:pt x="2604" y="2605"/>
                </a:cubicBezTo>
                <a:cubicBezTo>
                  <a:pt x="2774" y="2434"/>
                  <a:pt x="2860" y="2228"/>
                  <a:pt x="2860" y="1988"/>
                </a:cubicBezTo>
                <a:cubicBezTo>
                  <a:pt x="2860" y="1748"/>
                  <a:pt x="2774" y="1542"/>
                  <a:pt x="2604" y="1372"/>
                </a:cubicBezTo>
                <a:moveTo>
                  <a:pt x="7126" y="2186"/>
                </a:moveTo>
                <a:lnTo>
                  <a:pt x="7324" y="1163"/>
                </a:lnTo>
                <a:lnTo>
                  <a:pt x="9184" y="140"/>
                </a:lnTo>
                <a:lnTo>
                  <a:pt x="9998" y="953"/>
                </a:lnTo>
                <a:lnTo>
                  <a:pt x="8975" y="2802"/>
                </a:lnTo>
                <a:lnTo>
                  <a:pt x="7940" y="3012"/>
                </a:lnTo>
                <a:lnTo>
                  <a:pt x="6708" y="4244"/>
                </a:lnTo>
                <a:lnTo>
                  <a:pt x="5894" y="3430"/>
                </a:lnTo>
                <a:lnTo>
                  <a:pt x="7126" y="2186"/>
                </a:lnTo>
                <a:moveTo>
                  <a:pt x="337" y="8977"/>
                </a:moveTo>
                <a:lnTo>
                  <a:pt x="3430" y="5895"/>
                </a:lnTo>
                <a:lnTo>
                  <a:pt x="4243" y="6709"/>
                </a:lnTo>
                <a:lnTo>
                  <a:pt x="1163" y="9802"/>
                </a:lnTo>
                <a:cubicBezTo>
                  <a:pt x="1046" y="9910"/>
                  <a:pt x="908" y="9965"/>
                  <a:pt x="750" y="9965"/>
                </a:cubicBezTo>
                <a:cubicBezTo>
                  <a:pt x="591" y="9965"/>
                  <a:pt x="457" y="9910"/>
                  <a:pt x="349" y="9802"/>
                </a:cubicBezTo>
                <a:cubicBezTo>
                  <a:pt x="240" y="9694"/>
                  <a:pt x="182" y="9566"/>
                  <a:pt x="174" y="9419"/>
                </a:cubicBezTo>
                <a:cubicBezTo>
                  <a:pt x="166" y="9271"/>
                  <a:pt x="205" y="9139"/>
                  <a:pt x="291" y="9023"/>
                </a:cubicBezTo>
              </a:path>
            </a:pathLst>
          </a:custGeom>
          <a:solidFill>
            <a:srgbClr val="5B8CB8">
              <a:alpha val="100000"/>
            </a:srgbClr>
          </a:solidFill>
          <a:ln>
            <a:headEnd type="none"/>
            <a:tailEnd type="none"/>
          </a:ln>
        </p:spPr>
      </p:sp>
      <p:sp>
        <p:nvSpPr>
          <p:cNvPr name="TextBox 14" id="14"/>
          <p:cNvSpPr txBox="true"/>
          <p:nvPr/>
        </p:nvSpPr>
        <p:spPr>
          <a:xfrm flipH="false" flipV="false" rot="0">
            <a:off x="4840615" y="3377357"/>
            <a:ext cx="2381250" cy="22860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Specialized Technical Skills</a:t>
            </a:r>
            <a:endParaRPr lang="en-US" sz="1100"/>
          </a:p>
        </p:txBody>
      </p:sp>
      <p:sp>
        <p:nvSpPr>
          <p:cNvPr name="TextBox 15" id="15"/>
          <p:cNvSpPr txBox="true"/>
          <p:nvPr/>
        </p:nvSpPr>
        <p:spPr>
          <a:xfrm flipH="false" flipV="false" rot="0">
            <a:off x="4567584" y="3907483"/>
            <a:ext cx="3053636" cy="134659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Specialized technical modules such as</a:t>
            </a:r>
            <a:endParaRPr lang="en-US" sz="1100"/>
          </a:p>
          <a:p>
            <a:pPr algn="l"/>
            <a:r>
              <a:rPr b="false" i="false" strike="noStrike" sz="1200">
                <a:ln/>
                <a:solidFill>
                  <a:srgbClr val="0A1F3D">
                    <a:alpha val="85098"/>
                  </a:srgbClr>
                </a:solidFill>
                <a:latin typeface="Source Han Sans"/>
                <a:ea typeface="Source Han Sans"/>
                <a:cs typeface="Source Han Sans"/>
              </a:rPr>
              <a:t>furniture making and air-conditioning</a:t>
            </a:r>
            <a:endParaRPr/>
          </a:p>
          <a:p>
            <a:pPr algn="l"/>
            <a:r>
              <a:rPr b="false" i="false" strike="noStrike" sz="1200">
                <a:ln/>
                <a:solidFill>
                  <a:srgbClr val="0A1F3D">
                    <a:alpha val="85098"/>
                  </a:srgbClr>
                </a:solidFill>
                <a:latin typeface="Source Han Sans"/>
                <a:ea typeface="Source Han Sans"/>
                <a:cs typeface="Source Han Sans"/>
              </a:rPr>
              <a:t>maintenance equip students with high-</a:t>
            </a:r>
            <a:endParaRPr/>
          </a:p>
          <a:p>
            <a:pPr algn="l"/>
            <a:r>
              <a:rPr b="false" i="false" strike="noStrike" sz="1200">
                <a:ln/>
                <a:solidFill>
                  <a:srgbClr val="0A1F3D">
                    <a:alpha val="85098"/>
                  </a:srgbClr>
                </a:solidFill>
                <a:latin typeface="Source Han Sans"/>
                <a:ea typeface="Source Han Sans"/>
                <a:cs typeface="Source Han Sans"/>
              </a:rPr>
              <a:t>demand, hard skills that command</a:t>
            </a:r>
            <a:endParaRPr/>
          </a:p>
          <a:p>
            <a:pPr algn="l"/>
            <a:r>
              <a:rPr b="false" i="false" strike="noStrike" sz="1200">
                <a:ln/>
                <a:solidFill>
                  <a:srgbClr val="0A1F3D">
                    <a:alpha val="85098"/>
                  </a:srgbClr>
                </a:solidFill>
                <a:latin typeface="Source Han Sans"/>
                <a:ea typeface="Source Han Sans"/>
                <a:cs typeface="Source Han Sans"/>
              </a:rPr>
              <a:t>competitive wages in the local market.</a:t>
            </a:r>
            <a:endParaRPr/>
          </a:p>
        </p:txBody>
      </p:sp>
      <p:sp>
        <p:nvSpPr>
          <p:cNvPr name="AutoShape 16" id="16"/>
          <p:cNvSpPr/>
          <p:nvPr/>
        </p:nvSpPr>
        <p:spPr>
          <a:xfrm flipH="false" flipV="false" rot="0">
            <a:off x="8125918" y="2223492"/>
            <a:ext cx="3605799" cy="4177308"/>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8125918" y="2223492"/>
            <a:ext cx="3605799" cy="9525"/>
          </a:xfrm>
          <a:prstGeom prst="line">
            <a:avLst/>
          </a:prstGeom>
          <a:ln w="28575">
            <a:solidFill>
              <a:srgbClr val="5B8CB8">
                <a:alpha val="100000"/>
              </a:srgbClr>
            </a:solidFill>
            <a:prstDash val="solid"/>
            <a:headEnd type="none"/>
            <a:tailEnd type="none"/>
          </a:ln>
        </p:spPr>
      </p:sp>
      <p:sp>
        <p:nvSpPr>
          <p:cNvPr name="AutoShape 18" id="18"/>
          <p:cNvSpPr/>
          <p:nvPr/>
        </p:nvSpPr>
        <p:spPr>
          <a:xfrm flipH="false" flipV="false" rot="0">
            <a:off x="8376705" y="3383608"/>
            <a:ext cx="228543" cy="228600"/>
          </a:xfrm>
          <a:custGeom>
            <a:rect l="l" t="t" r="r" b="b"/>
            <a:pathLst>
              <a:path w="9998" h="10000">
                <a:moveTo>
                  <a:pt x="4999" y="0"/>
                </a:moveTo>
                <a:cubicBezTo>
                  <a:pt x="5679" y="0"/>
                  <a:pt x="6329" y="116"/>
                  <a:pt x="6949" y="350"/>
                </a:cubicBezTo>
                <a:cubicBezTo>
                  <a:pt x="7541" y="576"/>
                  <a:pt x="8069" y="895"/>
                  <a:pt x="8533" y="1305"/>
                </a:cubicBezTo>
                <a:cubicBezTo>
                  <a:pt x="8996" y="1715"/>
                  <a:pt x="9354" y="2183"/>
                  <a:pt x="9608" y="2710"/>
                </a:cubicBezTo>
                <a:cubicBezTo>
                  <a:pt x="9868" y="3263"/>
                  <a:pt x="9998" y="3840"/>
                  <a:pt x="9998" y="4440"/>
                </a:cubicBezTo>
                <a:cubicBezTo>
                  <a:pt x="9998" y="4946"/>
                  <a:pt x="9871" y="5416"/>
                  <a:pt x="9618" y="5850"/>
                </a:cubicBezTo>
                <a:cubicBezTo>
                  <a:pt x="9371" y="6263"/>
                  <a:pt x="9038" y="6593"/>
                  <a:pt x="8618" y="6840"/>
                </a:cubicBezTo>
                <a:cubicBezTo>
                  <a:pt x="8191" y="7093"/>
                  <a:pt x="7725" y="7220"/>
                  <a:pt x="7219" y="7220"/>
                </a:cubicBezTo>
                <a:lnTo>
                  <a:pt x="6239" y="7220"/>
                </a:lnTo>
                <a:cubicBezTo>
                  <a:pt x="6005" y="7220"/>
                  <a:pt x="5809" y="7301"/>
                  <a:pt x="5649" y="7465"/>
                </a:cubicBezTo>
                <a:cubicBezTo>
                  <a:pt x="5489" y="7628"/>
                  <a:pt x="5409" y="7826"/>
                  <a:pt x="5409" y="8060"/>
                </a:cubicBezTo>
                <a:cubicBezTo>
                  <a:pt x="5409" y="8266"/>
                  <a:pt x="5479" y="8450"/>
                  <a:pt x="5619" y="8610"/>
                </a:cubicBezTo>
                <a:cubicBezTo>
                  <a:pt x="5759" y="8770"/>
                  <a:pt x="5829" y="8956"/>
                  <a:pt x="5829" y="9170"/>
                </a:cubicBezTo>
                <a:cubicBezTo>
                  <a:pt x="5829" y="9396"/>
                  <a:pt x="5747" y="9591"/>
                  <a:pt x="5584" y="9755"/>
                </a:cubicBezTo>
                <a:cubicBezTo>
                  <a:pt x="5420" y="9918"/>
                  <a:pt x="5225" y="10000"/>
                  <a:pt x="4999" y="10000"/>
                </a:cubicBez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moveTo>
                  <a:pt x="4409" y="8060"/>
                </a:moveTo>
                <a:cubicBezTo>
                  <a:pt x="4409" y="7726"/>
                  <a:pt x="4490" y="7420"/>
                  <a:pt x="4654" y="7140"/>
                </a:cubicBezTo>
                <a:cubicBezTo>
                  <a:pt x="4817" y="6860"/>
                  <a:pt x="5039" y="6636"/>
                  <a:pt x="5319" y="6470"/>
                </a:cubicBezTo>
                <a:cubicBezTo>
                  <a:pt x="5599" y="6303"/>
                  <a:pt x="5905" y="6220"/>
                  <a:pt x="6239" y="6220"/>
                </a:cubicBezTo>
                <a:lnTo>
                  <a:pt x="7219" y="6220"/>
                </a:lnTo>
                <a:cubicBezTo>
                  <a:pt x="7538" y="6220"/>
                  <a:pt x="7834" y="6140"/>
                  <a:pt x="8108" y="5980"/>
                </a:cubicBezTo>
                <a:cubicBezTo>
                  <a:pt x="8381" y="5820"/>
                  <a:pt x="8598" y="5605"/>
                  <a:pt x="8758" y="5335"/>
                </a:cubicBezTo>
                <a:cubicBezTo>
                  <a:pt x="8918" y="5065"/>
                  <a:pt x="8998" y="4766"/>
                  <a:pt x="8998" y="4440"/>
                </a:cubicBezTo>
                <a:cubicBezTo>
                  <a:pt x="8998" y="3826"/>
                  <a:pt x="8818" y="3253"/>
                  <a:pt x="8458" y="2720"/>
                </a:cubicBezTo>
                <a:cubicBezTo>
                  <a:pt x="8104" y="2200"/>
                  <a:pt x="7628" y="1786"/>
                  <a:pt x="7029" y="1480"/>
                </a:cubicBezTo>
                <a:cubicBezTo>
                  <a:pt x="6409" y="1160"/>
                  <a:pt x="5734" y="1000"/>
                  <a:pt x="5004" y="1000"/>
                </a:cubicBezTo>
                <a:cubicBezTo>
                  <a:pt x="4274" y="1000"/>
                  <a:pt x="3599" y="1183"/>
                  <a:pt x="2979" y="1550"/>
                </a:cubicBezTo>
                <a:cubicBezTo>
                  <a:pt x="2379" y="1903"/>
                  <a:pt x="1903" y="2380"/>
                  <a:pt x="1550" y="2980"/>
                </a:cubicBezTo>
                <a:cubicBezTo>
                  <a:pt x="1183" y="3600"/>
                  <a:pt x="1000" y="4273"/>
                  <a:pt x="1000" y="5000"/>
                </a:cubicBezTo>
                <a:cubicBezTo>
                  <a:pt x="1000" y="5686"/>
                  <a:pt x="1163" y="6330"/>
                  <a:pt x="1490" y="6930"/>
                </a:cubicBezTo>
                <a:cubicBezTo>
                  <a:pt x="1810" y="7510"/>
                  <a:pt x="2246" y="7980"/>
                  <a:pt x="2799" y="8340"/>
                </a:cubicBezTo>
                <a:cubicBezTo>
                  <a:pt x="3365" y="8713"/>
                  <a:pt x="3985" y="8930"/>
                  <a:pt x="4659" y="8990"/>
                </a:cubicBezTo>
                <a:cubicBezTo>
                  <a:pt x="4492" y="8696"/>
                  <a:pt x="4409" y="8386"/>
                  <a:pt x="4409" y="8060"/>
                </a:cubicBezTo>
                <a:moveTo>
                  <a:pt x="2749" y="5000"/>
                </a:moveTo>
                <a:cubicBezTo>
                  <a:pt x="2543" y="5000"/>
                  <a:pt x="2366" y="4926"/>
                  <a:pt x="2220" y="4780"/>
                </a:cubicBezTo>
                <a:cubicBezTo>
                  <a:pt x="2073" y="4633"/>
                  <a:pt x="2000" y="4456"/>
                  <a:pt x="2000" y="4250"/>
                </a:cubicBezTo>
                <a:cubicBezTo>
                  <a:pt x="2000" y="4043"/>
                  <a:pt x="2073" y="3866"/>
                  <a:pt x="2220" y="3720"/>
                </a:cubicBezTo>
                <a:cubicBezTo>
                  <a:pt x="2366" y="3573"/>
                  <a:pt x="2543" y="3500"/>
                  <a:pt x="2749" y="3500"/>
                </a:cubicBezTo>
                <a:cubicBezTo>
                  <a:pt x="2955" y="3500"/>
                  <a:pt x="3132" y="3573"/>
                  <a:pt x="3279" y="3720"/>
                </a:cubicBezTo>
                <a:cubicBezTo>
                  <a:pt x="3425" y="3866"/>
                  <a:pt x="3499" y="4043"/>
                  <a:pt x="3499" y="4250"/>
                </a:cubicBezTo>
                <a:cubicBezTo>
                  <a:pt x="3499" y="4456"/>
                  <a:pt x="3425" y="4633"/>
                  <a:pt x="3279" y="4780"/>
                </a:cubicBezTo>
                <a:cubicBezTo>
                  <a:pt x="3132" y="4926"/>
                  <a:pt x="2955" y="5000"/>
                  <a:pt x="2749" y="5000"/>
                </a:cubicBezTo>
                <a:moveTo>
                  <a:pt x="7249" y="5000"/>
                </a:moveTo>
                <a:cubicBezTo>
                  <a:pt x="7042" y="5000"/>
                  <a:pt x="6865" y="4926"/>
                  <a:pt x="6719" y="4780"/>
                </a:cubicBezTo>
                <a:cubicBezTo>
                  <a:pt x="6572" y="4633"/>
                  <a:pt x="6499" y="4456"/>
                  <a:pt x="6499" y="4250"/>
                </a:cubicBezTo>
                <a:cubicBezTo>
                  <a:pt x="6499" y="4043"/>
                  <a:pt x="6572" y="3866"/>
                  <a:pt x="6719" y="3720"/>
                </a:cubicBezTo>
                <a:cubicBezTo>
                  <a:pt x="6865" y="3573"/>
                  <a:pt x="7042" y="3500"/>
                  <a:pt x="7249" y="3500"/>
                </a:cubicBezTo>
                <a:cubicBezTo>
                  <a:pt x="7455" y="3500"/>
                  <a:pt x="7631" y="3573"/>
                  <a:pt x="7778" y="3720"/>
                </a:cubicBezTo>
                <a:cubicBezTo>
                  <a:pt x="7924" y="3866"/>
                  <a:pt x="7998" y="4043"/>
                  <a:pt x="7998" y="4250"/>
                </a:cubicBezTo>
                <a:cubicBezTo>
                  <a:pt x="7998" y="4456"/>
                  <a:pt x="7924" y="4633"/>
                  <a:pt x="7778" y="4780"/>
                </a:cubicBezTo>
                <a:cubicBezTo>
                  <a:pt x="7631" y="4926"/>
                  <a:pt x="7455" y="5000"/>
                  <a:pt x="7249" y="5000"/>
                </a:cubicBezTo>
                <a:moveTo>
                  <a:pt x="4999" y="3500"/>
                </a:moveTo>
                <a:cubicBezTo>
                  <a:pt x="4792" y="3500"/>
                  <a:pt x="4615" y="3426"/>
                  <a:pt x="4469" y="3280"/>
                </a:cubicBezTo>
                <a:cubicBezTo>
                  <a:pt x="4322" y="3133"/>
                  <a:pt x="4249" y="2956"/>
                  <a:pt x="4249" y="2750"/>
                </a:cubicBezTo>
                <a:cubicBezTo>
                  <a:pt x="4249" y="2543"/>
                  <a:pt x="4322" y="2366"/>
                  <a:pt x="4469" y="2220"/>
                </a:cubicBezTo>
                <a:cubicBezTo>
                  <a:pt x="4615" y="2073"/>
                  <a:pt x="4792" y="2000"/>
                  <a:pt x="4999" y="2000"/>
                </a:cubicBezTo>
                <a:cubicBezTo>
                  <a:pt x="5205" y="2000"/>
                  <a:pt x="5382" y="2073"/>
                  <a:pt x="5529" y="2220"/>
                </a:cubicBezTo>
                <a:cubicBezTo>
                  <a:pt x="5675" y="2366"/>
                  <a:pt x="5749" y="2543"/>
                  <a:pt x="5749" y="2750"/>
                </a:cubicBezTo>
                <a:cubicBezTo>
                  <a:pt x="5749" y="2956"/>
                  <a:pt x="5675" y="3133"/>
                  <a:pt x="5529" y="3280"/>
                </a:cubicBezTo>
                <a:cubicBezTo>
                  <a:pt x="5382" y="3426"/>
                  <a:pt x="5205" y="3500"/>
                  <a:pt x="4999" y="3500"/>
                </a:cubicBezTo>
              </a:path>
            </a:pathLst>
          </a:custGeom>
          <a:solidFill>
            <a:srgbClr val="5B8CB8">
              <a:alpha val="100000"/>
            </a:srgbClr>
          </a:solidFill>
          <a:ln>
            <a:headEnd type="none"/>
            <a:tailEnd type="none"/>
          </a:ln>
        </p:spPr>
      </p:sp>
      <p:sp>
        <p:nvSpPr>
          <p:cNvPr name="TextBox 19" id="19"/>
          <p:cNvSpPr txBox="true"/>
          <p:nvPr/>
        </p:nvSpPr>
        <p:spPr>
          <a:xfrm flipH="false" flipV="false" rot="0">
            <a:off x="8675106" y="3377357"/>
            <a:ext cx="2493289" cy="22860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Creative &amp; Digital Pathways</a:t>
            </a:r>
            <a:endParaRPr lang="en-US" sz="1100"/>
          </a:p>
        </p:txBody>
      </p:sp>
      <p:sp>
        <p:nvSpPr>
          <p:cNvPr name="TextBox 20" id="20"/>
          <p:cNvSpPr txBox="true"/>
          <p:nvPr/>
        </p:nvSpPr>
        <p:spPr>
          <a:xfrm flipH="false" flipV="false" rot="0">
            <a:off x="8402075" y="3907483"/>
            <a:ext cx="3329643" cy="134659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Creative and digital pathways, including</a:t>
            </a:r>
            <a:endParaRPr lang="en-US" sz="1100"/>
          </a:p>
          <a:p>
            <a:pPr algn="l"/>
            <a:r>
              <a:rPr b="false" i="false" strike="noStrike" sz="1200">
                <a:ln/>
                <a:solidFill>
                  <a:srgbClr val="0A1F3D">
                    <a:alpha val="85098"/>
                  </a:srgbClr>
                </a:solidFill>
                <a:latin typeface="Source Han Sans"/>
                <a:ea typeface="Source Han Sans"/>
                <a:cs typeface="Source Han Sans"/>
              </a:rPr>
              <a:t>traditional Batik art and desktop</a:t>
            </a:r>
            <a:endParaRPr/>
          </a:p>
          <a:p>
            <a:pPr algn="l"/>
            <a:r>
              <a:rPr b="false" i="false" strike="noStrike" sz="1200">
                <a:ln/>
                <a:solidFill>
                  <a:srgbClr val="0A1F3D">
                    <a:alpha val="85098"/>
                  </a:srgbClr>
                </a:solidFill>
                <a:latin typeface="Source Han Sans"/>
                <a:ea typeface="Source Han Sans"/>
                <a:cs typeface="Source Han Sans"/>
              </a:rPr>
              <a:t>publishing, cater to students with strong</a:t>
            </a:r>
            <a:endParaRPr/>
          </a:p>
          <a:p>
            <a:pPr algn="l"/>
            <a:r>
              <a:rPr b="false" i="false" strike="noStrike" sz="1200">
                <a:ln/>
                <a:solidFill>
                  <a:srgbClr val="0A1F3D">
                    <a:alpha val="85098"/>
                  </a:srgbClr>
                </a:solidFill>
                <a:latin typeface="Source Han Sans"/>
                <a:ea typeface="Source Han Sans"/>
                <a:cs typeface="Source Han Sans"/>
              </a:rPr>
              <a:t>visual-spatial intelligence and offer</a:t>
            </a:r>
            <a:endParaRPr/>
          </a:p>
          <a:p>
            <a:pPr algn="l"/>
            <a:r>
              <a:rPr b="false" i="false" strike="noStrike" sz="1200">
                <a:ln/>
                <a:solidFill>
                  <a:srgbClr val="0A1F3D">
                    <a:alpha val="85098"/>
                  </a:srgbClr>
                </a:solidFill>
                <a:latin typeface="Source Han Sans"/>
                <a:ea typeface="Source Han Sans"/>
                <a:cs typeface="Source Han Sans"/>
              </a:rPr>
              <a:t>alternatives to physically demanding labor.</a:t>
            </a:r>
            <a:endParaRPr/>
          </a:p>
        </p:txBody>
      </p:sp>
    </p:spTree>
  </p:cSld>
  <p:clrMapOvr>
    <a:masterClrMapping/>
  </p:clrMapOvr>
</p:sld>
</file>

<file path=ppt/slides/slide17.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2A2A2A">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4" id="4"/>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Special Vocational Education &amp; Employment Transition</a:t>
            </a:r>
            <a:endParaRPr lang="en-US" sz="1100"/>
          </a:p>
        </p:txBody>
      </p:sp>
      <p:sp>
        <p:nvSpPr>
          <p:cNvPr name="TextBox 5" id="5"/>
          <p:cNvSpPr txBox="true"/>
          <p:nvPr/>
        </p:nvSpPr>
        <p:spPr>
          <a:xfrm flipH="false" flipV="false" rot="0">
            <a:off x="457086" y="762000"/>
            <a:ext cx="11274781" cy="816173"/>
          </a:xfrm>
          <a:prstGeom prst="rect">
            <a:avLst/>
          </a:prstGeom>
          <a:ln>
            <a:headEnd type="none"/>
            <a:tailEnd type="none"/>
          </a:ln>
        </p:spPr>
        <p:txBody>
          <a:bodyPr anchor="t" rtlCol="false" anchorCtr="false" wrap="squar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Wisma Harapan: Vocational Preparation</a:t>
            </a:r>
            <a:endParaRPr lang="en-US" sz="1100"/>
          </a:p>
          <a:p>
            <a:pPr algn="l"/>
            <a:r>
              <a:rPr b="true" i="false" strike="noStrike" sz="2800">
                <a:ln/>
                <a:solidFill>
                  <a:srgbClr val="0A1F3D">
                    <a:alpha val="100000"/>
                  </a:srgbClr>
                </a:solidFill>
                <a:latin typeface="Source Han Serif CN"/>
                <a:ea typeface="Source Han Serif CN"/>
                <a:cs typeface="Source Han Serif CN"/>
              </a:rPr>
              <a:t>for Developmental Disabilities</a:t>
            </a:r>
            <a:endParaRPr/>
          </a:p>
        </p:txBody>
      </p:sp>
      <p:sp>
        <p:nvSpPr>
          <p:cNvPr name="TextBox 6" id="6"/>
          <p:cNvSpPr txBox="true"/>
          <p:nvPr/>
        </p:nvSpPr>
        <p:spPr>
          <a:xfrm flipH="false" flipV="false" rot="0">
            <a:off x="457086" y="1832373"/>
            <a:ext cx="11731866" cy="67984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Wisma Harapan exemplifies the critical role of specialized NGOs in the Kuala Lumpur ecosystem, focusing specifically on individuals with developmental</a:t>
            </a:r>
            <a:endParaRPr lang="en-US" sz="1100"/>
          </a:p>
          <a:p>
            <a:pPr algn="l"/>
            <a:r>
              <a:rPr b="false" i="false" strike="noStrike" sz="1200">
                <a:ln/>
                <a:solidFill>
                  <a:srgbClr val="0A1F3D">
                    <a:alpha val="72156"/>
                  </a:srgbClr>
                </a:solidFill>
                <a:latin typeface="Source Han Sans"/>
                <a:ea typeface="Source Han Sans"/>
                <a:cs typeface="Source Han Sans"/>
              </a:rPr>
              <a:t>disabilities. Its operational philosophy is built on a rigorous 'Preparation, Placement, and Transition' continuum, ensuring holistic life-skills training and</a:t>
            </a:r>
            <a:endParaRPr/>
          </a:p>
          <a:p>
            <a:pPr algn="l"/>
            <a:r>
              <a:rPr b="false" i="false" strike="noStrike" sz="1200">
                <a:ln/>
                <a:solidFill>
                  <a:srgbClr val="0A1F3D">
                    <a:alpha val="72156"/>
                  </a:srgbClr>
                </a:solidFill>
                <a:latin typeface="Source Han Sans"/>
                <a:ea typeface="Source Han Sans"/>
                <a:cs typeface="Source Han Sans"/>
              </a:rPr>
              <a:t>behavioral management before careful employment matching.</a:t>
            </a:r>
            <a:endParaRPr/>
          </a:p>
        </p:txBody>
      </p:sp>
      <p:sp>
        <p:nvSpPr>
          <p:cNvPr name="AutoShape 7" id="7"/>
          <p:cNvSpPr/>
          <p:nvPr/>
        </p:nvSpPr>
        <p:spPr>
          <a:xfrm flipH="false" flipV="false" rot="0">
            <a:off x="457086" y="2750492"/>
            <a:ext cx="11274781" cy="1199109"/>
          </a:xfrm>
          <a:prstGeom prst="rect">
            <a:avLst/>
          </a:prstGeom>
          <a:solidFill>
            <a:srgbClr val="E6EAEE">
              <a:alpha val="100000"/>
            </a:srgbClr>
          </a:solidFill>
          <a:ln w="9525">
            <a:solidFill>
              <a:srgbClr val="C5CDD6">
                <a:alpha val="100000"/>
              </a:srgbClr>
            </a:solidFill>
            <a:prstDash val="solid"/>
            <a:headEnd type="none"/>
            <a:tailEnd type="none"/>
          </a:ln>
        </p:spPr>
      </p:sp>
      <p:sp>
        <p:nvSpPr>
          <p:cNvPr name="AutoShape 8" id="8"/>
          <p:cNvSpPr/>
          <p:nvPr/>
        </p:nvSpPr>
        <p:spPr>
          <a:xfrm flipH="false" flipV="false" rot="0">
            <a:off x="457086" y="2750492"/>
            <a:ext cx="11274781" cy="9525"/>
          </a:xfrm>
          <a:prstGeom prst="line">
            <a:avLst/>
          </a:prstGeom>
          <a:ln w="28575">
            <a:solidFill>
              <a:srgbClr val="5B8CB8">
                <a:alpha val="100000"/>
              </a:srgbClr>
            </a:solidFill>
            <a:prstDash val="solid"/>
            <a:headEnd type="none"/>
            <a:tailEnd type="none"/>
          </a:ln>
        </p:spPr>
      </p:sp>
      <p:sp>
        <p:nvSpPr>
          <p:cNvPr name="TextBox 9" id="9"/>
          <p:cNvSpPr txBox="true"/>
          <p:nvPr/>
        </p:nvSpPr>
        <p:spPr>
          <a:xfrm flipH="false" flipV="false" rot="0">
            <a:off x="695151" y="2969567"/>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0000"/>
                  </a:srgbClr>
                </a:solidFill>
                <a:latin typeface="Inter"/>
                <a:ea typeface="Inter"/>
                <a:cs typeface="Inter"/>
              </a:rPr>
              <a:t>01</a:t>
            </a:r>
            <a:endParaRPr lang="en-US" sz="1100"/>
          </a:p>
        </p:txBody>
      </p:sp>
      <p:sp>
        <p:nvSpPr>
          <p:cNvPr name="TextBox 10" id="10"/>
          <p:cNvSpPr txBox="true"/>
          <p:nvPr/>
        </p:nvSpPr>
        <p:spPr>
          <a:xfrm flipH="false" flipV="false" rot="0">
            <a:off x="1190328" y="2979092"/>
            <a:ext cx="1030347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Foundational Life Skills &amp; Vocational Training</a:t>
            </a:r>
            <a:endParaRPr lang="en-US" sz="1100"/>
          </a:p>
        </p:txBody>
      </p:sp>
      <p:sp>
        <p:nvSpPr>
          <p:cNvPr name="TextBox 11" id="11"/>
          <p:cNvSpPr txBox="true"/>
          <p:nvPr/>
        </p:nvSpPr>
        <p:spPr>
          <a:xfrm flipH="false" flipV="false" rot="0">
            <a:off x="1190328" y="3287613"/>
            <a:ext cx="1030347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The center provides training in handicrafts, sewing, and basic employment preparation, carefully tailored to the cognitive pace of developmentally disabled</a:t>
            </a:r>
            <a:endParaRPr lang="en-US" sz="1100"/>
          </a:p>
          <a:p>
            <a:pPr algn="l"/>
            <a:r>
              <a:rPr b="false" i="false" strike="noStrike" sz="1100">
                <a:ln/>
                <a:solidFill>
                  <a:srgbClr val="0A1F3D">
                    <a:alpha val="81960"/>
                  </a:srgbClr>
                </a:solidFill>
                <a:latin typeface="Source Han Sans"/>
                <a:ea typeface="Source Han Sans"/>
                <a:cs typeface="Source Han Sans"/>
              </a:rPr>
              <a:t>individuals.</a:t>
            </a:r>
            <a:endParaRPr/>
          </a:p>
        </p:txBody>
      </p:sp>
      <p:sp>
        <p:nvSpPr>
          <p:cNvPr name="AutoShape 12" id="12"/>
          <p:cNvSpPr/>
          <p:nvPr/>
        </p:nvSpPr>
        <p:spPr>
          <a:xfrm flipH="false" flipV="false" rot="0">
            <a:off x="457086" y="4140101"/>
            <a:ext cx="11274781" cy="949077"/>
          </a:xfrm>
          <a:prstGeom prst="rect">
            <a:avLst/>
          </a:prstGeom>
          <a:solidFill>
            <a:srgbClr val="E6EAEE">
              <a:alpha val="100000"/>
            </a:srgbClr>
          </a:solidFill>
          <a:ln w="9525">
            <a:solidFill>
              <a:srgbClr val="C5CDD6">
                <a:alpha val="100000"/>
              </a:srgbClr>
            </a:solidFill>
            <a:prstDash val="solid"/>
            <a:headEnd type="none"/>
            <a:tailEnd type="none"/>
          </a:ln>
        </p:spPr>
      </p:sp>
      <p:sp>
        <p:nvSpPr>
          <p:cNvPr name="AutoShape 13" id="13"/>
          <p:cNvSpPr/>
          <p:nvPr/>
        </p:nvSpPr>
        <p:spPr>
          <a:xfrm flipH="false" flipV="false" rot="0">
            <a:off x="457086" y="4140101"/>
            <a:ext cx="11274781" cy="9525"/>
          </a:xfrm>
          <a:prstGeom prst="line">
            <a:avLst/>
          </a:prstGeom>
          <a:ln w="28575">
            <a:solidFill>
              <a:srgbClr val="5B8CB8">
                <a:alpha val="100000"/>
              </a:srgbClr>
            </a:solidFill>
            <a:prstDash val="solid"/>
            <a:headEnd type="none"/>
            <a:tailEnd type="none"/>
          </a:ln>
        </p:spPr>
      </p:sp>
      <p:sp>
        <p:nvSpPr>
          <p:cNvPr name="TextBox 14" id="14"/>
          <p:cNvSpPr txBox="true"/>
          <p:nvPr/>
        </p:nvSpPr>
        <p:spPr>
          <a:xfrm flipH="false" flipV="false" rot="0">
            <a:off x="695151" y="4359176"/>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0000"/>
                  </a:srgbClr>
                </a:solidFill>
                <a:latin typeface="Inter"/>
                <a:ea typeface="Inter"/>
                <a:cs typeface="Inter"/>
              </a:rPr>
              <a:t>02</a:t>
            </a:r>
            <a:endParaRPr lang="en-US" sz="1100"/>
          </a:p>
        </p:txBody>
      </p:sp>
      <p:sp>
        <p:nvSpPr>
          <p:cNvPr name="TextBox 15" id="15"/>
          <p:cNvSpPr txBox="true"/>
          <p:nvPr/>
        </p:nvSpPr>
        <p:spPr>
          <a:xfrm flipH="false" flipV="false" rot="0">
            <a:off x="1190328" y="4368701"/>
            <a:ext cx="1030347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Behavior Management &amp; Social Conditioning</a:t>
            </a:r>
            <a:endParaRPr lang="en-US" sz="1100"/>
          </a:p>
        </p:txBody>
      </p:sp>
      <p:sp>
        <p:nvSpPr>
          <p:cNvPr name="TextBox 16" id="16"/>
          <p:cNvSpPr txBox="true"/>
          <p:nvPr/>
        </p:nvSpPr>
        <p:spPr>
          <a:xfrm flipH="false" flipV="false" rot="0">
            <a:off x="1190328" y="4677222"/>
            <a:ext cx="10303473" cy="161925"/>
          </a:xfrm>
          <a:prstGeom prst="rect">
            <a:avLst/>
          </a:prstGeom>
          <a:ln>
            <a:headEnd type="none"/>
            <a:tailEnd type="none"/>
          </a:ln>
        </p:spPr>
        <p:txBody>
          <a:bodyPr anchor="t" rtlCol="false" anchorCtr="false" wrap="non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Social skills conditioning is integrated into daily routines, addressing the primary non-technical barriers that often lead to early job termination.</a:t>
            </a:r>
            <a:endParaRPr lang="en-US" sz="1100"/>
          </a:p>
        </p:txBody>
      </p:sp>
      <p:sp>
        <p:nvSpPr>
          <p:cNvPr name="AutoShape 17" id="17"/>
          <p:cNvSpPr/>
          <p:nvPr/>
        </p:nvSpPr>
        <p:spPr>
          <a:xfrm flipH="false" flipV="false" rot="0">
            <a:off x="457086" y="5279678"/>
            <a:ext cx="11274781" cy="1199109"/>
          </a:xfrm>
          <a:prstGeom prst="rect">
            <a:avLst/>
          </a:prstGeom>
          <a:solidFill>
            <a:srgbClr val="E6EAEE">
              <a:alpha val="100000"/>
            </a:srgbClr>
          </a:solidFill>
          <a:ln w="9525">
            <a:solidFill>
              <a:srgbClr val="C5CDD6">
                <a:alpha val="100000"/>
              </a:srgbClr>
            </a:solidFill>
            <a:prstDash val="solid"/>
            <a:headEnd type="none"/>
            <a:tailEnd type="none"/>
          </a:ln>
        </p:spPr>
      </p:sp>
      <p:sp>
        <p:nvSpPr>
          <p:cNvPr name="AutoShape 18" id="18"/>
          <p:cNvSpPr/>
          <p:nvPr/>
        </p:nvSpPr>
        <p:spPr>
          <a:xfrm flipH="false" flipV="false" rot="0">
            <a:off x="457086" y="5279678"/>
            <a:ext cx="11274781" cy="9525"/>
          </a:xfrm>
          <a:prstGeom prst="line">
            <a:avLst/>
          </a:prstGeom>
          <a:ln w="28575">
            <a:solidFill>
              <a:srgbClr val="5B8CB8">
                <a:alpha val="100000"/>
              </a:srgbClr>
            </a:solidFill>
            <a:prstDash val="solid"/>
            <a:headEnd type="none"/>
            <a:tailEnd type="none"/>
          </a:ln>
        </p:spPr>
      </p:sp>
      <p:sp>
        <p:nvSpPr>
          <p:cNvPr name="TextBox 19" id="19"/>
          <p:cNvSpPr txBox="true"/>
          <p:nvPr/>
        </p:nvSpPr>
        <p:spPr>
          <a:xfrm flipH="false" flipV="false" rot="0">
            <a:off x="695151" y="5498753"/>
            <a:ext cx="363347" cy="295275"/>
          </a:xfrm>
          <a:prstGeom prst="rect">
            <a:avLst/>
          </a:prstGeom>
          <a:ln>
            <a:headEnd type="none"/>
            <a:tailEnd type="none"/>
          </a:ln>
        </p:spPr>
        <p:txBody>
          <a:bodyPr anchor="t" rtlCol="false" anchorCtr="false" wrap="none" lIns="0" rIns="0" tIns="0" bIns="0" vert="horz"/>
          <a:lstStyle/>
          <a:p>
            <a:pPr algn="l">
              <a:defRPr/>
            </a:pPr>
            <a:r>
              <a:rPr lang="en-US" b="true" i="false" strike="noStrike" sz="2100">
                <a:ln/>
                <a:solidFill>
                  <a:srgbClr val="0A1F3D">
                    <a:alpha val="20000"/>
                  </a:srgbClr>
                </a:solidFill>
                <a:latin typeface="Inter"/>
                <a:ea typeface="Inter"/>
                <a:cs typeface="Inter"/>
              </a:rPr>
              <a:t>03</a:t>
            </a:r>
            <a:endParaRPr lang="en-US" sz="1100"/>
          </a:p>
        </p:txBody>
      </p:sp>
      <p:sp>
        <p:nvSpPr>
          <p:cNvPr name="TextBox 20" id="20"/>
          <p:cNvSpPr txBox="true"/>
          <p:nvPr/>
        </p:nvSpPr>
        <p:spPr>
          <a:xfrm flipH="false" flipV="false" rot="0">
            <a:off x="1190328" y="5508278"/>
            <a:ext cx="10303473" cy="190500"/>
          </a:xfrm>
          <a:prstGeom prst="rect">
            <a:avLst/>
          </a:prstGeom>
          <a:ln>
            <a:headEnd type="none"/>
            <a:tailEnd type="none"/>
          </a:ln>
        </p:spPr>
        <p:txBody>
          <a:bodyPr anchor="t" rtlCol="false" anchorCtr="false" wrap="none" lIns="0" rIns="0" tIns="0" bIns="0" vert="horz"/>
          <a:lstStyle/>
          <a:p>
            <a:pPr algn="l">
              <a:defRPr/>
            </a:pPr>
            <a:r>
              <a:rPr lang="en-US" b="true" i="false" strike="noStrike" sz="1300">
                <a:ln/>
                <a:solidFill>
                  <a:srgbClr val="0A1F3D">
                    <a:alpha val="100000"/>
                  </a:srgbClr>
                </a:solidFill>
                <a:latin typeface="Source Han Serif CN"/>
                <a:ea typeface="Source Han Serif CN"/>
                <a:cs typeface="Source Han Serif CN"/>
              </a:rPr>
              <a:t>Job Placement &amp; Transitional Support</a:t>
            </a:r>
            <a:endParaRPr lang="en-US" sz="1100"/>
          </a:p>
        </p:txBody>
      </p:sp>
      <p:sp>
        <p:nvSpPr>
          <p:cNvPr name="TextBox 21" id="21"/>
          <p:cNvSpPr txBox="true"/>
          <p:nvPr/>
        </p:nvSpPr>
        <p:spPr>
          <a:xfrm flipH="false" flipV="false" rot="0">
            <a:off x="1190328" y="5816798"/>
            <a:ext cx="10303473" cy="411956"/>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The organization actively manages the placement process and provides crucial transitional support, acting as a vital mediator between the vulnerable client and</a:t>
            </a:r>
            <a:endParaRPr lang="en-US" sz="1100"/>
          </a:p>
          <a:p>
            <a:pPr algn="l"/>
            <a:r>
              <a:rPr b="false" i="false" strike="noStrike" sz="1100">
                <a:ln/>
                <a:solidFill>
                  <a:srgbClr val="0A1F3D">
                    <a:alpha val="81960"/>
                  </a:srgbClr>
                </a:solidFill>
                <a:latin typeface="Source Han Sans"/>
                <a:ea typeface="Source Han Sans"/>
                <a:cs typeface="Source Han Sans"/>
              </a:rPr>
              <a:t>the expecting employer.</a:t>
            </a:r>
            <a:endParaRPr/>
          </a:p>
        </p:txBody>
      </p:sp>
    </p:spTree>
  </p:cSld>
  <p:clrMapOvr>
    <a:masterClrMapping/>
  </p:clrMapOvr>
</p:sld>
</file>

<file path=ppt/slides/slide18.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Inter"/>
                <a:ea typeface="Inter"/>
                <a:cs typeface="Inter"/>
              </a:rPr>
              <a:t>Sheltered Employment Model</a:t>
            </a:r>
            <a:endParaRPr lang="en-US" sz="1100"/>
          </a:p>
        </p:txBody>
      </p:sp>
      <p:sp>
        <p:nvSpPr>
          <p:cNvPr name="TextBox 4" id="4"/>
          <p:cNvSpPr txBox="true"/>
          <p:nvPr/>
        </p:nvSpPr>
        <p:spPr>
          <a:xfrm flipH="false" flipV="false" rot="0">
            <a:off x="457086" y="723900"/>
            <a:ext cx="11274781" cy="381000"/>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0A1F3D">
                    <a:alpha val="100000"/>
                  </a:srgbClr>
                </a:solidFill>
                <a:latin typeface="Source Han Serif CN"/>
                <a:ea typeface="Source Han Serif CN"/>
                <a:cs typeface="Source Han Serif CN"/>
              </a:rPr>
              <a:t>Bengkel Daya: Sheltered Employment &amp; Transitional Spaces</a:t>
            </a:r>
            <a:endParaRPr lang="en-US" sz="1100"/>
          </a:p>
        </p:txBody>
      </p:sp>
      <p:sp>
        <p:nvSpPr>
          <p:cNvPr name="TextBox 5" id="5"/>
          <p:cNvSpPr txBox="true"/>
          <p:nvPr/>
        </p:nvSpPr>
        <p:spPr>
          <a:xfrm flipH="false" flipV="false" rot="0">
            <a:off x="457086" y="1280071"/>
            <a:ext cx="11731866" cy="633412"/>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72156"/>
                  </a:srgbClr>
                </a:solidFill>
                <a:latin typeface="Source Han Sans"/>
                <a:ea typeface="Source Han Sans"/>
                <a:cs typeface="Source Han Sans"/>
              </a:rPr>
              <a:t>Bengkel Daya operates as a vital sheltered employment facility, providing a structured, protective work environment for individuals who face profound barriers to</a:t>
            </a:r>
            <a:endParaRPr lang="en-US" sz="1100"/>
          </a:p>
          <a:p>
            <a:pPr algn="l"/>
            <a:r>
              <a:rPr b="false" i="false" strike="noStrike" sz="1100">
                <a:ln/>
                <a:solidFill>
                  <a:srgbClr val="0A1F3D">
                    <a:alpha val="72156"/>
                  </a:srgbClr>
                </a:solidFill>
                <a:latin typeface="Source Han Sans"/>
                <a:ea typeface="Source Han Sans"/>
                <a:cs typeface="Source Han Sans"/>
              </a:rPr>
              <a:t>immediate open-market integration. By simulating real commercial operations across multiple work units, it allows clients to maintain work habits, build self-esteem, and</a:t>
            </a:r>
            <a:endParaRPr/>
          </a:p>
          <a:p>
            <a:pPr algn="l"/>
            <a:r>
              <a:rPr b="false" i="false" strike="noStrike" sz="1100">
                <a:ln/>
                <a:solidFill>
                  <a:srgbClr val="0A1F3D">
                    <a:alpha val="72156"/>
                  </a:srgbClr>
                </a:solidFill>
                <a:latin typeface="Source Han Sans"/>
                <a:ea typeface="Source Han Sans"/>
                <a:cs typeface="Source Han Sans"/>
              </a:rPr>
              <a:t>undergo continuous assessment for potential future transition to supported employment.</a:t>
            </a:r>
            <a:endParaRPr/>
          </a:p>
        </p:txBody>
      </p:sp>
      <p:sp>
        <p:nvSpPr>
          <p:cNvPr name="AutoShape 6" id="6"/>
          <p:cNvSpPr/>
          <p:nvPr/>
        </p:nvSpPr>
        <p:spPr>
          <a:xfrm flipH="false" flipV="false" rot="0">
            <a:off x="457086" y="2149227"/>
            <a:ext cx="3605799" cy="4251573"/>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149227"/>
            <a:ext cx="3605799"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700880" y="2487365"/>
            <a:ext cx="171407" cy="171450"/>
          </a:xfrm>
          <a:custGeom>
            <a:rect l="l" t="t" r="r" b="b"/>
            <a:pathLst>
              <a:path w="9998" h="10000">
                <a:moveTo>
                  <a:pt x="9089" y="5620"/>
                </a:moveTo>
                <a:lnTo>
                  <a:pt x="9089" y="9000"/>
                </a:lnTo>
                <a:lnTo>
                  <a:pt x="9544" y="9000"/>
                </a:lnTo>
                <a:lnTo>
                  <a:pt x="9544" y="10000"/>
                </a:lnTo>
                <a:lnTo>
                  <a:pt x="454" y="10000"/>
                </a:lnTo>
                <a:lnTo>
                  <a:pt x="454" y="9000"/>
                </a:lnTo>
                <a:lnTo>
                  <a:pt x="909" y="9000"/>
                </a:lnTo>
                <a:lnTo>
                  <a:pt x="909" y="5620"/>
                </a:lnTo>
                <a:cubicBezTo>
                  <a:pt x="630" y="5413"/>
                  <a:pt x="409" y="5146"/>
                  <a:pt x="245" y="4820"/>
                </a:cubicBezTo>
                <a:cubicBezTo>
                  <a:pt x="81" y="4493"/>
                  <a:pt x="0" y="4136"/>
                  <a:pt x="0" y="3750"/>
                </a:cubicBezTo>
                <a:cubicBezTo>
                  <a:pt x="0" y="3330"/>
                  <a:pt x="97" y="2946"/>
                  <a:pt x="291" y="2600"/>
                </a:cubicBezTo>
                <a:lnTo>
                  <a:pt x="1518" y="250"/>
                </a:lnTo>
                <a:cubicBezTo>
                  <a:pt x="1560" y="170"/>
                  <a:pt x="1616" y="108"/>
                  <a:pt x="1686" y="65"/>
                </a:cubicBezTo>
                <a:cubicBezTo>
                  <a:pt x="1756" y="21"/>
                  <a:pt x="1833" y="0"/>
                  <a:pt x="1918" y="0"/>
                </a:cubicBezTo>
                <a:lnTo>
                  <a:pt x="8080" y="0"/>
                </a:lnTo>
                <a:cubicBezTo>
                  <a:pt x="8164" y="0"/>
                  <a:pt x="8242" y="21"/>
                  <a:pt x="8312" y="65"/>
                </a:cubicBezTo>
                <a:cubicBezTo>
                  <a:pt x="8381" y="108"/>
                  <a:pt x="8437" y="170"/>
                  <a:pt x="8480" y="250"/>
                </a:cubicBezTo>
                <a:lnTo>
                  <a:pt x="9707" y="2590"/>
                </a:lnTo>
                <a:cubicBezTo>
                  <a:pt x="9901" y="2943"/>
                  <a:pt x="9998" y="3330"/>
                  <a:pt x="9998" y="3750"/>
                </a:cubicBezTo>
                <a:cubicBezTo>
                  <a:pt x="9998" y="4136"/>
                  <a:pt x="9916" y="4493"/>
                  <a:pt x="9753" y="4820"/>
                </a:cubicBezTo>
                <a:cubicBezTo>
                  <a:pt x="9589" y="5146"/>
                  <a:pt x="9367" y="5413"/>
                  <a:pt x="9089" y="5620"/>
                </a:cubicBezTo>
                <a:moveTo>
                  <a:pt x="8180" y="9000"/>
                </a:moveTo>
                <a:lnTo>
                  <a:pt x="8180" y="5990"/>
                </a:lnTo>
                <a:cubicBezTo>
                  <a:pt x="8107" y="5996"/>
                  <a:pt x="8031" y="6000"/>
                  <a:pt x="7953" y="6000"/>
                </a:cubicBezTo>
                <a:cubicBezTo>
                  <a:pt x="7668" y="6000"/>
                  <a:pt x="7398" y="5940"/>
                  <a:pt x="7144" y="5820"/>
                </a:cubicBezTo>
                <a:cubicBezTo>
                  <a:pt x="6889" y="5700"/>
                  <a:pt x="6668" y="5530"/>
                  <a:pt x="6481" y="5310"/>
                </a:cubicBezTo>
                <a:cubicBezTo>
                  <a:pt x="6287" y="5530"/>
                  <a:pt x="6062" y="5700"/>
                  <a:pt x="5808" y="5820"/>
                </a:cubicBezTo>
                <a:cubicBezTo>
                  <a:pt x="5553" y="5940"/>
                  <a:pt x="5283" y="6000"/>
                  <a:pt x="4999" y="6000"/>
                </a:cubicBezTo>
                <a:cubicBezTo>
                  <a:pt x="4714" y="6000"/>
                  <a:pt x="4444" y="5940"/>
                  <a:pt x="4190" y="5820"/>
                </a:cubicBezTo>
                <a:cubicBezTo>
                  <a:pt x="3935" y="5700"/>
                  <a:pt x="3714" y="5530"/>
                  <a:pt x="3527" y="5310"/>
                </a:cubicBezTo>
                <a:cubicBezTo>
                  <a:pt x="3333" y="5530"/>
                  <a:pt x="3108" y="5700"/>
                  <a:pt x="2854" y="5820"/>
                </a:cubicBezTo>
                <a:cubicBezTo>
                  <a:pt x="2599" y="5940"/>
                  <a:pt x="2329" y="6000"/>
                  <a:pt x="2045" y="6000"/>
                </a:cubicBezTo>
                <a:cubicBezTo>
                  <a:pt x="1966" y="6000"/>
                  <a:pt x="1890" y="5996"/>
                  <a:pt x="1818" y="5990"/>
                </a:cubicBezTo>
                <a:lnTo>
                  <a:pt x="1818" y="9000"/>
                </a:lnTo>
                <a:lnTo>
                  <a:pt x="8180" y="9000"/>
                </a:lnTo>
                <a:moveTo>
                  <a:pt x="7826" y="1000"/>
                </a:moveTo>
                <a:lnTo>
                  <a:pt x="2172" y="1000"/>
                </a:lnTo>
                <a:lnTo>
                  <a:pt x="1073" y="3110"/>
                </a:lnTo>
                <a:cubicBezTo>
                  <a:pt x="963" y="3303"/>
                  <a:pt x="909" y="3515"/>
                  <a:pt x="909" y="3745"/>
                </a:cubicBezTo>
                <a:cubicBezTo>
                  <a:pt x="909" y="3975"/>
                  <a:pt x="960" y="4185"/>
                  <a:pt x="1063" y="4375"/>
                </a:cubicBezTo>
                <a:cubicBezTo>
                  <a:pt x="1166" y="4565"/>
                  <a:pt x="1304" y="4716"/>
                  <a:pt x="1477" y="4830"/>
                </a:cubicBezTo>
                <a:cubicBezTo>
                  <a:pt x="1649" y="4943"/>
                  <a:pt x="1839" y="5000"/>
                  <a:pt x="2045" y="5000"/>
                </a:cubicBezTo>
                <a:cubicBezTo>
                  <a:pt x="2281" y="5000"/>
                  <a:pt x="2495" y="4928"/>
                  <a:pt x="2686" y="4785"/>
                </a:cubicBezTo>
                <a:cubicBezTo>
                  <a:pt x="2876" y="4641"/>
                  <a:pt x="3014" y="4450"/>
                  <a:pt x="3099" y="4210"/>
                </a:cubicBezTo>
                <a:cubicBezTo>
                  <a:pt x="3147" y="4076"/>
                  <a:pt x="3229" y="3985"/>
                  <a:pt x="3345" y="3935"/>
                </a:cubicBezTo>
                <a:cubicBezTo>
                  <a:pt x="3459" y="3885"/>
                  <a:pt x="3576" y="3885"/>
                  <a:pt x="3695" y="3935"/>
                </a:cubicBezTo>
                <a:cubicBezTo>
                  <a:pt x="3813" y="3985"/>
                  <a:pt x="3896" y="4076"/>
                  <a:pt x="3945" y="4210"/>
                </a:cubicBezTo>
                <a:cubicBezTo>
                  <a:pt x="4029" y="4450"/>
                  <a:pt x="4167" y="4641"/>
                  <a:pt x="4358" y="4785"/>
                </a:cubicBezTo>
                <a:cubicBezTo>
                  <a:pt x="4549" y="4928"/>
                  <a:pt x="4763" y="5000"/>
                  <a:pt x="4999" y="5000"/>
                </a:cubicBezTo>
                <a:cubicBezTo>
                  <a:pt x="5235" y="5000"/>
                  <a:pt x="5448" y="4928"/>
                  <a:pt x="5640" y="4785"/>
                </a:cubicBezTo>
                <a:cubicBezTo>
                  <a:pt x="5830" y="4641"/>
                  <a:pt x="5968" y="4450"/>
                  <a:pt x="6053" y="4210"/>
                </a:cubicBezTo>
                <a:cubicBezTo>
                  <a:pt x="6101" y="4076"/>
                  <a:pt x="6183" y="3985"/>
                  <a:pt x="6299" y="3935"/>
                </a:cubicBezTo>
                <a:cubicBezTo>
                  <a:pt x="6413" y="3885"/>
                  <a:pt x="6530" y="3885"/>
                  <a:pt x="6649" y="3935"/>
                </a:cubicBezTo>
                <a:cubicBezTo>
                  <a:pt x="6767" y="3985"/>
                  <a:pt x="6850" y="4076"/>
                  <a:pt x="6899" y="4210"/>
                </a:cubicBezTo>
                <a:cubicBezTo>
                  <a:pt x="6983" y="4450"/>
                  <a:pt x="7121" y="4641"/>
                  <a:pt x="7312" y="4785"/>
                </a:cubicBezTo>
                <a:cubicBezTo>
                  <a:pt x="7502" y="4928"/>
                  <a:pt x="7716" y="5000"/>
                  <a:pt x="7953" y="5000"/>
                </a:cubicBezTo>
                <a:cubicBezTo>
                  <a:pt x="8159" y="5000"/>
                  <a:pt x="8348" y="4943"/>
                  <a:pt x="8521" y="4830"/>
                </a:cubicBezTo>
                <a:cubicBezTo>
                  <a:pt x="8693" y="4716"/>
                  <a:pt x="8831" y="4565"/>
                  <a:pt x="8935" y="4375"/>
                </a:cubicBezTo>
                <a:cubicBezTo>
                  <a:pt x="9037" y="4185"/>
                  <a:pt x="9089" y="3975"/>
                  <a:pt x="9089" y="3745"/>
                </a:cubicBezTo>
                <a:cubicBezTo>
                  <a:pt x="9089" y="3515"/>
                  <a:pt x="9034" y="3300"/>
                  <a:pt x="8925" y="3100"/>
                </a:cubicBezTo>
              </a:path>
            </a:pathLst>
          </a:custGeom>
          <a:solidFill>
            <a:srgbClr val="5B8CB8">
              <a:alpha val="100000"/>
            </a:srgbClr>
          </a:solidFill>
          <a:ln>
            <a:headEnd type="none"/>
            <a:tailEnd type="none"/>
          </a:ln>
        </p:spPr>
      </p:sp>
      <p:sp>
        <p:nvSpPr>
          <p:cNvPr name="TextBox 9" id="9"/>
          <p:cNvSpPr txBox="true"/>
          <p:nvPr/>
        </p:nvSpPr>
        <p:spPr>
          <a:xfrm flipH="false" flipV="false" rot="0">
            <a:off x="935151" y="2506415"/>
            <a:ext cx="2870623" cy="133350"/>
          </a:xfrm>
          <a:prstGeom prst="rect">
            <a:avLst/>
          </a:prstGeom>
          <a:ln>
            <a:headEnd type="none"/>
            <a:tailEnd type="none"/>
          </a:ln>
        </p:spPr>
        <p:txBody>
          <a:bodyPr anchor="ctr" rtlCol="false" anchorCtr="false" wrap="none" lIns="0" rIns="0" tIns="0" bIns="0" vert="horz"/>
          <a:lstStyle/>
          <a:p>
            <a:pPr algn="l">
              <a:defRPr/>
            </a:pPr>
            <a:r>
              <a:rPr lang="en-US" b="false" i="false" strike="noStrike" sz="900">
                <a:ln/>
                <a:solidFill>
                  <a:srgbClr val="0A1F3D">
                    <a:alpha val="54901"/>
                  </a:srgbClr>
                </a:solidFill>
                <a:latin typeface="Inter"/>
                <a:ea typeface="Inter"/>
                <a:cs typeface="Inter"/>
              </a:rPr>
              <a:t>Diverse Work Units</a:t>
            </a:r>
            <a:endParaRPr lang="en-US" sz="1100"/>
          </a:p>
        </p:txBody>
      </p:sp>
      <p:sp>
        <p:nvSpPr>
          <p:cNvPr name="TextBox 10" id="10"/>
          <p:cNvSpPr txBox="true"/>
          <p:nvPr/>
        </p:nvSpPr>
        <p:spPr>
          <a:xfrm flipH="false" flipV="false" rot="0">
            <a:off x="714196" y="2930277"/>
            <a:ext cx="3348689" cy="128944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facility operates diverse, semi-</a:t>
            </a:r>
            <a:endParaRPr lang="en-US" sz="1100"/>
          </a:p>
          <a:p>
            <a:pPr algn="l"/>
            <a:r>
              <a:rPr b="false" i="false" strike="noStrike" sz="1200">
                <a:ln/>
                <a:solidFill>
                  <a:srgbClr val="0A1F3D">
                    <a:alpha val="85098"/>
                  </a:srgbClr>
                </a:solidFill>
                <a:latin typeface="Source Han Sans"/>
                <a:ea typeface="Source Han Sans"/>
                <a:cs typeface="Source Han Sans"/>
              </a:rPr>
              <a:t>commercial work units including sewing,</a:t>
            </a:r>
            <a:endParaRPr/>
          </a:p>
          <a:p>
            <a:pPr algn="l"/>
            <a:r>
              <a:rPr b="false" i="false" strike="noStrike" sz="1200">
                <a:ln/>
                <a:solidFill>
                  <a:srgbClr val="0A1F3D">
                    <a:alpha val="85098"/>
                  </a:srgbClr>
                </a:solidFill>
                <a:latin typeface="Source Han Sans"/>
                <a:ea typeface="Source Han Sans"/>
                <a:cs typeface="Source Han Sans"/>
              </a:rPr>
              <a:t>bakery, laundry, retail, and catering, providing</a:t>
            </a:r>
            <a:endParaRPr/>
          </a:p>
          <a:p>
            <a:pPr algn="l"/>
            <a:r>
              <a:rPr b="false" i="false" strike="noStrike" sz="1200">
                <a:ln/>
                <a:solidFill>
                  <a:srgbClr val="0A1F3D">
                    <a:alpha val="85098"/>
                  </a:srgbClr>
                </a:solidFill>
                <a:latin typeface="Source Han Sans"/>
                <a:ea typeface="Source Han Sans"/>
                <a:cs typeface="Source Han Sans"/>
              </a:rPr>
              <a:t>clients with authentic, albeit highly</a:t>
            </a:r>
            <a:endParaRPr/>
          </a:p>
          <a:p>
            <a:pPr algn="l"/>
            <a:r>
              <a:rPr b="false" i="false" strike="noStrike" sz="1200">
                <a:ln/>
                <a:solidFill>
                  <a:srgbClr val="0A1F3D">
                    <a:alpha val="85098"/>
                  </a:srgbClr>
                </a:solidFill>
                <a:latin typeface="Source Han Sans"/>
                <a:ea typeface="Source Han Sans"/>
                <a:cs typeface="Source Han Sans"/>
              </a:rPr>
              <a:t>supervised, vocational experiences.</a:t>
            </a:r>
            <a:endParaRPr/>
          </a:p>
        </p:txBody>
      </p:sp>
      <p:sp>
        <p:nvSpPr>
          <p:cNvPr name="AutoShape 11" id="11"/>
          <p:cNvSpPr/>
          <p:nvPr/>
        </p:nvSpPr>
        <p:spPr>
          <a:xfrm flipH="false" flipV="false" rot="0">
            <a:off x="4291428" y="2149227"/>
            <a:ext cx="3605948" cy="4251573"/>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2" id="12"/>
          <p:cNvSpPr/>
          <p:nvPr/>
        </p:nvSpPr>
        <p:spPr>
          <a:xfrm flipH="false" flipV="false" rot="0">
            <a:off x="4291428" y="2149227"/>
            <a:ext cx="3605948" cy="9525"/>
          </a:xfrm>
          <a:prstGeom prst="line">
            <a:avLst/>
          </a:prstGeom>
          <a:ln w="28575">
            <a:solidFill>
              <a:srgbClr val="5B8CB8">
                <a:alpha val="100000"/>
              </a:srgbClr>
            </a:solidFill>
            <a:prstDash val="solid"/>
            <a:headEnd type="none"/>
            <a:tailEnd type="none"/>
          </a:ln>
        </p:spPr>
      </p:sp>
      <p:sp>
        <p:nvSpPr>
          <p:cNvPr name="AutoShape 13" id="13"/>
          <p:cNvSpPr/>
          <p:nvPr/>
        </p:nvSpPr>
        <p:spPr>
          <a:xfrm flipH="false" flipV="false" rot="0">
            <a:off x="4535222" y="2487365"/>
            <a:ext cx="171407" cy="171450"/>
          </a:xfrm>
          <a:custGeom>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8887" y="1636"/>
                </a:moveTo>
                <a:lnTo>
                  <a:pt x="4999" y="927"/>
                </a:ln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moveTo>
                  <a:pt x="4721" y="5536"/>
                </a:moveTo>
                <a:lnTo>
                  <a:pt x="7476" y="3282"/>
                </a:lnTo>
                <a:lnTo>
                  <a:pt x="8254" y="3927"/>
                </a:lnTo>
                <a:lnTo>
                  <a:pt x="4721" y="6818"/>
                </a:lnTo>
                <a:lnTo>
                  <a:pt x="2366" y="4891"/>
                </a:lnTo>
                <a:lnTo>
                  <a:pt x="3155" y="4245"/>
                </a:lnTo>
              </a:path>
            </a:pathLst>
          </a:custGeom>
          <a:solidFill>
            <a:srgbClr val="5B8CB8">
              <a:alpha val="100000"/>
            </a:srgbClr>
          </a:solidFill>
          <a:ln>
            <a:headEnd type="none"/>
            <a:tailEnd type="none"/>
          </a:ln>
        </p:spPr>
      </p:sp>
      <p:sp>
        <p:nvSpPr>
          <p:cNvPr name="TextBox 14" id="14"/>
          <p:cNvSpPr txBox="true"/>
          <p:nvPr/>
        </p:nvSpPr>
        <p:spPr>
          <a:xfrm flipH="false" flipV="false" rot="0">
            <a:off x="4769493" y="2506415"/>
            <a:ext cx="2870772" cy="133350"/>
          </a:xfrm>
          <a:prstGeom prst="rect">
            <a:avLst/>
          </a:prstGeom>
          <a:ln>
            <a:headEnd type="none"/>
            <a:tailEnd type="none"/>
          </a:ln>
        </p:spPr>
        <p:txBody>
          <a:bodyPr anchor="ctr" rtlCol="false" anchorCtr="false" wrap="none" lIns="0" rIns="0" tIns="0" bIns="0" vert="horz"/>
          <a:lstStyle/>
          <a:p>
            <a:pPr algn="l">
              <a:defRPr/>
            </a:pPr>
            <a:r>
              <a:rPr lang="en-US" b="false" i="false" strike="noStrike" sz="900">
                <a:ln/>
                <a:solidFill>
                  <a:srgbClr val="0A1F3D">
                    <a:alpha val="54901"/>
                  </a:srgbClr>
                </a:solidFill>
                <a:latin typeface="Inter"/>
                <a:ea typeface="Inter"/>
                <a:cs typeface="Inter"/>
              </a:rPr>
              <a:t>Transitional Sanctuary</a:t>
            </a:r>
            <a:endParaRPr lang="en-US" sz="1100"/>
          </a:p>
        </p:txBody>
      </p:sp>
      <p:sp>
        <p:nvSpPr>
          <p:cNvPr name="TextBox 15" id="15"/>
          <p:cNvSpPr txBox="true"/>
          <p:nvPr/>
        </p:nvSpPr>
        <p:spPr>
          <a:xfrm flipH="false" flipV="false" rot="0">
            <a:off x="4548538" y="2930277"/>
            <a:ext cx="3091726" cy="128944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Its primary function is to serve as a</a:t>
            </a:r>
            <a:endParaRPr lang="en-US" sz="1100"/>
          </a:p>
          <a:p>
            <a:pPr algn="l"/>
            <a:r>
              <a:rPr b="false" i="false" strike="noStrike" sz="1200">
                <a:ln/>
                <a:solidFill>
                  <a:srgbClr val="0A1F3D">
                    <a:alpha val="85098"/>
                  </a:srgbClr>
                </a:solidFill>
                <a:latin typeface="Source Han Sans"/>
                <a:ea typeface="Source Han Sans"/>
                <a:cs typeface="Source Han Sans"/>
              </a:rPr>
              <a:t>transitional sanctuary that prioritizes</a:t>
            </a:r>
            <a:endParaRPr/>
          </a:p>
          <a:p>
            <a:pPr algn="l"/>
            <a:r>
              <a:rPr b="false" i="false" strike="noStrike" sz="1200">
                <a:ln/>
                <a:solidFill>
                  <a:srgbClr val="0A1F3D">
                    <a:alpha val="85098"/>
                  </a:srgbClr>
                </a:solidFill>
                <a:latin typeface="Source Han Sans"/>
                <a:ea typeface="Source Han Sans"/>
                <a:cs typeface="Source Han Sans"/>
              </a:rPr>
              <a:t>psychological safety, routine building, and</a:t>
            </a:r>
            <a:endParaRPr/>
          </a:p>
          <a:p>
            <a:pPr algn="l"/>
            <a:r>
              <a:rPr b="false" i="false" strike="noStrike" sz="1200">
                <a:ln/>
                <a:solidFill>
                  <a:srgbClr val="0A1F3D">
                    <a:alpha val="85098"/>
                  </a:srgbClr>
                </a:solidFill>
                <a:latin typeface="Source Han Sans"/>
                <a:ea typeface="Source Han Sans"/>
                <a:cs typeface="Source Han Sans"/>
              </a:rPr>
              <a:t>skill maintenance over pure economic</a:t>
            </a:r>
            <a:endParaRPr/>
          </a:p>
          <a:p>
            <a:pPr algn="l"/>
            <a:r>
              <a:rPr b="false" i="false" strike="noStrike" sz="1200">
                <a:ln/>
                <a:solidFill>
                  <a:srgbClr val="0A1F3D">
                    <a:alpha val="85098"/>
                  </a:srgbClr>
                </a:solidFill>
                <a:latin typeface="Source Han Sans"/>
                <a:ea typeface="Source Han Sans"/>
                <a:cs typeface="Source Han Sans"/>
              </a:rPr>
              <a:t>productivity.</a:t>
            </a:r>
            <a:endParaRPr/>
          </a:p>
        </p:txBody>
      </p:sp>
      <p:sp>
        <p:nvSpPr>
          <p:cNvPr name="AutoShape 16" id="16"/>
          <p:cNvSpPr/>
          <p:nvPr/>
        </p:nvSpPr>
        <p:spPr>
          <a:xfrm flipH="false" flipV="false" rot="0">
            <a:off x="8125918" y="2149227"/>
            <a:ext cx="3605799" cy="4251573"/>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8125918" y="2149227"/>
            <a:ext cx="3605799" cy="9525"/>
          </a:xfrm>
          <a:prstGeom prst="line">
            <a:avLst/>
          </a:prstGeom>
          <a:ln w="28575">
            <a:solidFill>
              <a:srgbClr val="5B8CB8">
                <a:alpha val="100000"/>
              </a:srgbClr>
            </a:solidFill>
            <a:prstDash val="solid"/>
            <a:headEnd type="none"/>
            <a:tailEnd type="none"/>
          </a:ln>
        </p:spPr>
      </p:sp>
      <p:sp>
        <p:nvSpPr>
          <p:cNvPr name="AutoShape 18" id="18"/>
          <p:cNvSpPr/>
          <p:nvPr/>
        </p:nvSpPr>
        <p:spPr>
          <a:xfrm flipH="false" flipV="false" rot="0">
            <a:off x="8369713" y="2487365"/>
            <a:ext cx="171407" cy="171450"/>
          </a:xfrm>
          <a:custGeom>
            <a:rect l="l" t="t" r="r" b="b"/>
            <a:pathLst>
              <a:path w="9998" h="10000">
                <a:moveTo>
                  <a:pt x="0" y="7059"/>
                </a:moveTo>
                <a:lnTo>
                  <a:pt x="1428" y="7059"/>
                </a:lnTo>
                <a:lnTo>
                  <a:pt x="1428" y="3235"/>
                </a:lnTo>
                <a:cubicBezTo>
                  <a:pt x="1428" y="2757"/>
                  <a:pt x="1525" y="2316"/>
                  <a:pt x="1719" y="1912"/>
                </a:cubicBezTo>
                <a:cubicBezTo>
                  <a:pt x="1912" y="1508"/>
                  <a:pt x="2172" y="1186"/>
                  <a:pt x="2500" y="947"/>
                </a:cubicBezTo>
                <a:cubicBezTo>
                  <a:pt x="2826" y="707"/>
                  <a:pt x="3183" y="588"/>
                  <a:pt x="3571" y="588"/>
                </a:cubicBezTo>
                <a:cubicBezTo>
                  <a:pt x="3958" y="588"/>
                  <a:pt x="4315" y="707"/>
                  <a:pt x="4642" y="947"/>
                </a:cubicBezTo>
                <a:cubicBezTo>
                  <a:pt x="4968" y="1186"/>
                  <a:pt x="5229" y="1508"/>
                  <a:pt x="5423" y="1912"/>
                </a:cubicBezTo>
                <a:cubicBezTo>
                  <a:pt x="5616" y="2316"/>
                  <a:pt x="5713" y="2757"/>
                  <a:pt x="5713" y="3235"/>
                </a:cubicBezTo>
                <a:lnTo>
                  <a:pt x="5713" y="7353"/>
                </a:lnTo>
                <a:cubicBezTo>
                  <a:pt x="5713" y="7619"/>
                  <a:pt x="5767" y="7864"/>
                  <a:pt x="5875" y="8088"/>
                </a:cubicBezTo>
                <a:cubicBezTo>
                  <a:pt x="5983" y="8312"/>
                  <a:pt x="6127" y="8490"/>
                  <a:pt x="6308" y="8624"/>
                </a:cubicBezTo>
                <a:cubicBezTo>
                  <a:pt x="6489" y="8757"/>
                  <a:pt x="6687" y="8824"/>
                  <a:pt x="6903" y="8824"/>
                </a:cubicBezTo>
                <a:cubicBezTo>
                  <a:pt x="7119" y="8824"/>
                  <a:pt x="7317" y="8757"/>
                  <a:pt x="7499" y="8624"/>
                </a:cubicBezTo>
                <a:cubicBezTo>
                  <a:pt x="7679" y="8490"/>
                  <a:pt x="7824" y="8312"/>
                  <a:pt x="7932" y="8088"/>
                </a:cubicBezTo>
                <a:cubicBezTo>
                  <a:pt x="8040" y="7864"/>
                  <a:pt x="8094" y="7619"/>
                  <a:pt x="8094" y="7353"/>
                </a:cubicBezTo>
                <a:lnTo>
                  <a:pt x="8094" y="3424"/>
                </a:lnTo>
                <a:cubicBezTo>
                  <a:pt x="7814" y="3306"/>
                  <a:pt x="7586" y="3094"/>
                  <a:pt x="7408" y="2788"/>
                </a:cubicBezTo>
                <a:cubicBezTo>
                  <a:pt x="7230" y="2482"/>
                  <a:pt x="7141" y="2141"/>
                  <a:pt x="7141" y="1765"/>
                </a:cubicBezTo>
                <a:cubicBezTo>
                  <a:pt x="7141" y="1443"/>
                  <a:pt x="7204" y="1146"/>
                  <a:pt x="7332" y="876"/>
                </a:cubicBezTo>
                <a:cubicBezTo>
                  <a:pt x="7458" y="606"/>
                  <a:pt x="7631" y="392"/>
                  <a:pt x="7851" y="235"/>
                </a:cubicBezTo>
                <a:cubicBezTo>
                  <a:pt x="8069" y="78"/>
                  <a:pt x="8309" y="0"/>
                  <a:pt x="8570" y="0"/>
                </a:cubicBezTo>
                <a:cubicBezTo>
                  <a:pt x="8830" y="0"/>
                  <a:pt x="9069" y="78"/>
                  <a:pt x="9289" y="235"/>
                </a:cubicBezTo>
                <a:cubicBezTo>
                  <a:pt x="9507" y="392"/>
                  <a:pt x="9680" y="606"/>
                  <a:pt x="9808" y="876"/>
                </a:cubicBezTo>
                <a:cubicBezTo>
                  <a:pt x="9934" y="1146"/>
                  <a:pt x="9998" y="1443"/>
                  <a:pt x="9998" y="1765"/>
                </a:cubicBezTo>
                <a:cubicBezTo>
                  <a:pt x="9998" y="2141"/>
                  <a:pt x="9909" y="2482"/>
                  <a:pt x="9731" y="2788"/>
                </a:cubicBezTo>
                <a:cubicBezTo>
                  <a:pt x="9553" y="3094"/>
                  <a:pt x="9325" y="3306"/>
                  <a:pt x="9046" y="3424"/>
                </a:cubicBezTo>
                <a:lnTo>
                  <a:pt x="9046" y="7353"/>
                </a:lnTo>
                <a:cubicBezTo>
                  <a:pt x="9046" y="7831"/>
                  <a:pt x="8949" y="8272"/>
                  <a:pt x="8755" y="8676"/>
                </a:cubicBezTo>
                <a:cubicBezTo>
                  <a:pt x="8561" y="9080"/>
                  <a:pt x="8301" y="9401"/>
                  <a:pt x="7975" y="9641"/>
                </a:cubicBezTo>
                <a:cubicBezTo>
                  <a:pt x="7647" y="9880"/>
                  <a:pt x="7290" y="10000"/>
                  <a:pt x="6903" y="10000"/>
                </a:cubicBezTo>
                <a:cubicBezTo>
                  <a:pt x="6516" y="10000"/>
                  <a:pt x="6159" y="9880"/>
                  <a:pt x="5832" y="9641"/>
                </a:cubicBezTo>
                <a:cubicBezTo>
                  <a:pt x="5505" y="9401"/>
                  <a:pt x="5245" y="9080"/>
                  <a:pt x="5051" y="8676"/>
                </a:cubicBezTo>
                <a:cubicBezTo>
                  <a:pt x="4857" y="8272"/>
                  <a:pt x="4761" y="7831"/>
                  <a:pt x="4761" y="7353"/>
                </a:cubicBezTo>
                <a:lnTo>
                  <a:pt x="4761" y="3235"/>
                </a:lnTo>
                <a:cubicBezTo>
                  <a:pt x="4761" y="2968"/>
                  <a:pt x="4707" y="2723"/>
                  <a:pt x="4599" y="2500"/>
                </a:cubicBezTo>
                <a:cubicBezTo>
                  <a:pt x="4491" y="2276"/>
                  <a:pt x="4346" y="2098"/>
                  <a:pt x="4166" y="1965"/>
                </a:cubicBezTo>
                <a:cubicBezTo>
                  <a:pt x="3984" y="1831"/>
                  <a:pt x="3786" y="1765"/>
                  <a:pt x="3571" y="1765"/>
                </a:cubicBezTo>
                <a:cubicBezTo>
                  <a:pt x="3355" y="1765"/>
                  <a:pt x="3156" y="1831"/>
                  <a:pt x="2976" y="1965"/>
                </a:cubicBezTo>
                <a:cubicBezTo>
                  <a:pt x="2794" y="2098"/>
                  <a:pt x="2650" y="2276"/>
                  <a:pt x="2542" y="2500"/>
                </a:cubicBezTo>
                <a:cubicBezTo>
                  <a:pt x="2434" y="2723"/>
                  <a:pt x="2380" y="2968"/>
                  <a:pt x="2380" y="3235"/>
                </a:cubicBezTo>
                <a:lnTo>
                  <a:pt x="2380" y="7059"/>
                </a:lnTo>
                <a:lnTo>
                  <a:pt x="3809" y="7059"/>
                </a:lnTo>
                <a:lnTo>
                  <a:pt x="1904" y="10000"/>
                </a:lnTo>
                <a:lnTo>
                  <a:pt x="0" y="7059"/>
                </a:lnTo>
                <a:moveTo>
                  <a:pt x="8570" y="2353"/>
                </a:moveTo>
                <a:cubicBezTo>
                  <a:pt x="8703" y="2353"/>
                  <a:pt x="8816" y="2296"/>
                  <a:pt x="8908" y="2182"/>
                </a:cubicBezTo>
                <a:cubicBezTo>
                  <a:pt x="9000" y="2068"/>
                  <a:pt x="9046" y="1929"/>
                  <a:pt x="9046" y="1765"/>
                </a:cubicBezTo>
                <a:cubicBezTo>
                  <a:pt x="9046" y="1600"/>
                  <a:pt x="9000" y="1461"/>
                  <a:pt x="8908" y="1347"/>
                </a:cubicBezTo>
                <a:cubicBezTo>
                  <a:pt x="8816" y="1233"/>
                  <a:pt x="8703" y="1176"/>
                  <a:pt x="8570" y="1176"/>
                </a:cubicBezTo>
                <a:cubicBezTo>
                  <a:pt x="8436" y="1176"/>
                  <a:pt x="8324" y="1233"/>
                  <a:pt x="8232" y="1347"/>
                </a:cubicBezTo>
                <a:cubicBezTo>
                  <a:pt x="8140" y="1461"/>
                  <a:pt x="8094" y="1600"/>
                  <a:pt x="8094" y="1765"/>
                </a:cubicBezTo>
                <a:cubicBezTo>
                  <a:pt x="8094" y="1929"/>
                  <a:pt x="8140" y="2068"/>
                  <a:pt x="8232" y="2182"/>
                </a:cubicBezTo>
                <a:cubicBezTo>
                  <a:pt x="8324" y="2296"/>
                  <a:pt x="8436" y="2353"/>
                  <a:pt x="8570" y="2353"/>
                </a:cubicBezTo>
              </a:path>
            </a:pathLst>
          </a:custGeom>
          <a:solidFill>
            <a:srgbClr val="5B8CB8">
              <a:alpha val="100000"/>
            </a:srgbClr>
          </a:solidFill>
          <a:ln>
            <a:headEnd type="none"/>
            <a:tailEnd type="none"/>
          </a:ln>
        </p:spPr>
      </p:sp>
      <p:sp>
        <p:nvSpPr>
          <p:cNvPr name="TextBox 19" id="19"/>
          <p:cNvSpPr txBox="true"/>
          <p:nvPr/>
        </p:nvSpPr>
        <p:spPr>
          <a:xfrm flipH="false" flipV="false" rot="0">
            <a:off x="8603983" y="2506415"/>
            <a:ext cx="2870623" cy="133350"/>
          </a:xfrm>
          <a:prstGeom prst="rect">
            <a:avLst/>
          </a:prstGeom>
          <a:ln>
            <a:headEnd type="none"/>
            <a:tailEnd type="none"/>
          </a:ln>
        </p:spPr>
        <p:txBody>
          <a:bodyPr anchor="ctr" rtlCol="false" anchorCtr="false" wrap="none" lIns="0" rIns="0" tIns="0" bIns="0" vert="horz"/>
          <a:lstStyle/>
          <a:p>
            <a:pPr algn="l">
              <a:defRPr/>
            </a:pPr>
            <a:r>
              <a:rPr lang="en-US" b="false" i="false" strike="noStrike" sz="900">
                <a:ln/>
                <a:solidFill>
                  <a:srgbClr val="0A1F3D">
                    <a:alpha val="54901"/>
                  </a:srgbClr>
                </a:solidFill>
                <a:latin typeface="Inter"/>
                <a:ea typeface="Inter"/>
                <a:cs typeface="Inter"/>
              </a:rPr>
              <a:t>Continuous Assessment</a:t>
            </a:r>
            <a:endParaRPr lang="en-US" sz="1100"/>
          </a:p>
        </p:txBody>
      </p:sp>
      <p:sp>
        <p:nvSpPr>
          <p:cNvPr name="TextBox 20" id="20"/>
          <p:cNvSpPr txBox="true"/>
          <p:nvPr/>
        </p:nvSpPr>
        <p:spPr>
          <a:xfrm flipH="false" flipV="false" rot="0">
            <a:off x="8383029" y="2930277"/>
            <a:ext cx="3348689" cy="1289448"/>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Continuous assessment within the sheltered</a:t>
            </a:r>
            <a:endParaRPr lang="en-US" sz="1100"/>
          </a:p>
          <a:p>
            <a:pPr algn="l"/>
            <a:r>
              <a:rPr b="false" i="false" strike="noStrike" sz="1200">
                <a:ln/>
                <a:solidFill>
                  <a:srgbClr val="0A1F3D">
                    <a:alpha val="85098"/>
                  </a:srgbClr>
                </a:solidFill>
                <a:latin typeface="Source Han Sans"/>
                <a:ea typeface="Source Han Sans"/>
                <a:cs typeface="Source Han Sans"/>
              </a:rPr>
              <a:t>environment helps case workers determine if</a:t>
            </a:r>
            <a:endParaRPr/>
          </a:p>
          <a:p>
            <a:pPr algn="l"/>
            <a:r>
              <a:rPr b="false" i="false" strike="noStrike" sz="1200">
                <a:ln/>
                <a:solidFill>
                  <a:srgbClr val="0A1F3D">
                    <a:alpha val="85098"/>
                  </a:srgbClr>
                </a:solidFill>
                <a:latin typeface="Source Han Sans"/>
                <a:ea typeface="Source Han Sans"/>
                <a:cs typeface="Source Han Sans"/>
              </a:rPr>
              <a:t>and when a client is ready to graduate to</a:t>
            </a:r>
            <a:endParaRPr/>
          </a:p>
          <a:p>
            <a:pPr algn="l"/>
            <a:r>
              <a:rPr b="false" i="false" strike="noStrike" sz="1200">
                <a:ln/>
                <a:solidFill>
                  <a:srgbClr val="0A1F3D">
                    <a:alpha val="85098"/>
                  </a:srgbClr>
                </a:solidFill>
                <a:latin typeface="Source Han Sans"/>
                <a:ea typeface="Source Han Sans"/>
                <a:cs typeface="Source Han Sans"/>
              </a:rPr>
              <a:t>more independent, supported employment</a:t>
            </a:r>
            <a:endParaRPr/>
          </a:p>
          <a:p>
            <a:pPr algn="l"/>
            <a:r>
              <a:rPr b="false" i="false" strike="noStrike" sz="1200">
                <a:ln/>
                <a:solidFill>
                  <a:srgbClr val="0A1F3D">
                    <a:alpha val="85098"/>
                  </a:srgbClr>
                </a:solidFill>
                <a:latin typeface="Source Han Sans"/>
                <a:ea typeface="Source Han Sans"/>
                <a:cs typeface="Source Han Sans"/>
              </a:rPr>
              <a:t>settings in the community.</a:t>
            </a:r>
            <a:endParaRPr/>
          </a:p>
        </p:txBody>
      </p:sp>
    </p:spTree>
  </p:cSld>
  <p:clrMapOvr>
    <a:masterClrMapping/>
  </p:clrMapOvr>
</p:sld>
</file>

<file path=ppt/slides/slide19.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Vocational Training Model</a:t>
            </a:r>
            <a:endParaRPr lang="en-US" sz="1100"/>
          </a:p>
        </p:txBody>
      </p:sp>
      <p:sp>
        <p:nvSpPr>
          <p:cNvPr name="TextBox 4" id="4"/>
          <p:cNvSpPr txBox="true"/>
          <p:nvPr/>
        </p:nvSpPr>
        <p:spPr>
          <a:xfrm flipH="false" flipV="false" rot="0">
            <a:off x="457086" y="790575"/>
            <a:ext cx="11274781" cy="885825"/>
          </a:xfrm>
          <a:prstGeom prst="rect">
            <a:avLst/>
          </a:prstGeom>
          <a:ln>
            <a:headEnd type="none"/>
            <a:tailEnd type="none"/>
          </a:ln>
        </p:spPr>
        <p:txBody>
          <a:bodyPr anchor="t" rtlCol="false" anchorCtr="false" wrap="squar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PLPP: High-Value Skills Training</a:t>
            </a:r>
            <a:endParaRPr lang="en-US" sz="1100"/>
          </a:p>
          <a:p>
            <a:pPr algn="l"/>
            <a:r>
              <a:rPr b="true" i="false" strike="noStrike" sz="3000">
                <a:ln/>
                <a:solidFill>
                  <a:srgbClr val="0A1F3D">
                    <a:alpha val="100000"/>
                  </a:srgbClr>
                </a:solidFill>
                <a:latin typeface="Source Han Serif CN"/>
                <a:ea typeface="Source Han Serif CN"/>
                <a:cs typeface="Source Han Serif CN"/>
              </a:rPr>
              <a:t>for Physical Disabilities</a:t>
            </a:r>
            <a:endParaRPr/>
          </a:p>
        </p:txBody>
      </p:sp>
      <p:sp>
        <p:nvSpPr>
          <p:cNvPr name="TextBox 5" id="5"/>
          <p:cNvSpPr txBox="true"/>
          <p:nvPr/>
        </p:nvSpPr>
        <p:spPr>
          <a:xfrm flipH="false" flipV="false" rot="0">
            <a:off x="457086" y="19621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PLPP challenges the traditional paradigm of low-skill labor for disabled individuals by offering high-value, technically rigorous training programs</a:t>
            </a:r>
            <a:endParaRPr lang="en-US" sz="1100"/>
          </a:p>
          <a:p>
            <a:pPr algn="l"/>
            <a:r>
              <a:rPr b="false" i="false" strike="noStrike" sz="1200">
                <a:ln/>
                <a:solidFill>
                  <a:srgbClr val="0A1F3D">
                    <a:alpha val="74901"/>
                  </a:srgbClr>
                </a:solidFill>
                <a:latin typeface="Source Han Sans"/>
                <a:ea typeface="Source Han Sans"/>
                <a:cs typeface="Source Han Sans"/>
              </a:rPr>
              <a:t>specifically designed for those with physical disabilities. By focusing on specialized manufacturing, technical installation, and creative arts, PLPP</a:t>
            </a:r>
            <a:endParaRPr/>
          </a:p>
          <a:p>
            <a:pPr algn="l"/>
            <a:r>
              <a:rPr b="false" i="false" strike="noStrike" sz="1200">
                <a:ln/>
                <a:solidFill>
                  <a:srgbClr val="0A1F3D">
                    <a:alpha val="74901"/>
                  </a:srgbClr>
                </a:solidFill>
                <a:latin typeface="Source Han Sans"/>
                <a:ea typeface="Source Han Sans"/>
                <a:cs typeface="Source Han Sans"/>
              </a:rPr>
              <a:t>equips its trainees with highly marketable, competitive skills that command respect and sustainable wages in the mainstream economy.</a:t>
            </a:r>
            <a:endParaRPr/>
          </a:p>
        </p:txBody>
      </p:sp>
      <p:sp>
        <p:nvSpPr>
          <p:cNvPr name="TextBox 6" id="6"/>
          <p:cNvSpPr txBox="true"/>
          <p:nvPr/>
        </p:nvSpPr>
        <p:spPr>
          <a:xfrm flipH="false" flipV="false" rot="0">
            <a:off x="457086" y="3685579"/>
            <a:ext cx="266633"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40000"/>
                  </a:srgbClr>
                </a:solidFill>
                <a:latin typeface="Inter"/>
                <a:ea typeface="Inter"/>
                <a:cs typeface="Inter"/>
              </a:rPr>
              <a:t>01</a:t>
            </a:r>
            <a:endParaRPr lang="en-US" sz="1100"/>
          </a:p>
        </p:txBody>
      </p:sp>
      <p:sp>
        <p:nvSpPr>
          <p:cNvPr name="AutoShape 7" id="7"/>
          <p:cNvSpPr/>
          <p:nvPr/>
        </p:nvSpPr>
        <p:spPr>
          <a:xfrm flipH="false" flipV="false" rot="0">
            <a:off x="914171" y="3637954"/>
            <a:ext cx="9522" cy="548580"/>
          </a:xfrm>
          <a:prstGeom prst="line">
            <a:avLst/>
          </a:prstGeom>
          <a:ln w="19050">
            <a:solidFill>
              <a:srgbClr val="5B8CB8">
                <a:alpha val="100000"/>
              </a:srgbClr>
            </a:solidFill>
            <a:prstDash val="solid"/>
            <a:headEnd type="none"/>
            <a:tailEnd type="none"/>
          </a:ln>
        </p:spPr>
      </p:sp>
      <p:sp>
        <p:nvSpPr>
          <p:cNvPr name="TextBox 8" id="8"/>
          <p:cNvSpPr txBox="true"/>
          <p:nvPr/>
        </p:nvSpPr>
        <p:spPr>
          <a:xfrm flipH="false" flipV="false" rot="0">
            <a:off x="1123669" y="3685579"/>
            <a:ext cx="10608197"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curriculum includes highly specialized technical tracks such as electrical installation, prosthetics and orthotics manufacturing, and custom wheelchair</a:t>
            </a:r>
            <a:endParaRPr lang="en-US" sz="1100"/>
          </a:p>
          <a:p>
            <a:pPr algn="l"/>
            <a:r>
              <a:rPr b="false" i="false" strike="noStrike" sz="1200">
                <a:ln/>
                <a:solidFill>
                  <a:srgbClr val="0A1F3D">
                    <a:alpha val="85098"/>
                  </a:srgbClr>
                </a:solidFill>
                <a:latin typeface="Source Han Sans"/>
                <a:ea typeface="Source Han Sans"/>
                <a:cs typeface="Source Han Sans"/>
              </a:rPr>
              <a:t>fabrication, requiring precision and engineering cognition.</a:t>
            </a:r>
            <a:endParaRPr/>
          </a:p>
        </p:txBody>
      </p:sp>
      <p:sp>
        <p:nvSpPr>
          <p:cNvPr name="TextBox 9" id="9"/>
          <p:cNvSpPr txBox="true"/>
          <p:nvPr/>
        </p:nvSpPr>
        <p:spPr>
          <a:xfrm flipH="false" flipV="false" rot="0">
            <a:off x="457086" y="4500860"/>
            <a:ext cx="266633"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40000"/>
                  </a:srgbClr>
                </a:solidFill>
                <a:latin typeface="Inter"/>
                <a:ea typeface="Inter"/>
                <a:cs typeface="Inter"/>
              </a:rPr>
              <a:t>02</a:t>
            </a:r>
            <a:endParaRPr lang="en-US" sz="1100"/>
          </a:p>
        </p:txBody>
      </p:sp>
      <p:sp>
        <p:nvSpPr>
          <p:cNvPr name="AutoShape 10" id="10"/>
          <p:cNvSpPr/>
          <p:nvPr/>
        </p:nvSpPr>
        <p:spPr>
          <a:xfrm flipH="false" flipV="false" rot="0">
            <a:off x="914171" y="4453235"/>
            <a:ext cx="9522" cy="548580"/>
          </a:xfrm>
          <a:prstGeom prst="line">
            <a:avLst/>
          </a:prstGeom>
          <a:ln w="19050">
            <a:solidFill>
              <a:srgbClr val="5B8CB8">
                <a:alpha val="100000"/>
              </a:srgbClr>
            </a:solidFill>
            <a:prstDash val="solid"/>
            <a:headEnd type="none"/>
            <a:tailEnd type="none"/>
          </a:ln>
        </p:spPr>
      </p:sp>
      <p:sp>
        <p:nvSpPr>
          <p:cNvPr name="TextBox 11" id="11"/>
          <p:cNvSpPr txBox="true"/>
          <p:nvPr/>
        </p:nvSpPr>
        <p:spPr>
          <a:xfrm flipH="false" flipV="false" rot="0">
            <a:off x="1123669" y="4500860"/>
            <a:ext cx="10608197"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Professional tracks like office management and fine arts provide diverse pathways that leverage the cognitive and creative strengths of individuals whose</a:t>
            </a:r>
            <a:endParaRPr lang="en-US" sz="1100"/>
          </a:p>
          <a:p>
            <a:pPr algn="l"/>
            <a:r>
              <a:rPr b="false" i="false" strike="noStrike" sz="1200">
                <a:ln/>
                <a:solidFill>
                  <a:srgbClr val="0A1F3D">
                    <a:alpha val="85098"/>
                  </a:srgbClr>
                </a:solidFill>
                <a:latin typeface="Source Han Sans"/>
                <a:ea typeface="Source Han Sans"/>
                <a:cs typeface="Source Han Sans"/>
              </a:rPr>
              <a:t>physical mobility may be restricted.</a:t>
            </a:r>
            <a:endParaRPr/>
          </a:p>
        </p:txBody>
      </p:sp>
      <p:sp>
        <p:nvSpPr>
          <p:cNvPr name="TextBox 12" id="12"/>
          <p:cNvSpPr txBox="true"/>
          <p:nvPr/>
        </p:nvSpPr>
        <p:spPr>
          <a:xfrm flipH="false" flipV="false" rot="0">
            <a:off x="457086" y="5316141"/>
            <a:ext cx="266633"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40000"/>
                  </a:srgbClr>
                </a:solidFill>
                <a:latin typeface="Inter"/>
                <a:ea typeface="Inter"/>
                <a:cs typeface="Inter"/>
              </a:rPr>
              <a:t>03</a:t>
            </a:r>
            <a:endParaRPr lang="en-US" sz="1100"/>
          </a:p>
        </p:txBody>
      </p:sp>
      <p:sp>
        <p:nvSpPr>
          <p:cNvPr name="AutoShape 13" id="13"/>
          <p:cNvSpPr/>
          <p:nvPr/>
        </p:nvSpPr>
        <p:spPr>
          <a:xfrm flipH="false" flipV="false" rot="0">
            <a:off x="914171" y="5268516"/>
            <a:ext cx="9522" cy="548580"/>
          </a:xfrm>
          <a:prstGeom prst="line">
            <a:avLst/>
          </a:prstGeom>
          <a:ln w="19050">
            <a:solidFill>
              <a:srgbClr val="5B8CB8">
                <a:alpha val="100000"/>
              </a:srgbClr>
            </a:solidFill>
            <a:prstDash val="solid"/>
            <a:headEnd type="none"/>
            <a:tailEnd type="none"/>
          </a:ln>
        </p:spPr>
      </p:sp>
      <p:sp>
        <p:nvSpPr>
          <p:cNvPr name="TextBox 14" id="14"/>
          <p:cNvSpPr txBox="true"/>
          <p:nvPr/>
        </p:nvSpPr>
        <p:spPr>
          <a:xfrm flipH="false" flipV="false" rot="0">
            <a:off x="1123669" y="5316141"/>
            <a:ext cx="10608197"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Graduates from PLPP are uniquely positioned to enter niche, high-demand sectors, effectively bypassing the intense competition and physical demands of</a:t>
            </a:r>
            <a:endParaRPr lang="en-US" sz="1100"/>
          </a:p>
          <a:p>
            <a:pPr algn="l"/>
            <a:r>
              <a:rPr b="false" i="false" strike="noStrike" sz="1200">
                <a:ln/>
                <a:solidFill>
                  <a:srgbClr val="0A1F3D">
                    <a:alpha val="85098"/>
                  </a:srgbClr>
                </a:solidFill>
                <a:latin typeface="Source Han Sans"/>
                <a:ea typeface="Source Han Sans"/>
                <a:cs typeface="Source Han Sans"/>
              </a:rPr>
              <a:t>general entry-level labor markets.</a:t>
            </a:r>
            <a:endParaRPr/>
          </a:p>
        </p:txBody>
      </p:sp>
    </p:spTree>
  </p:cSld>
  <p:clrMapOvr>
    <a:masterClrMapping/>
  </p:clrMapOvr>
</p:sld>
</file>

<file path=ppt/slides/slide20.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Supported Employment Framework</a:t>
            </a:r>
            <a:endParaRPr lang="en-US" sz="1100"/>
          </a:p>
        </p:txBody>
      </p:sp>
      <p:sp>
        <p:nvSpPr>
          <p:cNvPr name="TextBox 4" id="4"/>
          <p:cNvSpPr txBox="true"/>
          <p:nvPr/>
        </p:nvSpPr>
        <p:spPr>
          <a:xfrm flipH="false" flipV="false" rot="0">
            <a:off x="457086" y="790575"/>
            <a:ext cx="11274781" cy="898178"/>
          </a:xfrm>
          <a:prstGeom prst="rect">
            <a:avLst/>
          </a:prstGeom>
          <a:ln>
            <a:headEnd type="none"/>
            <a:tailEnd type="none"/>
          </a:ln>
        </p:spPr>
        <p:txBody>
          <a:bodyPr anchor="t" rtlCol="false" anchorCtr="false" wrap="square" lIns="0" rIns="0" tIns="0" bIns="0" vert="horz"/>
          <a:lstStyle/>
          <a:p>
            <a:pPr algn="l">
              <a:defRPr/>
            </a:pPr>
            <a:r>
              <a:rPr lang="en-US" b="true" i="false" strike="noStrike" sz="3100">
                <a:ln/>
                <a:solidFill>
                  <a:srgbClr val="0A1F3D">
                    <a:alpha val="100000"/>
                  </a:srgbClr>
                </a:solidFill>
                <a:latin typeface="Source Han Serif CN"/>
                <a:ea typeface="Source Han Serif CN"/>
                <a:cs typeface="Source Han Serif CN"/>
              </a:rPr>
              <a:t>JKM Job Coach:</a:t>
            </a:r>
            <a:endParaRPr lang="en-US" sz="1100"/>
          </a:p>
          <a:p>
            <a:pPr algn="l"/>
            <a:r>
              <a:rPr b="true" i="false" strike="noStrike" sz="3100">
                <a:ln/>
                <a:solidFill>
                  <a:srgbClr val="0A1F3D">
                    <a:alpha val="100000"/>
                  </a:srgbClr>
                </a:solidFill>
                <a:latin typeface="Source Han Serif CN"/>
                <a:ea typeface="Source Han Serif CN"/>
                <a:cs typeface="Source Han Serif CN"/>
              </a:rPr>
              <a:t>Continuous Employment Support Model</a:t>
            </a:r>
            <a:endParaRPr/>
          </a:p>
        </p:txBody>
      </p:sp>
      <p:sp>
        <p:nvSpPr>
          <p:cNvPr name="TextBox 5" id="5"/>
          <p:cNvSpPr txBox="true"/>
          <p:nvPr/>
        </p:nvSpPr>
        <p:spPr>
          <a:xfrm flipH="false" flipV="false" rot="0">
            <a:off x="457086" y="1967805"/>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The JKM Job Coach system represents the cornerstone of Kuala Lumpur's supported employment framework, operating on a</a:t>
            </a:r>
            <a:endParaRPr lang="en-US" sz="1100"/>
          </a:p>
          <a:p>
            <a:pPr algn="l"/>
            <a:r>
              <a:rPr b="false" i="false" strike="noStrike" sz="1200">
                <a:ln/>
                <a:solidFill>
                  <a:srgbClr val="0A1F3D">
                    <a:alpha val="72156"/>
                  </a:srgbClr>
                </a:solidFill>
                <a:latin typeface="Source Han Sans"/>
                <a:ea typeface="Source Han Sans"/>
                <a:cs typeface="Source Han Sans"/>
              </a:rPr>
              <a:t>rigorous, evidence-based six-step model — ensuring that support is not an ad-hoc intervention but a continuous, scientifically</a:t>
            </a:r>
            <a:endParaRPr/>
          </a:p>
          <a:p>
            <a:pPr algn="l"/>
            <a:r>
              <a:rPr b="false" i="false" strike="noStrike" sz="1200">
                <a:ln/>
                <a:solidFill>
                  <a:srgbClr val="0A1F3D">
                    <a:alpha val="72156"/>
                  </a:srgbClr>
                </a:solidFill>
                <a:latin typeface="Source Han Sans"/>
                <a:ea typeface="Source Han Sans"/>
                <a:cs typeface="Source Han Sans"/>
              </a:rPr>
              <a:t>managed process.</a:t>
            </a:r>
            <a:endParaRPr/>
          </a:p>
        </p:txBody>
      </p:sp>
      <p:sp>
        <p:nvSpPr>
          <p:cNvPr name="AutoShape 6" id="6"/>
          <p:cNvSpPr/>
          <p:nvPr/>
        </p:nvSpPr>
        <p:spPr>
          <a:xfrm flipH="false" flipV="false" rot="0">
            <a:off x="457086" y="3211116"/>
            <a:ext cx="28567" cy="847725"/>
          </a:xfrm>
          <a:prstGeom prst="roundRect">
            <a:avLst>
              <a:gd name="adj" fmla="val 50000"/>
            </a:avLst>
          </a:prstGeom>
          <a:solidFill>
            <a:srgbClr val="5B8CB8">
              <a:alpha val="100000"/>
            </a:srgbClr>
          </a:solidFill>
          <a:ln>
            <a:headEnd type="none"/>
            <a:tailEnd type="none"/>
          </a:ln>
        </p:spPr>
      </p:sp>
      <p:sp>
        <p:nvSpPr>
          <p:cNvPr name="TextBox 7" id="7"/>
          <p:cNvSpPr txBox="true"/>
          <p:nvPr/>
        </p:nvSpPr>
        <p:spPr>
          <a:xfrm flipH="false" flipV="false" rot="0">
            <a:off x="676106" y="3230165"/>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Phase 01 — Assessment &amp; Matching</a:t>
            </a:r>
            <a:endParaRPr lang="en-US" sz="1100"/>
          </a:p>
        </p:txBody>
      </p:sp>
      <p:sp>
        <p:nvSpPr>
          <p:cNvPr name="TextBox 8" id="8"/>
          <p:cNvSpPr txBox="true"/>
          <p:nvPr/>
        </p:nvSpPr>
        <p:spPr>
          <a:xfrm flipH="false" flipV="false" rot="0">
            <a:off x="676106" y="3506391"/>
            <a:ext cx="11055760" cy="490538"/>
          </a:xfrm>
          <a:prstGeom prst="rect">
            <a:avLst/>
          </a:prstGeom>
          <a:ln>
            <a:headEnd type="none"/>
            <a:tailEnd type="none"/>
          </a:ln>
        </p:spPr>
        <p:txBody>
          <a:bodyPr anchor="t" rtlCol="false" anchorCtr="false" wrap="square" lIns="0" rIns="0" tIns="0" bIns="0" vert="horz"/>
          <a:lstStyle/>
          <a:p>
            <a:pPr algn="l">
              <a:defRPr/>
            </a:pPr>
            <a:r>
              <a:rPr lang="en-US" b="false" i="false" strike="noStrike" sz="1300">
                <a:ln/>
                <a:solidFill>
                  <a:srgbClr val="0A1F3D">
                    <a:alpha val="87843"/>
                  </a:srgbClr>
                </a:solidFill>
                <a:latin typeface="Source Han Sans"/>
                <a:ea typeface="Source Han Sans"/>
                <a:cs typeface="Source Han Sans"/>
              </a:rPr>
              <a:t>The process initiates with comprehensive individual and workplace assessments, ensuring a highly accurate job matching phase that minimizes</a:t>
            </a:r>
            <a:endParaRPr lang="en-US" sz="1100"/>
          </a:p>
          <a:p>
            <a:pPr algn="l"/>
            <a:r>
              <a:rPr b="false" i="false" strike="noStrike" sz="1300">
                <a:ln/>
                <a:solidFill>
                  <a:srgbClr val="0A1F3D">
                    <a:alpha val="87843"/>
                  </a:srgbClr>
                </a:solidFill>
                <a:latin typeface="Source Han Sans"/>
                <a:ea typeface="Source Han Sans"/>
                <a:cs typeface="Source Han Sans"/>
              </a:rPr>
              <a:t>early friction and unrealistic expectations.</a:t>
            </a:r>
            <a:endParaRPr/>
          </a:p>
        </p:txBody>
      </p:sp>
      <p:sp>
        <p:nvSpPr>
          <p:cNvPr name="AutoShape 9" id="9"/>
          <p:cNvSpPr/>
          <p:nvPr/>
        </p:nvSpPr>
        <p:spPr>
          <a:xfrm flipH="false" flipV="false" rot="0">
            <a:off x="457086" y="4325541"/>
            <a:ext cx="28567" cy="847725"/>
          </a:xfrm>
          <a:prstGeom prst="roundRect">
            <a:avLst>
              <a:gd name="adj" fmla="val 50000"/>
            </a:avLst>
          </a:prstGeom>
          <a:solidFill>
            <a:srgbClr val="5B8CB8">
              <a:alpha val="100000"/>
            </a:srgbClr>
          </a:solidFill>
          <a:ln>
            <a:headEnd type="none"/>
            <a:tailEnd type="none"/>
          </a:ln>
        </p:spPr>
      </p:sp>
      <p:sp>
        <p:nvSpPr>
          <p:cNvPr name="TextBox 10" id="10"/>
          <p:cNvSpPr txBox="true"/>
          <p:nvPr/>
        </p:nvSpPr>
        <p:spPr>
          <a:xfrm flipH="false" flipV="false" rot="0">
            <a:off x="676106" y="4344591"/>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Phase 02 — On-Site Support &amp; Fading</a:t>
            </a:r>
            <a:endParaRPr lang="en-US" sz="1100"/>
          </a:p>
        </p:txBody>
      </p:sp>
      <p:sp>
        <p:nvSpPr>
          <p:cNvPr name="TextBox 11" id="11"/>
          <p:cNvSpPr txBox="true"/>
          <p:nvPr/>
        </p:nvSpPr>
        <p:spPr>
          <a:xfrm flipH="false" flipV="false" rot="0">
            <a:off x="676106" y="4620815"/>
            <a:ext cx="11055760" cy="490538"/>
          </a:xfrm>
          <a:prstGeom prst="rect">
            <a:avLst/>
          </a:prstGeom>
          <a:ln>
            <a:headEnd type="none"/>
            <a:tailEnd type="none"/>
          </a:ln>
        </p:spPr>
        <p:txBody>
          <a:bodyPr anchor="t" rtlCol="false" anchorCtr="false" wrap="square" lIns="0" rIns="0" tIns="0" bIns="0" vert="horz"/>
          <a:lstStyle/>
          <a:p>
            <a:pPr algn="l">
              <a:defRPr/>
            </a:pPr>
            <a:r>
              <a:rPr lang="en-US" b="false" i="false" strike="noStrike" sz="1300">
                <a:ln/>
                <a:solidFill>
                  <a:srgbClr val="0A1F3D">
                    <a:alpha val="87843"/>
                  </a:srgbClr>
                </a:solidFill>
                <a:latin typeface="Source Han Sans"/>
                <a:ea typeface="Source Han Sans"/>
                <a:cs typeface="Source Han Sans"/>
              </a:rPr>
              <a:t>Intensive on-site support is provided during the initial onboarding phase, gradually fading into 'natural support' as the employee builds</a:t>
            </a:r>
            <a:endParaRPr lang="en-US" sz="1100"/>
          </a:p>
          <a:p>
            <a:pPr algn="l"/>
            <a:r>
              <a:rPr b="false" i="false" strike="noStrike" sz="1300">
                <a:ln/>
                <a:solidFill>
                  <a:srgbClr val="0A1F3D">
                    <a:alpha val="87843"/>
                  </a:srgbClr>
                </a:solidFill>
                <a:latin typeface="Source Han Sans"/>
                <a:ea typeface="Source Han Sans"/>
                <a:cs typeface="Source Han Sans"/>
              </a:rPr>
              <a:t>competence and workplace relationships stabilize.</a:t>
            </a:r>
            <a:endParaRPr/>
          </a:p>
        </p:txBody>
      </p:sp>
      <p:sp>
        <p:nvSpPr>
          <p:cNvPr name="AutoShape 12" id="12"/>
          <p:cNvSpPr/>
          <p:nvPr/>
        </p:nvSpPr>
        <p:spPr>
          <a:xfrm flipH="false" flipV="false" rot="0">
            <a:off x="457086" y="5439966"/>
            <a:ext cx="28567" cy="847725"/>
          </a:xfrm>
          <a:prstGeom prst="roundRect">
            <a:avLst>
              <a:gd name="adj" fmla="val 50000"/>
            </a:avLst>
          </a:prstGeom>
          <a:solidFill>
            <a:srgbClr val="5B8CB8">
              <a:alpha val="100000"/>
            </a:srgbClr>
          </a:solidFill>
          <a:ln>
            <a:headEnd type="none"/>
            <a:tailEnd type="none"/>
          </a:ln>
        </p:spPr>
      </p:sp>
      <p:sp>
        <p:nvSpPr>
          <p:cNvPr name="TextBox 13" id="13"/>
          <p:cNvSpPr txBox="true"/>
          <p:nvPr/>
        </p:nvSpPr>
        <p:spPr>
          <a:xfrm flipH="false" flipV="false" rot="0">
            <a:off x="676106" y="5459016"/>
            <a:ext cx="11055760"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45098"/>
                  </a:srgbClr>
                </a:solidFill>
                <a:latin typeface="Source Han Sans"/>
                <a:ea typeface="Source Han Sans"/>
                <a:cs typeface="Source Han Sans"/>
              </a:rPr>
              <a:t>Phase 03 — Long-Term Follow-Up</a:t>
            </a:r>
            <a:endParaRPr lang="en-US" sz="1100"/>
          </a:p>
        </p:txBody>
      </p:sp>
      <p:sp>
        <p:nvSpPr>
          <p:cNvPr name="TextBox 14" id="14"/>
          <p:cNvSpPr txBox="true"/>
          <p:nvPr/>
        </p:nvSpPr>
        <p:spPr>
          <a:xfrm flipH="false" flipV="false" rot="0">
            <a:off x="676106" y="5735240"/>
            <a:ext cx="11055760" cy="490538"/>
          </a:xfrm>
          <a:prstGeom prst="rect">
            <a:avLst/>
          </a:prstGeom>
          <a:ln>
            <a:headEnd type="none"/>
            <a:tailEnd type="none"/>
          </a:ln>
        </p:spPr>
        <p:txBody>
          <a:bodyPr anchor="t" rtlCol="false" anchorCtr="false" wrap="square" lIns="0" rIns="0" tIns="0" bIns="0" vert="horz"/>
          <a:lstStyle/>
          <a:p>
            <a:pPr algn="l">
              <a:defRPr/>
            </a:pPr>
            <a:r>
              <a:rPr lang="en-US" b="false" i="false" strike="noStrike" sz="1300">
                <a:ln/>
                <a:solidFill>
                  <a:srgbClr val="0A1F3D">
                    <a:alpha val="87843"/>
                  </a:srgbClr>
                </a:solidFill>
                <a:latin typeface="Source Han Sans"/>
                <a:ea typeface="Source Han Sans"/>
                <a:cs typeface="Source Han Sans"/>
              </a:rPr>
              <a:t>Long-term follow-up mechanisms are institutionalized, allowing job coaches to intervene proactively when workplace dynamics shift or when the</a:t>
            </a:r>
            <a:endParaRPr lang="en-US" sz="1100"/>
          </a:p>
          <a:p>
            <a:pPr algn="l"/>
            <a:r>
              <a:rPr b="false" i="false" strike="noStrike" sz="1300">
                <a:ln/>
                <a:solidFill>
                  <a:srgbClr val="0A1F3D">
                    <a:alpha val="87843"/>
                  </a:srgbClr>
                </a:solidFill>
                <a:latin typeface="Source Han Sans"/>
                <a:ea typeface="Source Han Sans"/>
                <a:cs typeface="Source Han Sans"/>
              </a:rPr>
              <a:t>employee faces new adaptive challenges.</a:t>
            </a:r>
            <a:endParaRPr/>
          </a:p>
        </p:txBody>
      </p:sp>
    </p:spTree>
  </p:cSld>
  <p:clrMapOvr>
    <a:masterClrMapping/>
  </p:clrMapOvr>
</p:sld>
</file>

<file path=ppt/slides/slide21.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Core Role Definition</a:t>
            </a:r>
            <a:endParaRPr lang="en-US" sz="1100"/>
          </a:p>
        </p:txBody>
      </p:sp>
      <p:sp>
        <p:nvSpPr>
          <p:cNvPr name="TextBox 4" id="4"/>
          <p:cNvSpPr txBox="true"/>
          <p:nvPr/>
        </p:nvSpPr>
        <p:spPr>
          <a:xfrm flipH="false" flipV="false" rot="0">
            <a:off x="457086" y="790575"/>
            <a:ext cx="11274781" cy="438150"/>
          </a:xfrm>
          <a:prstGeom prst="rect">
            <a:avLst/>
          </a:prstGeom>
          <a:ln>
            <a:headEnd type="none"/>
            <a:tailEnd type="none"/>
          </a:ln>
        </p:spPr>
        <p:txBody>
          <a:bodyPr anchor="t" rtlCol="false" anchorCtr="false" wrap="none" lIns="0" rIns="0" tIns="0" bIns="0" vert="horz"/>
          <a:lstStyle/>
          <a:p>
            <a:pPr algn="l">
              <a:defRPr/>
            </a:pPr>
            <a:r>
              <a:rPr lang="en-US" b="true" i="false" strike="noStrike" sz="3100">
                <a:ln/>
                <a:solidFill>
                  <a:srgbClr val="0A1F3D">
                    <a:alpha val="100000"/>
                  </a:srgbClr>
                </a:solidFill>
                <a:latin typeface="Source Han Serif CN"/>
                <a:ea typeface="Source Han Serif CN"/>
                <a:cs typeface="Source Han Serif CN"/>
              </a:rPr>
              <a:t>What Does a Job Coach Do?</a:t>
            </a:r>
            <a:endParaRPr lang="en-US" sz="1100"/>
          </a:p>
        </p:txBody>
      </p:sp>
      <p:sp>
        <p:nvSpPr>
          <p:cNvPr name="AutoShape 5" id="5"/>
          <p:cNvSpPr/>
          <p:nvPr/>
        </p:nvSpPr>
        <p:spPr>
          <a:xfrm flipH="false" flipV="false" rot="0">
            <a:off x="457086" y="1507778"/>
            <a:ext cx="9522" cy="1200447"/>
          </a:xfrm>
          <a:prstGeom prst="line">
            <a:avLst/>
          </a:prstGeom>
          <a:ln w="28575">
            <a:solidFill>
              <a:srgbClr val="5B8CB8">
                <a:alpha val="100000"/>
              </a:srgbClr>
            </a:solidFill>
            <a:prstDash val="solid"/>
            <a:headEnd type="none"/>
            <a:tailEnd type="none"/>
          </a:ln>
        </p:spPr>
      </p:sp>
      <p:sp>
        <p:nvSpPr>
          <p:cNvPr name="TextBox 6" id="6"/>
          <p:cNvSpPr txBox="true"/>
          <p:nvPr/>
        </p:nvSpPr>
        <p:spPr>
          <a:xfrm flipH="false" flipV="false" rot="0">
            <a:off x="752287" y="1707803"/>
            <a:ext cx="10979579" cy="797123"/>
          </a:xfrm>
          <a:prstGeom prst="rect">
            <a:avLst/>
          </a:prstGeom>
          <a:ln>
            <a:headEnd type="none"/>
            <a:tailEnd type="none"/>
          </a:ln>
        </p:spPr>
        <p:txBody>
          <a:bodyPr anchor="t" rtlCol="false" anchorCtr="false" wrap="square" lIns="0" rIns="0" tIns="0" bIns="0" vert="horz"/>
          <a:lstStyle/>
          <a:p>
            <a:pPr algn="l">
              <a:defRPr/>
            </a:pPr>
            <a:r>
              <a:rPr lang="en-US" b="false" i="true" strike="noStrike" sz="1400">
                <a:ln/>
                <a:solidFill>
                  <a:srgbClr val="0A1F3D">
                    <a:alpha val="90196"/>
                  </a:srgbClr>
                </a:solidFill>
                <a:latin typeface="Source Han Serif CN"/>
                <a:ea typeface="Source Han Serif CN"/>
                <a:cs typeface="Source Han Serif CN"/>
              </a:rPr>
              <a:t>A professional Job Coach acts as an ecological mediator rather than just a skills instructor. Their primary function is to systematically modify the</a:t>
            </a:r>
            <a:endParaRPr lang="en-US" sz="1100"/>
          </a:p>
          <a:p>
            <a:pPr algn="l"/>
            <a:r>
              <a:rPr b="false" i="true" strike="noStrike" sz="1400">
                <a:ln/>
                <a:solidFill>
                  <a:srgbClr val="0A1F3D">
                    <a:alpha val="90196"/>
                  </a:srgbClr>
                </a:solidFill>
                <a:latin typeface="Source Han Serif CN"/>
                <a:ea typeface="Source Han Serif CN"/>
                <a:cs typeface="Source Han Serif CN"/>
              </a:rPr>
              <a:t>workplace environment, train neurotypical colleagues, and adapt management communication styles, thereby creating an inclusive ecosystem</a:t>
            </a:r>
            <a:endParaRPr/>
          </a:p>
          <a:p>
            <a:pPr algn="l"/>
            <a:r>
              <a:rPr b="false" i="true" strike="noStrike" sz="1400">
                <a:ln/>
                <a:solidFill>
                  <a:srgbClr val="0A1F3D">
                    <a:alpha val="90196"/>
                  </a:srgbClr>
                </a:solidFill>
                <a:latin typeface="Source Han Serif CN"/>
                <a:ea typeface="Source Han Serif CN"/>
                <a:cs typeface="Source Han Serif CN"/>
              </a:rPr>
              <a:t>where the special needs employee can gradually achieve autonomy and long-term integration.</a:t>
            </a:r>
            <a:endParaRPr/>
          </a:p>
        </p:txBody>
      </p:sp>
      <p:sp>
        <p:nvSpPr>
          <p:cNvPr name="AutoShape 7" id="7"/>
          <p:cNvSpPr/>
          <p:nvPr/>
        </p:nvSpPr>
        <p:spPr>
          <a:xfrm flipH="false" flipV="false" rot="0">
            <a:off x="457086" y="3659088"/>
            <a:ext cx="304724" cy="304800"/>
          </a:xfrm>
          <a:prstGeom prst="rect">
            <a:avLst/>
          </a:prstGeom>
          <a:solidFill>
            <a:srgbClr val="E6E9ED">
              <a:alpha val="100000"/>
            </a:srgbClr>
          </a:solidFill>
          <a:ln w="9525">
            <a:solidFill>
              <a:srgbClr val="C8CED6">
                <a:alpha val="100000"/>
              </a:srgbClr>
            </a:solidFill>
            <a:prstDash val="solid"/>
            <a:headEnd type="none"/>
            <a:tailEnd type="none"/>
          </a:ln>
        </p:spPr>
      </p:sp>
      <p:sp>
        <p:nvSpPr>
          <p:cNvPr name="TextBox 8" id="8"/>
          <p:cNvSpPr txBox="true"/>
          <p:nvPr/>
        </p:nvSpPr>
        <p:spPr>
          <a:xfrm flipH="false" flipV="false" rot="0">
            <a:off x="535201" y="3730526"/>
            <a:ext cx="226609"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60000"/>
                  </a:srgbClr>
                </a:solidFill>
                <a:latin typeface="Inter"/>
                <a:ea typeface="Inter"/>
                <a:cs typeface="Inter"/>
              </a:rPr>
              <a:t>01</a:t>
            </a:r>
            <a:endParaRPr lang="en-US" sz="1100"/>
          </a:p>
        </p:txBody>
      </p:sp>
      <p:sp>
        <p:nvSpPr>
          <p:cNvPr name="TextBox 9" id="9"/>
          <p:cNvSpPr txBox="true"/>
          <p:nvPr/>
        </p:nvSpPr>
        <p:spPr>
          <a:xfrm flipH="false" flipV="false" rot="0">
            <a:off x="952261" y="3706713"/>
            <a:ext cx="10779604"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Job coaches conduct granular task analyses and adapt instructional methodologies to match the cognitive processing styles of neurodivergent employees,</a:t>
            </a:r>
            <a:endParaRPr lang="en-US" sz="1100"/>
          </a:p>
          <a:p>
            <a:pPr algn="l"/>
            <a:r>
              <a:rPr b="false" i="false" strike="noStrike" sz="1200">
                <a:ln/>
                <a:solidFill>
                  <a:srgbClr val="0A1F3D">
                    <a:alpha val="85098"/>
                  </a:srgbClr>
                </a:solidFill>
                <a:latin typeface="Source Han Sans"/>
                <a:ea typeface="Source Han Sans"/>
                <a:cs typeface="Source Han Sans"/>
              </a:rPr>
              <a:t>ensuring comprehension and execution.</a:t>
            </a:r>
            <a:endParaRPr/>
          </a:p>
        </p:txBody>
      </p:sp>
      <p:sp>
        <p:nvSpPr>
          <p:cNvPr name="AutoShape 10" id="10"/>
          <p:cNvSpPr/>
          <p:nvPr/>
        </p:nvSpPr>
        <p:spPr>
          <a:xfrm flipH="false" flipV="false" rot="0">
            <a:off x="457086" y="4459188"/>
            <a:ext cx="304724" cy="304800"/>
          </a:xfrm>
          <a:prstGeom prst="rect">
            <a:avLst/>
          </a:prstGeom>
          <a:solidFill>
            <a:srgbClr val="E6E9ED">
              <a:alpha val="100000"/>
            </a:srgbClr>
          </a:solidFill>
          <a:ln w="9525">
            <a:solidFill>
              <a:srgbClr val="C8CED6">
                <a:alpha val="100000"/>
              </a:srgbClr>
            </a:solidFill>
            <a:prstDash val="solid"/>
            <a:headEnd type="none"/>
            <a:tailEnd type="none"/>
          </a:ln>
        </p:spPr>
      </p:sp>
      <p:sp>
        <p:nvSpPr>
          <p:cNvPr name="TextBox 11" id="11"/>
          <p:cNvSpPr txBox="true"/>
          <p:nvPr/>
        </p:nvSpPr>
        <p:spPr>
          <a:xfrm flipH="false" flipV="false" rot="0">
            <a:off x="535201" y="4530626"/>
            <a:ext cx="226609"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60000"/>
                  </a:srgbClr>
                </a:solidFill>
                <a:latin typeface="Inter"/>
                <a:ea typeface="Inter"/>
                <a:cs typeface="Inter"/>
              </a:rPr>
              <a:t>02</a:t>
            </a:r>
            <a:endParaRPr lang="en-US" sz="1100"/>
          </a:p>
        </p:txBody>
      </p:sp>
      <p:sp>
        <p:nvSpPr>
          <p:cNvPr name="TextBox 12" id="12"/>
          <p:cNvSpPr txBox="true"/>
          <p:nvPr/>
        </p:nvSpPr>
        <p:spPr>
          <a:xfrm flipH="false" flipV="false" rot="0">
            <a:off x="952261" y="4506813"/>
            <a:ext cx="10779604"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They actively train supervisors and coworkers, fostering a culture of natural support and empathy within the team, which is critical for the employee's social</a:t>
            </a:r>
            <a:endParaRPr lang="en-US" sz="1100"/>
          </a:p>
          <a:p>
            <a:pPr algn="l"/>
            <a:r>
              <a:rPr b="false" i="false" strike="noStrike" sz="1200">
                <a:ln/>
                <a:solidFill>
                  <a:srgbClr val="0A1F3D">
                    <a:alpha val="85098"/>
                  </a:srgbClr>
                </a:solidFill>
                <a:latin typeface="Source Han Sans"/>
                <a:ea typeface="Source Han Sans"/>
                <a:cs typeface="Source Han Sans"/>
              </a:rPr>
              <a:t>integration and psychological safety.</a:t>
            </a:r>
            <a:endParaRPr/>
          </a:p>
        </p:txBody>
      </p:sp>
      <p:sp>
        <p:nvSpPr>
          <p:cNvPr name="AutoShape 13" id="13"/>
          <p:cNvSpPr/>
          <p:nvPr/>
        </p:nvSpPr>
        <p:spPr>
          <a:xfrm flipH="false" flipV="false" rot="0">
            <a:off x="457086" y="5259288"/>
            <a:ext cx="304724" cy="304800"/>
          </a:xfrm>
          <a:prstGeom prst="rect">
            <a:avLst/>
          </a:prstGeom>
          <a:solidFill>
            <a:srgbClr val="E6E9ED">
              <a:alpha val="100000"/>
            </a:srgbClr>
          </a:solidFill>
          <a:ln w="9525">
            <a:solidFill>
              <a:srgbClr val="C8CED6">
                <a:alpha val="100000"/>
              </a:srgbClr>
            </a:solidFill>
            <a:prstDash val="solid"/>
            <a:headEnd type="none"/>
            <a:tailEnd type="none"/>
          </a:ln>
        </p:spPr>
      </p:sp>
      <p:sp>
        <p:nvSpPr>
          <p:cNvPr name="TextBox 14" id="14"/>
          <p:cNvSpPr txBox="true"/>
          <p:nvPr/>
        </p:nvSpPr>
        <p:spPr>
          <a:xfrm flipH="false" flipV="false" rot="0">
            <a:off x="535201" y="5330726"/>
            <a:ext cx="226609" cy="152400"/>
          </a:xfrm>
          <a:prstGeom prst="rect">
            <a:avLst/>
          </a:prstGeom>
          <a:ln>
            <a:headEnd type="none"/>
            <a:tailEnd type="none"/>
          </a:ln>
        </p:spPr>
        <p:txBody>
          <a:bodyPr anchor="t" rtlCol="false" anchorCtr="false" wrap="none" lIns="0" rIns="0" tIns="0" bIns="0" vert="horz"/>
          <a:lstStyle/>
          <a:p>
            <a:pPr algn="l">
              <a:defRPr/>
            </a:pPr>
            <a:r>
              <a:rPr lang="en-US" b="true" i="false" strike="noStrike" sz="1000">
                <a:ln/>
                <a:solidFill>
                  <a:srgbClr val="0A1F3D">
                    <a:alpha val="60000"/>
                  </a:srgbClr>
                </a:solidFill>
                <a:latin typeface="Inter"/>
                <a:ea typeface="Inter"/>
                <a:cs typeface="Inter"/>
              </a:rPr>
              <a:t>03</a:t>
            </a:r>
            <a:endParaRPr lang="en-US" sz="1100"/>
          </a:p>
        </p:txBody>
      </p:sp>
      <p:sp>
        <p:nvSpPr>
          <p:cNvPr name="TextBox 15" id="15"/>
          <p:cNvSpPr txBox="true"/>
          <p:nvPr/>
        </p:nvSpPr>
        <p:spPr>
          <a:xfrm flipH="false" flipV="false" rot="0">
            <a:off x="952261" y="5306913"/>
            <a:ext cx="10779604" cy="428625"/>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Coaches advocate for and assist in implementing physical and procedural workplace accessibility improvements, while strategically fading their direct presence</a:t>
            </a:r>
            <a:endParaRPr lang="en-US" sz="1100"/>
          </a:p>
          <a:p>
            <a:pPr algn="l"/>
            <a:r>
              <a:rPr b="false" i="false" strike="noStrike" sz="1200">
                <a:ln/>
                <a:solidFill>
                  <a:srgbClr val="0A1F3D">
                    <a:alpha val="85098"/>
                  </a:srgbClr>
                </a:solidFill>
                <a:latin typeface="Source Han Sans"/>
                <a:ea typeface="Source Han Sans"/>
                <a:cs typeface="Source Han Sans"/>
              </a:rPr>
              <a:t>to promote the employee's ultimate independence.</a:t>
            </a:r>
            <a:endParaRPr/>
          </a:p>
        </p:txBody>
      </p:sp>
    </p:spTree>
  </p:cSld>
  <p:clrMapOvr>
    <a:masterClrMapping/>
  </p:clrMapOvr>
</p:sld>
</file>

<file path=ppt/slides/slide22.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Corporate Inclusion · Employment Pathways</a:t>
            </a:r>
            <a:endParaRPr lang="en-US" sz="1100"/>
          </a:p>
        </p:txBody>
      </p:sp>
      <p:sp>
        <p:nvSpPr>
          <p:cNvPr name="TextBox 4" id="4"/>
          <p:cNvSpPr txBox="true"/>
          <p:nvPr/>
        </p:nvSpPr>
        <p:spPr>
          <a:xfrm flipH="false" flipV="false" rot="0">
            <a:off x="457086" y="790575"/>
            <a:ext cx="11274781" cy="885825"/>
          </a:xfrm>
          <a:prstGeom prst="rect">
            <a:avLst/>
          </a:prstGeom>
          <a:ln>
            <a:headEnd type="none"/>
            <a:tailEnd type="none"/>
          </a:ln>
        </p:spPr>
        <p:txBody>
          <a:bodyPr anchor="t" rtlCol="false" anchorCtr="false" wrap="squar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Corporate Supported Employment:</a:t>
            </a:r>
            <a:endParaRPr lang="en-US" sz="1100"/>
          </a:p>
          <a:p>
            <a:pPr algn="l"/>
            <a:r>
              <a:rPr b="true" i="false" strike="noStrike" sz="3000">
                <a:ln/>
                <a:solidFill>
                  <a:srgbClr val="0A1F3D">
                    <a:alpha val="100000"/>
                  </a:srgbClr>
                </a:solidFill>
                <a:latin typeface="Source Han Serif CN"/>
                <a:ea typeface="Source Han Serif CN"/>
                <a:cs typeface="Source Han Serif CN"/>
              </a:rPr>
              <a:t>From Training to Real Jobs</a:t>
            </a:r>
            <a:endParaRPr/>
          </a:p>
        </p:txBody>
      </p:sp>
      <p:sp>
        <p:nvSpPr>
          <p:cNvPr name="TextBox 5" id="5"/>
          <p:cNvSpPr txBox="true"/>
          <p:nvPr/>
        </p:nvSpPr>
        <p:spPr>
          <a:xfrm flipH="false" flipV="false" rot="0">
            <a:off x="457086" y="1924050"/>
            <a:ext cx="11731866" cy="731341"/>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Corporate supported employment in Kuala Lumpur transforms private enterprises from passive recipients of labor into active partners in the</a:t>
            </a:r>
            <a:endParaRPr lang="en-US" sz="1100"/>
          </a:p>
          <a:p>
            <a:pPr algn="l"/>
            <a:r>
              <a:rPr b="false" i="false" strike="noStrike" sz="1200">
                <a:ln/>
                <a:solidFill>
                  <a:srgbClr val="0A1F3D">
                    <a:alpha val="74901"/>
                  </a:srgbClr>
                </a:solidFill>
                <a:latin typeface="Source Han Sans"/>
                <a:ea typeface="Source Han Sans"/>
                <a:cs typeface="Source Han Sans"/>
              </a:rPr>
              <a:t>vocational transition ecosystem. By establishing dedicated corporate academies and structured partnership programs, businesses integrate inclusivity</a:t>
            </a:r>
            <a:endParaRPr/>
          </a:p>
          <a:p>
            <a:pPr algn="l"/>
            <a:r>
              <a:rPr b="false" i="false" strike="noStrike" sz="1200">
                <a:ln/>
                <a:solidFill>
                  <a:srgbClr val="0A1F3D">
                    <a:alpha val="74901"/>
                  </a:srgbClr>
                </a:solidFill>
                <a:latin typeface="Source Han Sans"/>
                <a:ea typeface="Source Han Sans"/>
                <a:cs typeface="Source Han Sans"/>
              </a:rPr>
              <a:t>into their core operations, providing special needs individuals with authentic, compensated career pathways rather than mere charitable tokenism.</a:t>
            </a:r>
            <a:endParaRPr/>
          </a:p>
        </p:txBody>
      </p:sp>
      <p:sp>
        <p:nvSpPr>
          <p:cNvPr name="TextBox 6" id="6"/>
          <p:cNvSpPr txBox="true"/>
          <p:nvPr/>
        </p:nvSpPr>
        <p:spPr>
          <a:xfrm flipH="false" flipV="false" rot="0">
            <a:off x="457086" y="3186560"/>
            <a:ext cx="228543"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0A1F3D">
                    <a:alpha val="40000"/>
                  </a:srgbClr>
                </a:solidFill>
                <a:latin typeface="Source Han Sans"/>
                <a:ea typeface="Source Han Sans"/>
                <a:cs typeface="Source Han Sans"/>
              </a:rPr>
              <a:t>01</a:t>
            </a:r>
            <a:endParaRPr lang="en-US" sz="1100"/>
          </a:p>
        </p:txBody>
      </p:sp>
      <p:sp>
        <p:nvSpPr>
          <p:cNvPr name="TextBox 7" id="7"/>
          <p:cNvSpPr txBox="true"/>
          <p:nvPr/>
        </p:nvSpPr>
        <p:spPr>
          <a:xfrm flipH="false" flipV="false" rot="0">
            <a:off x="837990" y="3186560"/>
            <a:ext cx="10893876"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Major corporate entities, including large shopping malls and supermarket chains, have established internal academies and structured partnerships specifically</a:t>
            </a:r>
            <a:endParaRPr lang="en-US" sz="1100"/>
          </a:p>
          <a:p>
            <a:pPr algn="l"/>
            <a:r>
              <a:rPr b="false" i="false" strike="noStrike" sz="1200">
                <a:ln/>
                <a:solidFill>
                  <a:srgbClr val="0A1F3D">
                    <a:alpha val="85098"/>
                  </a:srgbClr>
                </a:solidFill>
                <a:latin typeface="Source Han Sans"/>
                <a:ea typeface="Source Han Sans"/>
                <a:cs typeface="Source Han Sans"/>
              </a:rPr>
              <a:t>designed to onboard and train neurodivergent talent.</a:t>
            </a:r>
            <a:endParaRPr/>
          </a:p>
        </p:txBody>
      </p:sp>
      <p:sp>
        <p:nvSpPr>
          <p:cNvPr name="TextBox 8" id="8"/>
          <p:cNvSpPr txBox="true"/>
          <p:nvPr/>
        </p:nvSpPr>
        <p:spPr>
          <a:xfrm flipH="false" flipV="false" rot="0">
            <a:off x="457086" y="4001840"/>
            <a:ext cx="228543"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0A1F3D">
                    <a:alpha val="40000"/>
                  </a:srgbClr>
                </a:solidFill>
                <a:latin typeface="Source Han Sans"/>
                <a:ea typeface="Source Han Sans"/>
                <a:cs typeface="Source Han Sans"/>
              </a:rPr>
              <a:t>02</a:t>
            </a:r>
            <a:endParaRPr lang="en-US" sz="1100"/>
          </a:p>
        </p:txBody>
      </p:sp>
      <p:sp>
        <p:nvSpPr>
          <p:cNvPr name="TextBox 9" id="9"/>
          <p:cNvSpPr txBox="true"/>
          <p:nvPr/>
        </p:nvSpPr>
        <p:spPr>
          <a:xfrm flipH="false" flipV="false" rot="0">
            <a:off x="837990" y="4001840"/>
            <a:ext cx="10912326"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The employment pipeline follows a rigorous sequence: targeted skills training, precise job matching, intensive workplace support, and continuous post-hire follow-</a:t>
            </a:r>
            <a:endParaRPr lang="en-US" sz="1100"/>
          </a:p>
          <a:p>
            <a:pPr algn="l"/>
            <a:r>
              <a:rPr b="false" i="false" strike="noStrike" sz="1200">
                <a:ln/>
                <a:solidFill>
                  <a:srgbClr val="0A1F3D">
                    <a:alpha val="85098"/>
                  </a:srgbClr>
                </a:solidFill>
                <a:latin typeface="Source Han Sans"/>
                <a:ea typeface="Source Han Sans"/>
                <a:cs typeface="Source Han Sans"/>
              </a:rPr>
              <a:t>up to ensure retention.</a:t>
            </a:r>
            <a:endParaRPr/>
          </a:p>
        </p:txBody>
      </p:sp>
      <p:sp>
        <p:nvSpPr>
          <p:cNvPr name="TextBox 10" id="10"/>
          <p:cNvSpPr txBox="true"/>
          <p:nvPr/>
        </p:nvSpPr>
        <p:spPr>
          <a:xfrm flipH="false" flipV="false" rot="0">
            <a:off x="457086" y="4817120"/>
            <a:ext cx="228543" cy="142875"/>
          </a:xfrm>
          <a:prstGeom prst="rect">
            <a:avLst/>
          </a:prstGeom>
          <a:ln>
            <a:headEnd type="none"/>
            <a:tailEnd type="none"/>
          </a:ln>
        </p:spPr>
        <p:txBody>
          <a:bodyPr anchor="t" rtlCol="false" anchorCtr="false" wrap="none" lIns="0" rIns="0" tIns="0" bIns="0" vert="horz"/>
          <a:lstStyle/>
          <a:p>
            <a:pPr algn="l">
              <a:defRPr/>
            </a:pPr>
            <a:r>
              <a:rPr lang="en-US" b="true" i="false" strike="noStrike" sz="900">
                <a:ln/>
                <a:solidFill>
                  <a:srgbClr val="0A1F3D">
                    <a:alpha val="40000"/>
                  </a:srgbClr>
                </a:solidFill>
                <a:latin typeface="Source Han Sans"/>
                <a:ea typeface="Source Han Sans"/>
                <a:cs typeface="Source Han Sans"/>
              </a:rPr>
              <a:t>03</a:t>
            </a:r>
            <a:endParaRPr lang="en-US" sz="1100"/>
          </a:p>
        </p:txBody>
      </p:sp>
      <p:sp>
        <p:nvSpPr>
          <p:cNvPr name="TextBox 11" id="11"/>
          <p:cNvSpPr txBox="true"/>
          <p:nvPr/>
        </p:nvSpPr>
        <p:spPr>
          <a:xfrm flipH="false" flipV="false" rot="0">
            <a:off x="837990" y="4817120"/>
            <a:ext cx="10893876"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This model shifts the paradigm from charity-based hiring to value-driven inclusion, where employees are retained for their genuine contributions to operational</a:t>
            </a:r>
            <a:endParaRPr lang="en-US" sz="1100"/>
          </a:p>
          <a:p>
            <a:pPr algn="l"/>
            <a:r>
              <a:rPr b="false" i="false" strike="noStrike" sz="1200">
                <a:ln/>
                <a:solidFill>
                  <a:srgbClr val="0A1F3D">
                    <a:alpha val="85098"/>
                  </a:srgbClr>
                </a:solidFill>
                <a:latin typeface="Source Han Sans"/>
                <a:ea typeface="Source Han Sans"/>
                <a:cs typeface="Source Han Sans"/>
              </a:rPr>
              <a:t>efficiency and corporate culture.</a:t>
            </a:r>
            <a:endParaRPr/>
          </a:p>
        </p:txBody>
      </p:sp>
      <p:sp>
        <p:nvSpPr>
          <p:cNvPr name="AutoShape 12" id="12"/>
          <p:cNvSpPr/>
          <p:nvPr/>
        </p:nvSpPr>
        <p:spPr>
          <a:xfrm flipH="false" flipV="false" rot="0">
            <a:off x="457086" y="5660975"/>
            <a:ext cx="9522" cy="579091"/>
          </a:xfrm>
          <a:prstGeom prst="line">
            <a:avLst/>
          </a:prstGeom>
          <a:ln w="19050">
            <a:solidFill>
              <a:srgbClr val="5B8CB8">
                <a:alpha val="100000"/>
              </a:srgbClr>
            </a:solidFill>
            <a:prstDash val="solid"/>
            <a:headEnd type="none"/>
            <a:tailEnd type="none"/>
          </a:ln>
        </p:spPr>
      </p:sp>
      <p:sp>
        <p:nvSpPr>
          <p:cNvPr name="TextBox 13" id="13"/>
          <p:cNvSpPr txBox="true"/>
          <p:nvPr/>
        </p:nvSpPr>
        <p:spPr>
          <a:xfrm flipH="false" flipV="false" rot="0">
            <a:off x="704673" y="5851475"/>
            <a:ext cx="11484279" cy="190500"/>
          </a:xfrm>
          <a:prstGeom prst="rect">
            <a:avLst/>
          </a:prstGeom>
          <a:ln>
            <a:headEnd type="none"/>
            <a:tailEnd type="none"/>
          </a:ln>
        </p:spPr>
        <p:txBody>
          <a:bodyPr anchor="t" rtlCol="false" anchorCtr="false" wrap="none" lIns="0" rIns="0" tIns="0" bIns="0" vert="horz"/>
          <a:lstStyle/>
          <a:p>
            <a:pPr algn="l">
              <a:defRPr/>
            </a:pPr>
            <a:r>
              <a:rPr lang="en-US" b="false" i="true" strike="noStrike" sz="1300">
                <a:ln/>
                <a:solidFill>
                  <a:srgbClr val="0A1F3D">
                    <a:alpha val="100000"/>
                  </a:srgbClr>
                </a:solidFill>
                <a:latin typeface="Source Han Serif CN"/>
                <a:ea typeface="Source Han Serif CN"/>
                <a:cs typeface="Source Han Serif CN"/>
              </a:rPr>
              <a:t>"From charity-based hiring to value-driven inclusion — employees retained for genuine contributions to operational efficiency and corporate culture."</a:t>
            </a:r>
            <a:endParaRPr lang="en-US" sz="1100"/>
          </a:p>
        </p:txBody>
      </p:sp>
    </p:spTree>
  </p:cSld>
  <p:clrMapOvr>
    <a:masterClrMapping/>
  </p:clrMapOvr>
</p:sld>
</file>

<file path=ppt/slides/slide23.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Comparative Study</a:t>
            </a:r>
            <a:endParaRPr lang="en-US" sz="1100"/>
          </a:p>
        </p:txBody>
      </p:sp>
      <p:sp>
        <p:nvSpPr>
          <p:cNvPr name="TextBox 4" id="4"/>
          <p:cNvSpPr txBox="true"/>
          <p:nvPr/>
        </p:nvSpPr>
        <p:spPr>
          <a:xfrm flipH="false" flipV="false" rot="0">
            <a:off x="457086" y="752475"/>
            <a:ext cx="11274781" cy="381000"/>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0A1F3D">
                    <a:alpha val="100000"/>
                  </a:srgbClr>
                </a:solidFill>
                <a:latin typeface="Source Han Serif CN"/>
                <a:ea typeface="Source Han Serif CN"/>
                <a:cs typeface="Source Han Serif CN"/>
              </a:rPr>
              <a:t>Shanghai vs. Kuala Lumpur</a:t>
            </a:r>
            <a:endParaRPr lang="en-US" sz="1100"/>
          </a:p>
        </p:txBody>
      </p:sp>
      <p:sp>
        <p:nvSpPr>
          <p:cNvPr name="TextBox 5" id="5"/>
          <p:cNvSpPr txBox="true"/>
          <p:nvPr/>
        </p:nvSpPr>
        <p:spPr>
          <a:xfrm flipH="false" flipV="false" rot="0">
            <a:off x="457086" y="1259086"/>
            <a:ext cx="11274781" cy="161925"/>
          </a:xfrm>
          <a:prstGeom prst="rect">
            <a:avLst/>
          </a:prstGeom>
          <a:ln>
            <a:headEnd type="none"/>
            <a:tailEnd type="none"/>
          </a:ln>
        </p:spPr>
        <p:txBody>
          <a:bodyPr anchor="t" rtlCol="false" anchorCtr="false" wrap="none" lIns="0" rIns="0" tIns="0" bIns="0" vert="horz"/>
          <a:lstStyle/>
          <a:p>
            <a:pPr algn="l">
              <a:defRPr/>
            </a:pPr>
            <a:r>
              <a:rPr lang="en-US" b="false" i="false" strike="noStrike" sz="1200">
                <a:ln/>
                <a:solidFill>
                  <a:srgbClr val="0A1F3D">
                    <a:alpha val="70196"/>
                  </a:srgbClr>
                </a:solidFill>
                <a:latin typeface="Source Han Sans"/>
                <a:ea typeface="Source Han Sans"/>
                <a:cs typeface="Source Han Sans"/>
              </a:rPr>
              <a:t>Two fundamentally divergent system logics in special vocational education and employment transition.</a:t>
            </a:r>
            <a:endParaRPr lang="en-US" sz="1100"/>
          </a:p>
        </p:txBody>
      </p:sp>
      <p:sp>
        <p:nvSpPr>
          <p:cNvPr name="AutoShape 6" id="6"/>
          <p:cNvSpPr/>
          <p:nvPr/>
        </p:nvSpPr>
        <p:spPr>
          <a:xfrm flipH="false" flipV="false" rot="0">
            <a:off x="457086" y="2064692"/>
            <a:ext cx="11274781" cy="2706440"/>
          </a:xfrm>
          <a:prstGeom prst="rect">
            <a:avLst/>
          </a:prstGeom>
          <a:ln w="9525">
            <a:solidFill>
              <a:srgbClr val="C5CDD6">
                <a:alpha val="100000"/>
              </a:srgbClr>
            </a:solidFill>
            <a:prstDash val="solid"/>
            <a:headEnd type="none"/>
            <a:tailEnd type="none"/>
          </a:ln>
        </p:spPr>
      </p:sp>
      <p:sp>
        <p:nvSpPr>
          <p:cNvPr name="AutoShape 7" id="7"/>
          <p:cNvSpPr/>
          <p:nvPr/>
        </p:nvSpPr>
        <p:spPr>
          <a:xfrm flipH="false" flipV="false" rot="0">
            <a:off x="457086" y="2064692"/>
            <a:ext cx="11274781" cy="9525"/>
          </a:xfrm>
          <a:prstGeom prst="line">
            <a:avLst/>
          </a:prstGeom>
          <a:ln w="28575">
            <a:solidFill>
              <a:srgbClr val="5B8CB8">
                <a:alpha val="100000"/>
              </a:srgbClr>
            </a:solidFill>
            <a:prstDash val="solid"/>
            <a:headEnd type="none"/>
            <a:tailEnd type="none"/>
          </a:ln>
        </p:spPr>
      </p:sp>
      <p:graphicFrame>
        <p:nvGraphicFramePr>
          <p:cNvPr name="Table 8" id="8"/>
          <p:cNvGraphicFramePr>
            <a:graphicFrameLocks noGrp="true"/>
          </p:cNvGraphicFramePr>
          <p:nvPr/>
        </p:nvGraphicFramePr>
        <p:xfrm>
          <a:off x="466608" y="2093267"/>
          <a:ext cx="11255736" cy="2668340"/>
        </p:xfrm>
        <a:graphic>
          <a:graphicData uri="http://schemas.openxmlformats.org/drawingml/2006/table">
            <a:tbl>
              <a:tblPr/>
              <a:tblGrid>
                <a:gridCol w="2247900"/>
                <a:gridCol w="4495800"/>
                <a:gridCol w="4495800"/>
              </a:tblGrid>
              <a:tr h="406400">
                <a:tc gridSpan="1" rowSpan="1">
                  <a:txBody>
                    <a:bodyPr rot="0" anchor="ctr" anchorCtr="false" wrap="square" lIns="152400" rIns="152400" tIns="114300" bIns="114300" vert="horz"/>
                    <a:p>
                      <a:pPr algn="l">
                        <a:defRPr b="true" i="false" strike="noStrike" sz="900">
                          <a:ln/>
                          <a:solidFill>
                            <a:srgbClr val="0A1F3D">
                              <a:alpha val="100000"/>
                            </a:srgbClr>
                          </a:solidFill>
                          <a:latin typeface="&quot;Source Han Sans&quot;, sans-serif"/>
                          <a:ea typeface="&quot;Source Han Sans&quot;, sans-serif"/>
                          <a:cs typeface="&quot;Source Han Sans&quot;, sans-serif"/>
                        </a:defRPr>
                      </a:pPr>
                      <a:r>
                        <a:rPr b="true" i="false" strike="noStrike" sz="900">
                          <a:ln/>
                          <a:solidFill>
                            <a:srgbClr val="0A1F3D">
                              <a:alpha val="100000"/>
                            </a:srgbClr>
                          </a:solidFill>
                          <a:latin typeface="&quot;Source Han Sans&quot;, sans-serif"/>
                          <a:ea typeface="&quot;Source Han Sans&quot;, sans-serif"/>
                          <a:cs typeface="&quot;Source Han Sans&quot;, sans-serif"/>
                        </a:rPr>
                        <a:t>Dimension</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c gridSpan="1" rowSpan="1">
                  <a:txBody>
                    <a:bodyPr rot="0" anchor="ctr" anchorCtr="false" wrap="square" lIns="152400" rIns="152400" tIns="114300" bIns="114300" vert="horz"/>
                    <a:p>
                      <a:pPr algn="l">
                        <a:defRPr b="true" i="false" strike="noStrike" sz="900">
                          <a:ln/>
                          <a:solidFill>
                            <a:srgbClr val="0A1F3D">
                              <a:alpha val="100000"/>
                            </a:srgbClr>
                          </a:solidFill>
                          <a:latin typeface="&quot;Source Han Sans&quot;, sans-serif"/>
                          <a:ea typeface="&quot;Source Han Sans&quot;, sans-serif"/>
                          <a:cs typeface="&quot;Source Han Sans&quot;, sans-serif"/>
                        </a:defRPr>
                      </a:pPr>
                      <a:r>
                        <a:rPr b="true" i="false" strike="noStrike" sz="900">
                          <a:ln/>
                          <a:solidFill>
                            <a:srgbClr val="0A1F3D">
                              <a:alpha val="100000"/>
                            </a:srgbClr>
                          </a:solidFill>
                          <a:latin typeface="&quot;Source Han Sans&quot;, sans-serif"/>
                          <a:ea typeface="&quot;Source Han Sans&quot;, sans-serif"/>
                          <a:cs typeface="&quot;Source Han Sans&quot;, sans-serif"/>
                        </a:rPr>
                        <a:t>Shanghai Fengxian</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c gridSpan="1" rowSpan="1">
                  <a:txBody>
                    <a:bodyPr rot="0" anchor="ctr" anchorCtr="false" wrap="square" lIns="152400" rIns="152400" tIns="114300" bIns="114300" vert="horz"/>
                    <a:p>
                      <a:pPr algn="l">
                        <a:defRPr b="true" i="false" strike="noStrike" sz="900">
                          <a:ln/>
                          <a:solidFill>
                            <a:srgbClr val="0A1F3D">
                              <a:alpha val="100000"/>
                            </a:srgbClr>
                          </a:solidFill>
                          <a:latin typeface="&quot;Source Han Sans&quot;, sans-serif"/>
                          <a:ea typeface="&quot;Source Han Sans&quot;, sans-serif"/>
                          <a:cs typeface="&quot;Source Han Sans&quot;, sans-serif"/>
                        </a:defRPr>
                      </a:pPr>
                      <a:r>
                        <a:rPr b="true" i="false" strike="noStrike" sz="900">
                          <a:ln/>
                          <a:solidFill>
                            <a:srgbClr val="0A1F3D">
                              <a:alpha val="100000"/>
                            </a:srgbClr>
                          </a:solidFill>
                          <a:latin typeface="&quot;Source Han Sans&quot;, sans-serif"/>
                          <a:ea typeface="&quot;Source Han Sans&quot;, sans-serif"/>
                          <a:cs typeface="&quot;Source Han Sans&quot;, sans-serif"/>
                        </a:rPr>
                        <a:t>Kuala Lumpur Metro</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r>
              <a:tr h="444500">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System Driver</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School-led &amp; Centralized</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Multi-sector &amp; Decentralized</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r>
              <a:tr h="444500">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Core Mechanism</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IEP-centered Pedagogy</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Certification + Job Coach</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r>
              <a:tr h="444500">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Curriculum Focus</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Four-year Specialized Curriculum</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Multiple Vocational Trades (SKM)</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r>
              <a:tr h="444500">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Transition Support</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Teacher-led Internal Support</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Professional Job Coach (External)</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r>
              <a:tr h="444500">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Post-Hire Tracking</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Limited External Tracking</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c gridSpan="1" rowSpan="1">
                  <a:txBody>
                    <a:bodyPr rot="0" anchor="ctr" anchorCtr="false" wrap="square" lIns="152400" rIns="152400" tIns="114300" bIns="114300" vert="horz"/>
                    <a:p>
                      <a:pPr algn="l">
                        <a:defRPr b="false" i="false" strike="noStrike" sz="1100">
                          <a:ln/>
                          <a:solidFill>
                            <a:srgbClr val="0A1F3D">
                              <a:alpha val="100000"/>
                            </a:srgbClr>
                          </a:solidFill>
                          <a:latin typeface="&quot;Source Han Sans&quot;, sans-serif"/>
                          <a:ea typeface="&quot;Source Han Sans&quot;, sans-serif"/>
                          <a:cs typeface="&quot;Source Han Sans&quot;, sans-serif"/>
                        </a:defRPr>
                      </a:pPr>
                      <a:r>
                        <a:rPr b="false" i="false" strike="noStrike" sz="1100">
                          <a:ln/>
                          <a:solidFill>
                            <a:srgbClr val="0A1F3D">
                              <a:alpha val="100000"/>
                            </a:srgbClr>
                          </a:solidFill>
                          <a:latin typeface="&quot;Source Han Sans&quot;, sans-serif"/>
                          <a:ea typeface="&quot;Source Han Sans&quot;, sans-serif"/>
                          <a:cs typeface="&quot;Source Han Sans&quot;, sans-serif"/>
                        </a:rPr>
                        <a:t>Specialized Retention Follow-up</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tcPr>
                </a:tc>
              </a:tr>
            </a:tbl>
          </a:graphicData>
        </a:graphic>
      </p:graphicFrame>
      <p:sp>
        <p:nvSpPr>
          <p:cNvPr name="AutoShape 9" id="9"/>
          <p:cNvSpPr/>
          <p:nvPr/>
        </p:nvSpPr>
        <p:spPr>
          <a:xfrm flipH="false" flipV="false" rot="0">
            <a:off x="457086" y="5037832"/>
            <a:ext cx="9522" cy="1023938"/>
          </a:xfrm>
          <a:prstGeom prst="line">
            <a:avLst/>
          </a:prstGeom>
          <a:ln w="19050">
            <a:solidFill>
              <a:srgbClr val="5B8CB8">
                <a:alpha val="100000"/>
              </a:srgbClr>
            </a:solidFill>
            <a:prstDash val="solid"/>
            <a:headEnd type="none"/>
            <a:tailEnd type="none"/>
          </a:ln>
        </p:spPr>
      </p:sp>
      <p:sp>
        <p:nvSpPr>
          <p:cNvPr name="TextBox 10" id="10"/>
          <p:cNvSpPr txBox="true"/>
          <p:nvPr/>
        </p:nvSpPr>
        <p:spPr>
          <a:xfrm flipH="false" flipV="false" rot="0">
            <a:off x="704673" y="5228332"/>
            <a:ext cx="11484279" cy="395288"/>
          </a:xfrm>
          <a:prstGeom prst="rect">
            <a:avLst/>
          </a:prstGeom>
          <a:ln>
            <a:headEnd type="none"/>
            <a:tailEnd type="none"/>
          </a:ln>
        </p:spPr>
        <p:txBody>
          <a:bodyPr anchor="t" rtlCol="false" anchorCtr="false" wrap="square" lIns="0" rIns="0" tIns="0" bIns="0" vert="horz"/>
          <a:lstStyle/>
          <a:p>
            <a:pPr algn="l">
              <a:defRPr/>
            </a:pPr>
            <a:r>
              <a:rPr lang="en-US" b="false" i="true" strike="noStrike" sz="1100">
                <a:ln/>
                <a:solidFill>
                  <a:srgbClr val="0A1F3D">
                    <a:alpha val="85098"/>
                  </a:srgbClr>
                </a:solidFill>
                <a:latin typeface="Source Han Serif CN"/>
                <a:ea typeface="Source Han Serif CN"/>
                <a:cs typeface="Source Han Serif CN"/>
              </a:rPr>
              <a:t>"Shanghai excels in educational structure, while Kuala Lumpur leads in professional market integration and post-hire support. Both models possess distinct strengths but also exhibit</a:t>
            </a:r>
            <a:endParaRPr lang="en-US" sz="1100"/>
          </a:p>
          <a:p>
            <a:pPr algn="l"/>
            <a:r>
              <a:rPr b="false" i="true" strike="noStrike" sz="1100">
                <a:ln/>
                <a:solidFill>
                  <a:srgbClr val="0A1F3D">
                    <a:alpha val="85098"/>
                  </a:srgbClr>
                </a:solidFill>
                <a:latin typeface="Source Han Serif CN"/>
                <a:ea typeface="Source Han Serif CN"/>
                <a:cs typeface="Source Han Serif CN"/>
              </a:rPr>
              <a:t>critical blind spots in achieving sustainable employment."</a:t>
            </a:r>
            <a:endParaRPr/>
          </a:p>
        </p:txBody>
      </p:sp>
      <p:sp>
        <p:nvSpPr>
          <p:cNvPr name="TextBox 11" id="11"/>
          <p:cNvSpPr txBox="true"/>
          <p:nvPr/>
        </p:nvSpPr>
        <p:spPr>
          <a:xfrm flipH="false" flipV="false" rot="0">
            <a:off x="704673" y="5771257"/>
            <a:ext cx="10798650"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 Key Insight from Comparative Analysis</a:t>
            </a:r>
            <a:endParaRPr lang="en-US" sz="1100"/>
          </a:p>
        </p:txBody>
      </p:sp>
    </p:spTree>
  </p:cSld>
  <p:clrMapOvr>
    <a:masterClrMapping/>
  </p:clrMapOvr>
</p:sld>
</file>

<file path=ppt/slides/slide24.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E0E0E0">
              <a:alpha val="100000"/>
            </a:srgbClr>
          </a:solidFill>
          <a:ln>
            <a:headEnd type="none"/>
            <a:tailEnd type="none"/>
          </a:ln>
        </p:spPr>
      </p:sp>
      <p:sp>
        <p:nvSpPr>
          <p:cNvPr name="AutoShape 3" id="3"/>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4" id="4"/>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4901"/>
                  </a:srgbClr>
                </a:solidFill>
                <a:latin typeface="Source Han Sans"/>
                <a:ea typeface="Source Han Sans"/>
                <a:cs typeface="Source Han Sans"/>
              </a:rPr>
              <a:t>Comparative Analysis</a:t>
            </a:r>
            <a:endParaRPr lang="en-US" sz="1100"/>
          </a:p>
        </p:txBody>
      </p:sp>
      <p:sp>
        <p:nvSpPr>
          <p:cNvPr name="TextBox 5" id="5"/>
          <p:cNvSpPr txBox="true"/>
          <p:nvPr/>
        </p:nvSpPr>
        <p:spPr>
          <a:xfrm flipH="false" flipV="false" rot="0">
            <a:off x="457086" y="771525"/>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Curriculum &amp; Certification: School-Based vs. Market-Linked</a:t>
            </a:r>
            <a:endParaRPr lang="en-US" sz="1100"/>
          </a:p>
        </p:txBody>
      </p:sp>
      <p:sp>
        <p:nvSpPr>
          <p:cNvPr name="AutoShape 6" id="6"/>
          <p:cNvSpPr/>
          <p:nvPr/>
        </p:nvSpPr>
        <p:spPr>
          <a:xfrm flipH="false" flipV="false" rot="0">
            <a:off x="457086" y="1386780"/>
            <a:ext cx="9522" cy="1016794"/>
          </a:xfrm>
          <a:prstGeom prst="line">
            <a:avLst/>
          </a:prstGeom>
          <a:ln w="28575">
            <a:solidFill>
              <a:srgbClr val="5B8CB8">
                <a:alpha val="100000"/>
              </a:srgbClr>
            </a:solidFill>
            <a:prstDash val="solid"/>
            <a:headEnd type="none"/>
            <a:tailEnd type="none"/>
          </a:ln>
        </p:spPr>
      </p:sp>
      <p:sp>
        <p:nvSpPr>
          <p:cNvPr name="TextBox 7" id="7"/>
          <p:cNvSpPr txBox="true"/>
          <p:nvPr/>
        </p:nvSpPr>
        <p:spPr>
          <a:xfrm flipH="false" flipV="false" rot="0">
            <a:off x="714196" y="1558230"/>
            <a:ext cx="11474756"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1960"/>
                  </a:srgbClr>
                </a:solidFill>
                <a:latin typeface="Source Han Sans"/>
                <a:ea typeface="Source Han Sans"/>
                <a:cs typeface="Source Han Sans"/>
              </a:rPr>
              <a:t>The divergence in curriculum and certification paradigms fundamentally dictates the labor market mobility of graduates. Shanghai's school-based approach prioritizes</a:t>
            </a:r>
            <a:endParaRPr lang="en-US" sz="1100"/>
          </a:p>
          <a:p>
            <a:pPr algn="l"/>
            <a:r>
              <a:rPr b="false" i="false" strike="noStrike" sz="1100">
                <a:ln/>
                <a:solidFill>
                  <a:srgbClr val="0A1F3D">
                    <a:alpha val="81960"/>
                  </a:srgbClr>
                </a:solidFill>
                <a:latin typeface="Source Han Sans"/>
                <a:ea typeface="Source Han Sans"/>
                <a:cs typeface="Source Han Sans"/>
              </a:rPr>
              <a:t>pedagogical continuity and internal assessment, whereas Kuala Lumpur's market-linked strategy leverages national industry certifications, thereby granting special needs</a:t>
            </a:r>
            <a:endParaRPr/>
          </a:p>
          <a:p>
            <a:pPr algn="l"/>
            <a:r>
              <a:rPr b="false" i="false" strike="noStrike" sz="1100">
                <a:ln/>
                <a:solidFill>
                  <a:srgbClr val="0A1F3D">
                    <a:alpha val="81960"/>
                  </a:srgbClr>
                </a:solidFill>
                <a:latin typeface="Source Han Sans"/>
                <a:ea typeface="Source Han Sans"/>
                <a:cs typeface="Source Han Sans"/>
              </a:rPr>
              <a:t>graduates the standardized credentials required to compete and negotiate in the open economy.</a:t>
            </a:r>
            <a:endParaRPr/>
          </a:p>
        </p:txBody>
      </p:sp>
      <p:sp>
        <p:nvSpPr>
          <p:cNvPr name="AutoShape 8" id="8"/>
          <p:cNvSpPr/>
          <p:nvPr/>
        </p:nvSpPr>
        <p:spPr>
          <a:xfrm flipH="false" flipV="false" rot="0">
            <a:off x="457086" y="2708374"/>
            <a:ext cx="5485028" cy="3692426"/>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9" id="9"/>
          <p:cNvSpPr/>
          <p:nvPr/>
        </p:nvSpPr>
        <p:spPr>
          <a:xfrm flipH="false" flipV="false" rot="0">
            <a:off x="457086" y="2708374"/>
            <a:ext cx="5485028" cy="9525"/>
          </a:xfrm>
          <a:prstGeom prst="line">
            <a:avLst/>
          </a:prstGeom>
          <a:ln w="28575">
            <a:solidFill>
              <a:srgbClr val="5B8CB8">
                <a:alpha val="100000"/>
              </a:srgbClr>
            </a:solidFill>
            <a:prstDash val="solid"/>
            <a:headEnd type="none"/>
            <a:tailEnd type="none"/>
          </a:ln>
        </p:spPr>
      </p:sp>
      <p:sp>
        <p:nvSpPr>
          <p:cNvPr name="AutoShape 10" id="10"/>
          <p:cNvSpPr/>
          <p:nvPr/>
        </p:nvSpPr>
        <p:spPr>
          <a:xfrm flipH="false" flipV="false" rot="0">
            <a:off x="711280" y="3053119"/>
            <a:ext cx="198070" cy="198120"/>
          </a:xfrm>
          <a:custGeom>
            <a:rect l="l" t="t" r="r" b="b"/>
            <a:pathLst>
              <a:path w="9998" h="10000">
                <a:moveTo>
                  <a:pt x="2272" y="2941"/>
                </a:moveTo>
                <a:lnTo>
                  <a:pt x="4999" y="0"/>
                </a:lnTo>
                <a:lnTo>
                  <a:pt x="7726" y="2941"/>
                </a:lnTo>
                <a:lnTo>
                  <a:pt x="7726" y="4118"/>
                </a:lnTo>
                <a:lnTo>
                  <a:pt x="9544" y="4118"/>
                </a:lnTo>
                <a:lnTo>
                  <a:pt x="9544" y="9020"/>
                </a:lnTo>
                <a:lnTo>
                  <a:pt x="9998" y="9020"/>
                </a:lnTo>
                <a:lnTo>
                  <a:pt x="9998" y="10000"/>
                </a:lnTo>
                <a:lnTo>
                  <a:pt x="0" y="10000"/>
                </a:lnTo>
                <a:lnTo>
                  <a:pt x="0" y="9020"/>
                </a:lnTo>
                <a:lnTo>
                  <a:pt x="454" y="9020"/>
                </a:lnTo>
                <a:lnTo>
                  <a:pt x="454" y="4118"/>
                </a:lnTo>
                <a:lnTo>
                  <a:pt x="2272" y="4118"/>
                </a:lnTo>
                <a:lnTo>
                  <a:pt x="2272" y="2941"/>
                </a:lnTo>
                <a:moveTo>
                  <a:pt x="7726" y="5098"/>
                </a:moveTo>
                <a:lnTo>
                  <a:pt x="7726" y="9020"/>
                </a:lnTo>
                <a:lnTo>
                  <a:pt x="8635" y="9020"/>
                </a:lnTo>
                <a:lnTo>
                  <a:pt x="8635" y="5098"/>
                </a:lnTo>
                <a:lnTo>
                  <a:pt x="7726" y="5098"/>
                </a:lnTo>
                <a:moveTo>
                  <a:pt x="2272" y="9020"/>
                </a:moveTo>
                <a:lnTo>
                  <a:pt x="2272" y="5098"/>
                </a:lnTo>
                <a:lnTo>
                  <a:pt x="1363" y="5098"/>
                </a:lnTo>
                <a:lnTo>
                  <a:pt x="1363" y="9020"/>
                </a:lnTo>
                <a:lnTo>
                  <a:pt x="2272" y="9020"/>
                </a:lnTo>
                <a:moveTo>
                  <a:pt x="4999" y="1382"/>
                </a:moveTo>
                <a:lnTo>
                  <a:pt x="3181" y="3343"/>
                </a:lnTo>
                <a:lnTo>
                  <a:pt x="3181" y="9020"/>
                </a:lnTo>
                <a:lnTo>
                  <a:pt x="4545" y="9020"/>
                </a:lnTo>
                <a:lnTo>
                  <a:pt x="4545" y="5588"/>
                </a:lnTo>
                <a:lnTo>
                  <a:pt x="5453" y="5588"/>
                </a:lnTo>
                <a:lnTo>
                  <a:pt x="5453" y="9020"/>
                </a:lnTo>
                <a:lnTo>
                  <a:pt x="6817" y="9020"/>
                </a:lnTo>
                <a:lnTo>
                  <a:pt x="6817" y="3343"/>
                </a:lnTo>
              </a:path>
            </a:pathLst>
          </a:custGeom>
          <a:solidFill>
            <a:srgbClr val="5B8CB8">
              <a:alpha val="100000"/>
            </a:srgbClr>
          </a:solidFill>
          <a:ln>
            <a:headEnd type="none"/>
            <a:tailEnd type="none"/>
          </a:ln>
        </p:spPr>
      </p:sp>
      <p:sp>
        <p:nvSpPr>
          <p:cNvPr name="TextBox 11" id="11"/>
          <p:cNvSpPr txBox="true"/>
          <p:nvPr/>
        </p:nvSpPr>
        <p:spPr>
          <a:xfrm flipH="false" flipV="false" rot="0">
            <a:off x="982616" y="3025527"/>
            <a:ext cx="332056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Shanghai: School-Based Progression</a:t>
            </a:r>
            <a:endParaRPr lang="en-US" sz="1100"/>
          </a:p>
        </p:txBody>
      </p:sp>
      <p:sp>
        <p:nvSpPr>
          <p:cNvPr name="TextBox 12" id="12"/>
          <p:cNvSpPr txBox="true"/>
          <p:nvPr/>
        </p:nvSpPr>
        <p:spPr>
          <a:xfrm flipH="false" flipV="false" rot="0">
            <a:off x="733242" y="4067324"/>
            <a:ext cx="15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0000"/>
                  </a:srgbClr>
                </a:solidFill>
                <a:latin typeface="Source Han Sans"/>
                <a:ea typeface="Source Han Sans"/>
                <a:cs typeface="Source Han Sans"/>
              </a:rPr>
              <a:t>01</a:t>
            </a:r>
            <a:endParaRPr lang="en-US" sz="1100"/>
          </a:p>
        </p:txBody>
      </p:sp>
      <p:sp>
        <p:nvSpPr>
          <p:cNvPr name="TextBox 13" id="13"/>
          <p:cNvSpPr txBox="true"/>
          <p:nvPr/>
        </p:nvSpPr>
        <p:spPr>
          <a:xfrm flipH="false" flipV="false" rot="0">
            <a:off x="1004636" y="4057799"/>
            <a:ext cx="4682599"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Curriculum design is heavily driven by educational mandates and internal</a:t>
            </a:r>
            <a:endParaRPr lang="en-US" sz="1100"/>
          </a:p>
          <a:p>
            <a:pPr algn="l"/>
            <a:r>
              <a:rPr b="false" i="false" strike="noStrike" sz="1100">
                <a:ln/>
                <a:solidFill>
                  <a:srgbClr val="0A1F3D">
                    <a:alpha val="85098"/>
                  </a:srgbClr>
                </a:solidFill>
                <a:latin typeface="Source Han Sans"/>
                <a:ea typeface="Source Han Sans"/>
                <a:cs typeface="Source Han Sans"/>
              </a:rPr>
              <a:t>school assessments, culminating primarily in school-managed internships</a:t>
            </a:r>
            <a:endParaRPr/>
          </a:p>
          <a:p>
            <a:pPr algn="l"/>
            <a:r>
              <a:rPr b="false" i="false" strike="noStrike" sz="1100">
                <a:ln/>
                <a:solidFill>
                  <a:srgbClr val="0A1F3D">
                    <a:alpha val="85098"/>
                  </a:srgbClr>
                </a:solidFill>
                <a:latin typeface="Source Han Sans"/>
                <a:ea typeface="Source Han Sans"/>
                <a:cs typeface="Source Han Sans"/>
              </a:rPr>
              <a:t>rather than external industry validation.</a:t>
            </a:r>
            <a:endParaRPr/>
          </a:p>
        </p:txBody>
      </p:sp>
      <p:sp>
        <p:nvSpPr>
          <p:cNvPr name="TextBox 14" id="14"/>
          <p:cNvSpPr txBox="true"/>
          <p:nvPr/>
        </p:nvSpPr>
        <p:spPr>
          <a:xfrm flipH="false" flipV="false" rot="0">
            <a:off x="733242" y="4969817"/>
            <a:ext cx="15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0000"/>
                  </a:srgbClr>
                </a:solidFill>
                <a:latin typeface="Source Han Sans"/>
                <a:ea typeface="Source Han Sans"/>
                <a:cs typeface="Source Han Sans"/>
              </a:rPr>
              <a:t>02</a:t>
            </a:r>
            <a:endParaRPr lang="en-US" sz="1100"/>
          </a:p>
        </p:txBody>
      </p:sp>
      <p:sp>
        <p:nvSpPr>
          <p:cNvPr name="TextBox 15" id="15"/>
          <p:cNvSpPr txBox="true"/>
          <p:nvPr/>
        </p:nvSpPr>
        <p:spPr>
          <a:xfrm flipH="false" flipV="false" rot="0">
            <a:off x="1004636" y="4960292"/>
            <a:ext cx="4661322"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The lack of universally recognized, third-party vocational certifications</a:t>
            </a:r>
            <a:endParaRPr lang="en-US" sz="1100"/>
          </a:p>
          <a:p>
            <a:pPr algn="l"/>
            <a:r>
              <a:rPr b="false" i="false" strike="noStrike" sz="1100">
                <a:ln/>
                <a:solidFill>
                  <a:srgbClr val="0A1F3D">
                    <a:alpha val="85098"/>
                  </a:srgbClr>
                </a:solidFill>
                <a:latin typeface="Source Han Sans"/>
                <a:ea typeface="Source Han Sans"/>
                <a:cs typeface="Source Han Sans"/>
              </a:rPr>
              <a:t>limits the graduates' ability to prove their competencies to unfamiliar</a:t>
            </a:r>
            <a:endParaRPr/>
          </a:p>
          <a:p>
            <a:pPr algn="l"/>
            <a:r>
              <a:rPr b="false" i="false" strike="noStrike" sz="1100">
                <a:ln/>
                <a:solidFill>
                  <a:srgbClr val="0A1F3D">
                    <a:alpha val="85098"/>
                  </a:srgbClr>
                </a:solidFill>
                <a:latin typeface="Source Han Sans"/>
                <a:ea typeface="Source Han Sans"/>
                <a:cs typeface="Source Han Sans"/>
              </a:rPr>
              <a:t>employers in the open labor market.</a:t>
            </a:r>
            <a:endParaRPr/>
          </a:p>
        </p:txBody>
      </p:sp>
      <p:sp>
        <p:nvSpPr>
          <p:cNvPr name="AutoShape 16" id="16"/>
          <p:cNvSpPr/>
          <p:nvPr/>
        </p:nvSpPr>
        <p:spPr>
          <a:xfrm flipH="false" flipV="false" rot="0">
            <a:off x="6246838" y="2708374"/>
            <a:ext cx="5485028" cy="3692426"/>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7" id="17"/>
          <p:cNvSpPr/>
          <p:nvPr/>
        </p:nvSpPr>
        <p:spPr>
          <a:xfrm flipH="false" flipV="false" rot="0">
            <a:off x="6246838" y="2708374"/>
            <a:ext cx="5485028" cy="9525"/>
          </a:xfrm>
          <a:prstGeom prst="line">
            <a:avLst/>
          </a:prstGeom>
          <a:ln w="28575">
            <a:solidFill>
              <a:srgbClr val="5B8CB8">
                <a:alpha val="100000"/>
              </a:srgbClr>
            </a:solidFill>
            <a:prstDash val="solid"/>
            <a:headEnd type="none"/>
            <a:tailEnd type="none"/>
          </a:ln>
        </p:spPr>
      </p:sp>
      <p:sp>
        <p:nvSpPr>
          <p:cNvPr name="AutoShape 18" id="18"/>
          <p:cNvSpPr/>
          <p:nvPr/>
        </p:nvSpPr>
        <p:spPr>
          <a:xfrm flipH="false" flipV="false" rot="0">
            <a:off x="6501032" y="3053119"/>
            <a:ext cx="198070" cy="198120"/>
          </a:xfrm>
          <a:custGeom>
            <a:rect l="l" t="t" r="r" b="b"/>
            <a:pathLst>
              <a:path w="9998" h="10000">
                <a:moveTo>
                  <a:pt x="8123" y="6593"/>
                </a:moveTo>
                <a:lnTo>
                  <a:pt x="8123" y="9769"/>
                </a:lnTo>
                <a:cubicBezTo>
                  <a:pt x="8123" y="9836"/>
                  <a:pt x="8092" y="9891"/>
                  <a:pt x="8030" y="9935"/>
                </a:cubicBezTo>
                <a:cubicBezTo>
                  <a:pt x="7967" y="9978"/>
                  <a:pt x="7894" y="10000"/>
                  <a:pt x="7811" y="10000"/>
                </a:cubicBezTo>
                <a:cubicBezTo>
                  <a:pt x="7752" y="10000"/>
                  <a:pt x="7698" y="9990"/>
                  <a:pt x="7648" y="9972"/>
                </a:cubicBezTo>
                <a:lnTo>
                  <a:pt x="4999" y="8796"/>
                </a:lnTo>
                <a:lnTo>
                  <a:pt x="2350" y="9972"/>
                </a:lnTo>
                <a:cubicBezTo>
                  <a:pt x="2274" y="10003"/>
                  <a:pt x="2195" y="10011"/>
                  <a:pt x="2112" y="9995"/>
                </a:cubicBezTo>
                <a:cubicBezTo>
                  <a:pt x="2028" y="9979"/>
                  <a:pt x="1966" y="9944"/>
                  <a:pt x="1925" y="9889"/>
                </a:cubicBezTo>
                <a:cubicBezTo>
                  <a:pt x="1891" y="9851"/>
                  <a:pt x="1875" y="9811"/>
                  <a:pt x="1875" y="9769"/>
                </a:cubicBezTo>
                <a:lnTo>
                  <a:pt x="1875" y="6593"/>
                </a:lnTo>
                <a:cubicBezTo>
                  <a:pt x="1291" y="6247"/>
                  <a:pt x="837" y="5827"/>
                  <a:pt x="512" y="5333"/>
                </a:cubicBezTo>
                <a:cubicBezTo>
                  <a:pt x="170" y="4821"/>
                  <a:pt x="0" y="4278"/>
                  <a:pt x="0" y="3704"/>
                </a:cubicBezTo>
                <a:cubicBezTo>
                  <a:pt x="0" y="3030"/>
                  <a:pt x="229" y="2407"/>
                  <a:pt x="687" y="1833"/>
                </a:cubicBezTo>
                <a:cubicBezTo>
                  <a:pt x="1129" y="1271"/>
                  <a:pt x="1725" y="827"/>
                  <a:pt x="2475" y="500"/>
                </a:cubicBezTo>
                <a:cubicBezTo>
                  <a:pt x="3249" y="166"/>
                  <a:pt x="4091" y="0"/>
                  <a:pt x="4999" y="0"/>
                </a:cubicBezTo>
                <a:cubicBezTo>
                  <a:pt x="5907" y="0"/>
                  <a:pt x="6748" y="166"/>
                  <a:pt x="7523" y="500"/>
                </a:cubicBezTo>
                <a:cubicBezTo>
                  <a:pt x="8273" y="827"/>
                  <a:pt x="8869" y="1271"/>
                  <a:pt x="9311" y="1833"/>
                </a:cubicBezTo>
                <a:cubicBezTo>
                  <a:pt x="9769" y="2407"/>
                  <a:pt x="9998" y="3030"/>
                  <a:pt x="9998" y="3704"/>
                </a:cubicBezTo>
                <a:cubicBezTo>
                  <a:pt x="9998" y="4278"/>
                  <a:pt x="9827" y="4821"/>
                  <a:pt x="9486" y="5333"/>
                </a:cubicBezTo>
                <a:cubicBezTo>
                  <a:pt x="9160" y="5827"/>
                  <a:pt x="8706" y="6247"/>
                  <a:pt x="8123" y="6593"/>
                </a:cubicBezTo>
                <a:moveTo>
                  <a:pt x="3124" y="7139"/>
                </a:moveTo>
                <a:lnTo>
                  <a:pt x="3124" y="7130"/>
                </a:lnTo>
                <a:lnTo>
                  <a:pt x="3124" y="8546"/>
                </a:lnTo>
                <a:lnTo>
                  <a:pt x="4999" y="7713"/>
                </a:lnTo>
                <a:lnTo>
                  <a:pt x="6874" y="8546"/>
                </a:lnTo>
                <a:lnTo>
                  <a:pt x="6874" y="7130"/>
                </a:lnTo>
                <a:cubicBezTo>
                  <a:pt x="6274" y="7314"/>
                  <a:pt x="5649" y="7407"/>
                  <a:pt x="4999" y="7407"/>
                </a:cubicBezTo>
                <a:cubicBezTo>
                  <a:pt x="4349" y="7407"/>
                  <a:pt x="3724" y="7317"/>
                  <a:pt x="3124" y="7139"/>
                </a:cubicBezTo>
                <a:moveTo>
                  <a:pt x="4999" y="6481"/>
                </a:moveTo>
                <a:cubicBezTo>
                  <a:pt x="5673" y="6481"/>
                  <a:pt x="6302" y="6354"/>
                  <a:pt x="6886" y="6102"/>
                </a:cubicBezTo>
                <a:cubicBezTo>
                  <a:pt x="7452" y="5854"/>
                  <a:pt x="7902" y="5521"/>
                  <a:pt x="8236" y="5102"/>
                </a:cubicBezTo>
                <a:cubicBezTo>
                  <a:pt x="8577" y="4670"/>
                  <a:pt x="8748" y="4202"/>
                  <a:pt x="8748" y="3699"/>
                </a:cubicBezTo>
                <a:cubicBezTo>
                  <a:pt x="8748" y="3195"/>
                  <a:pt x="8577" y="2728"/>
                  <a:pt x="8236" y="2296"/>
                </a:cubicBezTo>
                <a:cubicBezTo>
                  <a:pt x="7902" y="1876"/>
                  <a:pt x="7452" y="1546"/>
                  <a:pt x="6886" y="1306"/>
                </a:cubicBezTo>
                <a:cubicBezTo>
                  <a:pt x="6302" y="1052"/>
                  <a:pt x="5673" y="926"/>
                  <a:pt x="4999" y="926"/>
                </a:cubicBezTo>
                <a:cubicBezTo>
                  <a:pt x="4324" y="926"/>
                  <a:pt x="3695" y="1052"/>
                  <a:pt x="3112" y="1306"/>
                </a:cubicBezTo>
                <a:cubicBezTo>
                  <a:pt x="2545" y="1546"/>
                  <a:pt x="2095" y="1876"/>
                  <a:pt x="1762" y="2296"/>
                </a:cubicBezTo>
                <a:cubicBezTo>
                  <a:pt x="1420" y="2728"/>
                  <a:pt x="1250" y="3195"/>
                  <a:pt x="1250" y="3699"/>
                </a:cubicBezTo>
                <a:cubicBezTo>
                  <a:pt x="1250" y="4202"/>
                  <a:pt x="1420" y="4670"/>
                  <a:pt x="1762" y="5102"/>
                </a:cubicBezTo>
                <a:cubicBezTo>
                  <a:pt x="2095" y="5521"/>
                  <a:pt x="2545" y="5854"/>
                  <a:pt x="3112" y="6102"/>
                </a:cubicBezTo>
                <a:cubicBezTo>
                  <a:pt x="3695" y="6354"/>
                  <a:pt x="4324" y="6481"/>
                  <a:pt x="4999" y="6481"/>
                </a:cubicBezTo>
              </a:path>
            </a:pathLst>
          </a:custGeom>
          <a:solidFill>
            <a:srgbClr val="5B8CB8">
              <a:alpha val="100000"/>
            </a:srgbClr>
          </a:solidFill>
          <a:ln>
            <a:headEnd type="none"/>
            <a:tailEnd type="none"/>
          </a:ln>
        </p:spPr>
      </p:sp>
      <p:sp>
        <p:nvSpPr>
          <p:cNvPr name="TextBox 19" id="19"/>
          <p:cNvSpPr txBox="true"/>
          <p:nvPr/>
        </p:nvSpPr>
        <p:spPr>
          <a:xfrm flipH="false" flipV="false" rot="0">
            <a:off x="6772368" y="3025527"/>
            <a:ext cx="4113176"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Kuala Lumpur: Market-Linked Certification</a:t>
            </a:r>
            <a:endParaRPr lang="en-US" sz="1100"/>
          </a:p>
        </p:txBody>
      </p:sp>
      <p:sp>
        <p:nvSpPr>
          <p:cNvPr name="TextBox 20" id="20"/>
          <p:cNvSpPr txBox="true"/>
          <p:nvPr/>
        </p:nvSpPr>
        <p:spPr>
          <a:xfrm flipH="false" flipV="false" rot="0">
            <a:off x="6522994" y="4067324"/>
            <a:ext cx="15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0000"/>
                  </a:srgbClr>
                </a:solidFill>
                <a:latin typeface="Source Han Sans"/>
                <a:ea typeface="Source Han Sans"/>
                <a:cs typeface="Source Han Sans"/>
              </a:rPr>
              <a:t>01</a:t>
            </a:r>
            <a:endParaRPr lang="en-US" sz="1100"/>
          </a:p>
        </p:txBody>
      </p:sp>
      <p:sp>
        <p:nvSpPr>
          <p:cNvPr name="TextBox 21" id="21"/>
          <p:cNvSpPr txBox="true"/>
          <p:nvPr/>
        </p:nvSpPr>
        <p:spPr>
          <a:xfrm flipH="false" flipV="false" rot="0">
            <a:off x="6794388" y="4057799"/>
            <a:ext cx="4661322"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Skills training is strictly aligned with national SKM/JPK certification</a:t>
            </a:r>
            <a:endParaRPr lang="en-US" sz="1100"/>
          </a:p>
          <a:p>
            <a:pPr algn="l"/>
            <a:r>
              <a:rPr b="false" i="false" strike="noStrike" sz="1100">
                <a:ln/>
                <a:solidFill>
                  <a:srgbClr val="0A1F3D">
                    <a:alpha val="85098"/>
                  </a:srgbClr>
                </a:solidFill>
                <a:latin typeface="Source Han Sans"/>
                <a:ea typeface="Source Han Sans"/>
                <a:cs typeface="Source Han Sans"/>
              </a:rPr>
              <a:t>standards, ensuring that the curriculum reflects current, real-world</a:t>
            </a:r>
            <a:endParaRPr/>
          </a:p>
          <a:p>
            <a:pPr algn="l"/>
            <a:r>
              <a:rPr b="false" i="false" strike="noStrike" sz="1100">
                <a:ln/>
                <a:solidFill>
                  <a:srgbClr val="0A1F3D">
                    <a:alpha val="85098"/>
                  </a:srgbClr>
                </a:solidFill>
                <a:latin typeface="Source Han Sans"/>
                <a:ea typeface="Source Han Sans"/>
                <a:cs typeface="Source Han Sans"/>
              </a:rPr>
              <a:t>industry demands and technical benchmarks.</a:t>
            </a:r>
            <a:endParaRPr/>
          </a:p>
        </p:txBody>
      </p:sp>
      <p:sp>
        <p:nvSpPr>
          <p:cNvPr name="TextBox 22" id="22"/>
          <p:cNvSpPr txBox="true"/>
          <p:nvPr/>
        </p:nvSpPr>
        <p:spPr>
          <a:xfrm flipH="false" flipV="false" rot="0">
            <a:off x="6522994" y="4969817"/>
            <a:ext cx="15712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0000"/>
                  </a:srgbClr>
                </a:solidFill>
                <a:latin typeface="Source Han Sans"/>
                <a:ea typeface="Source Han Sans"/>
                <a:cs typeface="Source Han Sans"/>
              </a:rPr>
              <a:t>02</a:t>
            </a:r>
            <a:endParaRPr lang="en-US" sz="1100"/>
          </a:p>
        </p:txBody>
      </p:sp>
      <p:sp>
        <p:nvSpPr>
          <p:cNvPr name="TextBox 23" id="23"/>
          <p:cNvSpPr txBox="true"/>
          <p:nvPr/>
        </p:nvSpPr>
        <p:spPr>
          <a:xfrm flipH="false" flipV="false" rot="0">
            <a:off x="6794388" y="4960292"/>
            <a:ext cx="4661322"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Graduates possess government-backed, industry-recognized credentials</a:t>
            </a:r>
            <a:endParaRPr lang="en-US" sz="1100"/>
          </a:p>
          <a:p>
            <a:pPr algn="l"/>
            <a:r>
              <a:rPr b="false" i="false" strike="noStrike" sz="1100">
                <a:ln/>
                <a:solidFill>
                  <a:srgbClr val="0A1F3D">
                    <a:alpha val="85098"/>
                  </a:srgbClr>
                </a:solidFill>
                <a:latin typeface="Source Han Sans"/>
                <a:ea typeface="Source Han Sans"/>
                <a:cs typeface="Source Han Sans"/>
              </a:rPr>
              <a:t>that serve as a powerful signaling mechanism to employers, significantly</a:t>
            </a:r>
            <a:endParaRPr/>
          </a:p>
          <a:p>
            <a:pPr algn="l"/>
            <a:r>
              <a:rPr b="false" i="false" strike="noStrike" sz="1100">
                <a:ln/>
                <a:solidFill>
                  <a:srgbClr val="0A1F3D">
                    <a:alpha val="85098"/>
                  </a:srgbClr>
                </a:solidFill>
                <a:latin typeface="Source Han Sans"/>
                <a:ea typeface="Source Han Sans"/>
                <a:cs typeface="Source Han Sans"/>
              </a:rPr>
              <a:t>enhancing their employability and wage negotiation power.</a:t>
            </a:r>
            <a:endParaRPr/>
          </a:p>
        </p:txBody>
      </p:sp>
    </p:spTree>
  </p:cSld>
  <p:clrMapOvr>
    <a:masterClrMapping/>
  </p:clrMapOvr>
</p:sld>
</file>

<file path=ppt/slides/slide25.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60000"/>
                  </a:srgbClr>
                </a:solidFill>
                <a:latin typeface="Source Han Sans"/>
                <a:ea typeface="Source Han Sans"/>
                <a:cs typeface="Source Han Sans"/>
              </a:rPr>
              <a:t>Comparative Analysis</a:t>
            </a:r>
            <a:endParaRPr lang="en-US" sz="1100"/>
          </a:p>
        </p:txBody>
      </p:sp>
      <p:sp>
        <p:nvSpPr>
          <p:cNvPr name="TextBox 4" id="4"/>
          <p:cNvSpPr txBox="true"/>
          <p:nvPr/>
        </p:nvSpPr>
        <p:spPr>
          <a:xfrm flipH="false" flipV="false" rot="0">
            <a:off x="457086" y="790575"/>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Internship Comparison: Workplace Exposure Quality</a:t>
            </a:r>
            <a:endParaRPr lang="en-US" sz="1100"/>
          </a:p>
        </p:txBody>
      </p:sp>
      <p:sp>
        <p:nvSpPr>
          <p:cNvPr name="TextBox 5" id="5"/>
          <p:cNvSpPr txBox="true"/>
          <p:nvPr/>
        </p:nvSpPr>
        <p:spPr>
          <a:xfrm flipH="false" flipV="false" rot="0">
            <a:off x="457086" y="1453455"/>
            <a:ext cx="11731866" cy="67984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The quality and strategic intent of workplace exposure differ significantly between the two regions. Shanghai's internships, while heavily supported by</a:t>
            </a:r>
            <a:endParaRPr lang="en-US" sz="1100"/>
          </a:p>
          <a:p>
            <a:pPr algn="l"/>
            <a:r>
              <a:rPr b="false" i="false" strike="noStrike" sz="1200">
                <a:ln/>
                <a:solidFill>
                  <a:srgbClr val="0A1F3D">
                    <a:alpha val="74901"/>
                  </a:srgbClr>
                </a:solidFill>
                <a:latin typeface="Source Han Sans"/>
                <a:ea typeface="Source Han Sans"/>
                <a:cs typeface="Source Han Sans"/>
              </a:rPr>
              <a:t>dedicated teachers, often suffer from limited enterprise capacity and low task complexity. Conversely, Kuala Lumpur treats internships as strategic, supported</a:t>
            </a:r>
            <a:endParaRPr/>
          </a:p>
          <a:p>
            <a:pPr algn="l"/>
            <a:r>
              <a:rPr b="false" i="false" strike="noStrike" sz="1200">
                <a:ln/>
                <a:solidFill>
                  <a:srgbClr val="0A1F3D">
                    <a:alpha val="74901"/>
                  </a:srgbClr>
                </a:solidFill>
                <a:latin typeface="Source Han Sans"/>
                <a:ea typeface="Source Han Sans"/>
                <a:cs typeface="Source Han Sans"/>
              </a:rPr>
              <a:t>employment pipelines, utilizing professional job matching and corporate partnerships to ensure high-fidelity workplace integration.</a:t>
            </a:r>
            <a:endParaRPr/>
          </a:p>
        </p:txBody>
      </p:sp>
      <p:sp>
        <p:nvSpPr>
          <p:cNvPr name="AutoShape 6" id="6"/>
          <p:cNvSpPr/>
          <p:nvPr/>
        </p:nvSpPr>
        <p:spPr>
          <a:xfrm flipH="false" flipV="false" rot="0">
            <a:off x="457086" y="2525613"/>
            <a:ext cx="5485028" cy="3875187"/>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525613"/>
            <a:ext cx="5485028"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733242" y="2878038"/>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Region A</a:t>
            </a:r>
            <a:endParaRPr lang="en-US" sz="1100"/>
          </a:p>
        </p:txBody>
      </p:sp>
      <p:sp>
        <p:nvSpPr>
          <p:cNvPr name="TextBox 9" id="9"/>
          <p:cNvSpPr txBox="true"/>
          <p:nvPr/>
        </p:nvSpPr>
        <p:spPr>
          <a:xfrm flipH="false" flipV="false" rot="0">
            <a:off x="733242" y="3139976"/>
            <a:ext cx="4932717" cy="247650"/>
          </a:xfrm>
          <a:prstGeom prst="rect">
            <a:avLst/>
          </a:prstGeom>
          <a:ln>
            <a:headEnd type="none"/>
            <a:tailEnd type="none"/>
          </a:ln>
        </p:spPr>
        <p:txBody>
          <a:bodyPr anchor="t" rtlCol="false" anchorCtr="false" wrap="none" lIns="0" rIns="0" tIns="0" bIns="0" vert="horz"/>
          <a:lstStyle/>
          <a:p>
            <a:pPr algn="l">
              <a:defRPr/>
            </a:pPr>
            <a:r>
              <a:rPr lang="en-US" b="true" i="false" strike="noStrike" sz="1800">
                <a:ln/>
                <a:solidFill>
                  <a:srgbClr val="0A1F3D">
                    <a:alpha val="100000"/>
                  </a:srgbClr>
                </a:solidFill>
                <a:latin typeface="Source Han Serif CN"/>
                <a:ea typeface="Source Han Serif CN"/>
                <a:cs typeface="Source Han Serif CN"/>
              </a:rPr>
              <a:t>Shanghai: Teacher-Supported Exposure</a:t>
            </a:r>
            <a:endParaRPr lang="en-US" sz="1100"/>
          </a:p>
        </p:txBody>
      </p:sp>
      <p:sp>
        <p:nvSpPr>
          <p:cNvPr name="AutoShape 10" id="10"/>
          <p:cNvSpPr/>
          <p:nvPr/>
        </p:nvSpPr>
        <p:spPr>
          <a:xfrm flipH="false" flipV="false" rot="0">
            <a:off x="724835" y="4100215"/>
            <a:ext cx="76181" cy="76200"/>
          </a:xfrm>
          <a:custGeom>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path>
            </a:pathLst>
          </a:custGeom>
          <a:solidFill>
            <a:srgbClr val="5B8CB8">
              <a:alpha val="100000"/>
            </a:srgbClr>
          </a:solidFill>
          <a:ln>
            <a:headEnd type="none"/>
            <a:tailEnd type="none"/>
          </a:ln>
        </p:spPr>
      </p:sp>
      <p:sp>
        <p:nvSpPr>
          <p:cNvPr name="TextBox 11" id="11"/>
          <p:cNvSpPr txBox="true"/>
          <p:nvPr/>
        </p:nvSpPr>
        <p:spPr>
          <a:xfrm flipH="false" flipV="false" rot="0">
            <a:off x="906880" y="4052590"/>
            <a:ext cx="4759077"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Internship sites are growing in number, but the depth of enterprise</a:t>
            </a:r>
            <a:endParaRPr lang="en-US" sz="1100"/>
          </a:p>
          <a:p>
            <a:pPr algn="l"/>
            <a:r>
              <a:rPr b="false" i="false" strike="noStrike" sz="1100">
                <a:ln/>
                <a:solidFill>
                  <a:srgbClr val="0A1F3D">
                    <a:alpha val="85098"/>
                  </a:srgbClr>
                </a:solidFill>
                <a:latin typeface="Source Han Sans"/>
                <a:ea typeface="Source Han Sans"/>
                <a:cs typeface="Source Han Sans"/>
              </a:rPr>
              <a:t>engagement remains shallow, often resulting in students performing overly</a:t>
            </a:r>
            <a:endParaRPr/>
          </a:p>
          <a:p>
            <a:pPr algn="l"/>
            <a:r>
              <a:rPr b="false" i="false" strike="noStrike" sz="1100">
                <a:ln/>
                <a:solidFill>
                  <a:srgbClr val="0A1F3D">
                    <a:alpha val="85098"/>
                  </a:srgbClr>
                </a:solidFill>
                <a:latin typeface="Source Han Sans"/>
                <a:ea typeface="Source Han Sans"/>
                <a:cs typeface="Source Han Sans"/>
              </a:rPr>
              <a:t>simplified, isolated tasks.</a:t>
            </a:r>
            <a:endParaRPr/>
          </a:p>
        </p:txBody>
      </p:sp>
      <p:sp>
        <p:nvSpPr>
          <p:cNvPr name="AutoShape 12" id="12"/>
          <p:cNvSpPr/>
          <p:nvPr/>
        </p:nvSpPr>
        <p:spPr>
          <a:xfrm flipH="false" flipV="false" rot="0">
            <a:off x="724835" y="5078909"/>
            <a:ext cx="76181" cy="76200"/>
          </a:xfrm>
          <a:custGeom>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path>
            </a:pathLst>
          </a:custGeom>
          <a:solidFill>
            <a:srgbClr val="5B8CB8">
              <a:alpha val="100000"/>
            </a:srgbClr>
          </a:solidFill>
          <a:ln>
            <a:headEnd type="none"/>
            <a:tailEnd type="none"/>
          </a:ln>
        </p:spPr>
      </p:sp>
      <p:sp>
        <p:nvSpPr>
          <p:cNvPr name="TextBox 13" id="13"/>
          <p:cNvSpPr txBox="true"/>
          <p:nvPr/>
        </p:nvSpPr>
        <p:spPr>
          <a:xfrm flipH="false" flipV="false" rot="0">
            <a:off x="906880" y="5031284"/>
            <a:ext cx="4759077"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Strong emotional and pedagogical support from school teachers helps</a:t>
            </a:r>
            <a:endParaRPr lang="en-US" sz="1100"/>
          </a:p>
          <a:p>
            <a:pPr algn="l"/>
            <a:r>
              <a:rPr b="false" i="false" strike="noStrike" sz="1100">
                <a:ln/>
                <a:solidFill>
                  <a:srgbClr val="0A1F3D">
                    <a:alpha val="85098"/>
                  </a:srgbClr>
                </a:solidFill>
                <a:latin typeface="Source Han Sans"/>
                <a:ea typeface="Source Han Sans"/>
                <a:cs typeface="Source Han Sans"/>
              </a:rPr>
              <a:t>students cope, but cannot compensate for the lack of complex, authentic</a:t>
            </a:r>
            <a:endParaRPr/>
          </a:p>
          <a:p>
            <a:pPr algn="l"/>
            <a:r>
              <a:rPr b="false" i="false" strike="noStrike" sz="1100">
                <a:ln/>
                <a:solidFill>
                  <a:srgbClr val="0A1F3D">
                    <a:alpha val="85098"/>
                  </a:srgbClr>
                </a:solidFill>
                <a:latin typeface="Source Han Sans"/>
                <a:ea typeface="Source Han Sans"/>
                <a:cs typeface="Source Han Sans"/>
              </a:rPr>
              <a:t>workplace challenges.</a:t>
            </a:r>
            <a:endParaRPr/>
          </a:p>
        </p:txBody>
      </p:sp>
      <p:sp>
        <p:nvSpPr>
          <p:cNvPr name="AutoShape 14" id="14"/>
          <p:cNvSpPr/>
          <p:nvPr/>
        </p:nvSpPr>
        <p:spPr>
          <a:xfrm flipH="false" flipV="false" rot="0">
            <a:off x="6246838" y="2525613"/>
            <a:ext cx="5485028" cy="3875187"/>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5" id="15"/>
          <p:cNvSpPr/>
          <p:nvPr/>
        </p:nvSpPr>
        <p:spPr>
          <a:xfrm flipH="false" flipV="false" rot="0">
            <a:off x="6246838" y="2525613"/>
            <a:ext cx="5485028" cy="9525"/>
          </a:xfrm>
          <a:prstGeom prst="line">
            <a:avLst/>
          </a:prstGeom>
          <a:ln w="28575">
            <a:solidFill>
              <a:srgbClr val="5B8CB8">
                <a:alpha val="100000"/>
              </a:srgbClr>
            </a:solidFill>
            <a:prstDash val="solid"/>
            <a:headEnd type="none"/>
            <a:tailEnd type="none"/>
          </a:ln>
        </p:spPr>
      </p:sp>
      <p:sp>
        <p:nvSpPr>
          <p:cNvPr name="TextBox 16" id="16"/>
          <p:cNvSpPr txBox="true"/>
          <p:nvPr/>
        </p:nvSpPr>
        <p:spPr>
          <a:xfrm flipH="false" flipV="false" rot="0">
            <a:off x="6522994" y="2878038"/>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Region B</a:t>
            </a:r>
            <a:endParaRPr lang="en-US" sz="1100"/>
          </a:p>
        </p:txBody>
      </p:sp>
      <p:sp>
        <p:nvSpPr>
          <p:cNvPr name="TextBox 17" id="17"/>
          <p:cNvSpPr txBox="true"/>
          <p:nvPr/>
        </p:nvSpPr>
        <p:spPr>
          <a:xfrm flipH="false" flipV="false" rot="0">
            <a:off x="6522994" y="3139976"/>
            <a:ext cx="4932717" cy="247650"/>
          </a:xfrm>
          <a:prstGeom prst="rect">
            <a:avLst/>
          </a:prstGeom>
          <a:ln>
            <a:headEnd type="none"/>
            <a:tailEnd type="none"/>
          </a:ln>
        </p:spPr>
        <p:txBody>
          <a:bodyPr anchor="t" rtlCol="false" anchorCtr="false" wrap="none" lIns="0" rIns="0" tIns="0" bIns="0" vert="horz"/>
          <a:lstStyle/>
          <a:p>
            <a:pPr algn="l">
              <a:defRPr/>
            </a:pPr>
            <a:r>
              <a:rPr lang="en-US" b="true" i="false" strike="noStrike" sz="1800">
                <a:ln/>
                <a:solidFill>
                  <a:srgbClr val="0A1F3D">
                    <a:alpha val="100000"/>
                  </a:srgbClr>
                </a:solidFill>
                <a:latin typeface="Source Han Serif CN"/>
                <a:ea typeface="Source Han Serif CN"/>
                <a:cs typeface="Source Han Serif CN"/>
              </a:rPr>
              <a:t>Kuala Lumpur: Strategic Job Matching</a:t>
            </a:r>
            <a:endParaRPr lang="en-US" sz="1100"/>
          </a:p>
        </p:txBody>
      </p:sp>
      <p:sp>
        <p:nvSpPr>
          <p:cNvPr name="AutoShape 18" id="18"/>
          <p:cNvSpPr/>
          <p:nvPr/>
        </p:nvSpPr>
        <p:spPr>
          <a:xfrm flipH="false" flipV="false" rot="0">
            <a:off x="6514587" y="4100215"/>
            <a:ext cx="76181" cy="76200"/>
          </a:xfrm>
          <a:custGeom>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path>
            </a:pathLst>
          </a:custGeom>
          <a:solidFill>
            <a:srgbClr val="5B8CB8">
              <a:alpha val="100000"/>
            </a:srgbClr>
          </a:solidFill>
          <a:ln>
            <a:headEnd type="none"/>
            <a:tailEnd type="none"/>
          </a:ln>
        </p:spPr>
      </p:sp>
      <p:sp>
        <p:nvSpPr>
          <p:cNvPr name="TextBox 19" id="19"/>
          <p:cNvSpPr txBox="true"/>
          <p:nvPr/>
        </p:nvSpPr>
        <p:spPr>
          <a:xfrm flipH="false" flipV="false" rot="0">
            <a:off x="6696633" y="4052590"/>
            <a:ext cx="4759077"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Internships are treated as supported employment trials, driven by precise</a:t>
            </a:r>
            <a:endParaRPr lang="en-US" sz="1100"/>
          </a:p>
          <a:p>
            <a:pPr algn="l"/>
            <a:r>
              <a:rPr b="false" i="false" strike="noStrike" sz="1100">
                <a:ln/>
                <a:solidFill>
                  <a:srgbClr val="0A1F3D">
                    <a:alpha val="85098"/>
                  </a:srgbClr>
                </a:solidFill>
                <a:latin typeface="Source Han Sans"/>
                <a:ea typeface="Source Han Sans"/>
                <a:cs typeface="Source Han Sans"/>
              </a:rPr>
              <a:t>job matching conducted by professional job coaches to ensure person-</a:t>
            </a:r>
            <a:endParaRPr/>
          </a:p>
          <a:p>
            <a:pPr algn="l"/>
            <a:r>
              <a:rPr b="false" i="false" strike="noStrike" sz="1100">
                <a:ln/>
                <a:solidFill>
                  <a:srgbClr val="0A1F3D">
                    <a:alpha val="85098"/>
                  </a:srgbClr>
                </a:solidFill>
                <a:latin typeface="Source Han Sans"/>
                <a:ea typeface="Source Han Sans"/>
                <a:cs typeface="Source Han Sans"/>
              </a:rPr>
              <a:t>environment fit.</a:t>
            </a:r>
            <a:endParaRPr/>
          </a:p>
        </p:txBody>
      </p:sp>
      <p:sp>
        <p:nvSpPr>
          <p:cNvPr name="AutoShape 20" id="20"/>
          <p:cNvSpPr/>
          <p:nvPr/>
        </p:nvSpPr>
        <p:spPr>
          <a:xfrm flipH="false" flipV="false" rot="0">
            <a:off x="6514587" y="5078909"/>
            <a:ext cx="76181" cy="76200"/>
          </a:xfrm>
          <a:custGeom>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path>
            </a:pathLst>
          </a:custGeom>
          <a:solidFill>
            <a:srgbClr val="5B8CB8">
              <a:alpha val="100000"/>
            </a:srgbClr>
          </a:solidFill>
          <a:ln>
            <a:headEnd type="none"/>
            <a:tailEnd type="none"/>
          </a:ln>
        </p:spPr>
      </p:sp>
      <p:sp>
        <p:nvSpPr>
          <p:cNvPr name="TextBox 21" id="21"/>
          <p:cNvSpPr txBox="true"/>
          <p:nvPr/>
        </p:nvSpPr>
        <p:spPr>
          <a:xfrm flipH="false" flipV="false" rot="0">
            <a:off x="6696633" y="5031284"/>
            <a:ext cx="4759077" cy="661988"/>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Corporate placements and multi-sector pathways provide high-fidelity</a:t>
            </a:r>
            <a:endParaRPr lang="en-US" sz="1100"/>
          </a:p>
          <a:p>
            <a:pPr algn="l"/>
            <a:r>
              <a:rPr b="false" i="false" strike="noStrike" sz="1100">
                <a:ln/>
                <a:solidFill>
                  <a:srgbClr val="0A1F3D">
                    <a:alpha val="85098"/>
                  </a:srgbClr>
                </a:solidFill>
                <a:latin typeface="Source Han Sans"/>
                <a:ea typeface="Source Han Sans"/>
                <a:cs typeface="Source Han Sans"/>
              </a:rPr>
              <a:t>workplace exposure, where the ultimate goal is seamless conversion into</a:t>
            </a:r>
            <a:endParaRPr/>
          </a:p>
          <a:p>
            <a:pPr algn="l"/>
            <a:r>
              <a:rPr b="false" i="false" strike="noStrike" sz="1100">
                <a:ln/>
                <a:solidFill>
                  <a:srgbClr val="0A1F3D">
                    <a:alpha val="85098"/>
                  </a:srgbClr>
                </a:solidFill>
                <a:latin typeface="Source Han Sans"/>
                <a:ea typeface="Source Han Sans"/>
                <a:cs typeface="Source Han Sans"/>
              </a:rPr>
              <a:t>permanent, compensated employment.</a:t>
            </a:r>
            <a:endParaRPr/>
          </a:p>
        </p:txBody>
      </p:sp>
    </p:spTree>
  </p:cSld>
  <p:clrMapOvr>
    <a:masterClrMapping/>
  </p:clrMapOvr>
</p:sld>
</file>

<file path=ppt/slides/slide26.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Comparative Analysis</a:t>
            </a:r>
            <a:endParaRPr lang="en-US" sz="1100"/>
          </a:p>
        </p:txBody>
      </p:sp>
      <p:sp>
        <p:nvSpPr>
          <p:cNvPr name="TextBox 4" id="4"/>
          <p:cNvSpPr txBox="true"/>
          <p:nvPr/>
        </p:nvSpPr>
        <p:spPr>
          <a:xfrm flipH="false" flipV="false" rot="0">
            <a:off x="457086" y="762000"/>
            <a:ext cx="11274781" cy="400050"/>
          </a:xfrm>
          <a:prstGeom prst="rect">
            <a:avLst/>
          </a:prstGeom>
          <a:ln>
            <a:headEnd type="none"/>
            <a:tailEnd type="none"/>
          </a:ln>
        </p:spPr>
        <p:txBody>
          <a:bodyPr anchor="t" rtlCol="false" anchorCtr="false" wrap="non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Job Coach Comparison: Who Supports the Worker?</a:t>
            </a:r>
            <a:endParaRPr lang="en-US" sz="1100"/>
          </a:p>
        </p:txBody>
      </p:sp>
      <p:sp>
        <p:nvSpPr>
          <p:cNvPr name="AutoShape 5" id="5"/>
          <p:cNvSpPr/>
          <p:nvPr/>
        </p:nvSpPr>
        <p:spPr>
          <a:xfrm flipH="false" flipV="false" rot="0">
            <a:off x="457086" y="1368623"/>
            <a:ext cx="11274781" cy="966788"/>
          </a:xfrm>
          <a:prstGeom prst="rect">
            <a:avLst/>
          </a:prstGeom>
          <a:solidFill>
            <a:srgbClr val="E4E8EE">
              <a:alpha val="100000"/>
            </a:srgbClr>
          </a:solidFill>
          <a:ln>
            <a:headEnd type="none"/>
            <a:tailEnd type="none"/>
          </a:ln>
        </p:spPr>
      </p:sp>
      <p:sp>
        <p:nvSpPr>
          <p:cNvPr name="AutoShape 6" id="6"/>
          <p:cNvSpPr/>
          <p:nvPr/>
        </p:nvSpPr>
        <p:spPr>
          <a:xfrm flipH="false" flipV="false" rot="0">
            <a:off x="457086" y="1368623"/>
            <a:ext cx="9522" cy="966788"/>
          </a:xfrm>
          <a:prstGeom prst="line">
            <a:avLst/>
          </a:prstGeom>
          <a:ln w="28575">
            <a:solidFill>
              <a:srgbClr val="5B8CB8">
                <a:alpha val="100000"/>
              </a:srgbClr>
            </a:solidFill>
            <a:prstDash val="solid"/>
            <a:headEnd type="none"/>
            <a:tailEnd type="none"/>
          </a:ln>
        </p:spPr>
      </p:sp>
      <p:sp>
        <p:nvSpPr>
          <p:cNvPr name="TextBox 7" id="7"/>
          <p:cNvSpPr txBox="true"/>
          <p:nvPr/>
        </p:nvSpPr>
        <p:spPr>
          <a:xfrm flipH="false" flipV="false" rot="0">
            <a:off x="714196" y="1540073"/>
            <a:ext cx="11474756" cy="619125"/>
          </a:xfrm>
          <a:prstGeom prst="rect">
            <a:avLst/>
          </a:prstGeom>
          <a:ln>
            <a:headEnd type="none"/>
            <a:tailEnd type="none"/>
          </a:ln>
        </p:spPr>
        <p:txBody>
          <a:bodyPr anchor="t" rtlCol="false" anchorCtr="false" wrap="square" lIns="0" rIns="0" tIns="0" bIns="0" vert="horz"/>
          <a:lstStyle/>
          <a:p>
            <a:pPr algn="l">
              <a:defRPr/>
            </a:pPr>
            <a:r>
              <a:rPr lang="en-US" b="false" i="false" strike="noStrike" sz="1000">
                <a:ln/>
                <a:solidFill>
                  <a:srgbClr val="0A1F3D">
                    <a:alpha val="85098"/>
                  </a:srgbClr>
                </a:solidFill>
                <a:latin typeface="Source Han Sans"/>
                <a:ea typeface="Source Han Sans"/>
                <a:cs typeface="Source Han Sans"/>
              </a:rPr>
              <a:t>The architecture of post-hire support reveals a fundamental dichotomy: Shanghai relies on an extension of internal educational support networks, whereas Kuala Lumpur deploys a</a:t>
            </a:r>
            <a:endParaRPr lang="en-US" sz="1100"/>
          </a:p>
          <a:p>
            <a:pPr algn="l"/>
            <a:r>
              <a:rPr b="false" i="false" strike="noStrike" sz="1000">
                <a:ln/>
                <a:solidFill>
                  <a:srgbClr val="0A1F3D">
                    <a:alpha val="85098"/>
                  </a:srgbClr>
                </a:solidFill>
                <a:latin typeface="Source Han Sans"/>
                <a:ea typeface="Source Han Sans"/>
                <a:cs typeface="Source Han Sans"/>
              </a:rPr>
              <a:t>specialized, external employment support apparatus. The presence of professional Job Coaches in Kuala Lumpur provides the critical, objective intervention required to resolve</a:t>
            </a:r>
            <a:endParaRPr/>
          </a:p>
          <a:p>
            <a:pPr algn="l"/>
            <a:r>
              <a:rPr b="false" i="false" strike="noStrike" sz="1000">
                <a:ln/>
                <a:solidFill>
                  <a:srgbClr val="0A1F3D">
                    <a:alpha val="85098"/>
                  </a:srgbClr>
                </a:solidFill>
                <a:latin typeface="Source Han Sans"/>
                <a:ea typeface="Source Han Sans"/>
                <a:cs typeface="Source Han Sans"/>
              </a:rPr>
              <a:t>workplace conflicts and sustain long-term employment retention.</a:t>
            </a:r>
            <a:endParaRPr/>
          </a:p>
        </p:txBody>
      </p:sp>
      <p:sp>
        <p:nvSpPr>
          <p:cNvPr name="AutoShape 8" id="8"/>
          <p:cNvSpPr/>
          <p:nvPr/>
        </p:nvSpPr>
        <p:spPr>
          <a:xfrm flipH="false" flipV="false" rot="0">
            <a:off x="457086" y="2602111"/>
            <a:ext cx="5485028" cy="3798689"/>
          </a:xfrm>
          <a:prstGeom prst="rect">
            <a:avLst/>
          </a:prstGeom>
          <a:solidFill>
            <a:srgbClr val="E4E8EE">
              <a:alpha val="100000"/>
            </a:srgbClr>
          </a:solidFill>
          <a:ln w="9525">
            <a:solidFill>
              <a:srgbClr val="C3CBD5">
                <a:alpha val="100000"/>
              </a:srgbClr>
            </a:solidFill>
            <a:prstDash val="solid"/>
            <a:headEnd type="none"/>
            <a:tailEnd type="none"/>
          </a:ln>
        </p:spPr>
      </p:sp>
      <p:sp>
        <p:nvSpPr>
          <p:cNvPr name="AutoShape 9" id="9"/>
          <p:cNvSpPr/>
          <p:nvPr/>
        </p:nvSpPr>
        <p:spPr>
          <a:xfrm flipH="false" flipV="false" rot="0">
            <a:off x="457086" y="2602111"/>
            <a:ext cx="5485028" cy="9525"/>
          </a:xfrm>
          <a:prstGeom prst="line">
            <a:avLst/>
          </a:prstGeom>
          <a:ln w="28575">
            <a:solidFill>
              <a:srgbClr val="0A1F3D">
                <a:alpha val="100000"/>
              </a:srgbClr>
            </a:solidFill>
            <a:prstDash val="solid"/>
            <a:headEnd type="none"/>
            <a:tailEnd type="none"/>
          </a:ln>
        </p:spPr>
      </p:sp>
      <p:sp>
        <p:nvSpPr>
          <p:cNvPr name="TextBox 10" id="10"/>
          <p:cNvSpPr txBox="true"/>
          <p:nvPr/>
        </p:nvSpPr>
        <p:spPr>
          <a:xfrm flipH="false" flipV="false" rot="0">
            <a:off x="733242" y="2916436"/>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Model A</a:t>
            </a:r>
            <a:endParaRPr lang="en-US" sz="1100"/>
          </a:p>
        </p:txBody>
      </p:sp>
      <p:sp>
        <p:nvSpPr>
          <p:cNvPr name="TextBox 11" id="11"/>
          <p:cNvSpPr txBox="true"/>
          <p:nvPr/>
        </p:nvSpPr>
        <p:spPr>
          <a:xfrm flipH="false" flipV="false" rot="0">
            <a:off x="733242" y="3140273"/>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Shanghai: Internal Educational Support</a:t>
            </a:r>
            <a:endParaRPr lang="en-US" sz="1100"/>
          </a:p>
        </p:txBody>
      </p:sp>
      <p:sp>
        <p:nvSpPr>
          <p:cNvPr name="TextBox 12" id="12"/>
          <p:cNvSpPr txBox="true"/>
          <p:nvPr/>
        </p:nvSpPr>
        <p:spPr>
          <a:xfrm flipH="false" flipV="false" rot="0">
            <a:off x="733242" y="3611761"/>
            <a:ext cx="18569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34901"/>
                  </a:srgbClr>
                </a:solidFill>
                <a:latin typeface="Source Han Sans"/>
                <a:ea typeface="Source Han Sans"/>
                <a:cs typeface="Source Han Sans"/>
              </a:rPr>
              <a:t>01</a:t>
            </a:r>
            <a:endParaRPr lang="en-US" sz="1100"/>
          </a:p>
        </p:txBody>
      </p:sp>
      <p:sp>
        <p:nvSpPr>
          <p:cNvPr name="TextBox 13" id="13"/>
          <p:cNvSpPr txBox="true"/>
          <p:nvPr/>
        </p:nvSpPr>
        <p:spPr>
          <a:xfrm flipH="false" flipV="false" rot="0">
            <a:off x="1033205" y="3621286"/>
            <a:ext cx="4632754" cy="64770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Support is primarily provided by special education teachers, enterprise</a:t>
            </a:r>
            <a:endParaRPr lang="en-US" sz="1100"/>
          </a:p>
          <a:p>
            <a:pPr algn="l"/>
            <a:r>
              <a:rPr b="false" i="false" strike="noStrike" sz="1100">
                <a:ln/>
                <a:solidFill>
                  <a:srgbClr val="0A1F3D">
                    <a:alpha val="85098"/>
                  </a:srgbClr>
                </a:solidFill>
                <a:latin typeface="Source Han Sans"/>
                <a:ea typeface="Source Han Sans"/>
                <a:cs typeface="Source Han Sans"/>
              </a:rPr>
              <a:t>mentors, and family members, reflecting an extension of the educational</a:t>
            </a:r>
            <a:endParaRPr/>
          </a:p>
          <a:p>
            <a:pPr algn="l"/>
            <a:r>
              <a:rPr b="false" i="false" strike="noStrike" sz="1100">
                <a:ln/>
                <a:solidFill>
                  <a:srgbClr val="0A1F3D">
                    <a:alpha val="85098"/>
                  </a:srgbClr>
                </a:solidFill>
                <a:latin typeface="Source Han Sans"/>
                <a:ea typeface="Source Han Sans"/>
                <a:cs typeface="Source Han Sans"/>
              </a:rPr>
              <a:t>safety net into the workplace.</a:t>
            </a:r>
            <a:endParaRPr/>
          </a:p>
        </p:txBody>
      </p:sp>
      <p:sp>
        <p:nvSpPr>
          <p:cNvPr name="TextBox 14" id="14"/>
          <p:cNvSpPr txBox="true"/>
          <p:nvPr/>
        </p:nvSpPr>
        <p:spPr>
          <a:xfrm flipH="false" flipV="false" rot="0">
            <a:off x="733242" y="4492823"/>
            <a:ext cx="18569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34901"/>
                  </a:srgbClr>
                </a:solidFill>
                <a:latin typeface="Source Han Sans"/>
                <a:ea typeface="Source Han Sans"/>
                <a:cs typeface="Source Han Sans"/>
              </a:rPr>
              <a:t>02</a:t>
            </a:r>
            <a:endParaRPr lang="en-US" sz="1100"/>
          </a:p>
        </p:txBody>
      </p:sp>
      <p:sp>
        <p:nvSpPr>
          <p:cNvPr name="TextBox 15" id="15"/>
          <p:cNvSpPr txBox="true"/>
          <p:nvPr/>
        </p:nvSpPr>
        <p:spPr>
          <a:xfrm flipH="false" flipV="false" rot="0">
            <a:off x="1033205" y="4502348"/>
            <a:ext cx="4632754" cy="64770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While emotionally supportive, this network often lacks the specialized</a:t>
            </a:r>
            <a:endParaRPr lang="en-US" sz="1100"/>
          </a:p>
          <a:p>
            <a:pPr algn="l"/>
            <a:r>
              <a:rPr b="false" i="false" strike="noStrike" sz="1100">
                <a:ln/>
                <a:solidFill>
                  <a:srgbClr val="0A1F3D">
                    <a:alpha val="85098"/>
                  </a:srgbClr>
                </a:solidFill>
                <a:latin typeface="Source Han Sans"/>
                <a:ea typeface="Source Han Sans"/>
                <a:cs typeface="Source Han Sans"/>
              </a:rPr>
              <a:t>occupational psychology and organizational intervention skills needed to</a:t>
            </a:r>
            <a:endParaRPr/>
          </a:p>
          <a:p>
            <a:pPr algn="l"/>
            <a:r>
              <a:rPr b="false" i="false" strike="noStrike" sz="1100">
                <a:ln/>
                <a:solidFill>
                  <a:srgbClr val="0A1F3D">
                    <a:alpha val="85098"/>
                  </a:srgbClr>
                </a:solidFill>
                <a:latin typeface="Source Han Sans"/>
                <a:ea typeface="Source Han Sans"/>
                <a:cs typeface="Source Han Sans"/>
              </a:rPr>
              <a:t>resolve complex workplace dynamics.</a:t>
            </a:r>
            <a:endParaRPr/>
          </a:p>
        </p:txBody>
      </p:sp>
      <p:sp>
        <p:nvSpPr>
          <p:cNvPr name="AutoShape 16" id="16"/>
          <p:cNvSpPr/>
          <p:nvPr/>
        </p:nvSpPr>
        <p:spPr>
          <a:xfrm flipH="false" flipV="false" rot="0">
            <a:off x="733242" y="5791200"/>
            <a:ext cx="4932717" cy="9525"/>
          </a:xfrm>
          <a:prstGeom prst="line">
            <a:avLst/>
          </a:prstGeom>
          <a:ln w="9525">
            <a:solidFill>
              <a:srgbClr val="C3CBD5">
                <a:alpha val="100000"/>
              </a:srgbClr>
            </a:solidFill>
            <a:prstDash val="solid"/>
            <a:headEnd type="none"/>
            <a:tailEnd type="none"/>
          </a:ln>
        </p:spPr>
      </p:sp>
      <p:sp>
        <p:nvSpPr>
          <p:cNvPr name="AutoShape 17" id="17"/>
          <p:cNvSpPr/>
          <p:nvPr/>
        </p:nvSpPr>
        <p:spPr>
          <a:xfrm flipH="false" flipV="false" rot="0">
            <a:off x="723614" y="6009947"/>
            <a:ext cx="115223" cy="115252"/>
          </a:xfrm>
          <a:custGeom>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8"/>
                </a:cubicBezTo>
                <a:cubicBezTo>
                  <a:pt x="7977" y="1354"/>
                  <a:pt x="7587" y="1128"/>
                  <a:pt x="7139" y="1010"/>
                </a:cubicBezTo>
                <a:cubicBezTo>
                  <a:pt x="6691" y="892"/>
                  <a:pt x="6245" y="892"/>
                  <a:pt x="5801" y="1010"/>
                </a:cubicBezTo>
                <a:cubicBezTo>
                  <a:pt x="5356" y="1128"/>
                  <a:pt x="4967" y="1354"/>
                  <a:pt x="4634" y="1688"/>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0A1F3D">
              <a:alpha val="100000"/>
            </a:srgbClr>
          </a:solidFill>
          <a:ln>
            <a:headEnd type="none"/>
            <a:tailEnd type="none"/>
          </a:ln>
        </p:spPr>
      </p:sp>
      <p:sp>
        <p:nvSpPr>
          <p:cNvPr name="TextBox 18" id="18"/>
          <p:cNvSpPr txBox="true"/>
          <p:nvPr/>
        </p:nvSpPr>
        <p:spPr>
          <a:xfrm flipH="false" flipV="false" rot="0">
            <a:off x="867302" y="6010275"/>
            <a:ext cx="4798656"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Education-Centric Network</a:t>
            </a:r>
            <a:endParaRPr lang="en-US" sz="1100"/>
          </a:p>
        </p:txBody>
      </p:sp>
      <p:sp>
        <p:nvSpPr>
          <p:cNvPr name="AutoShape 19" id="19"/>
          <p:cNvSpPr/>
          <p:nvPr/>
        </p:nvSpPr>
        <p:spPr>
          <a:xfrm flipH="false" flipV="false" rot="0">
            <a:off x="6246838" y="2602111"/>
            <a:ext cx="5485028" cy="3798689"/>
          </a:xfrm>
          <a:prstGeom prst="rect">
            <a:avLst/>
          </a:prstGeom>
          <a:solidFill>
            <a:srgbClr val="E4E8EE">
              <a:alpha val="100000"/>
            </a:srgbClr>
          </a:solidFill>
          <a:ln w="9525">
            <a:solidFill>
              <a:srgbClr val="C3CBD5">
                <a:alpha val="100000"/>
              </a:srgbClr>
            </a:solidFill>
            <a:prstDash val="solid"/>
            <a:headEnd type="none"/>
            <a:tailEnd type="none"/>
          </a:ln>
        </p:spPr>
      </p:sp>
      <p:sp>
        <p:nvSpPr>
          <p:cNvPr name="AutoShape 20" id="20"/>
          <p:cNvSpPr/>
          <p:nvPr/>
        </p:nvSpPr>
        <p:spPr>
          <a:xfrm flipH="false" flipV="false" rot="0">
            <a:off x="6246838" y="2602111"/>
            <a:ext cx="5485028" cy="9525"/>
          </a:xfrm>
          <a:prstGeom prst="line">
            <a:avLst/>
          </a:prstGeom>
          <a:ln w="28575">
            <a:solidFill>
              <a:srgbClr val="5B8CB8">
                <a:alpha val="100000"/>
              </a:srgbClr>
            </a:solidFill>
            <a:prstDash val="solid"/>
            <a:headEnd type="none"/>
            <a:tailEnd type="none"/>
          </a:ln>
        </p:spPr>
      </p:sp>
      <p:sp>
        <p:nvSpPr>
          <p:cNvPr name="TextBox 21" id="21"/>
          <p:cNvSpPr txBox="true"/>
          <p:nvPr/>
        </p:nvSpPr>
        <p:spPr>
          <a:xfrm flipH="false" flipV="false" rot="0">
            <a:off x="6522994" y="2916436"/>
            <a:ext cx="4932717"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45098"/>
                  </a:srgbClr>
                </a:solidFill>
                <a:latin typeface="Source Han Sans"/>
                <a:ea typeface="Source Han Sans"/>
                <a:cs typeface="Source Han Sans"/>
              </a:rPr>
              <a:t>Model B</a:t>
            </a:r>
            <a:endParaRPr lang="en-US" sz="1100"/>
          </a:p>
        </p:txBody>
      </p:sp>
      <p:sp>
        <p:nvSpPr>
          <p:cNvPr name="TextBox 22" id="22"/>
          <p:cNvSpPr txBox="true"/>
          <p:nvPr/>
        </p:nvSpPr>
        <p:spPr>
          <a:xfrm flipH="false" flipV="false" rot="0">
            <a:off x="6522994" y="3140273"/>
            <a:ext cx="4932717"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Kuala Lumpur: External Employment Support</a:t>
            </a:r>
            <a:endParaRPr lang="en-US" sz="1100"/>
          </a:p>
        </p:txBody>
      </p:sp>
      <p:sp>
        <p:nvSpPr>
          <p:cNvPr name="TextBox 23" id="23"/>
          <p:cNvSpPr txBox="true"/>
          <p:nvPr/>
        </p:nvSpPr>
        <p:spPr>
          <a:xfrm flipH="false" flipV="false" rot="0">
            <a:off x="6522994" y="3611761"/>
            <a:ext cx="18569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34901"/>
                  </a:srgbClr>
                </a:solidFill>
                <a:latin typeface="Source Han Sans"/>
                <a:ea typeface="Source Han Sans"/>
                <a:cs typeface="Source Han Sans"/>
              </a:rPr>
              <a:t>01</a:t>
            </a:r>
            <a:endParaRPr lang="en-US" sz="1100"/>
          </a:p>
        </p:txBody>
      </p:sp>
      <p:sp>
        <p:nvSpPr>
          <p:cNvPr name="TextBox 24" id="24"/>
          <p:cNvSpPr txBox="true"/>
          <p:nvPr/>
        </p:nvSpPr>
        <p:spPr>
          <a:xfrm flipH="false" flipV="false" rot="0">
            <a:off x="6822957" y="3621286"/>
            <a:ext cx="4632754" cy="64770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The support ecosystem is anchored by professional Job Coaches who</a:t>
            </a:r>
            <a:endParaRPr lang="en-US" sz="1100"/>
          </a:p>
          <a:p>
            <a:pPr algn="l"/>
            <a:r>
              <a:rPr b="false" i="false" strike="noStrike" sz="1100">
                <a:ln/>
                <a:solidFill>
                  <a:srgbClr val="0A1F3D">
                    <a:alpha val="85098"/>
                  </a:srgbClr>
                </a:solidFill>
                <a:latin typeface="Source Han Sans"/>
                <a:ea typeface="Source Han Sans"/>
                <a:cs typeface="Source Han Sans"/>
              </a:rPr>
              <a:t>possess specialized training in occupational therapy, behavioral</a:t>
            </a:r>
            <a:endParaRPr/>
          </a:p>
          <a:p>
            <a:pPr algn="l"/>
            <a:r>
              <a:rPr b="false" i="false" strike="noStrike" sz="1100">
                <a:ln/>
                <a:solidFill>
                  <a:srgbClr val="0A1F3D">
                    <a:alpha val="85098"/>
                  </a:srgbClr>
                </a:solidFill>
                <a:latin typeface="Source Han Sans"/>
                <a:ea typeface="Source Han Sans"/>
                <a:cs typeface="Source Han Sans"/>
              </a:rPr>
              <a:t>management, and organizational psychology.</a:t>
            </a:r>
            <a:endParaRPr/>
          </a:p>
        </p:txBody>
      </p:sp>
      <p:sp>
        <p:nvSpPr>
          <p:cNvPr name="TextBox 25" id="25"/>
          <p:cNvSpPr txBox="true"/>
          <p:nvPr/>
        </p:nvSpPr>
        <p:spPr>
          <a:xfrm flipH="false" flipV="false" rot="0">
            <a:off x="6522994" y="4492823"/>
            <a:ext cx="185691" cy="142875"/>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34901"/>
                  </a:srgbClr>
                </a:solidFill>
                <a:latin typeface="Source Han Sans"/>
                <a:ea typeface="Source Han Sans"/>
                <a:cs typeface="Source Han Sans"/>
              </a:rPr>
              <a:t>02</a:t>
            </a:r>
            <a:endParaRPr lang="en-US" sz="1100"/>
          </a:p>
        </p:txBody>
      </p:sp>
      <p:sp>
        <p:nvSpPr>
          <p:cNvPr name="TextBox 26" id="26"/>
          <p:cNvSpPr txBox="true"/>
          <p:nvPr/>
        </p:nvSpPr>
        <p:spPr>
          <a:xfrm flipH="false" flipV="false" rot="0">
            <a:off x="6822957" y="4502348"/>
            <a:ext cx="4666530" cy="647700"/>
          </a:xfrm>
          <a:prstGeom prst="rect">
            <a:avLst/>
          </a:prstGeom>
          <a:ln>
            <a:headEnd type="none"/>
            <a:tailEnd type="none"/>
          </a:ln>
        </p:spPr>
        <p:txBody>
          <a:bodyPr anchor="t" rtlCol="false" anchorCtr="false" wrap="square" lIns="0" rIns="0" tIns="0" bIns="0" vert="horz"/>
          <a:lstStyle/>
          <a:p>
            <a:pPr algn="l">
              <a:defRPr/>
            </a:pPr>
            <a:r>
              <a:rPr lang="en-US" b="false" i="false" strike="noStrike" sz="1100">
                <a:ln/>
                <a:solidFill>
                  <a:srgbClr val="0A1F3D">
                    <a:alpha val="85098"/>
                  </a:srgbClr>
                </a:solidFill>
                <a:latin typeface="Source Han Sans"/>
                <a:ea typeface="Source Han Sans"/>
                <a:cs typeface="Source Han Sans"/>
              </a:rPr>
              <a:t>Coaches actively collaborate with supervisors, coworkers, and employers</a:t>
            </a:r>
            <a:endParaRPr lang="en-US" sz="1100"/>
          </a:p>
          <a:p>
            <a:pPr algn="l"/>
            <a:r>
              <a:rPr b="false" i="false" strike="noStrike" sz="1100">
                <a:ln/>
                <a:solidFill>
                  <a:srgbClr val="0A1F3D">
                    <a:alpha val="85098"/>
                  </a:srgbClr>
                </a:solidFill>
                <a:latin typeface="Source Han Sans"/>
                <a:ea typeface="Source Han Sans"/>
                <a:cs typeface="Source Han Sans"/>
              </a:rPr>
              <a:t>to engineer inclusive environments, providing objective, third-party</a:t>
            </a:r>
            <a:endParaRPr/>
          </a:p>
          <a:p>
            <a:pPr algn="l"/>
            <a:r>
              <a:rPr b="false" i="false" strike="noStrike" sz="1100">
                <a:ln/>
                <a:solidFill>
                  <a:srgbClr val="0A1F3D">
                    <a:alpha val="85098"/>
                  </a:srgbClr>
                </a:solidFill>
                <a:latin typeface="Source Han Sans"/>
                <a:ea typeface="Source Han Sans"/>
                <a:cs typeface="Source Han Sans"/>
              </a:rPr>
              <a:t>mediation during critical adaptation phases.</a:t>
            </a:r>
            <a:endParaRPr/>
          </a:p>
        </p:txBody>
      </p:sp>
      <p:sp>
        <p:nvSpPr>
          <p:cNvPr name="AutoShape 27" id="27"/>
          <p:cNvSpPr/>
          <p:nvPr/>
        </p:nvSpPr>
        <p:spPr>
          <a:xfrm flipH="false" flipV="false" rot="0">
            <a:off x="6522994" y="5791200"/>
            <a:ext cx="4932717" cy="9525"/>
          </a:xfrm>
          <a:prstGeom prst="line">
            <a:avLst/>
          </a:prstGeom>
          <a:ln w="9525">
            <a:solidFill>
              <a:srgbClr val="C3CBD5">
                <a:alpha val="100000"/>
              </a:srgbClr>
            </a:solidFill>
            <a:prstDash val="solid"/>
            <a:headEnd type="none"/>
            <a:tailEnd type="none"/>
          </a:ln>
        </p:spPr>
      </p:sp>
      <p:sp>
        <p:nvSpPr>
          <p:cNvPr name="AutoShape 28" id="28"/>
          <p:cNvSpPr/>
          <p:nvPr/>
        </p:nvSpPr>
        <p:spPr>
          <a:xfrm flipH="false" flipV="false" rot="0">
            <a:off x="6513366" y="6009947"/>
            <a:ext cx="115223" cy="115252"/>
          </a:xfrm>
          <a:custGeom>
            <a:rect l="l" t="t" r="r" b="b"/>
            <a:pathLst>
              <a:path w="9998" h="10000">
                <a:moveTo>
                  <a:pt x="4219" y="5920"/>
                </a:moveTo>
                <a:lnTo>
                  <a:pt x="4219" y="6831"/>
                </a:lnTo>
                <a:cubicBezTo>
                  <a:pt x="3649" y="6831"/>
                  <a:pt x="3118" y="6955"/>
                  <a:pt x="2626" y="7204"/>
                </a:cubicBezTo>
                <a:cubicBezTo>
                  <a:pt x="2148" y="7446"/>
                  <a:pt x="1768" y="7774"/>
                  <a:pt x="1487" y="8188"/>
                </a:cubicBezTo>
                <a:cubicBezTo>
                  <a:pt x="1199" y="8612"/>
                  <a:pt x="1055" y="9071"/>
                  <a:pt x="1055" y="9563"/>
                </a:cubicBezTo>
                <a:lnTo>
                  <a:pt x="0" y="9563"/>
                </a:lnTo>
                <a:cubicBezTo>
                  <a:pt x="0" y="8907"/>
                  <a:pt x="193" y="8293"/>
                  <a:pt x="580" y="7723"/>
                </a:cubicBezTo>
                <a:cubicBezTo>
                  <a:pt x="952" y="7176"/>
                  <a:pt x="1455" y="6742"/>
                  <a:pt x="2088" y="6421"/>
                </a:cubicBezTo>
                <a:cubicBezTo>
                  <a:pt x="2749" y="6087"/>
                  <a:pt x="3459" y="5920"/>
                  <a:pt x="4219" y="5920"/>
                </a:cubicBezTo>
                <a:moveTo>
                  <a:pt x="4219" y="5464"/>
                </a:moveTo>
                <a:cubicBezTo>
                  <a:pt x="3649" y="5464"/>
                  <a:pt x="3118" y="5339"/>
                  <a:pt x="2626" y="5091"/>
                </a:cubicBezTo>
                <a:cubicBezTo>
                  <a:pt x="2148" y="4854"/>
                  <a:pt x="1768" y="4529"/>
                  <a:pt x="1487" y="4117"/>
                </a:cubicBezTo>
                <a:cubicBezTo>
                  <a:pt x="1199" y="3691"/>
                  <a:pt x="1055" y="3231"/>
                  <a:pt x="1055" y="2737"/>
                </a:cubicBezTo>
                <a:cubicBezTo>
                  <a:pt x="1055" y="2242"/>
                  <a:pt x="1199" y="1782"/>
                  <a:pt x="1487" y="1357"/>
                </a:cubicBezTo>
                <a:cubicBezTo>
                  <a:pt x="1768" y="944"/>
                  <a:pt x="2148" y="616"/>
                  <a:pt x="2626" y="373"/>
                </a:cubicBezTo>
                <a:cubicBezTo>
                  <a:pt x="3118" y="124"/>
                  <a:pt x="3650" y="0"/>
                  <a:pt x="4224" y="0"/>
                </a:cubicBezTo>
                <a:cubicBezTo>
                  <a:pt x="4796" y="0"/>
                  <a:pt x="5329" y="124"/>
                  <a:pt x="5822" y="373"/>
                </a:cubicBezTo>
                <a:cubicBezTo>
                  <a:pt x="6300" y="616"/>
                  <a:pt x="6676" y="944"/>
                  <a:pt x="6950" y="1357"/>
                </a:cubicBezTo>
                <a:cubicBezTo>
                  <a:pt x="7238" y="1782"/>
                  <a:pt x="7382" y="2242"/>
                  <a:pt x="7382" y="2737"/>
                </a:cubicBezTo>
                <a:cubicBezTo>
                  <a:pt x="7382" y="3231"/>
                  <a:pt x="7238" y="3691"/>
                  <a:pt x="6950" y="4117"/>
                </a:cubicBezTo>
                <a:cubicBezTo>
                  <a:pt x="6676" y="4529"/>
                  <a:pt x="6300" y="4854"/>
                  <a:pt x="5822" y="5091"/>
                </a:cubicBezTo>
                <a:cubicBezTo>
                  <a:pt x="5329" y="5339"/>
                  <a:pt x="4795" y="5464"/>
                  <a:pt x="4219" y="5464"/>
                </a:cubicBezTo>
                <a:moveTo>
                  <a:pt x="4219" y="4554"/>
                </a:moveTo>
                <a:cubicBezTo>
                  <a:pt x="4605" y="4554"/>
                  <a:pt x="4958" y="4472"/>
                  <a:pt x="5278" y="4308"/>
                </a:cubicBezTo>
                <a:cubicBezTo>
                  <a:pt x="5598" y="4144"/>
                  <a:pt x="5853" y="3924"/>
                  <a:pt x="6043" y="3648"/>
                </a:cubicBezTo>
                <a:cubicBezTo>
                  <a:pt x="6233" y="3371"/>
                  <a:pt x="6328" y="3067"/>
                  <a:pt x="6328" y="2737"/>
                </a:cubicBezTo>
                <a:cubicBezTo>
                  <a:pt x="6328" y="2405"/>
                  <a:pt x="6233" y="2100"/>
                  <a:pt x="6043" y="1821"/>
                </a:cubicBezTo>
                <a:cubicBezTo>
                  <a:pt x="5853" y="1542"/>
                  <a:pt x="5598" y="1321"/>
                  <a:pt x="5278" y="1157"/>
                </a:cubicBezTo>
                <a:cubicBezTo>
                  <a:pt x="4958" y="993"/>
                  <a:pt x="4607" y="911"/>
                  <a:pt x="4224" y="911"/>
                </a:cubicBezTo>
                <a:cubicBezTo>
                  <a:pt x="3840" y="911"/>
                  <a:pt x="3487" y="993"/>
                  <a:pt x="3164" y="1157"/>
                </a:cubicBezTo>
                <a:cubicBezTo>
                  <a:pt x="2840" y="1321"/>
                  <a:pt x="2584" y="1542"/>
                  <a:pt x="2394" y="1821"/>
                </a:cubicBezTo>
                <a:cubicBezTo>
                  <a:pt x="2204" y="2100"/>
                  <a:pt x="2109" y="2405"/>
                  <a:pt x="2109" y="2737"/>
                </a:cubicBezTo>
                <a:cubicBezTo>
                  <a:pt x="2109" y="3067"/>
                  <a:pt x="2204" y="3371"/>
                  <a:pt x="2394" y="3648"/>
                </a:cubicBezTo>
                <a:cubicBezTo>
                  <a:pt x="2584" y="3924"/>
                  <a:pt x="2840" y="4144"/>
                  <a:pt x="3164" y="4308"/>
                </a:cubicBezTo>
                <a:cubicBezTo>
                  <a:pt x="3487" y="4472"/>
                  <a:pt x="3839" y="4554"/>
                  <a:pt x="4219" y="4554"/>
                </a:cubicBezTo>
                <a:moveTo>
                  <a:pt x="9207" y="8670"/>
                </a:moveTo>
                <a:lnTo>
                  <a:pt x="9998" y="9353"/>
                </a:lnTo>
                <a:lnTo>
                  <a:pt x="9249" y="10000"/>
                </a:lnTo>
                <a:lnTo>
                  <a:pt x="8458" y="9317"/>
                </a:lnTo>
                <a:cubicBezTo>
                  <a:pt x="8128" y="9481"/>
                  <a:pt x="7771" y="9563"/>
                  <a:pt x="7388" y="9563"/>
                </a:cubicBezTo>
                <a:cubicBezTo>
                  <a:pt x="7004" y="9563"/>
                  <a:pt x="6651" y="9481"/>
                  <a:pt x="6328" y="9317"/>
                </a:cubicBezTo>
                <a:cubicBezTo>
                  <a:pt x="6004" y="9153"/>
                  <a:pt x="5748" y="8933"/>
                  <a:pt x="5558" y="8657"/>
                </a:cubicBezTo>
                <a:cubicBezTo>
                  <a:pt x="5368" y="8380"/>
                  <a:pt x="5273" y="8076"/>
                  <a:pt x="5273" y="7746"/>
                </a:cubicBezTo>
                <a:cubicBezTo>
                  <a:pt x="5273" y="7415"/>
                  <a:pt x="5368" y="7110"/>
                  <a:pt x="5558" y="6831"/>
                </a:cubicBezTo>
                <a:cubicBezTo>
                  <a:pt x="5748" y="6551"/>
                  <a:pt x="6004" y="6330"/>
                  <a:pt x="6328" y="6166"/>
                </a:cubicBezTo>
                <a:cubicBezTo>
                  <a:pt x="6651" y="6002"/>
                  <a:pt x="7004" y="5920"/>
                  <a:pt x="7388" y="5920"/>
                </a:cubicBezTo>
                <a:cubicBezTo>
                  <a:pt x="7771" y="5920"/>
                  <a:pt x="8122" y="6002"/>
                  <a:pt x="8442" y="6166"/>
                </a:cubicBezTo>
                <a:cubicBezTo>
                  <a:pt x="8762" y="6330"/>
                  <a:pt x="9017" y="6551"/>
                  <a:pt x="9207" y="6831"/>
                </a:cubicBezTo>
                <a:cubicBezTo>
                  <a:pt x="9397" y="7110"/>
                  <a:pt x="9492" y="7415"/>
                  <a:pt x="9492" y="7746"/>
                </a:cubicBezTo>
                <a:cubicBezTo>
                  <a:pt x="9492" y="8076"/>
                  <a:pt x="9397" y="8384"/>
                  <a:pt x="9207" y="8670"/>
                </a:cubicBezTo>
                <a:moveTo>
                  <a:pt x="7382" y="8652"/>
                </a:moveTo>
                <a:cubicBezTo>
                  <a:pt x="7572" y="8652"/>
                  <a:pt x="7748" y="8611"/>
                  <a:pt x="7910" y="8529"/>
                </a:cubicBezTo>
                <a:cubicBezTo>
                  <a:pt x="8071" y="8447"/>
                  <a:pt x="8199" y="8336"/>
                  <a:pt x="8295" y="8197"/>
                </a:cubicBezTo>
                <a:cubicBezTo>
                  <a:pt x="8389" y="8057"/>
                  <a:pt x="8437" y="7905"/>
                  <a:pt x="8437" y="7741"/>
                </a:cubicBezTo>
                <a:cubicBezTo>
                  <a:pt x="8437" y="7577"/>
                  <a:pt x="8389" y="7425"/>
                  <a:pt x="8295" y="7286"/>
                </a:cubicBezTo>
                <a:cubicBezTo>
                  <a:pt x="8199" y="7146"/>
                  <a:pt x="8071" y="7036"/>
                  <a:pt x="7910" y="6954"/>
                </a:cubicBezTo>
                <a:cubicBezTo>
                  <a:pt x="7748" y="6872"/>
                  <a:pt x="7572" y="6831"/>
                  <a:pt x="7382" y="6831"/>
                </a:cubicBezTo>
                <a:cubicBezTo>
                  <a:pt x="7192" y="6831"/>
                  <a:pt x="7017" y="6872"/>
                  <a:pt x="6855" y="6954"/>
                </a:cubicBezTo>
                <a:cubicBezTo>
                  <a:pt x="6693" y="7036"/>
                  <a:pt x="6565" y="7146"/>
                  <a:pt x="6470" y="7286"/>
                </a:cubicBezTo>
                <a:cubicBezTo>
                  <a:pt x="6375" y="7425"/>
                  <a:pt x="6328" y="7577"/>
                  <a:pt x="6328" y="7741"/>
                </a:cubicBezTo>
                <a:cubicBezTo>
                  <a:pt x="6328" y="7905"/>
                  <a:pt x="6375" y="8057"/>
                  <a:pt x="6470" y="8197"/>
                </a:cubicBezTo>
                <a:cubicBezTo>
                  <a:pt x="6565" y="8336"/>
                  <a:pt x="6693" y="8447"/>
                  <a:pt x="6855" y="8529"/>
                </a:cubicBezTo>
                <a:cubicBezTo>
                  <a:pt x="7017" y="8611"/>
                  <a:pt x="7192" y="8652"/>
                  <a:pt x="7382" y="8652"/>
                </a:cubicBezTo>
              </a:path>
            </a:pathLst>
          </a:custGeom>
          <a:solidFill>
            <a:srgbClr val="0A1F3D">
              <a:alpha val="100000"/>
            </a:srgbClr>
          </a:solidFill>
          <a:ln>
            <a:headEnd type="none"/>
            <a:tailEnd type="none"/>
          </a:ln>
        </p:spPr>
      </p:sp>
      <p:sp>
        <p:nvSpPr>
          <p:cNvPr name="TextBox 29" id="29"/>
          <p:cNvSpPr txBox="true"/>
          <p:nvPr/>
        </p:nvSpPr>
        <p:spPr>
          <a:xfrm flipH="false" flipV="false" rot="0">
            <a:off x="6657054" y="6010275"/>
            <a:ext cx="4798656"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Professional Intervention Model</a:t>
            </a:r>
            <a:endParaRPr lang="en-US" sz="1100"/>
          </a:p>
        </p:txBody>
      </p:sp>
    </p:spTree>
  </p:cSld>
  <p:clrMapOvr>
    <a:masterClrMapping/>
  </p:clrMapOvr>
</p:sld>
</file>

<file path=ppt/slides/slide27.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Inter"/>
                <a:ea typeface="Inter"/>
                <a:cs typeface="Inter"/>
              </a:rPr>
              <a:t>Outcome Metrics</a:t>
            </a:r>
            <a:endParaRPr lang="en-US" sz="1100"/>
          </a:p>
        </p:txBody>
      </p:sp>
      <p:sp>
        <p:nvSpPr>
          <p:cNvPr name="TextBox 4" id="4"/>
          <p:cNvSpPr txBox="true"/>
          <p:nvPr/>
        </p:nvSpPr>
        <p:spPr>
          <a:xfrm flipH="false" flipV="false" rot="0">
            <a:off x="457086" y="771525"/>
            <a:ext cx="11274781" cy="428625"/>
          </a:xfrm>
          <a:prstGeom prst="rect">
            <a:avLst/>
          </a:prstGeom>
          <a:ln>
            <a:headEnd type="none"/>
            <a:tailEnd type="none"/>
          </a:ln>
        </p:spPr>
        <p:txBody>
          <a:bodyPr anchor="t" rtlCol="false" anchorCtr="false" wrap="none" lIns="0" rIns="0" tIns="0" bIns="0" vert="horz"/>
          <a:lstStyle/>
          <a:p>
            <a:pPr algn="l">
              <a:defRPr/>
            </a:pPr>
            <a:r>
              <a:rPr lang="en-US" b="true" i="false" strike="noStrike" sz="3000">
                <a:ln/>
                <a:solidFill>
                  <a:srgbClr val="0A1F3D">
                    <a:alpha val="100000"/>
                  </a:srgbClr>
                </a:solidFill>
                <a:latin typeface="Source Han Serif CN"/>
                <a:ea typeface="Source Han Serif CN"/>
                <a:cs typeface="Source Han Serif CN"/>
              </a:rPr>
              <a:t>Employment Retention: The Final Outcome Metrics</a:t>
            </a:r>
            <a:endParaRPr lang="en-US" sz="1100"/>
          </a:p>
        </p:txBody>
      </p:sp>
      <p:sp>
        <p:nvSpPr>
          <p:cNvPr name="TextBox 5" id="5"/>
          <p:cNvSpPr txBox="true"/>
          <p:nvPr/>
        </p:nvSpPr>
        <p:spPr>
          <a:xfrm flipH="false" flipV="false" rot="0">
            <a:off x="457086" y="1447800"/>
            <a:ext cx="11731866" cy="456159"/>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2156"/>
                  </a:srgbClr>
                </a:solidFill>
                <a:latin typeface="Source Han Sans"/>
                <a:ea typeface="Source Han Sans"/>
                <a:cs typeface="Source Han Sans"/>
              </a:rPr>
              <a:t>Evaluating the success of vocational transition requires moving beyond binary employment metrics to a comprehensive, longitudinal</a:t>
            </a:r>
            <a:endParaRPr lang="en-US" sz="1100"/>
          </a:p>
          <a:p>
            <a:pPr algn="l"/>
            <a:r>
              <a:rPr b="false" i="false" strike="noStrike" sz="1200">
                <a:ln/>
                <a:solidFill>
                  <a:srgbClr val="0A1F3D">
                    <a:alpha val="72156"/>
                  </a:srgbClr>
                </a:solidFill>
                <a:latin typeface="Source Han Sans"/>
                <a:ea typeface="Source Han Sans"/>
                <a:cs typeface="Source Han Sans"/>
              </a:rPr>
              <a:t>assessment framework.</a:t>
            </a:r>
            <a:endParaRPr/>
          </a:p>
        </p:txBody>
      </p:sp>
      <p:sp>
        <p:nvSpPr>
          <p:cNvPr name="TextBox 6" id="6"/>
          <p:cNvSpPr txBox="true"/>
          <p:nvPr/>
        </p:nvSpPr>
        <p:spPr>
          <a:xfrm flipH="false" flipV="false" rot="0">
            <a:off x="457086" y="2009775"/>
            <a:ext cx="495177"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5B8CB8">
                    <a:alpha val="100000"/>
                  </a:srgbClr>
                </a:solidFill>
                <a:latin typeface="Inter"/>
                <a:ea typeface="Inter"/>
                <a:cs typeface="Inter"/>
              </a:rPr>
              <a:t>01</a:t>
            </a:r>
            <a:endParaRPr lang="en-US" sz="1100"/>
          </a:p>
        </p:txBody>
      </p:sp>
      <p:sp>
        <p:nvSpPr>
          <p:cNvPr name="AutoShape 7" id="7"/>
          <p:cNvSpPr/>
          <p:nvPr/>
        </p:nvSpPr>
        <p:spPr>
          <a:xfrm flipH="false" flipV="false" rot="0">
            <a:off x="1180804" y="2019300"/>
            <a:ext cx="10551061" cy="9525"/>
          </a:xfrm>
          <a:prstGeom prst="line">
            <a:avLst/>
          </a:prstGeom>
          <a:ln w="9525">
            <a:solidFill>
              <a:srgbClr val="C5CDD6">
                <a:alpha val="100000"/>
              </a:srgbClr>
            </a:solidFill>
            <a:prstDash val="solid"/>
            <a:headEnd type="none"/>
            <a:tailEnd type="none"/>
          </a:ln>
        </p:spPr>
      </p:sp>
      <p:sp>
        <p:nvSpPr>
          <p:cNvPr name="TextBox 8" id="8"/>
          <p:cNvSpPr txBox="true"/>
          <p:nvPr/>
        </p:nvSpPr>
        <p:spPr>
          <a:xfrm flipH="false" flipV="false" rot="0">
            <a:off x="1180804" y="2200275"/>
            <a:ext cx="10551061"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Foundational Readiness</a:t>
            </a:r>
            <a:endParaRPr lang="en-US" sz="1100"/>
          </a:p>
        </p:txBody>
      </p:sp>
      <p:sp>
        <p:nvSpPr>
          <p:cNvPr name="TextBox 9" id="9"/>
          <p:cNvSpPr txBox="true"/>
          <p:nvPr/>
        </p:nvSpPr>
        <p:spPr>
          <a:xfrm flipH="false" flipV="false" rot="0">
            <a:off x="1180804" y="2552700"/>
            <a:ext cx="10551061"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Initial success indicators include high internship participation rates and the acquisition of industry-recognized certificates, which validate the foundational</a:t>
            </a:r>
            <a:endParaRPr lang="en-US" sz="1100"/>
          </a:p>
          <a:p>
            <a:pPr algn="l"/>
            <a:r>
              <a:rPr b="false" i="false" strike="noStrike" sz="1200">
                <a:ln/>
                <a:solidFill>
                  <a:srgbClr val="0A1F3D">
                    <a:alpha val="81960"/>
                  </a:srgbClr>
                </a:solidFill>
                <a:latin typeface="Source Han Sans"/>
                <a:ea typeface="Source Han Sans"/>
                <a:cs typeface="Source Han Sans"/>
              </a:rPr>
              <a:t>readiness of the graduate.</a:t>
            </a:r>
            <a:endParaRPr/>
          </a:p>
        </p:txBody>
      </p:sp>
      <p:sp>
        <p:nvSpPr>
          <p:cNvPr name="TextBox 10" id="10"/>
          <p:cNvSpPr txBox="true"/>
          <p:nvPr/>
        </p:nvSpPr>
        <p:spPr>
          <a:xfrm flipH="false" flipV="false" rot="0">
            <a:off x="457086" y="3348930"/>
            <a:ext cx="495177"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5B8CB8">
                    <a:alpha val="100000"/>
                  </a:srgbClr>
                </a:solidFill>
                <a:latin typeface="Inter"/>
                <a:ea typeface="Inter"/>
                <a:cs typeface="Inter"/>
              </a:rPr>
              <a:t>02</a:t>
            </a:r>
            <a:endParaRPr lang="en-US" sz="1100"/>
          </a:p>
        </p:txBody>
      </p:sp>
      <p:sp>
        <p:nvSpPr>
          <p:cNvPr name="AutoShape 11" id="11"/>
          <p:cNvSpPr/>
          <p:nvPr/>
        </p:nvSpPr>
        <p:spPr>
          <a:xfrm flipH="false" flipV="false" rot="0">
            <a:off x="1180804" y="3358455"/>
            <a:ext cx="10551061" cy="9525"/>
          </a:xfrm>
          <a:prstGeom prst="line">
            <a:avLst/>
          </a:prstGeom>
          <a:ln w="9525">
            <a:solidFill>
              <a:srgbClr val="C5CDD6">
                <a:alpha val="100000"/>
              </a:srgbClr>
            </a:solidFill>
            <a:prstDash val="solid"/>
            <a:headEnd type="none"/>
            <a:tailEnd type="none"/>
          </a:ln>
        </p:spPr>
      </p:sp>
      <p:sp>
        <p:nvSpPr>
          <p:cNvPr name="TextBox 12" id="12"/>
          <p:cNvSpPr txBox="true"/>
          <p:nvPr/>
        </p:nvSpPr>
        <p:spPr>
          <a:xfrm flipH="false" flipV="false" rot="0">
            <a:off x="1180804" y="3539430"/>
            <a:ext cx="10551061"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Transition Quality</a:t>
            </a:r>
            <a:endParaRPr lang="en-US" sz="1100"/>
          </a:p>
        </p:txBody>
      </p:sp>
      <p:sp>
        <p:nvSpPr>
          <p:cNvPr name="TextBox 13" id="13"/>
          <p:cNvSpPr txBox="true"/>
          <p:nvPr/>
        </p:nvSpPr>
        <p:spPr>
          <a:xfrm flipH="false" flipV="false" rot="0">
            <a:off x="1180804" y="3891855"/>
            <a:ext cx="10551061"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The quality of transition is measured by the precision of job matching and the successful conversion from sheltered environments into competitive, open-</a:t>
            </a:r>
            <a:endParaRPr lang="en-US" sz="1100"/>
          </a:p>
          <a:p>
            <a:pPr algn="l"/>
            <a:r>
              <a:rPr b="false" i="false" strike="noStrike" sz="1200">
                <a:ln/>
                <a:solidFill>
                  <a:srgbClr val="0A1F3D">
                    <a:alpha val="81960"/>
                  </a:srgbClr>
                </a:solidFill>
                <a:latin typeface="Source Han Sans"/>
                <a:ea typeface="Source Han Sans"/>
                <a:cs typeface="Source Han Sans"/>
              </a:rPr>
              <a:t>market employment roles.</a:t>
            </a:r>
            <a:endParaRPr/>
          </a:p>
        </p:txBody>
      </p:sp>
      <p:sp>
        <p:nvSpPr>
          <p:cNvPr name="TextBox 14" id="14"/>
          <p:cNvSpPr txBox="true"/>
          <p:nvPr/>
        </p:nvSpPr>
        <p:spPr>
          <a:xfrm flipH="false" flipV="false" rot="0">
            <a:off x="457086" y="4688086"/>
            <a:ext cx="495177" cy="390525"/>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5B8CB8">
                    <a:alpha val="100000"/>
                  </a:srgbClr>
                </a:solidFill>
                <a:latin typeface="Inter"/>
                <a:ea typeface="Inter"/>
                <a:cs typeface="Inter"/>
              </a:rPr>
              <a:t>03</a:t>
            </a:r>
            <a:endParaRPr lang="en-US" sz="1100"/>
          </a:p>
        </p:txBody>
      </p:sp>
      <p:sp>
        <p:nvSpPr>
          <p:cNvPr name="AutoShape 15" id="15"/>
          <p:cNvSpPr/>
          <p:nvPr/>
        </p:nvSpPr>
        <p:spPr>
          <a:xfrm flipH="false" flipV="false" rot="0">
            <a:off x="1180804" y="4697611"/>
            <a:ext cx="10551061" cy="9525"/>
          </a:xfrm>
          <a:prstGeom prst="line">
            <a:avLst/>
          </a:prstGeom>
          <a:ln w="9525">
            <a:solidFill>
              <a:srgbClr val="C5CDD6">
                <a:alpha val="100000"/>
              </a:srgbClr>
            </a:solidFill>
            <a:prstDash val="solid"/>
            <a:headEnd type="none"/>
            <a:tailEnd type="none"/>
          </a:ln>
        </p:spPr>
      </p:sp>
      <p:sp>
        <p:nvSpPr>
          <p:cNvPr name="TextBox 16" id="16"/>
          <p:cNvSpPr txBox="true"/>
          <p:nvPr/>
        </p:nvSpPr>
        <p:spPr>
          <a:xfrm flipH="false" flipV="false" rot="0">
            <a:off x="1180804" y="4878586"/>
            <a:ext cx="10551061" cy="20955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Sustainable Inclusion</a:t>
            </a:r>
            <a:endParaRPr lang="en-US" sz="1100"/>
          </a:p>
        </p:txBody>
      </p:sp>
      <p:sp>
        <p:nvSpPr>
          <p:cNvPr name="TextBox 17" id="17"/>
          <p:cNvSpPr txBox="true"/>
          <p:nvPr/>
        </p:nvSpPr>
        <p:spPr>
          <a:xfrm flipH="false" flipV="false" rot="0">
            <a:off x="1180804" y="5231011"/>
            <a:ext cx="10551061" cy="43621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Longitudinal retention metrics at 6-month and 12-month milestones, combined with reasonable workplace accommodations, serve as the ultimate indicators</a:t>
            </a:r>
            <a:endParaRPr lang="en-US" sz="1100"/>
          </a:p>
          <a:p>
            <a:pPr algn="l"/>
            <a:r>
              <a:rPr b="false" i="false" strike="noStrike" sz="1200">
                <a:ln/>
                <a:solidFill>
                  <a:srgbClr val="0A1F3D">
                    <a:alpha val="81960"/>
                  </a:srgbClr>
                </a:solidFill>
                <a:latin typeface="Source Han Sans"/>
                <a:ea typeface="Source Han Sans"/>
                <a:cs typeface="Source Han Sans"/>
              </a:rPr>
              <a:t>of systemic effectiveness.</a:t>
            </a:r>
            <a:endParaRPr/>
          </a:p>
        </p:txBody>
      </p:sp>
      <p:sp>
        <p:nvSpPr>
          <p:cNvPr name="AutoShape 18" id="18"/>
          <p:cNvSpPr/>
          <p:nvPr/>
        </p:nvSpPr>
        <p:spPr>
          <a:xfrm flipH="false" flipV="false" rot="0">
            <a:off x="457086" y="5753100"/>
            <a:ext cx="9522" cy="647700"/>
          </a:xfrm>
          <a:prstGeom prst="line">
            <a:avLst/>
          </a:prstGeom>
          <a:ln w="19050">
            <a:solidFill>
              <a:srgbClr val="5B8CB8">
                <a:alpha val="100000"/>
              </a:srgbClr>
            </a:solidFill>
            <a:prstDash val="solid"/>
            <a:headEnd type="none"/>
            <a:tailEnd type="none"/>
          </a:ln>
        </p:spPr>
      </p:sp>
      <p:sp>
        <p:nvSpPr>
          <p:cNvPr name="TextBox 19" id="19"/>
          <p:cNvSpPr txBox="true"/>
          <p:nvPr/>
        </p:nvSpPr>
        <p:spPr>
          <a:xfrm flipH="false" flipV="false" rot="0">
            <a:off x="704673" y="5886450"/>
            <a:ext cx="11484279" cy="381000"/>
          </a:xfrm>
          <a:prstGeom prst="rect">
            <a:avLst/>
          </a:prstGeom>
          <a:ln>
            <a:headEnd type="none"/>
            <a:tailEnd type="none"/>
          </a:ln>
        </p:spPr>
        <p:txBody>
          <a:bodyPr anchor="t" rtlCol="false" anchorCtr="false" wrap="square" lIns="0" rIns="0" tIns="0" bIns="0" vert="horz"/>
          <a:lstStyle/>
          <a:p>
            <a:pPr algn="l">
              <a:defRPr/>
            </a:pPr>
            <a:r>
              <a:rPr lang="en-US" b="false" i="true" strike="noStrike" sz="1100">
                <a:ln/>
                <a:solidFill>
                  <a:srgbClr val="0A1F3D">
                    <a:alpha val="74901"/>
                  </a:srgbClr>
                </a:solidFill>
                <a:latin typeface="Source Han Serif CN"/>
                <a:ea typeface="Source Han Serif CN"/>
                <a:cs typeface="Source Han Serif CN"/>
              </a:rPr>
              <a:t>"True employment retention must be measured through credential acquisition, precise job matching, open-market integration, and critically, long-term survival rates alongside the</a:t>
            </a:r>
            <a:endParaRPr lang="en-US" sz="1100"/>
          </a:p>
          <a:p>
            <a:pPr algn="l"/>
            <a:r>
              <a:rPr b="false" i="true" strike="noStrike" sz="1100">
                <a:ln/>
                <a:solidFill>
                  <a:srgbClr val="0A1F3D">
                    <a:alpha val="74901"/>
                  </a:srgbClr>
                </a:solidFill>
                <a:latin typeface="Source Han Serif CN"/>
                <a:ea typeface="Source Han Serif CN"/>
                <a:cs typeface="Source Han Serif CN"/>
              </a:rPr>
              <a:t>employer's provision of reasonable accommodations."</a:t>
            </a:r>
            <a:endParaRPr/>
          </a:p>
        </p:txBody>
      </p:sp>
    </p:spTree>
  </p:cSld>
  <p:clrMapOvr>
    <a:masterClrMapping/>
  </p:clrMapOvr>
</p:sld>
</file>

<file path=ppt/slides/slide28.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Comparative Analysis</a:t>
            </a:r>
            <a:endParaRPr lang="en-US" sz="1100"/>
          </a:p>
        </p:txBody>
      </p:sp>
      <p:sp>
        <p:nvSpPr>
          <p:cNvPr name="TextBox 4" id="4"/>
          <p:cNvSpPr txBox="true"/>
          <p:nvPr/>
        </p:nvSpPr>
        <p:spPr>
          <a:xfrm flipH="false" flipV="false" rot="0">
            <a:off x="457086" y="733425"/>
            <a:ext cx="11274781" cy="381000"/>
          </a:xfrm>
          <a:prstGeom prst="rect">
            <a:avLst/>
          </a:prstGeom>
          <a:ln>
            <a:headEnd type="none"/>
            <a:tailEnd type="none"/>
          </a:ln>
        </p:spPr>
        <p:txBody>
          <a:bodyPr anchor="t" rtlCol="false" anchorCtr="false" wrap="none" lIns="0" rIns="0" tIns="0" bIns="0" vert="horz"/>
          <a:lstStyle/>
          <a:p>
            <a:pPr algn="l">
              <a:defRPr/>
            </a:pPr>
            <a:r>
              <a:rPr lang="en-US" b="true" i="false" strike="noStrike" sz="2700">
                <a:ln/>
                <a:solidFill>
                  <a:srgbClr val="0A1F3D">
                    <a:alpha val="100000"/>
                  </a:srgbClr>
                </a:solidFill>
                <a:latin typeface="Source Han Serif CN"/>
                <a:ea typeface="Source Han Serif CN"/>
                <a:cs typeface="Source Han Serif CN"/>
              </a:rPr>
              <a:t>Common Barriers: Why Sustainable Employment Is Difficult</a:t>
            </a:r>
            <a:endParaRPr lang="en-US" sz="1100"/>
          </a:p>
        </p:txBody>
      </p:sp>
      <p:sp>
        <p:nvSpPr>
          <p:cNvPr name="TextBox 5" id="5"/>
          <p:cNvSpPr txBox="true"/>
          <p:nvPr/>
        </p:nvSpPr>
        <p:spPr>
          <a:xfrm flipH="false" flipV="false" rot="0">
            <a:off x="457086" y="1306711"/>
            <a:ext cx="11731866" cy="41329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Despite divergent systemic approaches, both regions confront a shared matrix of multi-layered barriers that impede sustainable employment—spanning</a:t>
            </a:r>
            <a:endParaRPr lang="en-US" sz="1100"/>
          </a:p>
          <a:p>
            <a:pPr algn="l"/>
            <a:r>
              <a:rPr b="false" i="false" strike="noStrike" sz="1200">
                <a:ln/>
                <a:solidFill>
                  <a:srgbClr val="0A1F3D">
                    <a:alpha val="74901"/>
                  </a:srgbClr>
                </a:solidFill>
                <a:latin typeface="Source Han Sans"/>
                <a:ea typeface="Source Han Sans"/>
                <a:cs typeface="Source Han Sans"/>
              </a:rPr>
              <a:t>individual cognitive and emotional challenges, familial over-protection, entrenched workplace prejudices, and systemic fragmentation.</a:t>
            </a:r>
            <a:endParaRPr/>
          </a:p>
        </p:txBody>
      </p:sp>
      <p:sp>
        <p:nvSpPr>
          <p:cNvPr name="AutoShape 6" id="6"/>
          <p:cNvSpPr/>
          <p:nvPr/>
        </p:nvSpPr>
        <p:spPr>
          <a:xfrm flipH="false" flipV="false" rot="0">
            <a:off x="457086" y="1980903"/>
            <a:ext cx="5504073" cy="4419897"/>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1980903"/>
            <a:ext cx="5504073" cy="9525"/>
          </a:xfrm>
          <a:prstGeom prst="line">
            <a:avLst/>
          </a:prstGeom>
          <a:ln w="28575">
            <a:solidFill>
              <a:srgbClr val="5B8CB8">
                <a:alpha val="100000"/>
              </a:srgbClr>
            </a:solidFill>
            <a:prstDash val="solid"/>
            <a:headEnd type="none"/>
            <a:tailEnd type="none"/>
          </a:ln>
        </p:spPr>
      </p:sp>
      <p:sp>
        <p:nvSpPr>
          <p:cNvPr name="TextBox 8" id="8"/>
          <p:cNvSpPr txBox="true"/>
          <p:nvPr/>
        </p:nvSpPr>
        <p:spPr>
          <a:xfrm flipH="false" flipV="false" rot="0">
            <a:off x="695151" y="2257128"/>
            <a:ext cx="502794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Layer 01</a:t>
            </a:r>
            <a:endParaRPr lang="en-US" sz="1100"/>
          </a:p>
        </p:txBody>
      </p:sp>
      <p:sp>
        <p:nvSpPr>
          <p:cNvPr name="TextBox 9" id="9"/>
          <p:cNvSpPr txBox="true"/>
          <p:nvPr/>
        </p:nvSpPr>
        <p:spPr>
          <a:xfrm flipH="false" flipV="false" rot="0">
            <a:off x="695151" y="2480965"/>
            <a:ext cx="5027943" cy="22860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Individual &amp; Family Dynamics</a:t>
            </a:r>
            <a:endParaRPr lang="en-US" sz="1100"/>
          </a:p>
        </p:txBody>
      </p:sp>
      <p:sp>
        <p:nvSpPr>
          <p:cNvPr name="AutoShape 10" id="10"/>
          <p:cNvSpPr/>
          <p:nvPr/>
        </p:nvSpPr>
        <p:spPr>
          <a:xfrm flipH="false" flipV="false" rot="0">
            <a:off x="671449" y="3010897"/>
            <a:ext cx="213307" cy="213360"/>
          </a:xfrm>
          <a:custGeom>
            <a:rect l="l" t="t" r="r" b="b"/>
            <a:pathLst>
              <a:path w="9998" h="10000">
                <a:moveTo>
                  <a:pt x="1250" y="10000"/>
                </a:moveTo>
                <a:lnTo>
                  <a:pt x="0" y="10000"/>
                </a:lnTo>
                <a:cubicBezTo>
                  <a:pt x="0" y="9308"/>
                  <a:pt x="229" y="8666"/>
                  <a:pt x="687" y="8076"/>
                </a:cubicBezTo>
                <a:cubicBezTo>
                  <a:pt x="1129" y="7504"/>
                  <a:pt x="1725" y="7050"/>
                  <a:pt x="2475" y="6714"/>
                </a:cubicBezTo>
                <a:cubicBezTo>
                  <a:pt x="3249" y="6364"/>
                  <a:pt x="4091" y="6190"/>
                  <a:pt x="4999" y="6190"/>
                </a:cubicBezTo>
                <a:cubicBezTo>
                  <a:pt x="5907" y="6190"/>
                  <a:pt x="6748" y="6364"/>
                  <a:pt x="7523" y="6714"/>
                </a:cubicBezTo>
                <a:cubicBezTo>
                  <a:pt x="8273" y="7050"/>
                  <a:pt x="8869" y="7504"/>
                  <a:pt x="9311" y="8076"/>
                </a:cubicBezTo>
                <a:cubicBezTo>
                  <a:pt x="9769" y="8666"/>
                  <a:pt x="9998" y="9308"/>
                  <a:pt x="9998" y="10000"/>
                </a:cubicBezTo>
                <a:lnTo>
                  <a:pt x="8748" y="10000"/>
                </a:lnTo>
                <a:cubicBezTo>
                  <a:pt x="8748" y="9486"/>
                  <a:pt x="8577" y="9006"/>
                  <a:pt x="8236" y="8562"/>
                </a:cubicBezTo>
                <a:cubicBezTo>
                  <a:pt x="7902" y="8130"/>
                  <a:pt x="7452" y="7787"/>
                  <a:pt x="6886" y="7533"/>
                </a:cubicBezTo>
                <a:cubicBezTo>
                  <a:pt x="6302" y="7273"/>
                  <a:pt x="5673" y="7143"/>
                  <a:pt x="4999" y="7143"/>
                </a:cubicBezTo>
                <a:cubicBezTo>
                  <a:pt x="4324" y="7143"/>
                  <a:pt x="3695" y="7273"/>
                  <a:pt x="3112" y="7533"/>
                </a:cubicBezTo>
                <a:cubicBezTo>
                  <a:pt x="2545" y="7787"/>
                  <a:pt x="2095" y="8130"/>
                  <a:pt x="1762" y="8562"/>
                </a:cubicBezTo>
                <a:cubicBezTo>
                  <a:pt x="1420" y="9006"/>
                  <a:pt x="1250" y="9486"/>
                  <a:pt x="1250" y="10000"/>
                </a:cubicBezTo>
                <a:moveTo>
                  <a:pt x="4999" y="5714"/>
                </a:moveTo>
                <a:cubicBezTo>
                  <a:pt x="4315" y="5714"/>
                  <a:pt x="3686" y="5584"/>
                  <a:pt x="3112" y="5324"/>
                </a:cubicBezTo>
                <a:cubicBezTo>
                  <a:pt x="2545" y="5070"/>
                  <a:pt x="2095" y="4727"/>
                  <a:pt x="1762" y="4295"/>
                </a:cubicBezTo>
                <a:cubicBezTo>
                  <a:pt x="1420" y="3857"/>
                  <a:pt x="1250" y="3377"/>
                  <a:pt x="1250" y="2857"/>
                </a:cubicBezTo>
                <a:cubicBezTo>
                  <a:pt x="1250" y="2336"/>
                  <a:pt x="1420" y="1857"/>
                  <a:pt x="1762" y="1419"/>
                </a:cubicBezTo>
                <a:cubicBezTo>
                  <a:pt x="2095" y="987"/>
                  <a:pt x="2545" y="644"/>
                  <a:pt x="3112" y="390"/>
                </a:cubicBezTo>
                <a:cubicBezTo>
                  <a:pt x="3686" y="130"/>
                  <a:pt x="4315" y="0"/>
                  <a:pt x="4999" y="0"/>
                </a:cubicBezTo>
                <a:cubicBezTo>
                  <a:pt x="5682" y="0"/>
                  <a:pt x="6311" y="130"/>
                  <a:pt x="6886" y="390"/>
                </a:cubicBezTo>
                <a:cubicBezTo>
                  <a:pt x="7452" y="644"/>
                  <a:pt x="7902" y="987"/>
                  <a:pt x="8236" y="1419"/>
                </a:cubicBezTo>
                <a:cubicBezTo>
                  <a:pt x="8577" y="1857"/>
                  <a:pt x="8748" y="2336"/>
                  <a:pt x="8748" y="2857"/>
                </a:cubicBezTo>
                <a:cubicBezTo>
                  <a:pt x="8748" y="3377"/>
                  <a:pt x="8577" y="3857"/>
                  <a:pt x="8236" y="4295"/>
                </a:cubicBezTo>
                <a:cubicBezTo>
                  <a:pt x="7902" y="4727"/>
                  <a:pt x="7452" y="5070"/>
                  <a:pt x="6886" y="5324"/>
                </a:cubicBezTo>
                <a:cubicBezTo>
                  <a:pt x="6311" y="5584"/>
                  <a:pt x="5682" y="5714"/>
                  <a:pt x="4999" y="5714"/>
                </a:cubicBezTo>
                <a:moveTo>
                  <a:pt x="4999" y="4762"/>
                </a:moveTo>
                <a:cubicBezTo>
                  <a:pt x="5449" y="4762"/>
                  <a:pt x="5865" y="4676"/>
                  <a:pt x="6249" y="4505"/>
                </a:cubicBezTo>
                <a:cubicBezTo>
                  <a:pt x="6632" y="4333"/>
                  <a:pt x="6936" y="4102"/>
                  <a:pt x="7161" y="3810"/>
                </a:cubicBezTo>
                <a:cubicBezTo>
                  <a:pt x="7386" y="3517"/>
                  <a:pt x="7499" y="3199"/>
                  <a:pt x="7499" y="2857"/>
                </a:cubicBezTo>
                <a:cubicBezTo>
                  <a:pt x="7499" y="2514"/>
                  <a:pt x="7386" y="2197"/>
                  <a:pt x="7161" y="1905"/>
                </a:cubicBezTo>
                <a:cubicBezTo>
                  <a:pt x="6936" y="1613"/>
                  <a:pt x="6632" y="1381"/>
                  <a:pt x="6249" y="1210"/>
                </a:cubicBezTo>
                <a:cubicBezTo>
                  <a:pt x="5865" y="1038"/>
                  <a:pt x="5449" y="952"/>
                  <a:pt x="4999" y="952"/>
                </a:cubicBezTo>
                <a:cubicBezTo>
                  <a:pt x="4549" y="952"/>
                  <a:pt x="4132" y="1038"/>
                  <a:pt x="3749" y="1210"/>
                </a:cubicBezTo>
                <a:cubicBezTo>
                  <a:pt x="3365" y="1381"/>
                  <a:pt x="3061" y="1613"/>
                  <a:pt x="2837" y="1905"/>
                </a:cubicBezTo>
                <a:cubicBezTo>
                  <a:pt x="2612" y="2197"/>
                  <a:pt x="2500" y="2514"/>
                  <a:pt x="2500" y="2857"/>
                </a:cubicBezTo>
                <a:cubicBezTo>
                  <a:pt x="2500" y="3199"/>
                  <a:pt x="2612" y="3517"/>
                  <a:pt x="2837" y="3810"/>
                </a:cubicBezTo>
                <a:cubicBezTo>
                  <a:pt x="3061" y="4102"/>
                  <a:pt x="3365" y="4333"/>
                  <a:pt x="3749" y="4505"/>
                </a:cubicBezTo>
                <a:cubicBezTo>
                  <a:pt x="4132" y="4676"/>
                  <a:pt x="4549" y="4762"/>
                  <a:pt x="4999" y="4762"/>
                </a:cubicBezTo>
              </a:path>
            </a:pathLst>
          </a:custGeom>
          <a:solidFill>
            <a:srgbClr val="5B8CB8">
              <a:alpha val="100000"/>
            </a:srgbClr>
          </a:solidFill>
          <a:ln>
            <a:headEnd type="none"/>
            <a:tailEnd type="none"/>
          </a:ln>
        </p:spPr>
      </p:sp>
      <p:sp>
        <p:nvSpPr>
          <p:cNvPr name="TextBox 11" id="11"/>
          <p:cNvSpPr txBox="true"/>
          <p:nvPr/>
        </p:nvSpPr>
        <p:spPr>
          <a:xfrm flipH="false" flipV="false" rot="0">
            <a:off x="994369" y="2986088"/>
            <a:ext cx="4728724" cy="153337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Individual barriers include deficits in advanced vocational skills, social</a:t>
            </a:r>
            <a:endParaRPr lang="en-US" sz="1100"/>
          </a:p>
          <a:p>
            <a:pPr algn="l"/>
            <a:r>
              <a:rPr b="false" i="false" strike="noStrike" sz="1200">
                <a:ln/>
                <a:solidFill>
                  <a:srgbClr val="0A1F3D">
                    <a:alpha val="85098"/>
                  </a:srgbClr>
                </a:solidFill>
                <a:latin typeface="Source Han Sans"/>
                <a:ea typeface="Source Han Sans"/>
                <a:cs typeface="Source Han Sans"/>
              </a:rPr>
              <a:t>communication nuances, and emotional self-regulation under</a:t>
            </a:r>
            <a:endParaRPr/>
          </a:p>
          <a:p>
            <a:pPr algn="l"/>
            <a:r>
              <a:rPr b="false" i="false" strike="noStrike" sz="1200">
                <a:ln/>
                <a:solidFill>
                  <a:srgbClr val="0A1F3D">
                    <a:alpha val="85098"/>
                  </a:srgbClr>
                </a:solidFill>
                <a:latin typeface="Source Han Sans"/>
                <a:ea typeface="Source Han Sans"/>
                <a:cs typeface="Source Han Sans"/>
              </a:rPr>
              <a:t>workplace stress. These personal limitations often compound one</a:t>
            </a:r>
            <a:endParaRPr/>
          </a:p>
          <a:p>
            <a:pPr algn="l"/>
            <a:r>
              <a:rPr b="false" i="false" strike="noStrike" sz="1200">
                <a:ln/>
                <a:solidFill>
                  <a:srgbClr val="0A1F3D">
                    <a:alpha val="85098"/>
                  </a:srgbClr>
                </a:solidFill>
                <a:latin typeface="Source Han Sans"/>
                <a:ea typeface="Source Han Sans"/>
                <a:cs typeface="Source Han Sans"/>
              </a:rPr>
              <a:t>another, making it difficult for individuals to adapt to the pace and</a:t>
            </a:r>
            <a:endParaRPr/>
          </a:p>
          <a:p>
            <a:pPr algn="l"/>
            <a:r>
              <a:rPr b="false" i="false" strike="noStrike" sz="1200">
                <a:ln/>
                <a:solidFill>
                  <a:srgbClr val="0A1F3D">
                    <a:alpha val="85098"/>
                  </a:srgbClr>
                </a:solidFill>
                <a:latin typeface="Source Han Sans"/>
                <a:ea typeface="Source Han Sans"/>
                <a:cs typeface="Source Han Sans"/>
              </a:rPr>
              <a:t>expectations of competitive work environments without targeted</a:t>
            </a:r>
            <a:endParaRPr/>
          </a:p>
          <a:p>
            <a:pPr algn="l"/>
            <a:r>
              <a:rPr b="false" i="false" strike="noStrike" sz="1200">
                <a:ln/>
                <a:solidFill>
                  <a:srgbClr val="0A1F3D">
                    <a:alpha val="85098"/>
                  </a:srgbClr>
                </a:solidFill>
                <a:latin typeface="Source Han Sans"/>
                <a:ea typeface="Source Han Sans"/>
                <a:cs typeface="Source Han Sans"/>
              </a:rPr>
              <a:t>support.</a:t>
            </a:r>
            <a:endParaRPr/>
          </a:p>
        </p:txBody>
      </p:sp>
      <p:sp>
        <p:nvSpPr>
          <p:cNvPr name="AutoShape 12" id="12"/>
          <p:cNvSpPr/>
          <p:nvPr/>
        </p:nvSpPr>
        <p:spPr>
          <a:xfrm flipH="false" flipV="false" rot="0">
            <a:off x="671449" y="4828089"/>
            <a:ext cx="213307" cy="213360"/>
          </a:xfrm>
          <a:custGeom>
            <a:rect l="l" t="t" r="r" b="b"/>
            <a:pathLst>
              <a:path w="9998" h="10000">
                <a:moveTo>
                  <a:pt x="8635" y="4908"/>
                </a:moveTo>
                <a:lnTo>
                  <a:pt x="8635" y="9491"/>
                </a:lnTo>
                <a:cubicBezTo>
                  <a:pt x="8635" y="9633"/>
                  <a:pt x="8591" y="9754"/>
                  <a:pt x="8503" y="9852"/>
                </a:cubicBezTo>
                <a:cubicBezTo>
                  <a:pt x="8415" y="9950"/>
                  <a:pt x="8307" y="10000"/>
                  <a:pt x="8180" y="10000"/>
                </a:cubicBezTo>
                <a:lnTo>
                  <a:pt x="1818" y="10000"/>
                </a:lnTo>
                <a:cubicBezTo>
                  <a:pt x="1690" y="10000"/>
                  <a:pt x="1583" y="9950"/>
                  <a:pt x="1495" y="9852"/>
                </a:cubicBezTo>
                <a:cubicBezTo>
                  <a:pt x="1407" y="9754"/>
                  <a:pt x="1363" y="9633"/>
                  <a:pt x="1363" y="9491"/>
                </a:cubicBezTo>
                <a:lnTo>
                  <a:pt x="1363" y="4908"/>
                </a:lnTo>
                <a:lnTo>
                  <a:pt x="0" y="4908"/>
                </a:lnTo>
                <a:lnTo>
                  <a:pt x="4690" y="132"/>
                </a:lnTo>
                <a:cubicBezTo>
                  <a:pt x="4780" y="44"/>
                  <a:pt x="4883" y="0"/>
                  <a:pt x="4999" y="0"/>
                </a:cubicBezTo>
                <a:cubicBezTo>
                  <a:pt x="5114" y="0"/>
                  <a:pt x="5217" y="44"/>
                  <a:pt x="5308" y="132"/>
                </a:cubicBezTo>
                <a:lnTo>
                  <a:pt x="9998" y="4908"/>
                </a:lnTo>
                <a:lnTo>
                  <a:pt x="8635" y="4908"/>
                </a:lnTo>
                <a:moveTo>
                  <a:pt x="2272" y="8982"/>
                </a:moveTo>
                <a:lnTo>
                  <a:pt x="7726" y="8982"/>
                </a:lnTo>
                <a:lnTo>
                  <a:pt x="7726" y="3971"/>
                </a:lnTo>
                <a:lnTo>
                  <a:pt x="4999" y="1191"/>
                </a:lnTo>
                <a:lnTo>
                  <a:pt x="2272" y="3971"/>
                </a:lnTo>
                <a:lnTo>
                  <a:pt x="2272" y="8982"/>
                </a:lnTo>
                <a:moveTo>
                  <a:pt x="6526" y="6253"/>
                </a:moveTo>
                <a:lnTo>
                  <a:pt x="4999" y="7963"/>
                </a:lnTo>
                <a:lnTo>
                  <a:pt x="3472" y="6253"/>
                </a:lnTo>
                <a:cubicBezTo>
                  <a:pt x="3338" y="6110"/>
                  <a:pt x="3249" y="5940"/>
                  <a:pt x="3204" y="5743"/>
                </a:cubicBezTo>
                <a:cubicBezTo>
                  <a:pt x="3158" y="5546"/>
                  <a:pt x="3158" y="5349"/>
                  <a:pt x="3204" y="5153"/>
                </a:cubicBezTo>
                <a:cubicBezTo>
                  <a:pt x="3249" y="4955"/>
                  <a:pt x="3338" y="4784"/>
                  <a:pt x="3472" y="4638"/>
                </a:cubicBezTo>
                <a:cubicBezTo>
                  <a:pt x="3605" y="4492"/>
                  <a:pt x="3760" y="4392"/>
                  <a:pt x="3936" y="4338"/>
                </a:cubicBezTo>
                <a:cubicBezTo>
                  <a:pt x="4111" y="4284"/>
                  <a:pt x="4287" y="4284"/>
                  <a:pt x="4463" y="4338"/>
                </a:cubicBezTo>
                <a:cubicBezTo>
                  <a:pt x="4638" y="4392"/>
                  <a:pt x="4789" y="4491"/>
                  <a:pt x="4917" y="4633"/>
                </a:cubicBezTo>
                <a:lnTo>
                  <a:pt x="4999" y="4725"/>
                </a:lnTo>
                <a:lnTo>
                  <a:pt x="5081" y="4633"/>
                </a:lnTo>
                <a:cubicBezTo>
                  <a:pt x="5208" y="4491"/>
                  <a:pt x="5359" y="4392"/>
                  <a:pt x="5535" y="4338"/>
                </a:cubicBezTo>
                <a:cubicBezTo>
                  <a:pt x="5711" y="4284"/>
                  <a:pt x="5886" y="4284"/>
                  <a:pt x="6062" y="4338"/>
                </a:cubicBezTo>
                <a:cubicBezTo>
                  <a:pt x="6238" y="4392"/>
                  <a:pt x="6392" y="4492"/>
                  <a:pt x="6526" y="4638"/>
                </a:cubicBezTo>
                <a:cubicBezTo>
                  <a:pt x="6659" y="4784"/>
                  <a:pt x="6748" y="4955"/>
                  <a:pt x="6794" y="5153"/>
                </a:cubicBezTo>
                <a:cubicBezTo>
                  <a:pt x="6839" y="5349"/>
                  <a:pt x="6839" y="5546"/>
                  <a:pt x="6794" y="5743"/>
                </a:cubicBezTo>
                <a:cubicBezTo>
                  <a:pt x="6748" y="5940"/>
                  <a:pt x="6659" y="6110"/>
                  <a:pt x="6526" y="6253"/>
                </a:cubicBezTo>
              </a:path>
            </a:pathLst>
          </a:custGeom>
          <a:solidFill>
            <a:srgbClr val="5B8CB8">
              <a:alpha val="100000"/>
            </a:srgbClr>
          </a:solidFill>
          <a:ln>
            <a:headEnd type="none"/>
            <a:tailEnd type="none"/>
          </a:ln>
        </p:spPr>
      </p:sp>
      <p:sp>
        <p:nvSpPr>
          <p:cNvPr name="TextBox 13" id="13"/>
          <p:cNvSpPr txBox="true"/>
          <p:nvPr/>
        </p:nvSpPr>
        <p:spPr>
          <a:xfrm flipH="false" flipV="false" rot="0">
            <a:off x="994369" y="4803278"/>
            <a:ext cx="4763393"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Family dynamics often hinder transition through over-protection,</a:t>
            </a:r>
            <a:endParaRPr lang="en-US" sz="1100"/>
          </a:p>
          <a:p>
            <a:pPr algn="l"/>
            <a:r>
              <a:rPr b="false" i="false" strike="noStrike" sz="1200">
                <a:ln/>
                <a:solidFill>
                  <a:srgbClr val="0A1F3D">
                    <a:alpha val="85098"/>
                  </a:srgbClr>
                </a:solidFill>
                <a:latin typeface="Source Han Sans"/>
                <a:ea typeface="Source Han Sans"/>
                <a:cs typeface="Source Han Sans"/>
              </a:rPr>
              <a:t>safety anxieties, or a reliance on government disability allowances</a:t>
            </a:r>
            <a:endParaRPr/>
          </a:p>
          <a:p>
            <a:pPr algn="l"/>
            <a:r>
              <a:rPr b="false" i="false" strike="noStrike" sz="1200">
                <a:ln/>
                <a:solidFill>
                  <a:srgbClr val="0A1F3D">
                    <a:alpha val="85098"/>
                  </a:srgbClr>
                </a:solidFill>
                <a:latin typeface="Source Han Sans"/>
                <a:ea typeface="Source Han Sans"/>
                <a:cs typeface="Source Han Sans"/>
              </a:rPr>
              <a:t>that disincentivize competitive employment. When families prioritize</a:t>
            </a:r>
            <a:endParaRPr/>
          </a:p>
          <a:p>
            <a:pPr algn="l"/>
            <a:r>
              <a:rPr b="false" i="false" strike="noStrike" sz="1200">
                <a:ln/>
                <a:solidFill>
                  <a:srgbClr val="0A1F3D">
                    <a:alpha val="85098"/>
                  </a:srgbClr>
                </a:solidFill>
                <a:latin typeface="Source Han Sans"/>
                <a:ea typeface="Source Han Sans"/>
                <a:cs typeface="Source Han Sans"/>
              </a:rPr>
              <a:t>short-term security over long-term independence, individuals may lack</a:t>
            </a:r>
            <a:endParaRPr/>
          </a:p>
          <a:p>
            <a:pPr algn="l"/>
            <a:r>
              <a:rPr b="false" i="false" strike="noStrike" sz="1200">
                <a:ln/>
                <a:solidFill>
                  <a:srgbClr val="0A1F3D">
                    <a:alpha val="85098"/>
                  </a:srgbClr>
                </a:solidFill>
                <a:latin typeface="Source Han Sans"/>
                <a:ea typeface="Source Han Sans"/>
                <a:cs typeface="Source Han Sans"/>
              </a:rPr>
              <a:t>the encouragement needed to pursue and sustain meaningful work.</a:t>
            </a:r>
            <a:endParaRPr/>
          </a:p>
        </p:txBody>
      </p:sp>
      <p:sp>
        <p:nvSpPr>
          <p:cNvPr name="AutoShape 14" id="14"/>
          <p:cNvSpPr/>
          <p:nvPr/>
        </p:nvSpPr>
        <p:spPr>
          <a:xfrm flipH="false" flipV="false" rot="0">
            <a:off x="6227793" y="1980903"/>
            <a:ext cx="5504073" cy="4419897"/>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5" id="15"/>
          <p:cNvSpPr/>
          <p:nvPr/>
        </p:nvSpPr>
        <p:spPr>
          <a:xfrm flipH="false" flipV="false" rot="0">
            <a:off x="6227793" y="1980903"/>
            <a:ext cx="5504073" cy="9525"/>
          </a:xfrm>
          <a:prstGeom prst="line">
            <a:avLst/>
          </a:prstGeom>
          <a:ln w="28575">
            <a:solidFill>
              <a:srgbClr val="5B8CB8">
                <a:alpha val="100000"/>
              </a:srgbClr>
            </a:solidFill>
            <a:prstDash val="solid"/>
            <a:headEnd type="none"/>
            <a:tailEnd type="none"/>
          </a:ln>
        </p:spPr>
      </p:sp>
      <p:sp>
        <p:nvSpPr>
          <p:cNvPr name="TextBox 16" id="16"/>
          <p:cNvSpPr txBox="true"/>
          <p:nvPr/>
        </p:nvSpPr>
        <p:spPr>
          <a:xfrm flipH="false" flipV="false" rot="0">
            <a:off x="6465858" y="2257128"/>
            <a:ext cx="5027943"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Layer 02</a:t>
            </a:r>
            <a:endParaRPr lang="en-US" sz="1100"/>
          </a:p>
        </p:txBody>
      </p:sp>
      <p:sp>
        <p:nvSpPr>
          <p:cNvPr name="TextBox 17" id="17"/>
          <p:cNvSpPr txBox="true"/>
          <p:nvPr/>
        </p:nvSpPr>
        <p:spPr>
          <a:xfrm flipH="false" flipV="false" rot="0">
            <a:off x="6465858" y="2480965"/>
            <a:ext cx="5027943" cy="228600"/>
          </a:xfrm>
          <a:prstGeom prst="rect">
            <a:avLst/>
          </a:prstGeom>
          <a:ln>
            <a:headEnd type="none"/>
            <a:tailEnd type="none"/>
          </a:ln>
        </p:spPr>
        <p:txBody>
          <a:bodyPr anchor="t" rtlCol="false" anchorCtr="false" wrap="none" lIns="0" rIns="0" tIns="0" bIns="0" vert="horz"/>
          <a:lstStyle/>
          <a:p>
            <a:pPr algn="l">
              <a:defRPr/>
            </a:pPr>
            <a:r>
              <a:rPr lang="en-US" b="true" i="false" strike="noStrike" sz="1500">
                <a:ln/>
                <a:solidFill>
                  <a:srgbClr val="0A1F3D">
                    <a:alpha val="100000"/>
                  </a:srgbClr>
                </a:solidFill>
                <a:latin typeface="Source Han Serif CN"/>
                <a:ea typeface="Source Han Serif CN"/>
                <a:cs typeface="Source Han Serif CN"/>
              </a:rPr>
              <a:t>Workplace &amp; Systemic Gaps</a:t>
            </a:r>
            <a:endParaRPr lang="en-US" sz="1100"/>
          </a:p>
        </p:txBody>
      </p:sp>
      <p:sp>
        <p:nvSpPr>
          <p:cNvPr name="AutoShape 18" id="18"/>
          <p:cNvSpPr/>
          <p:nvPr/>
        </p:nvSpPr>
        <p:spPr>
          <a:xfrm flipH="false" flipV="false" rot="0">
            <a:off x="6442156" y="3010897"/>
            <a:ext cx="213307" cy="213360"/>
          </a:xfrm>
          <a:custGeom>
            <a:rect l="l" t="t" r="r" b="b"/>
            <a:pathLst>
              <a:path w="9998" h="10000">
                <a:moveTo>
                  <a:pt x="9089" y="3889"/>
                </a:moveTo>
                <a:lnTo>
                  <a:pt x="9089" y="8889"/>
                </a:lnTo>
                <a:lnTo>
                  <a:pt x="9998" y="8889"/>
                </a:lnTo>
                <a:lnTo>
                  <a:pt x="9998" y="10000"/>
                </a:lnTo>
                <a:lnTo>
                  <a:pt x="0" y="10000"/>
                </a:lnTo>
                <a:lnTo>
                  <a:pt x="0" y="8889"/>
                </a:lnTo>
                <a:lnTo>
                  <a:pt x="909" y="8889"/>
                </a:lnTo>
                <a:lnTo>
                  <a:pt x="909" y="556"/>
                </a:lnTo>
                <a:cubicBezTo>
                  <a:pt x="909" y="400"/>
                  <a:pt x="953" y="268"/>
                  <a:pt x="1041" y="161"/>
                </a:cubicBezTo>
                <a:cubicBezTo>
                  <a:pt x="1128" y="53"/>
                  <a:pt x="1235" y="0"/>
                  <a:pt x="1363" y="0"/>
                </a:cubicBezTo>
                <a:lnTo>
                  <a:pt x="5908" y="0"/>
                </a:lnTo>
                <a:cubicBezTo>
                  <a:pt x="6035" y="0"/>
                  <a:pt x="6143" y="53"/>
                  <a:pt x="6231" y="161"/>
                </a:cubicBezTo>
                <a:cubicBezTo>
                  <a:pt x="6318" y="268"/>
                  <a:pt x="6362" y="400"/>
                  <a:pt x="6362" y="556"/>
                </a:cubicBezTo>
                <a:lnTo>
                  <a:pt x="6362" y="8889"/>
                </a:lnTo>
                <a:lnTo>
                  <a:pt x="8180" y="8889"/>
                </a:lnTo>
                <a:lnTo>
                  <a:pt x="8180" y="4444"/>
                </a:lnTo>
                <a:lnTo>
                  <a:pt x="7271" y="4444"/>
                </a:lnTo>
                <a:lnTo>
                  <a:pt x="7271" y="3333"/>
                </a:lnTo>
                <a:lnTo>
                  <a:pt x="8635" y="3333"/>
                </a:lnTo>
                <a:cubicBezTo>
                  <a:pt x="8762" y="3333"/>
                  <a:pt x="8869" y="3386"/>
                  <a:pt x="8957" y="3494"/>
                </a:cubicBezTo>
                <a:cubicBezTo>
                  <a:pt x="9045" y="3602"/>
                  <a:pt x="9089" y="3733"/>
                  <a:pt x="9089" y="3889"/>
                </a:cubicBezTo>
                <a:moveTo>
                  <a:pt x="5453" y="1111"/>
                </a:moveTo>
                <a:lnTo>
                  <a:pt x="1818" y="1111"/>
                </a:lnTo>
                <a:lnTo>
                  <a:pt x="1818" y="8889"/>
                </a:lnTo>
                <a:lnTo>
                  <a:pt x="5453" y="8889"/>
                </a:lnTo>
                <a:lnTo>
                  <a:pt x="5453" y="1111"/>
                </a:lnTo>
                <a:moveTo>
                  <a:pt x="2727" y="5556"/>
                </a:moveTo>
                <a:lnTo>
                  <a:pt x="2727" y="4444"/>
                </a:lnTo>
                <a:lnTo>
                  <a:pt x="4545" y="4444"/>
                </a:lnTo>
                <a:lnTo>
                  <a:pt x="4545" y="5556"/>
                </a:lnTo>
                <a:lnTo>
                  <a:pt x="2727" y="5556"/>
                </a:lnTo>
                <a:moveTo>
                  <a:pt x="2727" y="3333"/>
                </a:moveTo>
                <a:lnTo>
                  <a:pt x="2727" y="2222"/>
                </a:lnTo>
                <a:lnTo>
                  <a:pt x="4545" y="2222"/>
                </a:lnTo>
                <a:lnTo>
                  <a:pt x="4545" y="3333"/>
                </a:lnTo>
              </a:path>
            </a:pathLst>
          </a:custGeom>
          <a:solidFill>
            <a:srgbClr val="5B8CB8">
              <a:alpha val="100000"/>
            </a:srgbClr>
          </a:solidFill>
          <a:ln>
            <a:headEnd type="none"/>
            <a:tailEnd type="none"/>
          </a:ln>
        </p:spPr>
      </p:sp>
      <p:sp>
        <p:nvSpPr>
          <p:cNvPr name="TextBox 19" id="19"/>
          <p:cNvSpPr txBox="true"/>
          <p:nvPr/>
        </p:nvSpPr>
        <p:spPr>
          <a:xfrm flipH="false" flipV="false" rot="0">
            <a:off x="6765077" y="2986088"/>
            <a:ext cx="472872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Workplace barriers encompass low employer acceptance, rigid job</a:t>
            </a:r>
            <a:endParaRPr lang="en-US" sz="1100"/>
          </a:p>
          <a:p>
            <a:pPr algn="l"/>
            <a:r>
              <a:rPr b="false" i="false" strike="noStrike" sz="1200">
                <a:ln/>
                <a:solidFill>
                  <a:srgbClr val="0A1F3D">
                    <a:alpha val="85098"/>
                  </a:srgbClr>
                </a:solidFill>
                <a:latin typeface="Source Han Sans"/>
                <a:ea typeface="Source Han Sans"/>
                <a:cs typeface="Source Han Sans"/>
              </a:rPr>
              <a:t>designs lacking reasonable accommodations, and the inherent</a:t>
            </a:r>
            <a:endParaRPr/>
          </a:p>
          <a:p>
            <a:pPr algn="l"/>
            <a:r>
              <a:rPr b="false" i="false" strike="noStrike" sz="1200">
                <a:ln/>
                <a:solidFill>
                  <a:srgbClr val="0A1F3D">
                    <a:alpha val="85098"/>
                  </a:srgbClr>
                </a:solidFill>
                <a:latin typeface="Source Han Sans"/>
                <a:ea typeface="Source Han Sans"/>
                <a:cs typeface="Source Han Sans"/>
              </a:rPr>
              <a:t>complexity of modern commercial tasks. Without flexible role</a:t>
            </a:r>
            <a:endParaRPr/>
          </a:p>
          <a:p>
            <a:pPr algn="l"/>
            <a:r>
              <a:rPr b="false" i="false" strike="noStrike" sz="1200">
                <a:ln/>
                <a:solidFill>
                  <a:srgbClr val="0A1F3D">
                    <a:alpha val="85098"/>
                  </a:srgbClr>
                </a:solidFill>
                <a:latin typeface="Source Han Sans"/>
                <a:ea typeface="Source Han Sans"/>
                <a:cs typeface="Source Han Sans"/>
              </a:rPr>
              <a:t>structuring and inclusive hiring practices, organizations inadvertently</a:t>
            </a:r>
            <a:endParaRPr/>
          </a:p>
          <a:p>
            <a:pPr algn="l"/>
            <a:r>
              <a:rPr b="false" i="false" strike="noStrike" sz="1200">
                <a:ln/>
                <a:solidFill>
                  <a:srgbClr val="0A1F3D">
                    <a:alpha val="85098"/>
                  </a:srgbClr>
                </a:solidFill>
                <a:latin typeface="Source Han Sans"/>
                <a:ea typeface="Source Han Sans"/>
                <a:cs typeface="Source Han Sans"/>
              </a:rPr>
              <a:t>exclude capable candidates who simply require adjusted workflows.</a:t>
            </a:r>
            <a:endParaRPr/>
          </a:p>
        </p:txBody>
      </p:sp>
      <p:sp>
        <p:nvSpPr>
          <p:cNvPr name="AutoShape 20" id="20"/>
          <p:cNvSpPr/>
          <p:nvPr/>
        </p:nvSpPr>
        <p:spPr>
          <a:xfrm flipH="false" flipV="false" rot="0">
            <a:off x="6442156" y="4553798"/>
            <a:ext cx="213307" cy="213360"/>
          </a:xfrm>
          <a:custGeom>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0"/>
                  <a:pt x="8311" y="1688"/>
                </a:cubicBezTo>
                <a:cubicBezTo>
                  <a:pt x="7977" y="1354"/>
                  <a:pt x="7587" y="1128"/>
                  <a:pt x="7139" y="1010"/>
                </a:cubicBezTo>
                <a:cubicBezTo>
                  <a:pt x="6691" y="892"/>
                  <a:pt x="6245" y="892"/>
                  <a:pt x="5801" y="1010"/>
                </a:cubicBezTo>
                <a:cubicBezTo>
                  <a:pt x="5356" y="1128"/>
                  <a:pt x="4967" y="1354"/>
                  <a:pt x="4634" y="1688"/>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5B8CB8">
              <a:alpha val="100000"/>
            </a:srgbClr>
          </a:solidFill>
          <a:ln>
            <a:headEnd type="none"/>
            <a:tailEnd type="none"/>
          </a:ln>
        </p:spPr>
      </p:sp>
      <p:sp>
        <p:nvSpPr>
          <p:cNvPr name="TextBox 21" id="21"/>
          <p:cNvSpPr txBox="true"/>
          <p:nvPr/>
        </p:nvSpPr>
        <p:spPr>
          <a:xfrm flipH="false" flipV="false" rot="0">
            <a:off x="6765077" y="4528989"/>
            <a:ext cx="4763987" cy="153337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5098"/>
                  </a:srgbClr>
                </a:solidFill>
                <a:latin typeface="Source Han Sans"/>
                <a:ea typeface="Source Han Sans"/>
                <a:cs typeface="Source Han Sans"/>
              </a:rPr>
              <a:t>Systemic failures include fragmented data sharing between education</a:t>
            </a:r>
            <a:endParaRPr lang="en-US" sz="1100"/>
          </a:p>
          <a:p>
            <a:pPr algn="l"/>
            <a:r>
              <a:rPr b="false" i="false" strike="noStrike" sz="1200">
                <a:ln/>
                <a:solidFill>
                  <a:srgbClr val="0A1F3D">
                    <a:alpha val="85098"/>
                  </a:srgbClr>
                </a:solidFill>
                <a:latin typeface="Source Han Sans"/>
                <a:ea typeface="Source Han Sans"/>
                <a:cs typeface="Source Han Sans"/>
              </a:rPr>
              <a:t>and welfare departments, a severe shortage of certified Job Coaches,</a:t>
            </a:r>
            <a:endParaRPr/>
          </a:p>
          <a:p>
            <a:pPr algn="l"/>
            <a:r>
              <a:rPr b="false" i="false" strike="noStrike" sz="1200">
                <a:ln/>
                <a:solidFill>
                  <a:srgbClr val="0A1F3D">
                    <a:alpha val="85098"/>
                  </a:srgbClr>
                </a:solidFill>
                <a:latin typeface="Source Han Sans"/>
                <a:ea typeface="Source Han Sans"/>
                <a:cs typeface="Source Han Sans"/>
              </a:rPr>
              <a:t>and weak long-term retention tracking mechanisms. This institutional</a:t>
            </a:r>
            <a:endParaRPr/>
          </a:p>
          <a:p>
            <a:pPr algn="l"/>
            <a:r>
              <a:rPr b="false" i="false" strike="noStrike" sz="1200">
                <a:ln/>
                <a:solidFill>
                  <a:srgbClr val="0A1F3D">
                    <a:alpha val="85098"/>
                  </a:srgbClr>
                </a:solidFill>
                <a:latin typeface="Source Han Sans"/>
                <a:ea typeface="Source Han Sans"/>
                <a:cs typeface="Source Han Sans"/>
              </a:rPr>
              <a:t>disconnect means that even when individuals secure employment, the</a:t>
            </a:r>
            <a:endParaRPr/>
          </a:p>
          <a:p>
            <a:pPr algn="l"/>
            <a:r>
              <a:rPr b="false" i="false" strike="noStrike" sz="1200">
                <a:ln/>
                <a:solidFill>
                  <a:srgbClr val="0A1F3D">
                    <a:alpha val="85098"/>
                  </a:srgbClr>
                </a:solidFill>
                <a:latin typeface="Source Han Sans"/>
                <a:ea typeface="Source Han Sans"/>
                <a:cs typeface="Source Han Sans"/>
              </a:rPr>
              <a:t>absence of coordinated follow-up significantly increases the risk of</a:t>
            </a:r>
            <a:endParaRPr/>
          </a:p>
          <a:p>
            <a:pPr algn="l"/>
            <a:r>
              <a:rPr b="false" i="false" strike="noStrike" sz="1200">
                <a:ln/>
                <a:solidFill>
                  <a:srgbClr val="0A1F3D">
                    <a:alpha val="85098"/>
                  </a:srgbClr>
                </a:solidFill>
                <a:latin typeface="Source Han Sans"/>
                <a:ea typeface="Source Han Sans"/>
                <a:cs typeface="Source Han Sans"/>
              </a:rPr>
              <a:t>early dropout.</a:t>
            </a:r>
            <a:endParaRPr/>
          </a:p>
        </p:txBody>
      </p:sp>
    </p:spTree>
  </p:cSld>
  <p:clrMapOvr>
    <a:masterClrMapping/>
  </p:clrMapOvr>
</p:sld>
</file>

<file path=ppt/slides/slide29.xml><?xml version="1.0" encoding="utf-8"?>
<p:sld xmlns:p="http://schemas.openxmlformats.org/presentationml/2006/main" xmlns:a="http://schemas.openxmlformats.org/drawingml/2006/main">
  <p:cSld name="">
    <p:bg>
      <p:bgPr>
        <a:solidFill>
          <a:srgbClr val="FFFFFF">
            <a:alpha val="100000"/>
          </a:srgbClr>
        </a:solidFill>
      </p:bgPr>
    </p:bg>
    <p:spTree>
      <p:nvGrpSpPr>
        <p:cNvPr id="1" name=""/>
        <p:cNvGrpSpPr/>
        <p:nvPr/>
      </p:nvGrpSpPr>
      <p:grpSpPr>
        <a:xfrm>
          <a:off x="0" y="0"/>
          <a:ext cx="0" cy="0"/>
          <a:chOff x="0" y="0"/>
          <a:chExt cx="0" cy="0"/>
        </a:xfrm>
      </p:grpSpPr>
      <p:sp>
        <p:nvSpPr>
          <p:cNvPr name="AutoShape 2" id="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name="TextBox 3" id="3"/>
          <p:cNvSpPr txBox="true"/>
          <p:nvPr/>
        </p:nvSpPr>
        <p:spPr>
          <a:xfrm flipH="false" flipV="false" rot="0">
            <a:off x="457086" y="476250"/>
            <a:ext cx="11274781"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0A1F3D">
                    <a:alpha val="50196"/>
                  </a:srgbClr>
                </a:solidFill>
                <a:latin typeface="Source Han Sans"/>
                <a:ea typeface="Source Han Sans"/>
                <a:cs typeface="Source Han Sans"/>
              </a:rPr>
              <a:t>Proposed Framework</a:t>
            </a:r>
            <a:endParaRPr lang="en-US" sz="1100"/>
          </a:p>
        </p:txBody>
      </p:sp>
      <p:sp>
        <p:nvSpPr>
          <p:cNvPr name="TextBox 4" id="4"/>
          <p:cNvSpPr txBox="true"/>
          <p:nvPr/>
        </p:nvSpPr>
        <p:spPr>
          <a:xfrm flipH="false" flipV="false" rot="0">
            <a:off x="457086" y="752475"/>
            <a:ext cx="11274781" cy="834330"/>
          </a:xfrm>
          <a:prstGeom prst="rect">
            <a:avLst/>
          </a:prstGeom>
          <a:ln>
            <a:headEnd type="none"/>
            <a:tailEnd type="none"/>
          </a:ln>
        </p:spPr>
        <p:txBody>
          <a:bodyPr anchor="t" rtlCol="false" anchorCtr="false" wrap="square" lIns="0" rIns="0" tIns="0" bIns="0" vert="horz"/>
          <a:lstStyle/>
          <a:p>
            <a:pPr algn="l">
              <a:defRPr/>
            </a:pPr>
            <a:r>
              <a:rPr lang="en-US" b="true" i="false" strike="noStrike" sz="2800">
                <a:ln/>
                <a:solidFill>
                  <a:srgbClr val="0A1F3D">
                    <a:alpha val="100000"/>
                  </a:srgbClr>
                </a:solidFill>
                <a:latin typeface="Source Han Serif CN"/>
                <a:ea typeface="Source Han Serif CN"/>
                <a:cs typeface="Source Han Serif CN"/>
              </a:rPr>
              <a:t>Proposed Closed-Loop Model:</a:t>
            </a:r>
            <a:endParaRPr lang="en-US" sz="1100"/>
          </a:p>
          <a:p>
            <a:pPr algn="l"/>
            <a:r>
              <a:rPr b="true" i="false" strike="noStrike" sz="2800">
                <a:ln/>
                <a:solidFill>
                  <a:srgbClr val="0A1F3D">
                    <a:alpha val="100000"/>
                  </a:srgbClr>
                </a:solidFill>
                <a:latin typeface="Source Han Serif CN"/>
                <a:ea typeface="Source Han Serif CN"/>
                <a:cs typeface="Source Han Serif CN"/>
              </a:rPr>
              <a:t>From Trainable to Sustainably Employable</a:t>
            </a:r>
            <a:endParaRPr/>
          </a:p>
        </p:txBody>
      </p:sp>
      <p:sp>
        <p:nvSpPr>
          <p:cNvPr name="TextBox 5" id="5"/>
          <p:cNvSpPr txBox="true"/>
          <p:nvPr/>
        </p:nvSpPr>
        <p:spPr>
          <a:xfrm flipH="false" flipV="false" rot="0">
            <a:off x="457086" y="1811536"/>
            <a:ext cx="11731866" cy="67984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74901"/>
                  </a:srgbClr>
                </a:solidFill>
                <a:latin typeface="Source Han Sans"/>
                <a:ea typeface="Source Han Sans"/>
                <a:cs typeface="Source Han Sans"/>
              </a:rPr>
              <a:t>To overcome the systemic fragmentation identified in both models, this research proposes a comprehensive, closed-loop transition framework. This model</a:t>
            </a:r>
            <a:endParaRPr lang="en-US" sz="1100"/>
          </a:p>
          <a:p>
            <a:pPr algn="l"/>
            <a:r>
              <a:rPr b="false" i="false" strike="noStrike" sz="1200">
                <a:ln/>
                <a:solidFill>
                  <a:srgbClr val="0A1F3D">
                    <a:alpha val="74901"/>
                  </a:srgbClr>
                </a:solidFill>
                <a:latin typeface="Source Han Sans"/>
                <a:ea typeface="Source Han Sans"/>
                <a:cs typeface="Source Han Sans"/>
              </a:rPr>
              <a:t>shifts the paradigm from merely making students "trainable" to ensuring they are "sustainably employable" by integrating rigorous assessment, certified</a:t>
            </a:r>
            <a:endParaRPr/>
          </a:p>
          <a:p>
            <a:pPr algn="l"/>
            <a:r>
              <a:rPr b="false" i="false" strike="noStrike" sz="1200">
                <a:ln/>
                <a:solidFill>
                  <a:srgbClr val="0A1F3D">
                    <a:alpha val="74901"/>
                  </a:srgbClr>
                </a:solidFill>
                <a:latin typeface="Source Han Sans"/>
                <a:ea typeface="Source Han Sans"/>
                <a:cs typeface="Source Han Sans"/>
              </a:rPr>
              <a:t>training, professional job coaching, and mandatory longitudinal follow-up mechanisms.</a:t>
            </a:r>
            <a:endParaRPr/>
          </a:p>
        </p:txBody>
      </p:sp>
      <p:sp>
        <p:nvSpPr>
          <p:cNvPr name="AutoShape 6" id="6"/>
          <p:cNvSpPr/>
          <p:nvPr/>
        </p:nvSpPr>
        <p:spPr>
          <a:xfrm flipH="false" flipV="false" rot="0">
            <a:off x="457086" y="2807494"/>
            <a:ext cx="3580505" cy="3593306"/>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7" id="7"/>
          <p:cNvSpPr/>
          <p:nvPr/>
        </p:nvSpPr>
        <p:spPr>
          <a:xfrm flipH="false" flipV="false" rot="0">
            <a:off x="457086" y="2807494"/>
            <a:ext cx="3580505" cy="9525"/>
          </a:xfrm>
          <a:prstGeom prst="line">
            <a:avLst/>
          </a:prstGeom>
          <a:ln w="28575">
            <a:solidFill>
              <a:srgbClr val="5B8CB8">
                <a:alpha val="100000"/>
              </a:srgbClr>
            </a:solidFill>
            <a:prstDash val="solid"/>
            <a:headEnd type="none"/>
            <a:tailEnd type="none"/>
          </a:ln>
        </p:spPr>
      </p:sp>
      <p:sp>
        <p:nvSpPr>
          <p:cNvPr name="AutoShape 8" id="8"/>
          <p:cNvSpPr/>
          <p:nvPr/>
        </p:nvSpPr>
        <p:spPr>
          <a:xfrm flipH="false" flipV="false" rot="0">
            <a:off x="650737" y="3686472"/>
            <a:ext cx="228543" cy="228600"/>
          </a:xfrm>
          <a:custGeom>
            <a:rect l="l" t="t" r="r" b="b"/>
            <a:pathLst>
              <a:path w="9998" h="10000">
                <a:moveTo>
                  <a:pt x="555" y="1000"/>
                </a:moveTo>
                <a:lnTo>
                  <a:pt x="2222" y="1000"/>
                </a:lnTo>
                <a:lnTo>
                  <a:pt x="2222" y="0"/>
                </a:lnTo>
                <a:lnTo>
                  <a:pt x="7776" y="0"/>
                </a:lnTo>
                <a:lnTo>
                  <a:pt x="7776" y="1000"/>
                </a:lnTo>
                <a:lnTo>
                  <a:pt x="9443" y="1000"/>
                </a:lnTo>
                <a:cubicBezTo>
                  <a:pt x="9598" y="1000"/>
                  <a:pt x="9729" y="1048"/>
                  <a:pt x="9837" y="1145"/>
                </a:cubicBezTo>
                <a:cubicBezTo>
                  <a:pt x="9944" y="1241"/>
                  <a:pt x="9998" y="1360"/>
                  <a:pt x="9998" y="1500"/>
                </a:cubicBezTo>
                <a:lnTo>
                  <a:pt x="9998" y="9500"/>
                </a:lnTo>
                <a:cubicBezTo>
                  <a:pt x="9998" y="9640"/>
                  <a:pt x="9944" y="9758"/>
                  <a:pt x="9837" y="9855"/>
                </a:cubicBezTo>
                <a:cubicBezTo>
                  <a:pt x="9729" y="9951"/>
                  <a:pt x="9598" y="10000"/>
                  <a:pt x="9443" y="10000"/>
                </a:cubicBezTo>
                <a:lnTo>
                  <a:pt x="555" y="10000"/>
                </a:lnTo>
                <a:cubicBezTo>
                  <a:pt x="399" y="10000"/>
                  <a:pt x="268" y="9951"/>
                  <a:pt x="161" y="9855"/>
                </a:cubicBezTo>
                <a:cubicBezTo>
                  <a:pt x="53" y="9758"/>
                  <a:pt x="0" y="9640"/>
                  <a:pt x="0" y="9500"/>
                </a:cubicBezTo>
                <a:lnTo>
                  <a:pt x="0" y="1500"/>
                </a:lnTo>
                <a:cubicBezTo>
                  <a:pt x="0" y="1360"/>
                  <a:pt x="53" y="1241"/>
                  <a:pt x="161" y="1145"/>
                </a:cubicBezTo>
                <a:cubicBezTo>
                  <a:pt x="268" y="1048"/>
                  <a:pt x="399" y="1000"/>
                  <a:pt x="555" y="1000"/>
                </a:cubicBezTo>
                <a:moveTo>
                  <a:pt x="2222" y="3000"/>
                </a:moveTo>
                <a:lnTo>
                  <a:pt x="2222" y="2000"/>
                </a:lnTo>
                <a:lnTo>
                  <a:pt x="1111" y="2000"/>
                </a:lnTo>
                <a:lnTo>
                  <a:pt x="1111" y="9000"/>
                </a:lnTo>
                <a:lnTo>
                  <a:pt x="8887" y="9000"/>
                </a:lnTo>
                <a:lnTo>
                  <a:pt x="8887" y="2000"/>
                </a:lnTo>
                <a:lnTo>
                  <a:pt x="7776" y="2000"/>
                </a:lnTo>
                <a:lnTo>
                  <a:pt x="7776" y="3000"/>
                </a:lnTo>
                <a:lnTo>
                  <a:pt x="2222" y="3000"/>
                </a:lnTo>
                <a:moveTo>
                  <a:pt x="6665" y="1000"/>
                </a:moveTo>
                <a:lnTo>
                  <a:pt x="3333" y="1000"/>
                </a:lnTo>
                <a:lnTo>
                  <a:pt x="3333" y="2000"/>
                </a:lnTo>
                <a:lnTo>
                  <a:pt x="6665" y="2000"/>
                </a:lnTo>
              </a:path>
            </a:pathLst>
          </a:custGeom>
          <a:solidFill>
            <a:srgbClr val="5B8CB8">
              <a:alpha val="100000"/>
            </a:srgbClr>
          </a:solidFill>
          <a:ln>
            <a:headEnd type="none"/>
            <a:tailEnd type="none"/>
          </a:ln>
        </p:spPr>
      </p:sp>
      <p:sp>
        <p:nvSpPr>
          <p:cNvPr name="TextBox 9" id="9"/>
          <p:cNvSpPr txBox="true"/>
          <p:nvPr/>
        </p:nvSpPr>
        <p:spPr>
          <a:xfrm flipH="false" flipV="false" rot="0">
            <a:off x="949137" y="3741241"/>
            <a:ext cx="571804"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Stage 01</a:t>
            </a:r>
            <a:endParaRPr lang="en-US" sz="1100"/>
          </a:p>
        </p:txBody>
      </p:sp>
      <p:sp>
        <p:nvSpPr>
          <p:cNvPr name="TextBox 10" id="10"/>
          <p:cNvSpPr txBox="true"/>
          <p:nvPr/>
        </p:nvSpPr>
        <p:spPr>
          <a:xfrm flipH="false" flipV="false" rot="0">
            <a:off x="676106" y="4115097"/>
            <a:ext cx="3142464"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Assessment &amp; Certification</a:t>
            </a:r>
            <a:endParaRPr lang="en-US" sz="1100"/>
          </a:p>
        </p:txBody>
      </p:sp>
      <p:sp>
        <p:nvSpPr>
          <p:cNvPr name="TextBox 11" id="11"/>
          <p:cNvSpPr txBox="true"/>
          <p:nvPr/>
        </p:nvSpPr>
        <p:spPr>
          <a:xfrm flipH="false" flipV="false" rot="0">
            <a:off x="676106" y="4548485"/>
            <a:ext cx="3361484" cy="98479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The loop initiates with precise vocational</a:t>
            </a:r>
            <a:endParaRPr lang="en-US" sz="1100"/>
          </a:p>
          <a:p>
            <a:pPr algn="l"/>
            <a:r>
              <a:rPr b="false" i="false" strike="noStrike" sz="1200">
                <a:ln/>
                <a:solidFill>
                  <a:srgbClr val="0A1F3D">
                    <a:alpha val="81960"/>
                  </a:srgbClr>
                </a:solidFill>
                <a:latin typeface="Source Han Sans"/>
                <a:ea typeface="Source Han Sans"/>
                <a:cs typeface="Source Han Sans"/>
              </a:rPr>
              <a:t>assessment and individualized training plans,</a:t>
            </a:r>
            <a:endParaRPr/>
          </a:p>
          <a:p>
            <a:pPr algn="l"/>
            <a:r>
              <a:rPr b="false" i="false" strike="noStrike" sz="1200">
                <a:ln/>
                <a:solidFill>
                  <a:srgbClr val="0A1F3D">
                    <a:alpha val="81960"/>
                  </a:srgbClr>
                </a:solidFill>
                <a:latin typeface="Source Han Sans"/>
                <a:ea typeface="Source Han Sans"/>
                <a:cs typeface="Source Han Sans"/>
              </a:rPr>
              <a:t>culminating in industry-recognized skill</a:t>
            </a:r>
            <a:endParaRPr/>
          </a:p>
          <a:p>
            <a:pPr algn="l"/>
            <a:r>
              <a:rPr b="false" i="false" strike="noStrike" sz="1200">
                <a:ln/>
                <a:solidFill>
                  <a:srgbClr val="0A1F3D">
                    <a:alpha val="81960"/>
                  </a:srgbClr>
                </a:solidFill>
                <a:latin typeface="Source Han Sans"/>
                <a:ea typeface="Source Han Sans"/>
                <a:cs typeface="Source Han Sans"/>
              </a:rPr>
              <a:t>certifications that validate market readiness.</a:t>
            </a:r>
            <a:endParaRPr/>
          </a:p>
        </p:txBody>
      </p:sp>
      <p:sp>
        <p:nvSpPr>
          <p:cNvPr name="AutoShape 12" id="12"/>
          <p:cNvSpPr/>
          <p:nvPr/>
        </p:nvSpPr>
        <p:spPr>
          <a:xfrm flipH="false" flipV="false" rot="0">
            <a:off x="4304223" y="2807494"/>
            <a:ext cx="3580505" cy="3593306"/>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3" id="13"/>
          <p:cNvSpPr/>
          <p:nvPr/>
        </p:nvSpPr>
        <p:spPr>
          <a:xfrm flipH="false" flipV="false" rot="0">
            <a:off x="4304223" y="2807494"/>
            <a:ext cx="3580505" cy="9525"/>
          </a:xfrm>
          <a:prstGeom prst="line">
            <a:avLst/>
          </a:prstGeom>
          <a:ln w="28575">
            <a:solidFill>
              <a:srgbClr val="5B8CB8">
                <a:alpha val="100000"/>
              </a:srgbClr>
            </a:solidFill>
            <a:prstDash val="solid"/>
            <a:headEnd type="none"/>
            <a:tailEnd type="none"/>
          </a:ln>
        </p:spPr>
      </p:sp>
      <p:sp>
        <p:nvSpPr>
          <p:cNvPr name="AutoShape 14" id="14"/>
          <p:cNvSpPr/>
          <p:nvPr/>
        </p:nvSpPr>
        <p:spPr>
          <a:xfrm flipH="false" flipV="false" rot="0">
            <a:off x="4497875" y="3549254"/>
            <a:ext cx="228543" cy="228600"/>
          </a:xfrm>
          <a:custGeom>
            <a:rect l="l" t="t" r="r" b="b"/>
            <a:pathLst>
              <a:path w="9998" h="10000">
                <a:moveTo>
                  <a:pt x="500" y="2000"/>
                </a:moveTo>
                <a:lnTo>
                  <a:pt x="2500" y="2000"/>
                </a:lnTo>
                <a:lnTo>
                  <a:pt x="2500" y="500"/>
                </a:lnTo>
                <a:cubicBezTo>
                  <a:pt x="2500" y="360"/>
                  <a:pt x="2548" y="241"/>
                  <a:pt x="2644" y="145"/>
                </a:cubicBezTo>
                <a:cubicBezTo>
                  <a:pt x="2740" y="48"/>
                  <a:pt x="2859" y="0"/>
                  <a:pt x="2999" y="0"/>
                </a:cubicBezTo>
                <a:lnTo>
                  <a:pt x="6999" y="0"/>
                </a:lnTo>
                <a:cubicBezTo>
                  <a:pt x="7139" y="0"/>
                  <a:pt x="7257" y="48"/>
                  <a:pt x="7354" y="145"/>
                </a:cubicBezTo>
                <a:cubicBezTo>
                  <a:pt x="7450" y="241"/>
                  <a:pt x="7499" y="360"/>
                  <a:pt x="7499" y="500"/>
                </a:cubicBezTo>
                <a:lnTo>
                  <a:pt x="7499" y="2000"/>
                </a:lnTo>
                <a:lnTo>
                  <a:pt x="9498" y="2000"/>
                </a:lnTo>
                <a:cubicBezTo>
                  <a:pt x="9638" y="2000"/>
                  <a:pt x="9756" y="2048"/>
                  <a:pt x="9853" y="2145"/>
                </a:cubicBezTo>
                <a:cubicBezTo>
                  <a:pt x="9949" y="2241"/>
                  <a:pt x="9998" y="2360"/>
                  <a:pt x="9998" y="2500"/>
                </a:cubicBezTo>
                <a:lnTo>
                  <a:pt x="9998" y="9500"/>
                </a:lnTo>
                <a:cubicBezTo>
                  <a:pt x="9998" y="9640"/>
                  <a:pt x="9949" y="9758"/>
                  <a:pt x="9853" y="9855"/>
                </a:cubicBezTo>
                <a:cubicBezTo>
                  <a:pt x="9756" y="9951"/>
                  <a:pt x="9638" y="10000"/>
                  <a:pt x="9498" y="10000"/>
                </a:cubicBezTo>
                <a:lnTo>
                  <a:pt x="500" y="10000"/>
                </a:lnTo>
                <a:cubicBezTo>
                  <a:pt x="360" y="10000"/>
                  <a:pt x="241" y="9951"/>
                  <a:pt x="145" y="9855"/>
                </a:cubicBezTo>
                <a:cubicBezTo>
                  <a:pt x="48" y="9758"/>
                  <a:pt x="0" y="9640"/>
                  <a:pt x="0" y="9500"/>
                </a:cubicBezTo>
                <a:lnTo>
                  <a:pt x="0" y="2500"/>
                </a:lnTo>
                <a:cubicBezTo>
                  <a:pt x="0" y="2360"/>
                  <a:pt x="48" y="2241"/>
                  <a:pt x="145" y="2145"/>
                </a:cubicBezTo>
                <a:cubicBezTo>
                  <a:pt x="241" y="2048"/>
                  <a:pt x="360" y="2000"/>
                  <a:pt x="500" y="2000"/>
                </a:cubicBezTo>
                <a:moveTo>
                  <a:pt x="8998" y="7500"/>
                </a:moveTo>
                <a:lnTo>
                  <a:pt x="1000" y="7500"/>
                </a:lnTo>
                <a:lnTo>
                  <a:pt x="1000" y="9000"/>
                </a:lnTo>
                <a:lnTo>
                  <a:pt x="8998" y="9000"/>
                </a:lnTo>
                <a:lnTo>
                  <a:pt x="8998" y="7500"/>
                </a:lnTo>
                <a:moveTo>
                  <a:pt x="1000" y="3000"/>
                </a:moveTo>
                <a:lnTo>
                  <a:pt x="1000" y="6500"/>
                </a:lnTo>
                <a:lnTo>
                  <a:pt x="8998" y="6500"/>
                </a:lnTo>
                <a:lnTo>
                  <a:pt x="8998" y="3000"/>
                </a:lnTo>
                <a:lnTo>
                  <a:pt x="1000" y="3000"/>
                </a:lnTo>
                <a:moveTo>
                  <a:pt x="6499" y="1000"/>
                </a:moveTo>
                <a:lnTo>
                  <a:pt x="3499" y="1000"/>
                </a:lnTo>
                <a:lnTo>
                  <a:pt x="3499" y="2000"/>
                </a:lnTo>
                <a:lnTo>
                  <a:pt x="6499" y="2000"/>
                </a:lnTo>
                <a:lnTo>
                  <a:pt x="6499" y="1000"/>
                </a:lnTo>
                <a:moveTo>
                  <a:pt x="4499" y="6000"/>
                </a:moveTo>
                <a:lnTo>
                  <a:pt x="4499" y="5000"/>
                </a:lnTo>
                <a:lnTo>
                  <a:pt x="5499" y="5000"/>
                </a:lnTo>
                <a:lnTo>
                  <a:pt x="5499" y="6000"/>
                </a:lnTo>
              </a:path>
            </a:pathLst>
          </a:custGeom>
          <a:solidFill>
            <a:srgbClr val="5B8CB8">
              <a:alpha val="100000"/>
            </a:srgbClr>
          </a:solidFill>
          <a:ln>
            <a:headEnd type="none"/>
            <a:tailEnd type="none"/>
          </a:ln>
        </p:spPr>
      </p:sp>
      <p:sp>
        <p:nvSpPr>
          <p:cNvPr name="TextBox 15" id="15"/>
          <p:cNvSpPr txBox="true"/>
          <p:nvPr/>
        </p:nvSpPr>
        <p:spPr>
          <a:xfrm flipH="false" flipV="false" rot="0">
            <a:off x="4796276" y="3604023"/>
            <a:ext cx="571804"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Stage 02</a:t>
            </a:r>
            <a:endParaRPr lang="en-US" sz="1100"/>
          </a:p>
        </p:txBody>
      </p:sp>
      <p:sp>
        <p:nvSpPr>
          <p:cNvPr name="TextBox 16" id="16"/>
          <p:cNvSpPr txBox="true"/>
          <p:nvPr/>
        </p:nvSpPr>
        <p:spPr>
          <a:xfrm flipH="false" flipV="false" rot="0">
            <a:off x="4523243" y="3977877"/>
            <a:ext cx="3142464"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Supported Employment</a:t>
            </a:r>
            <a:endParaRPr lang="en-US" sz="1100"/>
          </a:p>
        </p:txBody>
      </p:sp>
      <p:sp>
        <p:nvSpPr>
          <p:cNvPr name="TextBox 17" id="17"/>
          <p:cNvSpPr txBox="true"/>
          <p:nvPr/>
        </p:nvSpPr>
        <p:spPr>
          <a:xfrm flipH="false" flipV="false" rot="0">
            <a:off x="4523243" y="4411266"/>
            <a:ext cx="336148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Real workplace internships are seamlessly</a:t>
            </a:r>
            <a:endParaRPr lang="en-US" sz="1100"/>
          </a:p>
          <a:p>
            <a:pPr algn="l"/>
            <a:r>
              <a:rPr b="false" i="false" strike="noStrike" sz="1200">
                <a:ln/>
                <a:solidFill>
                  <a:srgbClr val="0A1F3D">
                    <a:alpha val="81960"/>
                  </a:srgbClr>
                </a:solidFill>
                <a:latin typeface="Source Han Sans"/>
                <a:ea typeface="Source Han Sans"/>
                <a:cs typeface="Source Han Sans"/>
              </a:rPr>
              <a:t>converted into supported employment, guided</a:t>
            </a:r>
            <a:endParaRPr/>
          </a:p>
          <a:p>
            <a:pPr algn="l"/>
            <a:r>
              <a:rPr b="false" i="false" strike="noStrike" sz="1200">
                <a:ln/>
                <a:solidFill>
                  <a:srgbClr val="0A1F3D">
                    <a:alpha val="81960"/>
                  </a:srgbClr>
                </a:solidFill>
                <a:latin typeface="Source Han Sans"/>
                <a:ea typeface="Source Han Sans"/>
                <a:cs typeface="Source Han Sans"/>
              </a:rPr>
              <a:t>by professional Job Coaches who mediate</a:t>
            </a:r>
            <a:endParaRPr/>
          </a:p>
          <a:p>
            <a:pPr algn="l"/>
            <a:r>
              <a:rPr b="false" i="false" strike="noStrike" sz="1200">
                <a:ln/>
                <a:solidFill>
                  <a:srgbClr val="0A1F3D">
                    <a:alpha val="81960"/>
                  </a:srgbClr>
                </a:solidFill>
                <a:latin typeface="Source Han Sans"/>
                <a:ea typeface="Source Han Sans"/>
                <a:cs typeface="Source Han Sans"/>
              </a:rPr>
              <a:t>between the employee's needs and the</a:t>
            </a:r>
            <a:endParaRPr/>
          </a:p>
          <a:p>
            <a:pPr algn="l"/>
            <a:r>
              <a:rPr b="false" i="false" strike="noStrike" sz="1200">
                <a:ln/>
                <a:solidFill>
                  <a:srgbClr val="0A1F3D">
                    <a:alpha val="81960"/>
                  </a:srgbClr>
                </a:solidFill>
                <a:latin typeface="Source Han Sans"/>
                <a:ea typeface="Source Han Sans"/>
                <a:cs typeface="Source Han Sans"/>
              </a:rPr>
              <a:t>employer's expectations.</a:t>
            </a:r>
            <a:endParaRPr/>
          </a:p>
        </p:txBody>
      </p:sp>
      <p:sp>
        <p:nvSpPr>
          <p:cNvPr name="AutoShape 18" id="18"/>
          <p:cNvSpPr/>
          <p:nvPr/>
        </p:nvSpPr>
        <p:spPr>
          <a:xfrm flipH="false" flipV="false" rot="0">
            <a:off x="8151362" y="2807494"/>
            <a:ext cx="3580505" cy="3593306"/>
          </a:xfrm>
          <a:prstGeom prst="rect">
            <a:avLst/>
          </a:prstGeom>
          <a:solidFill>
            <a:srgbClr val="E8EBEF">
              <a:alpha val="100000"/>
            </a:srgbClr>
          </a:solidFill>
          <a:ln w="9525">
            <a:solidFill>
              <a:srgbClr val="C5CDD6">
                <a:alpha val="100000"/>
              </a:srgbClr>
            </a:solidFill>
            <a:prstDash val="solid"/>
            <a:headEnd type="none"/>
            <a:tailEnd type="none"/>
          </a:ln>
        </p:spPr>
      </p:sp>
      <p:sp>
        <p:nvSpPr>
          <p:cNvPr name="AutoShape 19" id="19"/>
          <p:cNvSpPr/>
          <p:nvPr/>
        </p:nvSpPr>
        <p:spPr>
          <a:xfrm flipH="false" flipV="false" rot="0">
            <a:off x="8151362" y="2807494"/>
            <a:ext cx="3580505" cy="9525"/>
          </a:xfrm>
          <a:prstGeom prst="line">
            <a:avLst/>
          </a:prstGeom>
          <a:ln w="28575">
            <a:solidFill>
              <a:srgbClr val="5B8CB8">
                <a:alpha val="100000"/>
              </a:srgbClr>
            </a:solidFill>
            <a:prstDash val="solid"/>
            <a:headEnd type="none"/>
            <a:tailEnd type="none"/>
          </a:ln>
        </p:spPr>
      </p:sp>
      <p:sp>
        <p:nvSpPr>
          <p:cNvPr name="AutoShape 20" id="20"/>
          <p:cNvSpPr/>
          <p:nvPr/>
        </p:nvSpPr>
        <p:spPr>
          <a:xfrm flipH="false" flipV="false" rot="0">
            <a:off x="8345013" y="3549254"/>
            <a:ext cx="228543" cy="228600"/>
          </a:xfrm>
          <a:custGeom>
            <a:rect l="l" t="t" r="r" b="b"/>
            <a:pathLst>
              <a:path w="9998" h="10000">
                <a:moveTo>
                  <a:pt x="2230" y="2110"/>
                </a:moveTo>
                <a:lnTo>
                  <a:pt x="1730" y="1220"/>
                </a:lnTo>
                <a:cubicBezTo>
                  <a:pt x="2176" y="833"/>
                  <a:pt x="2676" y="533"/>
                  <a:pt x="3229" y="320"/>
                </a:cubicBezTo>
                <a:cubicBezTo>
                  <a:pt x="3795" y="106"/>
                  <a:pt x="4385"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526"/>
                  <a:pt x="9918" y="6036"/>
                  <a:pt x="9758" y="6530"/>
                </a:cubicBezTo>
                <a:cubicBezTo>
                  <a:pt x="9604" y="7010"/>
                  <a:pt x="9381" y="7456"/>
                  <a:pt x="9088" y="7870"/>
                </a:cubicBezTo>
                <a:lnTo>
                  <a:pt x="7499" y="5000"/>
                </a:lnTo>
                <a:lnTo>
                  <a:pt x="8998" y="5000"/>
                </a:lnTo>
                <a:cubicBezTo>
                  <a:pt x="8998" y="4273"/>
                  <a:pt x="8814" y="3600"/>
                  <a:pt x="8448" y="2980"/>
                </a:cubicBezTo>
                <a:cubicBezTo>
                  <a:pt x="8094" y="2380"/>
                  <a:pt x="7618" y="1903"/>
                  <a:pt x="7019" y="1550"/>
                </a:cubicBezTo>
                <a:cubicBezTo>
                  <a:pt x="6399" y="1183"/>
                  <a:pt x="5725" y="1000"/>
                  <a:pt x="4999" y="1000"/>
                </a:cubicBezTo>
                <a:cubicBezTo>
                  <a:pt x="4472" y="1000"/>
                  <a:pt x="3965" y="1100"/>
                  <a:pt x="3479" y="1300"/>
                </a:cubicBezTo>
                <a:cubicBezTo>
                  <a:pt x="3012" y="1493"/>
                  <a:pt x="2596" y="1763"/>
                  <a:pt x="2230" y="2110"/>
                </a:cubicBezTo>
                <a:moveTo>
                  <a:pt x="7768" y="7890"/>
                </a:moveTo>
                <a:lnTo>
                  <a:pt x="8268" y="8780"/>
                </a:lnTo>
                <a:cubicBezTo>
                  <a:pt x="7821" y="9166"/>
                  <a:pt x="7321" y="9466"/>
                  <a:pt x="6769" y="9680"/>
                </a:cubicBezTo>
                <a:cubicBezTo>
                  <a:pt x="6202" y="9893"/>
                  <a:pt x="5612" y="10000"/>
                  <a:pt x="4999" y="10000"/>
                </a:cubicBez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473"/>
                  <a:pt x="80" y="3963"/>
                  <a:pt x="240" y="3470"/>
                </a:cubicBezTo>
                <a:cubicBezTo>
                  <a:pt x="393" y="2990"/>
                  <a:pt x="616" y="2543"/>
                  <a:pt x="910" y="2130"/>
                </a:cubicBezTo>
                <a:lnTo>
                  <a:pt x="2500" y="5000"/>
                </a:lnTo>
                <a:lnTo>
                  <a:pt x="1000" y="5000"/>
                </a:lnTo>
                <a:cubicBezTo>
                  <a:pt x="1000" y="5726"/>
                  <a:pt x="1183" y="6400"/>
                  <a:pt x="1550" y="7020"/>
                </a:cubicBezTo>
                <a:cubicBezTo>
                  <a:pt x="1903" y="7620"/>
                  <a:pt x="2379" y="8096"/>
                  <a:pt x="2979" y="8450"/>
                </a:cubicBezTo>
                <a:cubicBezTo>
                  <a:pt x="3599" y="8816"/>
                  <a:pt x="4272" y="9000"/>
                  <a:pt x="4999" y="9000"/>
                </a:cubicBezTo>
                <a:cubicBezTo>
                  <a:pt x="5525" y="9000"/>
                  <a:pt x="6032" y="8900"/>
                  <a:pt x="6519" y="8700"/>
                </a:cubicBezTo>
                <a:cubicBezTo>
                  <a:pt x="6985" y="8506"/>
                  <a:pt x="7402" y="8236"/>
                  <a:pt x="7768" y="7890"/>
                </a:cubicBezTo>
              </a:path>
            </a:pathLst>
          </a:custGeom>
          <a:solidFill>
            <a:srgbClr val="5B8CB8">
              <a:alpha val="100000"/>
            </a:srgbClr>
          </a:solidFill>
          <a:ln>
            <a:headEnd type="none"/>
            <a:tailEnd type="none"/>
          </a:ln>
        </p:spPr>
      </p:sp>
      <p:sp>
        <p:nvSpPr>
          <p:cNvPr name="TextBox 21" id="21"/>
          <p:cNvSpPr txBox="true"/>
          <p:nvPr/>
        </p:nvSpPr>
        <p:spPr>
          <a:xfrm flipH="false" flipV="false" rot="0">
            <a:off x="8643413" y="3604023"/>
            <a:ext cx="571804" cy="114300"/>
          </a:xfrm>
          <a:prstGeom prst="rect">
            <a:avLst/>
          </a:prstGeom>
          <a:ln>
            <a:headEnd type="none"/>
            <a:tailEnd type="none"/>
          </a:ln>
        </p:spPr>
        <p:txBody>
          <a:bodyPr anchor="t" rtlCol="false" anchorCtr="false" wrap="none" lIns="0" rIns="0" tIns="0" bIns="0" vert="horz"/>
          <a:lstStyle/>
          <a:p>
            <a:pPr algn="l">
              <a:defRPr/>
            </a:pPr>
            <a:r>
              <a:rPr lang="en-US" b="false" i="false" strike="noStrike" sz="800">
                <a:ln/>
                <a:solidFill>
                  <a:srgbClr val="0A1F3D">
                    <a:alpha val="50196"/>
                  </a:srgbClr>
                </a:solidFill>
                <a:latin typeface="Source Han Sans"/>
                <a:ea typeface="Source Han Sans"/>
                <a:cs typeface="Source Han Sans"/>
              </a:rPr>
              <a:t>Stage 03</a:t>
            </a:r>
            <a:endParaRPr lang="en-US" sz="1100"/>
          </a:p>
        </p:txBody>
      </p:sp>
      <p:sp>
        <p:nvSpPr>
          <p:cNvPr name="TextBox 22" id="22"/>
          <p:cNvSpPr txBox="true"/>
          <p:nvPr/>
        </p:nvSpPr>
        <p:spPr>
          <a:xfrm flipH="false" flipV="false" rot="0">
            <a:off x="8370382" y="3977877"/>
            <a:ext cx="3142464" cy="238125"/>
          </a:xfrm>
          <a:prstGeom prst="rect">
            <a:avLst/>
          </a:prstGeom>
          <a:ln>
            <a:headEnd type="none"/>
            <a:tailEnd type="none"/>
          </a:ln>
        </p:spPr>
        <p:txBody>
          <a:bodyPr anchor="t" rtlCol="false" anchorCtr="false" wrap="none" lIns="0" rIns="0" tIns="0" bIns="0" vert="horz"/>
          <a:lstStyle/>
          <a:p>
            <a:pPr algn="l">
              <a:defRPr/>
            </a:pPr>
            <a:r>
              <a:rPr lang="en-US" b="true" i="false" strike="noStrike" sz="1600">
                <a:ln/>
                <a:solidFill>
                  <a:srgbClr val="0A1F3D">
                    <a:alpha val="100000"/>
                  </a:srgbClr>
                </a:solidFill>
                <a:latin typeface="Source Han Serif CN"/>
                <a:ea typeface="Source Han Serif CN"/>
                <a:cs typeface="Source Han Serif CN"/>
              </a:rPr>
              <a:t>Longitudinal Follow-up</a:t>
            </a:r>
            <a:endParaRPr lang="en-US" sz="1100"/>
          </a:p>
        </p:txBody>
      </p:sp>
      <p:sp>
        <p:nvSpPr>
          <p:cNvPr name="TextBox 23" id="23"/>
          <p:cNvSpPr txBox="true"/>
          <p:nvPr/>
        </p:nvSpPr>
        <p:spPr>
          <a:xfrm flipH="false" flipV="false" rot="0">
            <a:off x="8370382" y="4411266"/>
            <a:ext cx="3361484" cy="1259086"/>
          </a:xfrm>
          <a:prstGeom prst="rect">
            <a:avLst/>
          </a:prstGeom>
          <a:ln>
            <a:headEnd type="none"/>
            <a:tailEnd type="none"/>
          </a:ln>
        </p:spPr>
        <p:txBody>
          <a:bodyPr anchor="t" rtlCol="false" anchorCtr="false" wrap="square" lIns="0" rIns="0" tIns="0" bIns="0" vert="horz"/>
          <a:lstStyle/>
          <a:p>
            <a:pPr algn="l">
              <a:defRPr/>
            </a:pPr>
            <a:r>
              <a:rPr lang="en-US" b="false" i="false" strike="noStrike" sz="1200">
                <a:ln/>
                <a:solidFill>
                  <a:srgbClr val="0A1F3D">
                    <a:alpha val="81960"/>
                  </a:srgbClr>
                </a:solidFill>
                <a:latin typeface="Source Han Sans"/>
                <a:ea typeface="Source Han Sans"/>
                <a:cs typeface="Source Han Sans"/>
              </a:rPr>
              <a:t>Mandatory longitudinal follow-ups at 1, 3, 6,</a:t>
            </a:r>
            <a:endParaRPr lang="en-US" sz="1100"/>
          </a:p>
          <a:p>
            <a:pPr algn="l"/>
            <a:r>
              <a:rPr b="false" i="false" strike="noStrike" sz="1200">
                <a:ln/>
                <a:solidFill>
                  <a:srgbClr val="0A1F3D">
                    <a:alpha val="81960"/>
                  </a:srgbClr>
                </a:solidFill>
                <a:latin typeface="Source Han Sans"/>
                <a:ea typeface="Source Han Sans"/>
                <a:cs typeface="Source Han Sans"/>
              </a:rPr>
              <a:t>and 12 months ensure continuous monitoring,</a:t>
            </a:r>
            <a:endParaRPr/>
          </a:p>
          <a:p>
            <a:pPr algn="l"/>
            <a:r>
              <a:rPr b="false" i="false" strike="noStrike" sz="1200">
                <a:ln/>
                <a:solidFill>
                  <a:srgbClr val="0A1F3D">
                    <a:alpha val="81960"/>
                  </a:srgbClr>
                </a:solidFill>
                <a:latin typeface="Source Han Sans"/>
                <a:ea typeface="Source Han Sans"/>
                <a:cs typeface="Source Han Sans"/>
              </a:rPr>
              <a:t>triggering targeted retraining and</a:t>
            </a:r>
            <a:endParaRPr/>
          </a:p>
          <a:p>
            <a:pPr algn="l"/>
            <a:r>
              <a:rPr b="false" i="false" strike="noStrike" sz="1200">
                <a:ln/>
                <a:solidFill>
                  <a:srgbClr val="0A1F3D">
                    <a:alpha val="81960"/>
                  </a:srgbClr>
                </a:solidFill>
                <a:latin typeface="Source Han Sans"/>
                <a:ea typeface="Source Han Sans"/>
                <a:cs typeface="Source Han Sans"/>
              </a:rPr>
              <a:t>environmental adjustments whenever</a:t>
            </a:r>
            <a:endParaRPr/>
          </a:p>
          <a:p>
            <a:pPr algn="l"/>
            <a:r>
              <a:rPr b="false" i="false" strike="noStrike" sz="1200">
                <a:ln/>
                <a:solidFill>
                  <a:srgbClr val="0A1F3D">
                    <a:alpha val="81960"/>
                  </a:srgbClr>
                </a:solidFill>
                <a:latin typeface="Source Han Sans"/>
                <a:ea typeface="Source Han Sans"/>
                <a:cs typeface="Source Han Sans"/>
              </a:rPr>
              <a:t>retention risks are detected.</a:t>
            </a:r>
            <a:endParaRP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name="">
    <p:bg>
      <p:bgPr>
        <a:solidFill>
          <a:srgbClr val="FFFFFF">
            <a:alpha val="100000"/>
          </a:srgbClr>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alphaModFix amt="100000"/>
          </a:blip>
          <a:srcRect l="440" r="440" t="0" b="0"/>
          <a:stretch>
            <a:fillRect/>
          </a:stretch>
        </p:blipFill>
        <p:spPr>
          <a:xfrm flipH="false" flipV="false" rot="0">
            <a:off x="0" y="0"/>
            <a:ext cx="12188952" cy="6858000"/>
          </a:xfrm>
          <a:prstGeom prst="rect">
            <a:avLst/>
          </a:prstGeom>
          <a:ln>
            <a:headEnd type="none"/>
            <a:tailEnd type="none"/>
          </a:ln>
        </p:spPr>
      </p:pic>
      <p:sp>
        <p:nvSpPr>
          <p:cNvPr name="AutoShape 3" id="3"/>
          <p:cNvSpPr/>
          <p:nvPr/>
        </p:nvSpPr>
        <p:spPr>
          <a:xfrm flipH="false" flipV="false" rot="0">
            <a:off x="0" y="0"/>
            <a:ext cx="12188952" cy="6858000"/>
          </a:xfrm>
          <a:prstGeom prst="rect">
            <a:avLst/>
          </a:prstGeom>
          <a:solidFill>
            <a:srgbClr val="0A0A0B">
              <a:alpha val="34901"/>
            </a:srgbClr>
          </a:solidFill>
          <a:ln>
            <a:headEnd type="none"/>
            <a:tailEnd type="none"/>
          </a:ln>
        </p:spPr>
      </p:sp>
      <p:sp>
        <p:nvSpPr>
          <p:cNvPr name="TextBox 4" id="4"/>
          <p:cNvSpPr txBox="true"/>
          <p:nvPr/>
        </p:nvSpPr>
        <p:spPr>
          <a:xfrm flipH="false" flipV="false" rot="0">
            <a:off x="5644830" y="1825079"/>
            <a:ext cx="6544122" cy="133350"/>
          </a:xfrm>
          <a:prstGeom prst="rect">
            <a:avLst/>
          </a:prstGeom>
          <a:ln>
            <a:headEnd type="none"/>
            <a:tailEnd type="none"/>
          </a:ln>
        </p:spPr>
        <p:txBody>
          <a:bodyPr anchor="t" rtlCol="false" anchorCtr="false" wrap="none" lIns="0" rIns="0" tIns="0" bIns="0" vert="horz"/>
          <a:lstStyle/>
          <a:p>
            <a:pPr algn="l">
              <a:defRPr/>
            </a:pPr>
            <a:r>
              <a:rPr lang="en-US" b="false" i="false" strike="noStrike" sz="900">
                <a:ln/>
                <a:solidFill>
                  <a:srgbClr val="F1F3F5">
                    <a:alpha val="60000"/>
                  </a:srgbClr>
                </a:solidFill>
                <a:latin typeface="Source Han Sans"/>
                <a:ea typeface="Source Han Sans"/>
                <a:cs typeface="Source Han Sans"/>
              </a:rPr>
              <a:t>Conclusion</a:t>
            </a:r>
            <a:endParaRPr lang="en-US" sz="1100"/>
          </a:p>
        </p:txBody>
      </p:sp>
      <p:sp>
        <p:nvSpPr>
          <p:cNvPr name="TextBox 5" id="5"/>
          <p:cNvSpPr txBox="true"/>
          <p:nvPr/>
        </p:nvSpPr>
        <p:spPr>
          <a:xfrm flipH="false" flipV="false" rot="0">
            <a:off x="1704698" y="2282279"/>
            <a:ext cx="8779557" cy="1340941"/>
          </a:xfrm>
          <a:prstGeom prst="rect">
            <a:avLst/>
          </a:prstGeom>
          <a:ln>
            <a:headEnd type="none"/>
            <a:tailEnd type="none"/>
          </a:ln>
        </p:spPr>
        <p:txBody>
          <a:bodyPr anchor="t" rtlCol="false" anchorCtr="true" wrap="square" lIns="0" rIns="0" tIns="0" bIns="0" vert="horz"/>
          <a:lstStyle/>
          <a:p>
            <a:pPr algn="ctr">
              <a:defRPr/>
            </a:pPr>
            <a:r>
              <a:rPr lang="en-US" b="true" i="false" strike="noStrike" sz="4800">
                <a:ln/>
                <a:solidFill>
                  <a:srgbClr val="F1F3F5">
                    <a:alpha val="100000"/>
                  </a:srgbClr>
                </a:solidFill>
                <a:latin typeface="Source Han Serif CN"/>
                <a:ea typeface="Source Han Serif CN"/>
                <a:cs typeface="Source Han Serif CN"/>
              </a:rPr>
              <a:t>The Future of Special</a:t>
            </a:r>
            <a:endParaRPr lang="en-US" sz="1100"/>
          </a:p>
          <a:p>
            <a:pPr algn="ctr"/>
            <a:r>
              <a:rPr b="true" i="false" strike="noStrike" sz="4800">
                <a:ln/>
                <a:solidFill>
                  <a:srgbClr val="F1F3F5">
                    <a:alpha val="100000"/>
                  </a:srgbClr>
                </a:solidFill>
                <a:latin typeface="Source Han Serif CN"/>
                <a:ea typeface="Source Han Serif CN"/>
                <a:cs typeface="Source Han Serif CN"/>
              </a:rPr>
              <a:t>Vocational Education</a:t>
            </a:r>
            <a:endParaRPr/>
          </a:p>
        </p:txBody>
      </p:sp>
      <p:sp>
        <p:nvSpPr>
          <p:cNvPr name="AutoShape 6" id="6"/>
          <p:cNvSpPr/>
          <p:nvPr/>
        </p:nvSpPr>
        <p:spPr>
          <a:xfrm flipH="false" flipV="false" rot="0">
            <a:off x="5789752" y="4004221"/>
            <a:ext cx="609448" cy="19050"/>
          </a:xfrm>
          <a:prstGeom prst="rect">
            <a:avLst/>
          </a:prstGeom>
          <a:solidFill>
            <a:srgbClr val="5B8CB8">
              <a:alpha val="100000"/>
            </a:srgbClr>
          </a:solidFill>
          <a:ln>
            <a:headEnd type="none"/>
            <a:tailEnd type="none"/>
          </a:ln>
        </p:spPr>
      </p:sp>
      <p:sp>
        <p:nvSpPr>
          <p:cNvPr name="TextBox 7" id="7"/>
          <p:cNvSpPr txBox="true"/>
          <p:nvPr/>
        </p:nvSpPr>
        <p:spPr>
          <a:xfrm flipH="false" flipV="false" rot="0">
            <a:off x="1389484" y="4404271"/>
            <a:ext cx="9409984" cy="647700"/>
          </a:xfrm>
          <a:prstGeom prst="rect">
            <a:avLst/>
          </a:prstGeom>
          <a:ln>
            <a:headEnd type="none"/>
            <a:tailEnd type="none"/>
          </a:ln>
        </p:spPr>
        <p:txBody>
          <a:bodyPr anchor="ctr" rtlCol="false" anchorCtr="true" wrap="square" lIns="0" rIns="0" tIns="0" bIns="0" vert="horz"/>
          <a:lstStyle/>
          <a:p>
            <a:pPr algn="ctr">
              <a:defRPr/>
            </a:pPr>
            <a:r>
              <a:rPr lang="en-US" b="false" i="true" strike="noStrike" sz="1500">
                <a:ln/>
                <a:solidFill>
                  <a:srgbClr val="F1F3F5">
                    <a:alpha val="85098"/>
                  </a:srgbClr>
                </a:solidFill>
                <a:latin typeface="Source Han Sans"/>
                <a:ea typeface="Source Han Sans"/>
                <a:cs typeface="Source Han Sans"/>
              </a:rPr>
              <a:t>"The goal is not simply to make students employable, but to make employment</a:t>
            </a:r>
            <a:endParaRPr lang="en-US" sz="1100"/>
          </a:p>
          <a:p>
            <a:pPr algn="ctr"/>
            <a:r>
              <a:rPr b="false" i="true" strike="noStrike" sz="1500">
                <a:ln/>
                <a:solidFill>
                  <a:srgbClr val="F1F3F5">
                    <a:alpha val="85098"/>
                  </a:srgbClr>
                </a:solidFill>
                <a:latin typeface="Source Han Sans"/>
                <a:ea typeface="Source Han Sans"/>
                <a:cs typeface="Source Han Sans"/>
              </a:rPr>
              <a:t>sustainable."</a:t>
            </a:r>
            <a:endParaRPr/>
          </a:p>
        </p:txBody>
      </p:sp>
    </p:spTree>
  </p:cSld>
  <p:clrMapOvr>
    <a:masterClrMapping/>
  </p:clrMapOvr>
</p:sld>
</file>

<file path=ppt/theme/theme1.xml><?xml version="1.0" encoding="utf-8"?>
<a:theme xmlns:a="http://schemas.openxmlformats.org/drawingml/2006/main" n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Microsoft YaHei"/>
        <a:cs typeface="Microsoft YaHei"/>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Microsoft YaHei"/>
        <a:cs typeface="Microsoft YaHei"/>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