
<file path=[Content_Types].xml><?xml version="1.0" encoding="utf-8"?>
<Types xmlns="http://schemas.openxmlformats.org/package/2006/content-types"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2.png" Type="http://schemas.openxmlformats.org/officeDocument/2006/relationships/image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Relationship Id="rId2" Target="../media/image1.png" Type="http://schemas.openxmlformats.org/officeDocument/2006/relationships/image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0F0F0">
            <a:alpha val="50196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flipH="false" flipV="false" rot="0">
            <a:off x="-604112" y="-1007721"/>
            <a:ext cx="13323370" cy="7730358"/>
            <a:chOff x="-604112" y="-1007721"/>
            <a:chExt cx="13323370" cy="7730358"/>
          </a:xfrm>
        </p:grpSpPr>
        <p:sp>
          <p:nvSpPr>
            <p:cNvPr name="AutoShape 3" id="3"/>
            <p:cNvSpPr/>
            <p:nvPr/>
          </p:nvSpPr>
          <p:spPr>
            <a:xfrm flipH="false" flipV="false" rot="3540000">
              <a:off x="-396757" y="-885623"/>
              <a:ext cx="3059688" cy="3474398"/>
            </a:xfrm>
            <a:custGeom>
              <a:rect l="l" t="t" r="r" b="b"/>
              <a:pathLst>
                <a:path w="2876475" h="3266352">
                  <a:moveTo>
                    <a:pt x="935921" y="2759178"/>
                  </a:moveTo>
                  <a:lnTo>
                    <a:pt x="953549" y="2751170"/>
                  </a:lnTo>
                  <a:cubicBezTo>
                    <a:pt x="1047874" y="2707178"/>
                    <a:pt x="1170249" y="2646185"/>
                    <a:pt x="1300339" y="2581078"/>
                  </a:cubicBezTo>
                  <a:lnTo>
                    <a:pt x="1445347" y="2508615"/>
                  </a:lnTo>
                  <a:lnTo>
                    <a:pt x="1504404" y="2483413"/>
                  </a:lnTo>
                  <a:cubicBezTo>
                    <a:pt x="1548841" y="2464190"/>
                    <a:pt x="1589812" y="2446121"/>
                    <a:pt x="1625236" y="2429898"/>
                  </a:cubicBezTo>
                  <a:cubicBezTo>
                    <a:pt x="1884629" y="2310693"/>
                    <a:pt x="2284953" y="2314981"/>
                    <a:pt x="2378951" y="2482279"/>
                  </a:cubicBezTo>
                  <a:cubicBezTo>
                    <a:pt x="2495093" y="2626825"/>
                    <a:pt x="2430792" y="2920779"/>
                    <a:pt x="2140652" y="3104527"/>
                  </a:cubicBezTo>
                  <a:cubicBezTo>
                    <a:pt x="2068117" y="3150464"/>
                    <a:pt x="1960403" y="3199899"/>
                    <a:pt x="1834017" y="3249097"/>
                  </a:cubicBezTo>
                  <a:lnTo>
                    <a:pt x="1786487" y="3266352"/>
                  </a:lnTo>
                  <a:close/>
                  <a:moveTo>
                    <a:pt x="0" y="2201109"/>
                  </a:moveTo>
                  <a:lnTo>
                    <a:pt x="1003400" y="518337"/>
                  </a:lnTo>
                  <a:lnTo>
                    <a:pt x="1222594" y="401154"/>
                  </a:lnTo>
                  <a:cubicBezTo>
                    <a:pt x="1650927" y="189670"/>
                    <a:pt x="2080469" y="42149"/>
                    <a:pt x="2299426" y="6835"/>
                  </a:cubicBezTo>
                  <a:cubicBezTo>
                    <a:pt x="2737339" y="-63793"/>
                    <a:pt x="3040095" y="428735"/>
                    <a:pt x="2780504" y="755478"/>
                  </a:cubicBezTo>
                  <a:cubicBezTo>
                    <a:pt x="2520914" y="1082221"/>
                    <a:pt x="950333" y="1825677"/>
                    <a:pt x="741879" y="1967300"/>
                  </a:cubicBezTo>
                  <a:cubicBezTo>
                    <a:pt x="533425" y="2108924"/>
                    <a:pt x="1253272" y="1687761"/>
                    <a:pt x="1529781" y="1605221"/>
                  </a:cubicBezTo>
                  <a:cubicBezTo>
                    <a:pt x="1806290" y="1522682"/>
                    <a:pt x="2224336" y="1418723"/>
                    <a:pt x="2400937" y="1472064"/>
                  </a:cubicBezTo>
                  <a:cubicBezTo>
                    <a:pt x="2577538" y="1525406"/>
                    <a:pt x="2717330" y="1654122"/>
                    <a:pt x="2589387" y="1925275"/>
                  </a:cubicBezTo>
                  <a:cubicBezTo>
                    <a:pt x="2509244" y="2070664"/>
                    <a:pt x="2329314" y="2124156"/>
                    <a:pt x="2010816" y="2244183"/>
                  </a:cubicBezTo>
                  <a:cubicBezTo>
                    <a:pt x="1891379" y="2289193"/>
                    <a:pt x="1697806" y="2382946"/>
                    <a:pt x="1498721" y="2481943"/>
                  </a:cubicBezTo>
                  <a:lnTo>
                    <a:pt x="1445347" y="2508615"/>
                  </a:lnTo>
                  <a:lnTo>
                    <a:pt x="1362773" y="2543853"/>
                  </a:lnTo>
                  <a:cubicBezTo>
                    <a:pt x="1214902" y="2606371"/>
                    <a:pt x="1054551" y="2673043"/>
                    <a:pt x="937879" y="2725174"/>
                  </a:cubicBezTo>
                  <a:lnTo>
                    <a:pt x="904762" y="2740598"/>
                  </a:lnTo>
                  <a:close/>
                </a:path>
              </a:pathLst>
            </a:custGeom>
            <a:ln w="254000">
              <a:solidFill>
                <a:srgbClr val="00C898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name="AutoShape 4" id="4"/>
            <p:cNvSpPr/>
            <p:nvPr/>
          </p:nvSpPr>
          <p:spPr>
            <a:xfrm flipH="false" flipV="false" rot="19800000">
              <a:off x="10502373" y="4515668"/>
              <a:ext cx="2216885" cy="2206969"/>
            </a:xfrm>
            <a:custGeom>
              <a:rect l="l" t="t" r="r" b="b"/>
              <a:pathLst>
                <a:path w="2216885" h="2206969">
                  <a:moveTo>
                    <a:pt x="2035827" y="197965"/>
                  </a:moveTo>
                  <a:cubicBezTo>
                    <a:pt x="2078389" y="223116"/>
                    <a:pt x="2117746" y="250159"/>
                    <a:pt x="2153897" y="279093"/>
                  </a:cubicBezTo>
                  <a:lnTo>
                    <a:pt x="2216885" y="338031"/>
                  </a:lnTo>
                  <a:lnTo>
                    <a:pt x="2140492" y="471351"/>
                  </a:lnTo>
                  <a:lnTo>
                    <a:pt x="2066398" y="424916"/>
                  </a:lnTo>
                  <a:cubicBezTo>
                    <a:pt x="2028985" y="404752"/>
                    <a:pt x="1988753" y="386104"/>
                    <a:pt x="1945701" y="368975"/>
                  </a:cubicBezTo>
                  <a:cubicBezTo>
                    <a:pt x="1773475" y="300454"/>
                    <a:pt x="1573502" y="266208"/>
                    <a:pt x="1345709" y="266207"/>
                  </a:cubicBezTo>
                  <a:cubicBezTo>
                    <a:pt x="1194444" y="266207"/>
                    <a:pt x="1052778" y="286668"/>
                    <a:pt x="920662" y="327566"/>
                  </a:cubicBezTo>
                  <a:cubicBezTo>
                    <a:pt x="788546" y="368489"/>
                    <a:pt x="684201" y="418466"/>
                    <a:pt x="607675" y="477472"/>
                  </a:cubicBezTo>
                  <a:cubicBezTo>
                    <a:pt x="505631" y="553588"/>
                    <a:pt x="386983" y="622344"/>
                    <a:pt x="325910" y="731763"/>
                  </a:cubicBezTo>
                  <a:cubicBezTo>
                    <a:pt x="264837" y="841182"/>
                    <a:pt x="241236" y="998841"/>
                    <a:pt x="241236" y="1133989"/>
                  </a:cubicBezTo>
                  <a:cubicBezTo>
                    <a:pt x="241235" y="1282437"/>
                    <a:pt x="300835" y="1441084"/>
                    <a:pt x="380693" y="1553978"/>
                  </a:cubicBezTo>
                  <a:cubicBezTo>
                    <a:pt x="460551" y="1666872"/>
                    <a:pt x="572310" y="1735803"/>
                    <a:pt x="720386" y="1811351"/>
                  </a:cubicBezTo>
                  <a:cubicBezTo>
                    <a:pt x="868462" y="1886899"/>
                    <a:pt x="1052601" y="1986929"/>
                    <a:pt x="1269148" y="2007264"/>
                  </a:cubicBezTo>
                  <a:lnTo>
                    <a:pt x="1249677" y="2025995"/>
                  </a:lnTo>
                  <a:lnTo>
                    <a:pt x="1145978" y="2206969"/>
                  </a:lnTo>
                  <a:lnTo>
                    <a:pt x="1052943" y="2178813"/>
                  </a:lnTo>
                  <a:cubicBezTo>
                    <a:pt x="792308" y="2095793"/>
                    <a:pt x="602519" y="2021792"/>
                    <a:pt x="483565" y="1956782"/>
                  </a:cubicBezTo>
                  <a:cubicBezTo>
                    <a:pt x="324958" y="1870133"/>
                    <a:pt x="204715" y="1750240"/>
                    <a:pt x="122835" y="1597137"/>
                  </a:cubicBezTo>
                  <a:cubicBezTo>
                    <a:pt x="40954" y="1444002"/>
                    <a:pt x="0" y="1274851"/>
                    <a:pt x="0" y="1089685"/>
                  </a:cubicBezTo>
                  <a:cubicBezTo>
                    <a:pt x="0" y="921108"/>
                    <a:pt x="33683" y="765038"/>
                    <a:pt x="101076" y="621378"/>
                  </a:cubicBezTo>
                  <a:cubicBezTo>
                    <a:pt x="168441" y="477750"/>
                    <a:pt x="260184" y="358464"/>
                    <a:pt x="376276" y="263521"/>
                  </a:cubicBezTo>
                  <a:cubicBezTo>
                    <a:pt x="463338" y="189920"/>
                    <a:pt x="582049" y="127581"/>
                    <a:pt x="732353" y="76536"/>
                  </a:cubicBezTo>
                  <a:cubicBezTo>
                    <a:pt x="882658" y="25522"/>
                    <a:pt x="1043828" y="0"/>
                    <a:pt x="1215918" y="0"/>
                  </a:cubicBezTo>
                  <a:cubicBezTo>
                    <a:pt x="1475072" y="0"/>
                    <a:pt x="1702576" y="42718"/>
                    <a:pt x="1898514" y="128187"/>
                  </a:cubicBezTo>
                  <a:cubicBezTo>
                    <a:pt x="1947492" y="149554"/>
                    <a:pt x="1993263" y="172814"/>
                    <a:pt x="2035827" y="197965"/>
                  </a:cubicBezTo>
                  <a:close/>
                </a:path>
              </a:pathLst>
            </a:custGeom>
            <a:solidFill>
              <a:srgbClr val="7B31D3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name="AutoShape 5" id="5"/>
            <p:cNvSpPr/>
            <p:nvPr/>
          </p:nvSpPr>
          <p:spPr>
            <a:xfrm flipH="false" flipV="false" rot="0">
              <a:off x="918014" y="5802525"/>
              <a:ext cx="466350" cy="498394"/>
            </a:xfrm>
            <a:custGeom>
              <a:rect l="l" t="t" r="r" b="b"/>
              <a:pathLst>
                <a:path w="697101" h="581066">
                  <a:moveTo>
                    <a:pt x="104672" y="147107"/>
                  </a:moveTo>
                  <a:cubicBezTo>
                    <a:pt x="66958" y="158654"/>
                    <a:pt x="43387" y="265779"/>
                    <a:pt x="52816" y="324152"/>
                  </a:cubicBezTo>
                  <a:cubicBezTo>
                    <a:pt x="62244" y="382525"/>
                    <a:pt x="86601" y="486443"/>
                    <a:pt x="161242" y="497348"/>
                  </a:cubicBezTo>
                  <a:cubicBezTo>
                    <a:pt x="235884" y="508253"/>
                    <a:pt x="435452" y="431277"/>
                    <a:pt x="500665" y="389582"/>
                  </a:cubicBezTo>
                  <a:cubicBezTo>
                    <a:pt x="565879" y="347886"/>
                    <a:pt x="585521" y="270269"/>
                    <a:pt x="552522" y="247176"/>
                  </a:cubicBezTo>
                  <a:cubicBezTo>
                    <a:pt x="519522" y="224083"/>
                    <a:pt x="353739" y="271552"/>
                    <a:pt x="279098" y="254874"/>
                  </a:cubicBezTo>
                  <a:cubicBezTo>
                    <a:pt x="204456" y="238195"/>
                    <a:pt x="142386" y="135561"/>
                    <a:pt x="104672" y="147107"/>
                  </a:cubicBezTo>
                  <a:close/>
                  <a:moveTo>
                    <a:pt x="72650" y="1490"/>
                  </a:moveTo>
                  <a:cubicBezTo>
                    <a:pt x="123450" y="-17560"/>
                    <a:pt x="207058" y="151773"/>
                    <a:pt x="307600" y="179290"/>
                  </a:cubicBezTo>
                  <a:cubicBezTo>
                    <a:pt x="408142" y="206807"/>
                    <a:pt x="631450" y="128490"/>
                    <a:pt x="675900" y="166590"/>
                  </a:cubicBezTo>
                  <a:cubicBezTo>
                    <a:pt x="720350" y="204690"/>
                    <a:pt x="693892" y="332748"/>
                    <a:pt x="606050" y="401540"/>
                  </a:cubicBezTo>
                  <a:cubicBezTo>
                    <a:pt x="518208" y="470332"/>
                    <a:pt x="249392" y="597332"/>
                    <a:pt x="148850" y="579340"/>
                  </a:cubicBezTo>
                  <a:cubicBezTo>
                    <a:pt x="48308" y="561348"/>
                    <a:pt x="15500" y="389898"/>
                    <a:pt x="2800" y="293590"/>
                  </a:cubicBezTo>
                  <a:cubicBezTo>
                    <a:pt x="-9900" y="197282"/>
                    <a:pt x="21850" y="20540"/>
                    <a:pt x="72650" y="1490"/>
                  </a:cubicBezTo>
                  <a:close/>
                </a:path>
              </a:pathLst>
            </a:custGeom>
            <a:solidFill>
              <a:srgbClr val="000000">
                <a:alpha val="18823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6" id="6"/>
            <p:cNvSpPr/>
            <p:nvPr/>
          </p:nvSpPr>
          <p:spPr>
            <a:xfrm flipH="false" flipV="false" rot="18660000">
              <a:off x="8365661" y="-1248400"/>
              <a:ext cx="2247688" cy="2729046"/>
            </a:xfrm>
            <a:custGeom>
              <a:rect l="l" t="t" r="r" b="b"/>
              <a:pathLst>
                <a:path w="2247688" h="2729046">
                  <a:moveTo>
                    <a:pt x="86594" y="0"/>
                  </a:moveTo>
                  <a:lnTo>
                    <a:pt x="446820" y="406230"/>
                  </a:lnTo>
                  <a:lnTo>
                    <a:pt x="431036" y="437793"/>
                  </a:lnTo>
                  <a:cubicBezTo>
                    <a:pt x="335838" y="669916"/>
                    <a:pt x="292255" y="997600"/>
                    <a:pt x="328960" y="1212900"/>
                  </a:cubicBezTo>
                  <a:cubicBezTo>
                    <a:pt x="387681" y="1557381"/>
                    <a:pt x="539386" y="2170639"/>
                    <a:pt x="1004278" y="2234993"/>
                  </a:cubicBezTo>
                  <a:cubicBezTo>
                    <a:pt x="1178615" y="2259126"/>
                    <a:pt x="1462371" y="2210329"/>
                    <a:pt x="1770384" y="2126929"/>
                  </a:cubicBezTo>
                  <a:lnTo>
                    <a:pt x="1930282" y="2079148"/>
                  </a:lnTo>
                  <a:lnTo>
                    <a:pt x="2247688" y="2437089"/>
                  </a:lnTo>
                  <a:lnTo>
                    <a:pt x="2168670" y="2467303"/>
                  </a:lnTo>
                  <a:cubicBezTo>
                    <a:pt x="1675641" y="2647986"/>
                    <a:pt x="1201065" y="2765311"/>
                    <a:pt x="927096" y="2718858"/>
                  </a:cubicBezTo>
                  <a:cubicBezTo>
                    <a:pt x="300883" y="2612681"/>
                    <a:pt x="96542" y="1600892"/>
                    <a:pt x="17442" y="1032543"/>
                  </a:cubicBezTo>
                  <a:cubicBezTo>
                    <a:pt x="-12221" y="819413"/>
                    <a:pt x="-2951" y="539531"/>
                    <a:pt x="36908" y="267005"/>
                  </a:cubicBezTo>
                  <a:close/>
                </a:path>
              </a:pathLst>
            </a:custGeom>
            <a:solidFill>
              <a:srgbClr val="FA3B4F">
                <a:alpha val="5098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7" id="7"/>
            <p:cNvSpPr/>
            <p:nvPr/>
          </p:nvSpPr>
          <p:spPr>
            <a:xfrm flipH="false" flipV="false" rot="0">
              <a:off x="9994862" y="1798684"/>
              <a:ext cx="466350" cy="498394"/>
            </a:xfrm>
            <a:custGeom>
              <a:rect l="l" t="t" r="r" b="b"/>
              <a:pathLst>
                <a:path w="697101" h="581066">
                  <a:moveTo>
                    <a:pt x="104672" y="147107"/>
                  </a:moveTo>
                  <a:cubicBezTo>
                    <a:pt x="66958" y="158654"/>
                    <a:pt x="43387" y="265779"/>
                    <a:pt x="52816" y="324152"/>
                  </a:cubicBezTo>
                  <a:cubicBezTo>
                    <a:pt x="62244" y="382525"/>
                    <a:pt x="86601" y="486443"/>
                    <a:pt x="161242" y="497348"/>
                  </a:cubicBezTo>
                  <a:cubicBezTo>
                    <a:pt x="235884" y="508253"/>
                    <a:pt x="435452" y="431277"/>
                    <a:pt x="500665" y="389582"/>
                  </a:cubicBezTo>
                  <a:cubicBezTo>
                    <a:pt x="565879" y="347886"/>
                    <a:pt x="585521" y="270269"/>
                    <a:pt x="552522" y="247176"/>
                  </a:cubicBezTo>
                  <a:cubicBezTo>
                    <a:pt x="519522" y="224083"/>
                    <a:pt x="353739" y="271552"/>
                    <a:pt x="279098" y="254874"/>
                  </a:cubicBezTo>
                  <a:cubicBezTo>
                    <a:pt x="204456" y="238195"/>
                    <a:pt x="142386" y="135561"/>
                    <a:pt x="104672" y="147107"/>
                  </a:cubicBezTo>
                  <a:close/>
                  <a:moveTo>
                    <a:pt x="72650" y="1490"/>
                  </a:moveTo>
                  <a:cubicBezTo>
                    <a:pt x="123450" y="-17560"/>
                    <a:pt x="207058" y="151773"/>
                    <a:pt x="307600" y="179290"/>
                  </a:cubicBezTo>
                  <a:cubicBezTo>
                    <a:pt x="408142" y="206807"/>
                    <a:pt x="631450" y="128490"/>
                    <a:pt x="675900" y="166590"/>
                  </a:cubicBezTo>
                  <a:cubicBezTo>
                    <a:pt x="720350" y="204690"/>
                    <a:pt x="693892" y="332748"/>
                    <a:pt x="606050" y="401540"/>
                  </a:cubicBezTo>
                  <a:cubicBezTo>
                    <a:pt x="518208" y="470332"/>
                    <a:pt x="249392" y="597332"/>
                    <a:pt x="148850" y="579340"/>
                  </a:cubicBezTo>
                  <a:cubicBezTo>
                    <a:pt x="48308" y="561348"/>
                    <a:pt x="15500" y="389898"/>
                    <a:pt x="2800" y="293590"/>
                  </a:cubicBezTo>
                  <a:cubicBezTo>
                    <a:pt x="-9900" y="197282"/>
                    <a:pt x="21850" y="20540"/>
                    <a:pt x="72650" y="1490"/>
                  </a:cubicBezTo>
                  <a:close/>
                </a:path>
              </a:pathLst>
            </a:custGeom>
            <a:solidFill>
              <a:srgbClr val="000000">
                <a:alpha val="3921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8" id="8"/>
            <p:cNvSpPr/>
            <p:nvPr/>
          </p:nvSpPr>
          <p:spPr>
            <a:xfrm flipH="false" flipV="false" rot="0">
              <a:off x="0" y="1"/>
              <a:ext cx="393312" cy="250864"/>
            </a:xfrm>
            <a:custGeom>
              <a:rect l="l" t="t" r="r" b="b"/>
              <a:pathLst>
                <a:path w="393312" h="250864">
                  <a:moveTo>
                    <a:pt x="0" y="0"/>
                  </a:moveTo>
                  <a:lnTo>
                    <a:pt x="393312" y="0"/>
                  </a:lnTo>
                  <a:lnTo>
                    <a:pt x="388708" y="51150"/>
                  </a:lnTo>
                  <a:cubicBezTo>
                    <a:pt x="380881" y="76637"/>
                    <a:pt x="367352" y="99925"/>
                    <a:pt x="347253" y="118479"/>
                  </a:cubicBezTo>
                  <a:cubicBezTo>
                    <a:pt x="297004" y="164862"/>
                    <a:pt x="148310" y="214869"/>
                    <a:pt x="22340" y="245852"/>
                  </a:cubicBezTo>
                  <a:lnTo>
                    <a:pt x="0" y="250864"/>
                  </a:lnTo>
                  <a:close/>
                </a:path>
              </a:pathLst>
            </a:custGeom>
            <a:solidFill>
              <a:srgbClr val="FA3B4F">
                <a:alpha val="1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9" id="9"/>
            <p:cNvSpPr/>
            <p:nvPr/>
          </p:nvSpPr>
          <p:spPr>
            <a:xfrm flipH="false" flipV="false" rot="0">
              <a:off x="7034075" y="6507348"/>
              <a:ext cx="150863" cy="138496"/>
            </a:xfrm>
            <a:custGeom>
              <a:rect l="l" t="t" r="r" b="b"/>
              <a:pathLst>
                <a:path w="823724" h="756198">
                  <a:moveTo>
                    <a:pt x="31619" y="527598"/>
                  </a:moveTo>
                  <a:cubicBezTo>
                    <a:pt x="44319" y="404831"/>
                    <a:pt x="29502" y="83098"/>
                    <a:pt x="145919" y="19598"/>
                  </a:cubicBezTo>
                  <a:cubicBezTo>
                    <a:pt x="262336" y="-43902"/>
                    <a:pt x="628519" y="59815"/>
                    <a:pt x="730119" y="146598"/>
                  </a:cubicBezTo>
                  <a:cubicBezTo>
                    <a:pt x="831719" y="233381"/>
                    <a:pt x="865586" y="438698"/>
                    <a:pt x="755519" y="540298"/>
                  </a:cubicBezTo>
                  <a:cubicBezTo>
                    <a:pt x="645452" y="641898"/>
                    <a:pt x="190369" y="756198"/>
                    <a:pt x="69719" y="756198"/>
                  </a:cubicBezTo>
                  <a:cubicBezTo>
                    <a:pt x="-50931" y="756198"/>
                    <a:pt x="18919" y="650365"/>
                    <a:pt x="31619" y="527598"/>
                  </a:cubicBezTo>
                  <a:close/>
                </a:path>
              </a:pathLst>
            </a:custGeom>
            <a:solidFill>
              <a:srgbClr val="FA3B4F">
                <a:alpha val="1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10" id="10"/>
            <p:cNvSpPr/>
            <p:nvPr/>
          </p:nvSpPr>
          <p:spPr>
            <a:xfrm flipH="false" flipV="false" rot="0">
              <a:off x="7069966" y="6540296"/>
              <a:ext cx="79082" cy="72599"/>
            </a:xfrm>
            <a:custGeom>
              <a:rect l="l" t="t" r="r" b="b"/>
              <a:pathLst>
                <a:path w="823724" h="756198">
                  <a:moveTo>
                    <a:pt x="31619" y="527598"/>
                  </a:moveTo>
                  <a:cubicBezTo>
                    <a:pt x="44319" y="404831"/>
                    <a:pt x="29502" y="83098"/>
                    <a:pt x="145919" y="19598"/>
                  </a:cubicBezTo>
                  <a:cubicBezTo>
                    <a:pt x="262336" y="-43902"/>
                    <a:pt x="628519" y="59815"/>
                    <a:pt x="730119" y="146598"/>
                  </a:cubicBezTo>
                  <a:cubicBezTo>
                    <a:pt x="831719" y="233381"/>
                    <a:pt x="865586" y="438698"/>
                    <a:pt x="755519" y="540298"/>
                  </a:cubicBezTo>
                  <a:cubicBezTo>
                    <a:pt x="645452" y="641898"/>
                    <a:pt x="190369" y="756198"/>
                    <a:pt x="69719" y="756198"/>
                  </a:cubicBezTo>
                  <a:cubicBezTo>
                    <a:pt x="-50931" y="756198"/>
                    <a:pt x="18919" y="650365"/>
                    <a:pt x="31619" y="527598"/>
                  </a:cubicBezTo>
                  <a:close/>
                </a:path>
              </a:pathLst>
            </a:custGeom>
            <a:solidFill>
              <a:srgbClr val="FA3B4F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2">
              <a:alphaModFix amt="100000"/>
            </a:blip>
            <a:srcRect l="0" r="0" t="21582" b="24422"/>
            <a:stretch>
              <a:fillRect/>
            </a:stretch>
          </p:blipFill>
          <p:spPr>
            <a:xfrm flipH="false" flipV="false" rot="0">
              <a:off x="673100" y="2777067"/>
              <a:ext cx="10845800" cy="2897225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rgbClr val="F0F0F0">
            <a:alpha val="50196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rgbClr val="F0F0F0">
            <a:alpha val="45098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false" flipV="false" rot="9900000">
            <a:off x="6390676" y="4705238"/>
            <a:ext cx="1495594" cy="1372988"/>
          </a:xfrm>
          <a:custGeom>
            <a:rect l="l" t="t" r="r" b="b"/>
            <a:pathLst>
              <a:path w="823724" h="756198">
                <a:moveTo>
                  <a:pt x="31619" y="527598"/>
                </a:moveTo>
                <a:cubicBezTo>
                  <a:pt x="44319" y="404831"/>
                  <a:pt x="29502" y="83098"/>
                  <a:pt x="145919" y="19598"/>
                </a:cubicBezTo>
                <a:cubicBezTo>
                  <a:pt x="262336" y="-43902"/>
                  <a:pt x="628519" y="59815"/>
                  <a:pt x="730119" y="146598"/>
                </a:cubicBezTo>
                <a:cubicBezTo>
                  <a:pt x="831719" y="233381"/>
                  <a:pt x="865586" y="438698"/>
                  <a:pt x="755519" y="540298"/>
                </a:cubicBezTo>
                <a:cubicBezTo>
                  <a:pt x="645452" y="641898"/>
                  <a:pt x="190369" y="756198"/>
                  <a:pt x="69719" y="756198"/>
                </a:cubicBezTo>
                <a:cubicBezTo>
                  <a:pt x="-50931" y="756198"/>
                  <a:pt x="18919" y="650365"/>
                  <a:pt x="31619" y="527598"/>
                </a:cubicBezTo>
                <a:close/>
              </a:path>
            </a:pathLst>
          </a:custGeom>
          <a:solidFill>
            <a:srgbClr val="FA3B4F">
              <a:alpha val="10196"/>
            </a:srgbClr>
          </a:solidFill>
          <a:ln>
            <a:prstDash val="solid"/>
            <a:headEnd type="none"/>
            <a:tailEnd type="none"/>
          </a:ln>
        </p:spPr>
      </p:sp>
      <p:sp>
        <p:nvSpPr>
          <p:cNvPr name="AutoShape 3" id="3"/>
          <p:cNvSpPr/>
          <p:nvPr/>
        </p:nvSpPr>
        <p:spPr>
          <a:xfrm flipH="false" flipV="false" rot="0">
            <a:off x="615468" y="571146"/>
            <a:ext cx="654002" cy="600388"/>
          </a:xfrm>
          <a:custGeom>
            <a:rect l="l" t="t" r="r" b="b"/>
            <a:pathLst>
              <a:path w="823724" h="756198">
                <a:moveTo>
                  <a:pt x="31619" y="527598"/>
                </a:moveTo>
                <a:cubicBezTo>
                  <a:pt x="44319" y="404831"/>
                  <a:pt x="29502" y="83098"/>
                  <a:pt x="145919" y="19598"/>
                </a:cubicBezTo>
                <a:cubicBezTo>
                  <a:pt x="262336" y="-43902"/>
                  <a:pt x="628519" y="59815"/>
                  <a:pt x="730119" y="146598"/>
                </a:cubicBezTo>
                <a:cubicBezTo>
                  <a:pt x="831719" y="233381"/>
                  <a:pt x="865586" y="438698"/>
                  <a:pt x="755519" y="540298"/>
                </a:cubicBezTo>
                <a:cubicBezTo>
                  <a:pt x="645452" y="641898"/>
                  <a:pt x="190369" y="756198"/>
                  <a:pt x="69719" y="756198"/>
                </a:cubicBezTo>
                <a:cubicBezTo>
                  <a:pt x="-50931" y="756198"/>
                  <a:pt x="18919" y="650365"/>
                  <a:pt x="31619" y="527598"/>
                </a:cubicBezTo>
                <a:close/>
              </a:path>
            </a:pathLst>
          </a:custGeom>
          <a:solidFill>
            <a:srgbClr val="FA3B4F">
              <a:alpha val="10196"/>
            </a:srgbClr>
          </a:solidFill>
          <a:ln>
            <a:prstDash val="solid"/>
            <a:headEnd type="none"/>
            <a:tailEnd type="none"/>
          </a:ln>
        </p:spPr>
      </p:sp>
      <p:sp>
        <p:nvSpPr>
          <p:cNvPr name="AutoShape 4" id="4"/>
          <p:cNvSpPr/>
          <p:nvPr/>
        </p:nvSpPr>
        <p:spPr>
          <a:xfrm flipH="false" flipV="false" rot="0">
            <a:off x="0" y="3026828"/>
            <a:ext cx="2666182" cy="3831172"/>
          </a:xfrm>
          <a:custGeom>
            <a:rect l="l" t="t" r="r" b="b"/>
            <a:pathLst>
              <a:path w="2666182" h="3831172">
                <a:moveTo>
                  <a:pt x="1" y="0"/>
                </a:moveTo>
                <a:lnTo>
                  <a:pt x="73431" y="34494"/>
                </a:lnTo>
                <a:cubicBezTo>
                  <a:pt x="305249" y="157474"/>
                  <a:pt x="522356" y="211352"/>
                  <a:pt x="660401" y="516472"/>
                </a:cubicBezTo>
                <a:cubicBezTo>
                  <a:pt x="798446" y="821592"/>
                  <a:pt x="758614" y="1607825"/>
                  <a:pt x="901701" y="1865212"/>
                </a:cubicBezTo>
                <a:cubicBezTo>
                  <a:pt x="1044788" y="2122599"/>
                  <a:pt x="2191247" y="1625218"/>
                  <a:pt x="2463801" y="1938872"/>
                </a:cubicBezTo>
                <a:cubicBezTo>
                  <a:pt x="2736355" y="2252526"/>
                  <a:pt x="2705498" y="3136641"/>
                  <a:pt x="2537025" y="3747134"/>
                </a:cubicBezTo>
                <a:lnTo>
                  <a:pt x="2509918" y="3831172"/>
                </a:lnTo>
                <a:lnTo>
                  <a:pt x="2206653" y="3831172"/>
                </a:lnTo>
                <a:lnTo>
                  <a:pt x="2206880" y="3806018"/>
                </a:lnTo>
                <a:cubicBezTo>
                  <a:pt x="2209809" y="3781069"/>
                  <a:pt x="2218692" y="3749611"/>
                  <a:pt x="2236464" y="3708945"/>
                </a:cubicBezTo>
                <a:cubicBezTo>
                  <a:pt x="2305585" y="3148593"/>
                  <a:pt x="2449522" y="2497863"/>
                  <a:pt x="2193937" y="2243963"/>
                </a:cubicBezTo>
                <a:cubicBezTo>
                  <a:pt x="1938353" y="1990063"/>
                  <a:pt x="1013684" y="2451396"/>
                  <a:pt x="702957" y="2185543"/>
                </a:cubicBezTo>
                <a:cubicBezTo>
                  <a:pt x="392230" y="1919690"/>
                  <a:pt x="547594" y="968460"/>
                  <a:pt x="329577" y="648843"/>
                </a:cubicBezTo>
                <a:cubicBezTo>
                  <a:pt x="273370" y="566442"/>
                  <a:pt x="191266" y="523755"/>
                  <a:pt x="89558" y="462062"/>
                </a:cubicBezTo>
                <a:lnTo>
                  <a:pt x="0" y="403851"/>
                </a:lnTo>
                <a:lnTo>
                  <a:pt x="0" y="3"/>
                </a:lnTo>
                <a:close/>
              </a:path>
            </a:pathLst>
          </a:custGeom>
          <a:solidFill>
            <a:srgbClr val="7B31D3">
              <a:alpha val="100000"/>
            </a:srgbClr>
          </a:solidFill>
          <a:ln>
            <a:prstDash val="solid"/>
            <a:headEnd type="none"/>
            <a:tailEnd type="none"/>
          </a:ln>
        </p:spPr>
      </p:sp>
      <p:sp>
        <p:nvSpPr>
          <p:cNvPr name="AutoShape 5" id="5"/>
          <p:cNvSpPr/>
          <p:nvPr/>
        </p:nvSpPr>
        <p:spPr>
          <a:xfrm flipH="false" flipV="false" rot="0">
            <a:off x="771056" y="713979"/>
            <a:ext cx="342825" cy="314721"/>
          </a:xfrm>
          <a:custGeom>
            <a:rect l="l" t="t" r="r" b="b"/>
            <a:pathLst>
              <a:path w="823724" h="756198">
                <a:moveTo>
                  <a:pt x="31619" y="527598"/>
                </a:moveTo>
                <a:cubicBezTo>
                  <a:pt x="44319" y="404831"/>
                  <a:pt x="29502" y="83098"/>
                  <a:pt x="145919" y="19598"/>
                </a:cubicBezTo>
                <a:cubicBezTo>
                  <a:pt x="262336" y="-43902"/>
                  <a:pt x="628519" y="59815"/>
                  <a:pt x="730119" y="146598"/>
                </a:cubicBezTo>
                <a:cubicBezTo>
                  <a:pt x="831719" y="233381"/>
                  <a:pt x="865586" y="438698"/>
                  <a:pt x="755519" y="540298"/>
                </a:cubicBezTo>
                <a:cubicBezTo>
                  <a:pt x="645452" y="641898"/>
                  <a:pt x="190369" y="756198"/>
                  <a:pt x="69719" y="756198"/>
                </a:cubicBezTo>
                <a:cubicBezTo>
                  <a:pt x="-50931" y="756198"/>
                  <a:pt x="18919" y="650365"/>
                  <a:pt x="31619" y="527598"/>
                </a:cubicBezTo>
                <a:close/>
              </a:path>
            </a:pathLst>
          </a:custGeom>
          <a:solidFill>
            <a:srgbClr val="FA3B4F">
              <a:alpha val="100000"/>
            </a:srgbClr>
          </a:solidFill>
          <a:ln>
            <a:prstDash val="solid"/>
            <a:headEnd type="none"/>
            <a:tailEnd type="none"/>
          </a:ln>
        </p:spPr>
      </p:sp>
      <p:sp>
        <p:nvSpPr>
          <p:cNvPr name="AutoShape 6" id="6"/>
          <p:cNvSpPr/>
          <p:nvPr/>
        </p:nvSpPr>
        <p:spPr>
          <a:xfrm flipH="false" flipV="false" rot="0">
            <a:off x="6578600" y="1028700"/>
            <a:ext cx="466350" cy="498394"/>
          </a:xfrm>
          <a:custGeom>
            <a:rect l="l" t="t" r="r" b="b"/>
            <a:pathLst>
              <a:path w="697101" h="581066">
                <a:moveTo>
                  <a:pt x="104672" y="147107"/>
                </a:moveTo>
                <a:cubicBezTo>
                  <a:pt x="66958" y="158654"/>
                  <a:pt x="43387" y="265779"/>
                  <a:pt x="52816" y="324152"/>
                </a:cubicBezTo>
                <a:cubicBezTo>
                  <a:pt x="62244" y="382525"/>
                  <a:pt x="86601" y="486443"/>
                  <a:pt x="161242" y="497348"/>
                </a:cubicBezTo>
                <a:cubicBezTo>
                  <a:pt x="235884" y="508253"/>
                  <a:pt x="435452" y="431277"/>
                  <a:pt x="500665" y="389582"/>
                </a:cubicBezTo>
                <a:cubicBezTo>
                  <a:pt x="565879" y="347886"/>
                  <a:pt x="585521" y="270269"/>
                  <a:pt x="552522" y="247176"/>
                </a:cubicBezTo>
                <a:cubicBezTo>
                  <a:pt x="519522" y="224083"/>
                  <a:pt x="353739" y="271552"/>
                  <a:pt x="279098" y="254874"/>
                </a:cubicBezTo>
                <a:cubicBezTo>
                  <a:pt x="204456" y="238195"/>
                  <a:pt x="142386" y="135561"/>
                  <a:pt x="104672" y="147107"/>
                </a:cubicBezTo>
                <a:close/>
                <a:moveTo>
                  <a:pt x="72650" y="1490"/>
                </a:moveTo>
                <a:cubicBezTo>
                  <a:pt x="123450" y="-17560"/>
                  <a:pt x="207058" y="151773"/>
                  <a:pt x="307600" y="179290"/>
                </a:cubicBezTo>
                <a:cubicBezTo>
                  <a:pt x="408142" y="206807"/>
                  <a:pt x="631450" y="128490"/>
                  <a:pt x="675900" y="166590"/>
                </a:cubicBezTo>
                <a:cubicBezTo>
                  <a:pt x="720350" y="204690"/>
                  <a:pt x="693892" y="332748"/>
                  <a:pt x="606050" y="401540"/>
                </a:cubicBezTo>
                <a:cubicBezTo>
                  <a:pt x="518208" y="470332"/>
                  <a:pt x="249392" y="597332"/>
                  <a:pt x="148850" y="579340"/>
                </a:cubicBezTo>
                <a:cubicBezTo>
                  <a:pt x="48308" y="561348"/>
                  <a:pt x="15500" y="389898"/>
                  <a:pt x="2800" y="293590"/>
                </a:cubicBezTo>
                <a:cubicBezTo>
                  <a:pt x="-9900" y="197282"/>
                  <a:pt x="21850" y="20540"/>
                  <a:pt x="72650" y="1490"/>
                </a:cubicBezTo>
                <a:close/>
              </a:path>
            </a:pathLst>
          </a:custGeom>
          <a:solidFill>
            <a:srgbClr val="000000">
              <a:alpha val="18823"/>
            </a:srgbClr>
          </a:solidFill>
          <a:ln>
            <a:prstDash val="solid"/>
            <a:headEnd type="none"/>
            <a:tailEnd type="none"/>
          </a:ln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>
            <a:alphaModFix amt="100000"/>
          </a:blip>
          <a:srcRect l="4143" r="10252" t="13758" b="24090"/>
          <a:stretch>
            <a:fillRect/>
          </a:stretch>
        </p:blipFill>
        <p:spPr>
          <a:xfrm flipH="false" flipV="false" rot="0">
            <a:off x="6792507" y="2096535"/>
            <a:ext cx="4419600" cy="3698185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name="AutoShape 8" id="8"/>
          <p:cNvSpPr/>
          <p:nvPr/>
        </p:nvSpPr>
        <p:spPr>
          <a:xfrm flipH="false" flipV="true" rot="8040000">
            <a:off x="10170543" y="-1146107"/>
            <a:ext cx="3175007" cy="3720173"/>
          </a:xfrm>
          <a:custGeom>
            <a:rect l="l" t="t" r="r" b="b"/>
            <a:pathLst>
              <a:path w="3684755" h="1681212">
                <a:moveTo>
                  <a:pt x="524055" y="532922"/>
                </a:moveTo>
                <a:cubicBezTo>
                  <a:pt x="1021037" y="269758"/>
                  <a:pt x="2506840" y="35006"/>
                  <a:pt x="3015060" y="3088"/>
                </a:cubicBezTo>
                <a:cubicBezTo>
                  <a:pt x="3523280" y="-28830"/>
                  <a:pt x="3874644" y="193752"/>
                  <a:pt x="3573376" y="341413"/>
                </a:cubicBezTo>
                <a:cubicBezTo>
                  <a:pt x="3272108" y="489074"/>
                  <a:pt x="1449370" y="825055"/>
                  <a:pt x="1207449" y="889057"/>
                </a:cubicBezTo>
                <a:cubicBezTo>
                  <a:pt x="965528" y="953059"/>
                  <a:pt x="1800946" y="762728"/>
                  <a:pt x="2121849" y="725427"/>
                </a:cubicBezTo>
                <a:cubicBezTo>
                  <a:pt x="2442752" y="688126"/>
                  <a:pt x="2927915" y="641145"/>
                  <a:pt x="3132869" y="665251"/>
                </a:cubicBezTo>
                <a:cubicBezTo>
                  <a:pt x="3337823" y="689357"/>
                  <a:pt x="3500059" y="747526"/>
                  <a:pt x="3351575" y="870065"/>
                </a:cubicBezTo>
                <a:cubicBezTo>
                  <a:pt x="3258565" y="935769"/>
                  <a:pt x="3049747" y="959943"/>
                  <a:pt x="2680114" y="1014185"/>
                </a:cubicBezTo>
                <a:cubicBezTo>
                  <a:pt x="2310481" y="1068427"/>
                  <a:pt x="1329018" y="1279313"/>
                  <a:pt x="1245950" y="1274067"/>
                </a:cubicBezTo>
                <a:cubicBezTo>
                  <a:pt x="1162882" y="1268821"/>
                  <a:pt x="1903736" y="1156764"/>
                  <a:pt x="2232629" y="1098113"/>
                </a:cubicBezTo>
                <a:cubicBezTo>
                  <a:pt x="2533668" y="1044242"/>
                  <a:pt x="2998264" y="1046180"/>
                  <a:pt x="3107353" y="1121785"/>
                </a:cubicBezTo>
                <a:cubicBezTo>
                  <a:pt x="3242142" y="1187108"/>
                  <a:pt x="3167517" y="1319951"/>
                  <a:pt x="2830795" y="1402990"/>
                </a:cubicBezTo>
                <a:cubicBezTo>
                  <a:pt x="2494073" y="1486029"/>
                  <a:pt x="1504117" y="1594354"/>
                  <a:pt x="1087022" y="1620021"/>
                </a:cubicBezTo>
                <a:cubicBezTo>
                  <a:pt x="669927" y="1645688"/>
                  <a:pt x="126995" y="1763258"/>
                  <a:pt x="33167" y="1582075"/>
                </a:cubicBezTo>
                <a:cubicBezTo>
                  <a:pt x="-60661" y="1400892"/>
                  <a:pt x="27073" y="796087"/>
                  <a:pt x="524055" y="532922"/>
                </a:cubicBezTo>
                <a:close/>
              </a:path>
            </a:pathLst>
          </a:custGeom>
          <a:ln w="254000">
            <a:solidFill>
              <a:srgbClr val="00C898">
                <a:alpha val="100000"/>
              </a:srgbClr>
            </a:solidFill>
            <a:prstDash val="solid"/>
            <a:headEnd type="none"/>
            <a:tailEnd type="none"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F0F0F0">
            <a:alpha val="45098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H="false" flipV="false" rot="6780000">
            <a:off x="10172856" y="5383029"/>
            <a:ext cx="1665820" cy="2214364"/>
          </a:xfrm>
          <a:custGeom>
            <a:rect l="l" t="t" r="r" b="b"/>
            <a:pathLst>
              <a:path w="1665820" h="2214364">
                <a:moveTo>
                  <a:pt x="265887" y="1534333"/>
                </a:moveTo>
                <a:cubicBezTo>
                  <a:pt x="126637" y="1197070"/>
                  <a:pt x="55777" y="802036"/>
                  <a:pt x="16227" y="517861"/>
                </a:cubicBezTo>
                <a:cubicBezTo>
                  <a:pt x="8812" y="464579"/>
                  <a:pt x="3829" y="407124"/>
                  <a:pt x="1150" y="346656"/>
                </a:cubicBezTo>
                <a:lnTo>
                  <a:pt x="0" y="173993"/>
                </a:lnTo>
                <a:lnTo>
                  <a:pt x="404862" y="0"/>
                </a:lnTo>
                <a:lnTo>
                  <a:pt x="368548" y="111872"/>
                </a:lnTo>
                <a:cubicBezTo>
                  <a:pt x="317849" y="312052"/>
                  <a:pt x="300216" y="536743"/>
                  <a:pt x="327745" y="698218"/>
                </a:cubicBezTo>
                <a:cubicBezTo>
                  <a:pt x="386466" y="1042699"/>
                  <a:pt x="538171" y="1655957"/>
                  <a:pt x="1003063" y="1720311"/>
                </a:cubicBezTo>
                <a:cubicBezTo>
                  <a:pt x="1112023" y="1735394"/>
                  <a:pt x="1263726" y="1721989"/>
                  <a:pt x="1437379" y="1689453"/>
                </a:cubicBezTo>
                <a:lnTo>
                  <a:pt x="1479749" y="1680816"/>
                </a:lnTo>
                <a:lnTo>
                  <a:pt x="1665820" y="2113782"/>
                </a:lnTo>
                <a:lnTo>
                  <a:pt x="1630188" y="2123865"/>
                </a:lnTo>
                <a:cubicBezTo>
                  <a:pt x="1346704" y="2198266"/>
                  <a:pt x="1097111" y="2233209"/>
                  <a:pt x="925881" y="2204176"/>
                </a:cubicBezTo>
                <a:cubicBezTo>
                  <a:pt x="612774" y="2151087"/>
                  <a:pt x="405136" y="1871596"/>
                  <a:pt x="265887" y="1534333"/>
                </a:cubicBezTo>
                <a:close/>
              </a:path>
            </a:pathLst>
          </a:custGeom>
          <a:solidFill>
            <a:srgbClr val="FA3B4F">
              <a:alpha val="5098"/>
            </a:srgbClr>
          </a:solidFill>
          <a:ln>
            <a:prstDash val="solid"/>
            <a:headEnd type="none"/>
            <a:tailEnd type="none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F0F0F0">
            <a:alpha val="45098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Agenda">
    <p:bg>
      <p:bgPr>
        <a:solidFill>
          <a:srgbClr val="F0F0F0">
            <a:alpha val="45098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losing">
    <p:bg>
      <p:bgPr>
        <a:solidFill>
          <a:srgbClr val="F0F0F0">
            <a:alpha val="45098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flipH="false" flipV="false" rot="0">
            <a:off x="-604112" y="-1007721"/>
            <a:ext cx="13323370" cy="7730358"/>
            <a:chOff x="-604112" y="-1007721"/>
            <a:chExt cx="13323370" cy="7730358"/>
          </a:xfrm>
        </p:grpSpPr>
        <p:sp>
          <p:nvSpPr>
            <p:cNvPr name="AutoShape 3" id="3"/>
            <p:cNvSpPr/>
            <p:nvPr/>
          </p:nvSpPr>
          <p:spPr>
            <a:xfrm flipH="false" flipV="false" rot="3540000">
              <a:off x="-396757" y="-885623"/>
              <a:ext cx="3059688" cy="3474398"/>
            </a:xfrm>
            <a:custGeom>
              <a:rect l="l" t="t" r="r" b="b"/>
              <a:pathLst>
                <a:path w="2876475" h="3266352">
                  <a:moveTo>
                    <a:pt x="935921" y="2759178"/>
                  </a:moveTo>
                  <a:lnTo>
                    <a:pt x="953549" y="2751170"/>
                  </a:lnTo>
                  <a:cubicBezTo>
                    <a:pt x="1047874" y="2707178"/>
                    <a:pt x="1170249" y="2646185"/>
                    <a:pt x="1300339" y="2581078"/>
                  </a:cubicBezTo>
                  <a:lnTo>
                    <a:pt x="1445347" y="2508615"/>
                  </a:lnTo>
                  <a:lnTo>
                    <a:pt x="1504404" y="2483413"/>
                  </a:lnTo>
                  <a:cubicBezTo>
                    <a:pt x="1548841" y="2464190"/>
                    <a:pt x="1589812" y="2446121"/>
                    <a:pt x="1625236" y="2429898"/>
                  </a:cubicBezTo>
                  <a:cubicBezTo>
                    <a:pt x="1884629" y="2310693"/>
                    <a:pt x="2284953" y="2314981"/>
                    <a:pt x="2378951" y="2482279"/>
                  </a:cubicBezTo>
                  <a:cubicBezTo>
                    <a:pt x="2495093" y="2626825"/>
                    <a:pt x="2430792" y="2920779"/>
                    <a:pt x="2140652" y="3104527"/>
                  </a:cubicBezTo>
                  <a:cubicBezTo>
                    <a:pt x="2068117" y="3150464"/>
                    <a:pt x="1960403" y="3199899"/>
                    <a:pt x="1834017" y="3249097"/>
                  </a:cubicBezTo>
                  <a:lnTo>
                    <a:pt x="1786487" y="3266352"/>
                  </a:lnTo>
                  <a:close/>
                  <a:moveTo>
                    <a:pt x="0" y="2201109"/>
                  </a:moveTo>
                  <a:lnTo>
                    <a:pt x="1003400" y="518337"/>
                  </a:lnTo>
                  <a:lnTo>
                    <a:pt x="1222594" y="401154"/>
                  </a:lnTo>
                  <a:cubicBezTo>
                    <a:pt x="1650927" y="189670"/>
                    <a:pt x="2080469" y="42149"/>
                    <a:pt x="2299426" y="6835"/>
                  </a:cubicBezTo>
                  <a:cubicBezTo>
                    <a:pt x="2737339" y="-63793"/>
                    <a:pt x="3040095" y="428735"/>
                    <a:pt x="2780504" y="755478"/>
                  </a:cubicBezTo>
                  <a:cubicBezTo>
                    <a:pt x="2520914" y="1082221"/>
                    <a:pt x="950333" y="1825677"/>
                    <a:pt x="741879" y="1967300"/>
                  </a:cubicBezTo>
                  <a:cubicBezTo>
                    <a:pt x="533425" y="2108924"/>
                    <a:pt x="1253272" y="1687761"/>
                    <a:pt x="1529781" y="1605221"/>
                  </a:cubicBezTo>
                  <a:cubicBezTo>
                    <a:pt x="1806290" y="1522682"/>
                    <a:pt x="2224336" y="1418723"/>
                    <a:pt x="2400937" y="1472064"/>
                  </a:cubicBezTo>
                  <a:cubicBezTo>
                    <a:pt x="2577538" y="1525406"/>
                    <a:pt x="2717330" y="1654122"/>
                    <a:pt x="2589387" y="1925275"/>
                  </a:cubicBezTo>
                  <a:cubicBezTo>
                    <a:pt x="2509244" y="2070664"/>
                    <a:pt x="2329314" y="2124156"/>
                    <a:pt x="2010816" y="2244183"/>
                  </a:cubicBezTo>
                  <a:cubicBezTo>
                    <a:pt x="1891379" y="2289193"/>
                    <a:pt x="1697806" y="2382946"/>
                    <a:pt x="1498721" y="2481943"/>
                  </a:cubicBezTo>
                  <a:lnTo>
                    <a:pt x="1445347" y="2508615"/>
                  </a:lnTo>
                  <a:lnTo>
                    <a:pt x="1362773" y="2543853"/>
                  </a:lnTo>
                  <a:cubicBezTo>
                    <a:pt x="1214902" y="2606371"/>
                    <a:pt x="1054551" y="2673043"/>
                    <a:pt x="937879" y="2725174"/>
                  </a:cubicBezTo>
                  <a:lnTo>
                    <a:pt x="904762" y="2740598"/>
                  </a:lnTo>
                  <a:close/>
                </a:path>
              </a:pathLst>
            </a:custGeom>
            <a:ln w="254000">
              <a:solidFill>
                <a:srgbClr val="00C898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name="AutoShape 4" id="4"/>
            <p:cNvSpPr/>
            <p:nvPr/>
          </p:nvSpPr>
          <p:spPr>
            <a:xfrm flipH="false" flipV="false" rot="19800000">
              <a:off x="10502373" y="4515668"/>
              <a:ext cx="2216885" cy="2206969"/>
            </a:xfrm>
            <a:custGeom>
              <a:rect l="l" t="t" r="r" b="b"/>
              <a:pathLst>
                <a:path w="2216885" h="2206969">
                  <a:moveTo>
                    <a:pt x="2035827" y="197965"/>
                  </a:moveTo>
                  <a:cubicBezTo>
                    <a:pt x="2078389" y="223116"/>
                    <a:pt x="2117746" y="250159"/>
                    <a:pt x="2153897" y="279093"/>
                  </a:cubicBezTo>
                  <a:lnTo>
                    <a:pt x="2216885" y="338031"/>
                  </a:lnTo>
                  <a:lnTo>
                    <a:pt x="2140492" y="471351"/>
                  </a:lnTo>
                  <a:lnTo>
                    <a:pt x="2066398" y="424916"/>
                  </a:lnTo>
                  <a:cubicBezTo>
                    <a:pt x="2028985" y="404752"/>
                    <a:pt x="1988753" y="386104"/>
                    <a:pt x="1945701" y="368975"/>
                  </a:cubicBezTo>
                  <a:cubicBezTo>
                    <a:pt x="1773475" y="300454"/>
                    <a:pt x="1573502" y="266208"/>
                    <a:pt x="1345709" y="266207"/>
                  </a:cubicBezTo>
                  <a:cubicBezTo>
                    <a:pt x="1194444" y="266207"/>
                    <a:pt x="1052778" y="286668"/>
                    <a:pt x="920662" y="327566"/>
                  </a:cubicBezTo>
                  <a:cubicBezTo>
                    <a:pt x="788546" y="368489"/>
                    <a:pt x="684201" y="418466"/>
                    <a:pt x="607675" y="477472"/>
                  </a:cubicBezTo>
                  <a:cubicBezTo>
                    <a:pt x="505631" y="553588"/>
                    <a:pt x="386983" y="622344"/>
                    <a:pt x="325910" y="731763"/>
                  </a:cubicBezTo>
                  <a:cubicBezTo>
                    <a:pt x="264837" y="841182"/>
                    <a:pt x="241236" y="998841"/>
                    <a:pt x="241236" y="1133989"/>
                  </a:cubicBezTo>
                  <a:cubicBezTo>
                    <a:pt x="241235" y="1282437"/>
                    <a:pt x="300835" y="1441084"/>
                    <a:pt x="380693" y="1553978"/>
                  </a:cubicBezTo>
                  <a:cubicBezTo>
                    <a:pt x="460551" y="1666872"/>
                    <a:pt x="572310" y="1735803"/>
                    <a:pt x="720386" y="1811351"/>
                  </a:cubicBezTo>
                  <a:cubicBezTo>
                    <a:pt x="868462" y="1886899"/>
                    <a:pt x="1052601" y="1986929"/>
                    <a:pt x="1269148" y="2007264"/>
                  </a:cubicBezTo>
                  <a:lnTo>
                    <a:pt x="1249677" y="2025995"/>
                  </a:lnTo>
                  <a:lnTo>
                    <a:pt x="1145978" y="2206969"/>
                  </a:lnTo>
                  <a:lnTo>
                    <a:pt x="1052943" y="2178813"/>
                  </a:lnTo>
                  <a:cubicBezTo>
                    <a:pt x="792308" y="2095793"/>
                    <a:pt x="602519" y="2021792"/>
                    <a:pt x="483565" y="1956782"/>
                  </a:cubicBezTo>
                  <a:cubicBezTo>
                    <a:pt x="324958" y="1870133"/>
                    <a:pt x="204715" y="1750240"/>
                    <a:pt x="122835" y="1597137"/>
                  </a:cubicBezTo>
                  <a:cubicBezTo>
                    <a:pt x="40954" y="1444002"/>
                    <a:pt x="0" y="1274851"/>
                    <a:pt x="0" y="1089685"/>
                  </a:cubicBezTo>
                  <a:cubicBezTo>
                    <a:pt x="0" y="921108"/>
                    <a:pt x="33683" y="765038"/>
                    <a:pt x="101076" y="621378"/>
                  </a:cubicBezTo>
                  <a:cubicBezTo>
                    <a:pt x="168441" y="477750"/>
                    <a:pt x="260184" y="358464"/>
                    <a:pt x="376276" y="263521"/>
                  </a:cubicBezTo>
                  <a:cubicBezTo>
                    <a:pt x="463338" y="189920"/>
                    <a:pt x="582049" y="127581"/>
                    <a:pt x="732353" y="76536"/>
                  </a:cubicBezTo>
                  <a:cubicBezTo>
                    <a:pt x="882658" y="25522"/>
                    <a:pt x="1043828" y="0"/>
                    <a:pt x="1215918" y="0"/>
                  </a:cubicBezTo>
                  <a:cubicBezTo>
                    <a:pt x="1475072" y="0"/>
                    <a:pt x="1702576" y="42718"/>
                    <a:pt x="1898514" y="128187"/>
                  </a:cubicBezTo>
                  <a:cubicBezTo>
                    <a:pt x="1947492" y="149554"/>
                    <a:pt x="1993263" y="172814"/>
                    <a:pt x="2035827" y="197965"/>
                  </a:cubicBezTo>
                  <a:close/>
                </a:path>
              </a:pathLst>
            </a:custGeom>
            <a:solidFill>
              <a:srgbClr val="7B31D3">
                <a:alpha val="100000"/>
              </a:srgbClr>
            </a:solidFill>
            <a:ln>
              <a:headEnd type="none"/>
              <a:tailEnd type="none"/>
            </a:ln>
          </p:spPr>
        </p:sp>
        <p:sp>
          <p:nvSpPr>
            <p:cNvPr name="AutoShape 5" id="5"/>
            <p:cNvSpPr/>
            <p:nvPr/>
          </p:nvSpPr>
          <p:spPr>
            <a:xfrm flipH="false" flipV="false" rot="0">
              <a:off x="918014" y="5802525"/>
              <a:ext cx="466350" cy="498394"/>
            </a:xfrm>
            <a:custGeom>
              <a:rect l="l" t="t" r="r" b="b"/>
              <a:pathLst>
                <a:path w="697101" h="581066">
                  <a:moveTo>
                    <a:pt x="104672" y="147107"/>
                  </a:moveTo>
                  <a:cubicBezTo>
                    <a:pt x="66958" y="158654"/>
                    <a:pt x="43387" y="265779"/>
                    <a:pt x="52816" y="324152"/>
                  </a:cubicBezTo>
                  <a:cubicBezTo>
                    <a:pt x="62244" y="382525"/>
                    <a:pt x="86601" y="486443"/>
                    <a:pt x="161242" y="497348"/>
                  </a:cubicBezTo>
                  <a:cubicBezTo>
                    <a:pt x="235884" y="508253"/>
                    <a:pt x="435452" y="431277"/>
                    <a:pt x="500665" y="389582"/>
                  </a:cubicBezTo>
                  <a:cubicBezTo>
                    <a:pt x="565879" y="347886"/>
                    <a:pt x="585521" y="270269"/>
                    <a:pt x="552522" y="247176"/>
                  </a:cubicBezTo>
                  <a:cubicBezTo>
                    <a:pt x="519522" y="224083"/>
                    <a:pt x="353739" y="271552"/>
                    <a:pt x="279098" y="254874"/>
                  </a:cubicBezTo>
                  <a:cubicBezTo>
                    <a:pt x="204456" y="238195"/>
                    <a:pt x="142386" y="135561"/>
                    <a:pt x="104672" y="147107"/>
                  </a:cubicBezTo>
                  <a:close/>
                  <a:moveTo>
                    <a:pt x="72650" y="1490"/>
                  </a:moveTo>
                  <a:cubicBezTo>
                    <a:pt x="123450" y="-17560"/>
                    <a:pt x="207058" y="151773"/>
                    <a:pt x="307600" y="179290"/>
                  </a:cubicBezTo>
                  <a:cubicBezTo>
                    <a:pt x="408142" y="206807"/>
                    <a:pt x="631450" y="128490"/>
                    <a:pt x="675900" y="166590"/>
                  </a:cubicBezTo>
                  <a:cubicBezTo>
                    <a:pt x="720350" y="204690"/>
                    <a:pt x="693892" y="332748"/>
                    <a:pt x="606050" y="401540"/>
                  </a:cubicBezTo>
                  <a:cubicBezTo>
                    <a:pt x="518208" y="470332"/>
                    <a:pt x="249392" y="597332"/>
                    <a:pt x="148850" y="579340"/>
                  </a:cubicBezTo>
                  <a:cubicBezTo>
                    <a:pt x="48308" y="561348"/>
                    <a:pt x="15500" y="389898"/>
                    <a:pt x="2800" y="293590"/>
                  </a:cubicBezTo>
                  <a:cubicBezTo>
                    <a:pt x="-9900" y="197282"/>
                    <a:pt x="21850" y="20540"/>
                    <a:pt x="72650" y="1490"/>
                  </a:cubicBezTo>
                  <a:close/>
                </a:path>
              </a:pathLst>
            </a:custGeom>
            <a:solidFill>
              <a:srgbClr val="000000">
                <a:alpha val="18823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6" id="6"/>
            <p:cNvSpPr/>
            <p:nvPr/>
          </p:nvSpPr>
          <p:spPr>
            <a:xfrm flipH="false" flipV="false" rot="18660000">
              <a:off x="8365661" y="-1248400"/>
              <a:ext cx="2247688" cy="2729046"/>
            </a:xfrm>
            <a:custGeom>
              <a:rect l="l" t="t" r="r" b="b"/>
              <a:pathLst>
                <a:path w="2247688" h="2729046">
                  <a:moveTo>
                    <a:pt x="86594" y="0"/>
                  </a:moveTo>
                  <a:lnTo>
                    <a:pt x="446820" y="406230"/>
                  </a:lnTo>
                  <a:lnTo>
                    <a:pt x="431036" y="437793"/>
                  </a:lnTo>
                  <a:cubicBezTo>
                    <a:pt x="335838" y="669916"/>
                    <a:pt x="292255" y="997600"/>
                    <a:pt x="328960" y="1212900"/>
                  </a:cubicBezTo>
                  <a:cubicBezTo>
                    <a:pt x="387681" y="1557381"/>
                    <a:pt x="539386" y="2170639"/>
                    <a:pt x="1004278" y="2234993"/>
                  </a:cubicBezTo>
                  <a:cubicBezTo>
                    <a:pt x="1178615" y="2259126"/>
                    <a:pt x="1462371" y="2210329"/>
                    <a:pt x="1770384" y="2126929"/>
                  </a:cubicBezTo>
                  <a:lnTo>
                    <a:pt x="1930282" y="2079148"/>
                  </a:lnTo>
                  <a:lnTo>
                    <a:pt x="2247688" y="2437089"/>
                  </a:lnTo>
                  <a:lnTo>
                    <a:pt x="2168670" y="2467303"/>
                  </a:lnTo>
                  <a:cubicBezTo>
                    <a:pt x="1675641" y="2647986"/>
                    <a:pt x="1201065" y="2765311"/>
                    <a:pt x="927096" y="2718858"/>
                  </a:cubicBezTo>
                  <a:cubicBezTo>
                    <a:pt x="300883" y="2612681"/>
                    <a:pt x="96542" y="1600892"/>
                    <a:pt x="17442" y="1032543"/>
                  </a:cubicBezTo>
                  <a:cubicBezTo>
                    <a:pt x="-12221" y="819413"/>
                    <a:pt x="-2951" y="539531"/>
                    <a:pt x="36908" y="267005"/>
                  </a:cubicBezTo>
                  <a:close/>
                </a:path>
              </a:pathLst>
            </a:custGeom>
            <a:solidFill>
              <a:srgbClr val="FA3B4F">
                <a:alpha val="5098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7" id="7"/>
            <p:cNvSpPr/>
            <p:nvPr/>
          </p:nvSpPr>
          <p:spPr>
            <a:xfrm flipH="false" flipV="false" rot="0">
              <a:off x="9994862" y="1798684"/>
              <a:ext cx="466350" cy="498394"/>
            </a:xfrm>
            <a:custGeom>
              <a:rect l="l" t="t" r="r" b="b"/>
              <a:pathLst>
                <a:path w="697101" h="581066">
                  <a:moveTo>
                    <a:pt x="104672" y="147107"/>
                  </a:moveTo>
                  <a:cubicBezTo>
                    <a:pt x="66958" y="158654"/>
                    <a:pt x="43387" y="265779"/>
                    <a:pt x="52816" y="324152"/>
                  </a:cubicBezTo>
                  <a:cubicBezTo>
                    <a:pt x="62244" y="382525"/>
                    <a:pt x="86601" y="486443"/>
                    <a:pt x="161242" y="497348"/>
                  </a:cubicBezTo>
                  <a:cubicBezTo>
                    <a:pt x="235884" y="508253"/>
                    <a:pt x="435452" y="431277"/>
                    <a:pt x="500665" y="389582"/>
                  </a:cubicBezTo>
                  <a:cubicBezTo>
                    <a:pt x="565879" y="347886"/>
                    <a:pt x="585521" y="270269"/>
                    <a:pt x="552522" y="247176"/>
                  </a:cubicBezTo>
                  <a:cubicBezTo>
                    <a:pt x="519522" y="224083"/>
                    <a:pt x="353739" y="271552"/>
                    <a:pt x="279098" y="254874"/>
                  </a:cubicBezTo>
                  <a:cubicBezTo>
                    <a:pt x="204456" y="238195"/>
                    <a:pt x="142386" y="135561"/>
                    <a:pt x="104672" y="147107"/>
                  </a:cubicBezTo>
                  <a:close/>
                  <a:moveTo>
                    <a:pt x="72650" y="1490"/>
                  </a:moveTo>
                  <a:cubicBezTo>
                    <a:pt x="123450" y="-17560"/>
                    <a:pt x="207058" y="151773"/>
                    <a:pt x="307600" y="179290"/>
                  </a:cubicBezTo>
                  <a:cubicBezTo>
                    <a:pt x="408142" y="206807"/>
                    <a:pt x="631450" y="128490"/>
                    <a:pt x="675900" y="166590"/>
                  </a:cubicBezTo>
                  <a:cubicBezTo>
                    <a:pt x="720350" y="204690"/>
                    <a:pt x="693892" y="332748"/>
                    <a:pt x="606050" y="401540"/>
                  </a:cubicBezTo>
                  <a:cubicBezTo>
                    <a:pt x="518208" y="470332"/>
                    <a:pt x="249392" y="597332"/>
                    <a:pt x="148850" y="579340"/>
                  </a:cubicBezTo>
                  <a:cubicBezTo>
                    <a:pt x="48308" y="561348"/>
                    <a:pt x="15500" y="389898"/>
                    <a:pt x="2800" y="293590"/>
                  </a:cubicBezTo>
                  <a:cubicBezTo>
                    <a:pt x="-9900" y="197282"/>
                    <a:pt x="21850" y="20540"/>
                    <a:pt x="72650" y="1490"/>
                  </a:cubicBezTo>
                  <a:close/>
                </a:path>
              </a:pathLst>
            </a:custGeom>
            <a:solidFill>
              <a:srgbClr val="000000">
                <a:alpha val="3921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8" id="8"/>
            <p:cNvSpPr/>
            <p:nvPr/>
          </p:nvSpPr>
          <p:spPr>
            <a:xfrm flipH="false" flipV="false" rot="0">
              <a:off x="0" y="1"/>
              <a:ext cx="393312" cy="250864"/>
            </a:xfrm>
            <a:custGeom>
              <a:rect l="l" t="t" r="r" b="b"/>
              <a:pathLst>
                <a:path w="393312" h="250864">
                  <a:moveTo>
                    <a:pt x="0" y="0"/>
                  </a:moveTo>
                  <a:lnTo>
                    <a:pt x="393312" y="0"/>
                  </a:lnTo>
                  <a:lnTo>
                    <a:pt x="388708" y="51150"/>
                  </a:lnTo>
                  <a:cubicBezTo>
                    <a:pt x="380881" y="76637"/>
                    <a:pt x="367352" y="99925"/>
                    <a:pt x="347253" y="118479"/>
                  </a:cubicBezTo>
                  <a:cubicBezTo>
                    <a:pt x="297004" y="164862"/>
                    <a:pt x="148310" y="214869"/>
                    <a:pt x="22340" y="245852"/>
                  </a:cubicBezTo>
                  <a:lnTo>
                    <a:pt x="0" y="250864"/>
                  </a:lnTo>
                  <a:close/>
                </a:path>
              </a:pathLst>
            </a:custGeom>
            <a:solidFill>
              <a:srgbClr val="FA3B4F">
                <a:alpha val="1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9" id="9"/>
            <p:cNvSpPr/>
            <p:nvPr/>
          </p:nvSpPr>
          <p:spPr>
            <a:xfrm flipH="false" flipV="false" rot="0">
              <a:off x="7034075" y="6507348"/>
              <a:ext cx="150863" cy="138496"/>
            </a:xfrm>
            <a:custGeom>
              <a:rect l="l" t="t" r="r" b="b"/>
              <a:pathLst>
                <a:path w="823724" h="756198">
                  <a:moveTo>
                    <a:pt x="31619" y="527598"/>
                  </a:moveTo>
                  <a:cubicBezTo>
                    <a:pt x="44319" y="404831"/>
                    <a:pt x="29502" y="83098"/>
                    <a:pt x="145919" y="19598"/>
                  </a:cubicBezTo>
                  <a:cubicBezTo>
                    <a:pt x="262336" y="-43902"/>
                    <a:pt x="628519" y="59815"/>
                    <a:pt x="730119" y="146598"/>
                  </a:cubicBezTo>
                  <a:cubicBezTo>
                    <a:pt x="831719" y="233381"/>
                    <a:pt x="865586" y="438698"/>
                    <a:pt x="755519" y="540298"/>
                  </a:cubicBezTo>
                  <a:cubicBezTo>
                    <a:pt x="645452" y="641898"/>
                    <a:pt x="190369" y="756198"/>
                    <a:pt x="69719" y="756198"/>
                  </a:cubicBezTo>
                  <a:cubicBezTo>
                    <a:pt x="-50931" y="756198"/>
                    <a:pt x="18919" y="650365"/>
                    <a:pt x="31619" y="527598"/>
                  </a:cubicBezTo>
                  <a:close/>
                </a:path>
              </a:pathLst>
            </a:custGeom>
            <a:solidFill>
              <a:srgbClr val="FA3B4F">
                <a:alpha val="10196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10" id="10"/>
            <p:cNvSpPr/>
            <p:nvPr/>
          </p:nvSpPr>
          <p:spPr>
            <a:xfrm flipH="false" flipV="false" rot="0">
              <a:off x="7069966" y="6540296"/>
              <a:ext cx="79082" cy="72599"/>
            </a:xfrm>
            <a:custGeom>
              <a:rect l="l" t="t" r="r" b="b"/>
              <a:pathLst>
                <a:path w="823724" h="756198">
                  <a:moveTo>
                    <a:pt x="31619" y="527598"/>
                  </a:moveTo>
                  <a:cubicBezTo>
                    <a:pt x="44319" y="404831"/>
                    <a:pt x="29502" y="83098"/>
                    <a:pt x="145919" y="19598"/>
                  </a:cubicBezTo>
                  <a:cubicBezTo>
                    <a:pt x="262336" y="-43902"/>
                    <a:pt x="628519" y="59815"/>
                    <a:pt x="730119" y="146598"/>
                  </a:cubicBezTo>
                  <a:cubicBezTo>
                    <a:pt x="831719" y="233381"/>
                    <a:pt x="865586" y="438698"/>
                    <a:pt x="755519" y="540298"/>
                  </a:cubicBezTo>
                  <a:cubicBezTo>
                    <a:pt x="645452" y="641898"/>
                    <a:pt x="190369" y="756198"/>
                    <a:pt x="69719" y="756198"/>
                  </a:cubicBezTo>
                  <a:cubicBezTo>
                    <a:pt x="-50931" y="756198"/>
                    <a:pt x="18919" y="650365"/>
                    <a:pt x="31619" y="527598"/>
                  </a:cubicBezTo>
                  <a:close/>
                </a:path>
              </a:pathLst>
            </a:custGeom>
            <a:solidFill>
              <a:srgbClr val="FA3B4F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pic>
          <p:nvPicPr>
            <p:cNvPr name="Picture 11" id="11"/>
            <p:cNvPicPr>
              <a:picLocks noChangeAspect="true"/>
            </p:cNvPicPr>
            <p:nvPr/>
          </p:nvPicPr>
          <p:blipFill>
            <a:blip r:embed="rId2">
              <a:alphaModFix amt="100000"/>
            </a:blip>
            <a:srcRect l="0" r="0" t="21582" b="24422"/>
            <a:stretch>
              <a:fillRect/>
            </a:stretch>
          </p:blipFill>
          <p:spPr>
            <a:xfrm flipH="false" flipV="false" rot="0">
              <a:off x="673100" y="2777067"/>
              <a:ext cx="10845800" cy="2897225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/ppt/slideMasters/slideMaster1.xm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3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3.xml" Type="http://schemas.openxmlformats.org/officeDocument/2006/relationships/slideLayout"/></Relationships>
</file>

<file path=ppt/slides/_rels/slide7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6.png" Type="http://schemas.openxmlformats.org/officeDocument/2006/relationships/image"/><Relationship Id="rId3" Target="../media/image7.png" Type="http://schemas.openxmlformats.org/officeDocument/2006/relationships/image"/><Relationship Id="rId4" Target="../media/image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3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/Relationships>
</file>

<file path=ppt/slides/_rels/slide12.xml.rels><?xml version="1.0" encoding="UTF-8" standalone="yes"?><Relationships xmlns="http://schemas.openxmlformats.org/package/2006/relationships"><Relationship Id="rId1" Target="../slideLayouts/slideLayout3.xml" Type="http://schemas.openxmlformats.org/officeDocument/2006/relationships/slideLayout"/></Relationships>
</file>

<file path=ppt/slides/_rels/slide13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6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10.xml" Type="http://schemas.openxmlformats.org/officeDocument/2006/relationships/slideLayout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flipH="false" flipV="false" rot="0">
            <a:off x="1060945" y="350652"/>
            <a:ext cx="10070110" cy="166722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4800">
                <a:ln w="19050"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Scaffolding &amp; Social Constructivism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flipH="false" flipV="false" rot="0">
            <a:off x="1060945" y="2067027"/>
            <a:ext cx="10070110" cy="45168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rtlCol="false" anchorCtr="false" wrap="square" lIns="91440" rIns="91440" tIns="45720" bIns="45720" vert="horz"/>
          <a:lstStyle/>
          <a:p>
            <a:pPr algn="ctr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b="false" i="false" sz="2000">
                <a:ln/>
                <a:solidFill>
                  <a:srgbClr val="000000">
                    <a:alpha val="54901"/>
                  </a:srgbClr>
                </a:solidFill>
                <a:latin typeface="Arial"/>
                <a:ea typeface="Arial"/>
                <a:cs typeface="Arial"/>
              </a:rPr>
              <a:t>A Teaching Strategy for SEN Based on Vygotsky's Theory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 flipH="false" flipV="false" rot="0">
            <a:off x="3031813" y="5931882"/>
            <a:ext cx="1937374" cy="305414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rtlCol="false" anchorCtr="false" wrap="square" lIns="90000" rIns="91440" tIns="45720" bIns="45720" vert="horz"/>
          <a:lstStyle/>
          <a:p>
            <a:pPr algn="ctr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b="false" i="false" sz="1200">
                <a:ln/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报告人名称</a:t>
            </a:r>
            <a:endParaRPr lang="en-US" sz="1100"/>
          </a:p>
        </p:txBody>
      </p:sp>
      <p:sp>
        <p:nvSpPr>
          <p:cNvPr name="TextBox 5" id="5"/>
          <p:cNvSpPr txBox="true"/>
          <p:nvPr/>
        </p:nvSpPr>
        <p:spPr>
          <a:xfrm flipH="false" flipV="false" rot="0">
            <a:off x="7375213" y="5931882"/>
            <a:ext cx="1937374" cy="305414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rtlCol="false" anchorCtr="false" wrap="none" lIns="91440" rIns="91440" tIns="45720" bIns="45720" vert="horz"/>
          <a:lstStyle/>
          <a:p>
            <a:pPr algn="ctr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b="false" i="false" sz="1200">
                <a:ln/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20xx.xx.xx</a:t>
            </a:r>
            <a:endParaRPr lang="en-US" sz="1100"/>
          </a:p>
        </p:txBody>
      </p:sp>
      <p:pic>
        <p:nvPicPr>
          <p:cNvPr name="Picture 6" id="6"/>
          <p:cNvPicPr>
            <a:picLocks noChangeAspect="true"/>
          </p:cNvPicPr>
          <p:nvPr/>
        </p:nvPicPr>
        <p:blipFill>
          <a:blip r:embed="rId2"/>
          <a:stretch>
            <a:fillRect l="0" r="0" t="0" b="0"/>
          </a:stretch>
        </p:blipFill>
        <p:spPr>
          <a:xfrm>
            <a:off x="10807700" y="6413500"/>
            <a:ext cx="1193800" cy="254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873bdb6e-c595-45fe-8cdb-a8db1e52744c" id="2"/>
          <p:cNvGrpSpPr/>
          <p:nvPr/>
        </p:nvGrpSpPr>
        <p:grpSpPr>
          <a:xfrm flipH="false" flipV="false" rot="0">
            <a:off x="-234147" y="-597849"/>
            <a:ext cx="13236480" cy="7780397"/>
            <a:chOff x="-234147" y="-597849"/>
            <a:chExt cx="13236480" cy="7780397"/>
          </a:xfrm>
        </p:grpSpPr>
        <p:grpSp>
          <p:nvGrpSpPr>
            <p:cNvPr name="Group 3" id="3"/>
            <p:cNvGrpSpPr/>
            <p:nvPr/>
          </p:nvGrpSpPr>
          <p:grpSpPr>
            <a:xfrm flipH="false" flipV="false" rot="0">
              <a:off x="-234147" y="-597849"/>
              <a:ext cx="13236480" cy="7780397"/>
              <a:chOff x="-234147" y="-597849"/>
              <a:chExt cx="13236480" cy="7780397"/>
            </a:xfrm>
          </p:grpSpPr>
          <p:sp>
            <p:nvSpPr>
              <p:cNvPr name="AutoShape 4" id="4"/>
              <p:cNvSpPr/>
              <p:nvPr/>
            </p:nvSpPr>
            <p:spPr>
              <a:xfrm flipH="false" flipV="false" rot="18840000">
                <a:off x="-276740" y="5171429"/>
                <a:ext cx="2053712" cy="1968526"/>
              </a:xfrm>
              <a:custGeom>
                <a:rect l="l" t="t" r="r" b="b"/>
                <a:pathLst>
                  <a:path w="2053712" h="1968526">
                    <a:moveTo>
                      <a:pt x="1754348" y="982159"/>
                    </a:moveTo>
                    <a:cubicBezTo>
                      <a:pt x="1860033" y="1103318"/>
                      <a:pt x="1867012" y="1242974"/>
                      <a:pt x="1703499" y="1276269"/>
                    </a:cubicBezTo>
                    <a:cubicBezTo>
                      <a:pt x="1485483" y="1320663"/>
                      <a:pt x="367037" y="1083895"/>
                      <a:pt x="310317" y="1138155"/>
                    </a:cubicBezTo>
                    <a:cubicBezTo>
                      <a:pt x="253598" y="1192414"/>
                      <a:pt x="1207200" y="1463710"/>
                      <a:pt x="1363180" y="1601825"/>
                    </a:cubicBezTo>
                    <a:cubicBezTo>
                      <a:pt x="1519160" y="1739939"/>
                      <a:pt x="1467757" y="1958621"/>
                      <a:pt x="1246195" y="1966842"/>
                    </a:cubicBezTo>
                    <a:cubicBezTo>
                      <a:pt x="1218500" y="1967870"/>
                      <a:pt x="1181942" y="1968615"/>
                      <a:pt x="1138776" y="1968518"/>
                    </a:cubicBezTo>
                    <a:lnTo>
                      <a:pt x="1010616" y="1965580"/>
                    </a:lnTo>
                    <a:lnTo>
                      <a:pt x="0" y="945846"/>
                    </a:lnTo>
                    <a:lnTo>
                      <a:pt x="411844" y="537684"/>
                    </a:lnTo>
                    <a:lnTo>
                      <a:pt x="429338" y="547950"/>
                    </a:lnTo>
                    <a:cubicBezTo>
                      <a:pt x="608568" y="628832"/>
                      <a:pt x="1427655" y="761012"/>
                      <a:pt x="1618420" y="871791"/>
                    </a:cubicBezTo>
                    <a:cubicBezTo>
                      <a:pt x="1672924" y="903442"/>
                      <a:pt x="1719120" y="941773"/>
                      <a:pt x="1754348" y="982159"/>
                    </a:cubicBezTo>
                    <a:close/>
                    <a:moveTo>
                      <a:pt x="1979667" y="118723"/>
                    </a:moveTo>
                    <a:cubicBezTo>
                      <a:pt x="2094408" y="220074"/>
                      <a:pt x="2095331" y="473016"/>
                      <a:pt x="1841552" y="535710"/>
                    </a:cubicBezTo>
                    <a:cubicBezTo>
                      <a:pt x="1587773" y="598404"/>
                      <a:pt x="705557" y="456805"/>
                      <a:pt x="456995" y="494885"/>
                    </a:cubicBezTo>
                    <a:lnTo>
                      <a:pt x="454460" y="495448"/>
                    </a:lnTo>
                    <a:lnTo>
                      <a:pt x="952816" y="1549"/>
                    </a:lnTo>
                    <a:lnTo>
                      <a:pt x="1130665" y="0"/>
                    </a:lnTo>
                    <a:cubicBezTo>
                      <a:pt x="1400652" y="97"/>
                      <a:pt x="1640354" y="8575"/>
                      <a:pt x="1756674" y="33238"/>
                    </a:cubicBezTo>
                    <a:cubicBezTo>
                      <a:pt x="1834221" y="49681"/>
                      <a:pt x="1941419" y="84940"/>
                      <a:pt x="1979667" y="118723"/>
                    </a:cubicBezTo>
                    <a:close/>
                  </a:path>
                </a:pathLst>
              </a:cu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5" id="5"/>
              <p:cNvSpPr/>
              <p:nvPr/>
            </p:nvSpPr>
            <p:spPr>
              <a:xfrm flipH="false" flipV="false" rot="0">
                <a:off x="7695977" y="1253489"/>
                <a:ext cx="466350" cy="498394"/>
              </a:xfrm>
              <a:custGeom>
                <a:rect l="l" t="t" r="r" b="b"/>
                <a:pathLst>
                  <a:path w="697101" h="581066">
                    <a:moveTo>
                      <a:pt x="104672" y="147107"/>
                    </a:moveTo>
                    <a:cubicBezTo>
                      <a:pt x="66958" y="158654"/>
                      <a:pt x="43387" y="265779"/>
                      <a:pt x="52816" y="324152"/>
                    </a:cubicBezTo>
                    <a:cubicBezTo>
                      <a:pt x="62244" y="382525"/>
                      <a:pt x="86601" y="486443"/>
                      <a:pt x="161242" y="497348"/>
                    </a:cubicBezTo>
                    <a:cubicBezTo>
                      <a:pt x="235884" y="508253"/>
                      <a:pt x="435452" y="431277"/>
                      <a:pt x="500665" y="389582"/>
                    </a:cubicBezTo>
                    <a:cubicBezTo>
                      <a:pt x="565879" y="347886"/>
                      <a:pt x="585521" y="270269"/>
                      <a:pt x="552522" y="247176"/>
                    </a:cubicBezTo>
                    <a:cubicBezTo>
                      <a:pt x="519522" y="224083"/>
                      <a:pt x="353739" y="271552"/>
                      <a:pt x="279098" y="254874"/>
                    </a:cubicBezTo>
                    <a:cubicBezTo>
                      <a:pt x="204456" y="238195"/>
                      <a:pt x="142386" y="135561"/>
                      <a:pt x="104672" y="147107"/>
                    </a:cubicBezTo>
                    <a:close/>
                    <a:moveTo>
                      <a:pt x="72650" y="1490"/>
                    </a:moveTo>
                    <a:cubicBezTo>
                      <a:pt x="123450" y="-17560"/>
                      <a:pt x="207058" y="151773"/>
                      <a:pt x="307600" y="179290"/>
                    </a:cubicBezTo>
                    <a:cubicBezTo>
                      <a:pt x="408142" y="206807"/>
                      <a:pt x="631450" y="128490"/>
                      <a:pt x="675900" y="166590"/>
                    </a:cubicBezTo>
                    <a:cubicBezTo>
                      <a:pt x="720350" y="204690"/>
                      <a:pt x="693892" y="332748"/>
                      <a:pt x="606050" y="401540"/>
                    </a:cubicBezTo>
                    <a:cubicBezTo>
                      <a:pt x="518208" y="470332"/>
                      <a:pt x="249392" y="597332"/>
                      <a:pt x="148850" y="579340"/>
                    </a:cubicBezTo>
                    <a:cubicBezTo>
                      <a:pt x="48308" y="561348"/>
                      <a:pt x="15500" y="389898"/>
                      <a:pt x="2800" y="293590"/>
                    </a:cubicBezTo>
                    <a:cubicBezTo>
                      <a:pt x="-9900" y="197282"/>
                      <a:pt x="21850" y="20540"/>
                      <a:pt x="72650" y="1490"/>
                    </a:cubicBezTo>
                    <a:close/>
                  </a:path>
                </a:pathLst>
              </a:custGeom>
              <a:solidFill>
                <a:srgbClr val="000000">
                  <a:alpha val="18823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6" id="6"/>
              <p:cNvSpPr/>
              <p:nvPr/>
            </p:nvSpPr>
            <p:spPr>
              <a:xfrm flipH="false" flipV="true" rot="8040000">
                <a:off x="10139418" y="-957291"/>
                <a:ext cx="2503474" cy="3222357"/>
              </a:xfrm>
              <a:custGeom>
                <a:rect l="l" t="t" r="r" b="b"/>
                <a:pathLst>
                  <a:path w="2503474" h="3222357">
                    <a:moveTo>
                      <a:pt x="886248" y="2601526"/>
                    </a:moveTo>
                    <a:lnTo>
                      <a:pt x="1524133" y="3222357"/>
                    </a:lnTo>
                    <a:lnTo>
                      <a:pt x="1634527" y="3175588"/>
                    </a:lnTo>
                    <a:cubicBezTo>
                      <a:pt x="1686321" y="3151337"/>
                      <a:pt x="1731383" y="3127495"/>
                      <a:pt x="1767651" y="3104526"/>
                    </a:cubicBezTo>
                    <a:cubicBezTo>
                      <a:pt x="2057790" y="2920779"/>
                      <a:pt x="2122092" y="2626825"/>
                      <a:pt x="2005950" y="2482278"/>
                    </a:cubicBezTo>
                    <a:cubicBezTo>
                      <a:pt x="1911952" y="2314980"/>
                      <a:pt x="1511628" y="2310692"/>
                      <a:pt x="1252235" y="2429897"/>
                    </a:cubicBezTo>
                    <a:cubicBezTo>
                      <a:pt x="1216811" y="2446120"/>
                      <a:pt x="1175840" y="2464189"/>
                      <a:pt x="1131403" y="2483412"/>
                    </a:cubicBezTo>
                    <a:lnTo>
                      <a:pt x="1072345" y="2508615"/>
                    </a:lnTo>
                    <a:lnTo>
                      <a:pt x="927338" y="2581077"/>
                    </a:lnTo>
                    <a:close/>
                    <a:moveTo>
                      <a:pt x="1604048" y="90861"/>
                    </a:moveTo>
                    <a:lnTo>
                      <a:pt x="0" y="1738971"/>
                    </a:lnTo>
                    <a:lnTo>
                      <a:pt x="876186" y="2591733"/>
                    </a:lnTo>
                    <a:lnTo>
                      <a:pt x="989772" y="2543852"/>
                    </a:lnTo>
                    <a:lnTo>
                      <a:pt x="1072345" y="2508615"/>
                    </a:lnTo>
                    <a:lnTo>
                      <a:pt x="1125720" y="2481943"/>
                    </a:lnTo>
                    <a:cubicBezTo>
                      <a:pt x="1324806" y="2382945"/>
                      <a:pt x="1518378" y="2289192"/>
                      <a:pt x="1637815" y="2244182"/>
                    </a:cubicBezTo>
                    <a:cubicBezTo>
                      <a:pt x="1956313" y="2124156"/>
                      <a:pt x="2136243" y="2070664"/>
                      <a:pt x="2216386" y="1925274"/>
                    </a:cubicBezTo>
                    <a:cubicBezTo>
                      <a:pt x="2344329" y="1654121"/>
                      <a:pt x="2204537" y="1525405"/>
                      <a:pt x="2027936" y="1472063"/>
                    </a:cubicBezTo>
                    <a:cubicBezTo>
                      <a:pt x="1851335" y="1418722"/>
                      <a:pt x="1433290" y="1522681"/>
                      <a:pt x="1156780" y="1605221"/>
                    </a:cubicBezTo>
                    <a:cubicBezTo>
                      <a:pt x="880271" y="1687760"/>
                      <a:pt x="160424" y="2108923"/>
                      <a:pt x="368878" y="1967299"/>
                    </a:cubicBezTo>
                    <a:cubicBezTo>
                      <a:pt x="577331" y="1825677"/>
                      <a:pt x="2147913" y="1082220"/>
                      <a:pt x="2407503" y="755477"/>
                    </a:cubicBezTo>
                    <a:cubicBezTo>
                      <a:pt x="2667094" y="428734"/>
                      <a:pt x="2364337" y="-63793"/>
                      <a:pt x="1926424" y="6834"/>
                    </a:cubicBezTo>
                    <a:cubicBezTo>
                      <a:pt x="1871685" y="15663"/>
                      <a:pt x="1803784" y="31504"/>
                      <a:pt x="1726032" y="53605"/>
                    </a:cubicBezTo>
                    <a:close/>
                  </a:path>
                </a:pathLst>
              </a:custGeom>
              <a:ln w="254000">
                <a:solidFill>
                  <a:srgbClr val="00C898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7" id="7"/>
            <p:cNvGrpSpPr/>
            <p:nvPr/>
          </p:nvGrpSpPr>
          <p:grpSpPr>
            <a:xfrm flipH="false" flipV="false" rot="0">
              <a:off x="1903347" y="1130300"/>
              <a:ext cx="8385306" cy="3681312"/>
              <a:chOff x="1903347" y="1130300"/>
              <a:chExt cx="8385306" cy="3681312"/>
            </a:xfrm>
          </p:grpSpPr>
          <p:sp>
            <p:nvSpPr>
              <p:cNvPr name="AutoShape 8" id="8"/>
              <p:cNvSpPr/>
              <p:nvPr/>
            </p:nvSpPr>
            <p:spPr>
              <a:xfrm flipH="false" flipV="false" rot="0">
                <a:off x="4565490" y="1130300"/>
                <a:ext cx="3061020" cy="76514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</p:sp>
          <p:grpSp>
            <p:nvGrpSpPr>
              <p:cNvPr name="Group 9" id="9"/>
              <p:cNvGrpSpPr/>
              <p:nvPr/>
            </p:nvGrpSpPr>
            <p:grpSpPr>
              <a:xfrm flipH="false" flipV="false" rot="0">
                <a:off x="1903347" y="2530112"/>
                <a:ext cx="3440773" cy="684969"/>
                <a:chOff x="1903347" y="2530112"/>
                <a:chExt cx="3440773" cy="684969"/>
              </a:xfrm>
            </p:grpSpPr>
            <p:sp>
              <p:nvSpPr>
                <p:cNvPr name="TextBox 10" id="10"/>
                <p:cNvSpPr txBox="true"/>
                <p:nvPr/>
              </p:nvSpPr>
              <p:spPr>
                <a:xfrm flipH="false" flipV="false" rot="0">
                  <a:off x="2753320" y="2530112"/>
                  <a:ext cx="2590800" cy="68496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100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Teaching Strategy: Scaffolding</a:t>
                  </a:r>
                  <a:endParaRPr lang="en-US" sz="1100"/>
                </a:p>
              </p:txBody>
            </p:sp>
            <p:sp>
              <p:nvSpPr>
                <p:cNvPr name="TextBox 11" id="11"/>
                <p:cNvSpPr txBox="true"/>
                <p:nvPr/>
              </p:nvSpPr>
              <p:spPr>
                <a:xfrm flipH="false" flipV="false" rot="0">
                  <a:off x="1903347" y="2530112"/>
                  <a:ext cx="778630" cy="68496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08000"/>
                    </a:lnSpc>
                    <a:spcBef>
                      <a:spcPts val="1000"/>
                    </a:spcBef>
                    <a:defRPr/>
                  </a:pPr>
                  <a:r>
                    <a:rPr lang="en-US" b="true" i="false" sz="3600">
                      <a:ln/>
                      <a:solidFill>
                        <a:srgbClr val="000000">
                          <a:alpha val="34901"/>
                        </a:srgbClr>
                      </a:solidFill>
                      <a:latin typeface="Arial"/>
                      <a:ea typeface="Arial"/>
                      <a:cs typeface="Arial"/>
                    </a:rPr>
                    <a:t>01.</a:t>
                  </a:r>
                  <a:endParaRPr lang="en-US" sz="1100"/>
                </a:p>
              </p:txBody>
            </p:sp>
          </p:grpSp>
          <p:grpSp>
            <p:nvGrpSpPr>
              <p:cNvPr name="Group 12" id="12"/>
              <p:cNvGrpSpPr/>
              <p:nvPr/>
            </p:nvGrpSpPr>
            <p:grpSpPr>
              <a:xfrm flipH="false" flipV="false" rot="0">
                <a:off x="6847880" y="2530112"/>
                <a:ext cx="3440773" cy="684969"/>
                <a:chOff x="6847880" y="2530112"/>
                <a:chExt cx="3440773" cy="684969"/>
              </a:xfrm>
            </p:grpSpPr>
            <p:sp>
              <p:nvSpPr>
                <p:cNvPr name="TextBox 13" id="13"/>
                <p:cNvSpPr txBox="true"/>
                <p:nvPr/>
              </p:nvSpPr>
              <p:spPr>
                <a:xfrm flipH="false" flipV="false" rot="0">
                  <a:off x="7697853" y="2530112"/>
                  <a:ext cx="2590800" cy="68496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100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Why Scaffolding Works</a:t>
                  </a:r>
                  <a:endParaRPr lang="en-US" sz="1100"/>
                </a:p>
              </p:txBody>
            </p:sp>
            <p:sp>
              <p:nvSpPr>
                <p:cNvPr name="TextBox 14" id="14"/>
                <p:cNvSpPr txBox="true"/>
                <p:nvPr/>
              </p:nvSpPr>
              <p:spPr>
                <a:xfrm flipH="false" flipV="false" rot="0">
                  <a:off x="6847880" y="2530112"/>
                  <a:ext cx="778630" cy="68496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08000"/>
                    </a:lnSpc>
                    <a:spcBef>
                      <a:spcPts val="1000"/>
                    </a:spcBef>
                    <a:defRPr/>
                  </a:pPr>
                  <a:r>
                    <a:rPr lang="en-US" b="true" i="false" sz="3600">
                      <a:ln/>
                      <a:solidFill>
                        <a:srgbClr val="000000">
                          <a:alpha val="34901"/>
                        </a:srgbClr>
                      </a:solidFill>
                      <a:latin typeface="Arial"/>
                      <a:ea typeface="Arial"/>
                      <a:cs typeface="Arial"/>
                    </a:rPr>
                    <a:t>02.</a:t>
                  </a:r>
                  <a:endParaRPr lang="en-US" sz="1100"/>
                </a:p>
              </p:txBody>
            </p:sp>
          </p:grpSp>
          <p:grpSp>
            <p:nvGrpSpPr>
              <p:cNvPr name="Group 15" id="15"/>
              <p:cNvGrpSpPr/>
              <p:nvPr/>
            </p:nvGrpSpPr>
            <p:grpSpPr>
              <a:xfrm flipH="false" flipV="false" rot="0">
                <a:off x="1903347" y="4126643"/>
                <a:ext cx="3440773" cy="684969"/>
                <a:chOff x="1903347" y="4126643"/>
                <a:chExt cx="3440773" cy="684969"/>
              </a:xfrm>
            </p:grpSpPr>
            <p:sp>
              <p:nvSpPr>
                <p:cNvPr name="TextBox 16" id="16"/>
                <p:cNvSpPr txBox="true"/>
                <p:nvPr/>
              </p:nvSpPr>
              <p:spPr>
                <a:xfrm flipH="false" flipV="false" rot="0">
                  <a:off x="2753320" y="4126643"/>
                  <a:ext cx="2590800" cy="68496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100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Theoretical Foundation</a:t>
                  </a:r>
                  <a:endParaRPr lang="en-US" sz="1100"/>
                </a:p>
              </p:txBody>
            </p:sp>
            <p:sp>
              <p:nvSpPr>
                <p:cNvPr name="TextBox 17" id="17"/>
                <p:cNvSpPr txBox="true"/>
                <p:nvPr/>
              </p:nvSpPr>
              <p:spPr>
                <a:xfrm flipH="false" flipV="false" rot="0">
                  <a:off x="1903347" y="4126643"/>
                  <a:ext cx="778630" cy="68496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08000"/>
                    </a:lnSpc>
                    <a:spcBef>
                      <a:spcPts val="1000"/>
                    </a:spcBef>
                    <a:defRPr/>
                  </a:pPr>
                  <a:r>
                    <a:rPr lang="en-US" b="true" i="false" sz="3600">
                      <a:ln/>
                      <a:solidFill>
                        <a:srgbClr val="000000">
                          <a:alpha val="34901"/>
                        </a:srgbClr>
                      </a:solidFill>
                      <a:latin typeface="Arial"/>
                      <a:ea typeface="Arial"/>
                      <a:cs typeface="Arial"/>
                    </a:rPr>
                    <a:t>03.</a:t>
                  </a:r>
                  <a:endParaRPr lang="en-US" sz="1100"/>
                </a:p>
              </p:txBody>
            </p:sp>
          </p:grpSp>
          <p:grpSp>
            <p:nvGrpSpPr>
              <p:cNvPr name="Group 18" id="18"/>
              <p:cNvGrpSpPr/>
              <p:nvPr/>
            </p:nvGrpSpPr>
            <p:grpSpPr>
              <a:xfrm flipH="false" flipV="false" rot="0">
                <a:off x="6847880" y="4126643"/>
                <a:ext cx="3440773" cy="684969"/>
                <a:chOff x="6847880" y="4126643"/>
                <a:chExt cx="3440773" cy="684969"/>
              </a:xfrm>
            </p:grpSpPr>
            <p:sp>
              <p:nvSpPr>
                <p:cNvPr name="TextBox 19" id="19"/>
                <p:cNvSpPr txBox="true"/>
                <p:nvPr/>
              </p:nvSpPr>
              <p:spPr>
                <a:xfrm flipH="false" flipV="false" rot="0">
                  <a:off x="7697853" y="4126643"/>
                  <a:ext cx="2590800" cy="68496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100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Conclusion &amp; Presentation</a:t>
                  </a:r>
                  <a:endParaRPr lang="en-US" sz="1100"/>
                </a:p>
              </p:txBody>
            </p:sp>
            <p:sp>
              <p:nvSpPr>
                <p:cNvPr name="TextBox 20" id="20"/>
                <p:cNvSpPr txBox="true"/>
                <p:nvPr/>
              </p:nvSpPr>
              <p:spPr>
                <a:xfrm flipH="false" flipV="false" rot="0">
                  <a:off x="6847880" y="4126643"/>
                  <a:ext cx="778630" cy="684969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08000"/>
                    </a:lnSpc>
                    <a:spcBef>
                      <a:spcPts val="1000"/>
                    </a:spcBef>
                    <a:defRPr/>
                  </a:pPr>
                  <a:r>
                    <a:rPr lang="en-US" b="true" i="false" sz="3600">
                      <a:ln/>
                      <a:solidFill>
                        <a:srgbClr val="000000">
                          <a:alpha val="34901"/>
                        </a:srgbClr>
                      </a:solidFill>
                      <a:latin typeface="Arial"/>
                      <a:ea typeface="Arial"/>
                      <a:cs typeface="Arial"/>
                    </a:rPr>
                    <a:t>04.</a:t>
                  </a:r>
                  <a:endParaRPr lang="en-US" sz="1100"/>
                </a:p>
              </p:txBody>
            </p:sp>
          </p:grpSp>
        </p:grpSp>
      </p:grpSp>
      <p:sp>
        <p:nvSpPr>
          <p:cNvPr name="TextBox 21" id="21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Agenda</a:t>
            </a:r>
            <a:endParaRPr lang="en-US" sz="1100"/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flipH="false" flipV="false" rot="0">
            <a:off x="979893" y="1130300"/>
            <a:ext cx="5598707" cy="207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40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Teaching Strategy: Scaffolding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flipH="false" flipV="false" rot="0">
            <a:off x="979893" y="3287830"/>
            <a:ext cx="5598707" cy="148893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rtlCol="false" anchorCtr="false" wrap="square" lIns="91440" rIns="91440" tIns="45720" bIns="45720" vert="horz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b="false" i="false" sz="2000">
                <a:ln/>
                <a:solidFill>
                  <a:srgbClr val="000000">
                    <a:alpha val="49019"/>
                  </a:srgbClr>
                </a:solidFill>
                <a:latin typeface="Arial"/>
                <a:ea typeface="Arial"/>
                <a:cs typeface="Arial"/>
              </a:rPr>
              <a:t>This section introduces the concept of scaffolding, a supportive teaching method. It explains how teachers provide temporary, tailored assistance to SEN learners, gradually reducing help as students gain confidence and ability.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6cd5e59d-9421-4d9b-9b76-13131c3de4bf" id="2"/>
          <p:cNvGrpSpPr/>
          <p:nvPr/>
        </p:nvGrpSpPr>
        <p:grpSpPr>
          <a:xfrm flipH="false" flipV="false" rot="0">
            <a:off x="-161872" y="1358146"/>
            <a:ext cx="12353872" cy="5721033"/>
            <a:chOff x="-161872" y="1358146"/>
            <a:chExt cx="12353872" cy="5721033"/>
          </a:xfrm>
        </p:grpSpPr>
        <p:sp>
          <p:nvSpPr>
            <p:cNvPr name="AutoShape 3" id="3"/>
            <p:cNvSpPr/>
            <p:nvPr/>
          </p:nvSpPr>
          <p:spPr>
            <a:xfrm flipH="false" flipV="false" rot="18840000">
              <a:off x="-186234" y="5928861"/>
              <a:ext cx="1174680" cy="1125956"/>
            </a:xfrm>
            <a:custGeom>
              <a:rect l="l" t="t" r="r" b="b"/>
              <a:pathLst>
                <a:path w="2053712" h="1968526">
                  <a:moveTo>
                    <a:pt x="1754348" y="982159"/>
                  </a:moveTo>
                  <a:cubicBezTo>
                    <a:pt x="1860033" y="1103318"/>
                    <a:pt x="1867012" y="1242974"/>
                    <a:pt x="1703499" y="1276269"/>
                  </a:cubicBezTo>
                  <a:cubicBezTo>
                    <a:pt x="1485483" y="1320663"/>
                    <a:pt x="367037" y="1083895"/>
                    <a:pt x="310317" y="1138155"/>
                  </a:cubicBezTo>
                  <a:cubicBezTo>
                    <a:pt x="253598" y="1192414"/>
                    <a:pt x="1207200" y="1463710"/>
                    <a:pt x="1363180" y="1601825"/>
                  </a:cubicBezTo>
                  <a:cubicBezTo>
                    <a:pt x="1519160" y="1739939"/>
                    <a:pt x="1467757" y="1958621"/>
                    <a:pt x="1246195" y="1966842"/>
                  </a:cubicBezTo>
                  <a:cubicBezTo>
                    <a:pt x="1218500" y="1967870"/>
                    <a:pt x="1181942" y="1968615"/>
                    <a:pt x="1138776" y="1968518"/>
                  </a:cubicBezTo>
                  <a:lnTo>
                    <a:pt x="1010616" y="1965580"/>
                  </a:lnTo>
                  <a:lnTo>
                    <a:pt x="0" y="945846"/>
                  </a:lnTo>
                  <a:lnTo>
                    <a:pt x="411844" y="537684"/>
                  </a:lnTo>
                  <a:lnTo>
                    <a:pt x="429338" y="547950"/>
                  </a:lnTo>
                  <a:cubicBezTo>
                    <a:pt x="608568" y="628832"/>
                    <a:pt x="1427655" y="761012"/>
                    <a:pt x="1618420" y="871791"/>
                  </a:cubicBezTo>
                  <a:cubicBezTo>
                    <a:pt x="1672924" y="903442"/>
                    <a:pt x="1719120" y="941773"/>
                    <a:pt x="1754348" y="982159"/>
                  </a:cubicBezTo>
                  <a:close/>
                  <a:moveTo>
                    <a:pt x="1979667" y="118723"/>
                  </a:moveTo>
                  <a:cubicBezTo>
                    <a:pt x="2094408" y="220074"/>
                    <a:pt x="2095331" y="473016"/>
                    <a:pt x="1841552" y="535710"/>
                  </a:cubicBezTo>
                  <a:cubicBezTo>
                    <a:pt x="1587773" y="598404"/>
                    <a:pt x="705557" y="456805"/>
                    <a:pt x="456995" y="494885"/>
                  </a:cubicBezTo>
                  <a:lnTo>
                    <a:pt x="454460" y="495448"/>
                  </a:lnTo>
                  <a:lnTo>
                    <a:pt x="952816" y="1549"/>
                  </a:lnTo>
                  <a:lnTo>
                    <a:pt x="1130665" y="0"/>
                  </a:lnTo>
                  <a:cubicBezTo>
                    <a:pt x="1400652" y="97"/>
                    <a:pt x="1640354" y="8575"/>
                    <a:pt x="1756674" y="33238"/>
                  </a:cubicBezTo>
                  <a:cubicBezTo>
                    <a:pt x="1834221" y="49681"/>
                    <a:pt x="1941419" y="84940"/>
                    <a:pt x="1979667" y="118723"/>
                  </a:cubicBezTo>
                  <a:close/>
                </a:path>
              </a:pathLst>
            </a:custGeom>
            <a:solidFill>
              <a:srgbClr val="7B31D3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4" id="4"/>
            <p:cNvSpPr/>
            <p:nvPr/>
          </p:nvSpPr>
          <p:spPr>
            <a:xfrm flipH="false" flipV="false" rot="0">
              <a:off x="0" y="3429000"/>
              <a:ext cx="12192000" cy="3429000"/>
            </a:xfrm>
            <a:custGeom>
              <a:rect l="l" t="t" r="r" b="b"/>
              <a:pathLst>
                <a:path w="12192000" h="3429000">
                  <a:moveTo>
                    <a:pt x="47212" y="0"/>
                  </a:moveTo>
                  <a:lnTo>
                    <a:pt x="12192000" y="0"/>
                  </a:lnTo>
                  <a:lnTo>
                    <a:pt x="12192000" y="3429000"/>
                  </a:lnTo>
                  <a:lnTo>
                    <a:pt x="0" y="3429000"/>
                  </a:lnTo>
                  <a:lnTo>
                    <a:pt x="0" y="4760"/>
                  </a:lnTo>
                  <a:close/>
                </a:path>
              </a:pathLst>
            </a:custGeom>
            <a:solidFill>
              <a:srgbClr val="7B31D3">
                <a:alpha val="3921"/>
              </a:srgbClr>
            </a:solidFill>
            <a:ln>
              <a:prstDash val="solid"/>
              <a:headEnd type="none"/>
              <a:tailEnd type="none"/>
            </a:ln>
          </p:spPr>
        </p:sp>
        <p:grpSp>
          <p:nvGrpSpPr>
            <p:cNvPr name="Group 5" id="5"/>
            <p:cNvGrpSpPr/>
            <p:nvPr/>
          </p:nvGrpSpPr>
          <p:grpSpPr>
            <a:xfrm flipH="false" flipV="false" rot="0">
              <a:off x="660400" y="1358146"/>
              <a:ext cx="10858500" cy="4692299"/>
              <a:chOff x="660400" y="1358146"/>
              <a:chExt cx="10858500" cy="4692299"/>
            </a:xfrm>
          </p:grpSpPr>
          <p:sp>
            <p:nvSpPr>
              <p:cNvPr name="TextBox 6" id="6"/>
              <p:cNvSpPr txBox="true"/>
              <p:nvPr/>
            </p:nvSpPr>
            <p:spPr>
              <a:xfrm flipH="false" flipV="false" rot="0">
                <a:off x="660400" y="1358146"/>
                <a:ext cx="5367867" cy="11681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24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Providing Temporary &amp; Tailored Support</a:t>
                </a:r>
                <a:endParaRPr lang="en-US" sz="1100"/>
              </a:p>
            </p:txBody>
          </p:sp>
          <p:sp>
            <p:nvSpPr>
              <p:cNvPr name="AutoShape 7" id="7"/>
              <p:cNvSpPr/>
              <p:nvPr/>
            </p:nvSpPr>
            <p:spPr>
              <a:xfrm flipH="false" flipV="false" rot="0">
                <a:off x="6247784" y="1358146"/>
                <a:ext cx="5271116" cy="2500237"/>
              </a:xfrm>
              <a:prstGeom prst="roundRect">
                <a:avLst>
                  <a:gd name="adj" fmla="val 6000"/>
                </a:avLst>
              </a:prstGeom>
              <a:blipFill rotWithShape="true">
                <a:blip r:embed="rId2">
                  <a:alphaModFix amt="100000"/>
                  <a:alphaModFix amt="100000"/>
                </a:blip>
                <a:stretch>
                  <a:fillRect l="0" r="0" t="-27033" b="-47345"/>
                </a:stretch>
              </a:blipFill>
              <a:ln>
                <a:prstDash val="solid"/>
                <a:headEnd type="none"/>
                <a:tailEnd type="none"/>
              </a:ln>
            </p:spPr>
          </p:sp>
          <p:grpSp>
            <p:nvGrpSpPr>
              <p:cNvPr name="Group 8" id="8"/>
              <p:cNvGrpSpPr/>
              <p:nvPr/>
            </p:nvGrpSpPr>
            <p:grpSpPr>
              <a:xfrm flipH="false" flipV="false" rot="0">
                <a:off x="660400" y="4112595"/>
                <a:ext cx="3395957" cy="1937850"/>
                <a:chOff x="575731" y="4187830"/>
                <a:chExt cx="3395957" cy="1937850"/>
              </a:xfrm>
            </p:grpSpPr>
            <p:sp>
              <p:nvSpPr>
                <p:cNvPr name="TextBox 9" id="9"/>
                <p:cNvSpPr txBox="true"/>
                <p:nvPr/>
              </p:nvSpPr>
              <p:spPr>
                <a:xfrm flipH="false" flipV="false" rot="0">
                  <a:off x="575731" y="4187830"/>
                  <a:ext cx="3395957" cy="73309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Meaning of Scaffolding</a:t>
                  </a:r>
                  <a:endParaRPr lang="en-US" sz="1100"/>
                </a:p>
              </p:txBody>
            </p:sp>
            <p:sp>
              <p:nvSpPr>
                <p:cNvPr name="TextBox 10" id="10"/>
                <p:cNvSpPr txBox="true"/>
                <p:nvPr/>
              </p:nvSpPr>
              <p:spPr>
                <a:xfrm flipH="false" flipV="false" rot="0">
                  <a:off x="575731" y="4920924"/>
                  <a:ext cx="3395957" cy="1204756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Scaffolding means giving temporary, tailored support to a learner with special educational needs (SEN) while they are learning a new skill. The teacher starts with high levels of help and gradually reduces support as the student gains ability and confidence.</a:t>
                  </a:r>
                  <a:endParaRPr lang="en-US" sz="1100"/>
                </a:p>
              </p:txBody>
            </p:sp>
          </p:grpSp>
          <p:grpSp>
            <p:nvGrpSpPr>
              <p:cNvPr name="Group 11" id="11"/>
              <p:cNvGrpSpPr/>
              <p:nvPr/>
            </p:nvGrpSpPr>
            <p:grpSpPr>
              <a:xfrm flipH="false" flipV="false" rot="0">
                <a:off x="4391671" y="4112595"/>
                <a:ext cx="3395957" cy="1937850"/>
                <a:chOff x="4335225" y="4187830"/>
                <a:chExt cx="3395957" cy="1937850"/>
              </a:xfrm>
            </p:grpSpPr>
            <p:sp>
              <p:nvSpPr>
                <p:cNvPr name="TextBox 12" id="12"/>
                <p:cNvSpPr txBox="true"/>
                <p:nvPr/>
              </p:nvSpPr>
              <p:spPr>
                <a:xfrm flipH="false" flipV="false" rot="0">
                  <a:off x="4335225" y="4187830"/>
                  <a:ext cx="3395957" cy="73309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Goal of Scaffolding</a:t>
                  </a:r>
                  <a:endParaRPr lang="en-US" sz="1100"/>
                </a:p>
              </p:txBody>
            </p:sp>
            <p:sp>
              <p:nvSpPr>
                <p:cNvPr name="TextBox 13" id="13"/>
                <p:cNvSpPr txBox="true"/>
                <p:nvPr/>
              </p:nvSpPr>
              <p:spPr>
                <a:xfrm flipH="false" flipV="false" rot="0">
                  <a:off x="4335225" y="4920924"/>
                  <a:ext cx="3395957" cy="1204756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 primary goal is to help the learner internalize the new skill, eventually enabling them to perform it independently. The support acts as a bridge, or scaffold, to help the learner cross the gap between their current ability and the desired skill level.</a:t>
                  </a:r>
                  <a:endParaRPr lang="en-US" sz="1100"/>
                </a:p>
              </p:txBody>
            </p:sp>
          </p:grpSp>
          <p:grpSp>
            <p:nvGrpSpPr>
              <p:cNvPr name="Group 14" id="14"/>
              <p:cNvGrpSpPr/>
              <p:nvPr/>
            </p:nvGrpSpPr>
            <p:grpSpPr>
              <a:xfrm flipH="false" flipV="false" rot="0">
                <a:off x="8122943" y="4112595"/>
                <a:ext cx="3395957" cy="1937850"/>
                <a:chOff x="8094720" y="4187830"/>
                <a:chExt cx="3395957" cy="1937850"/>
              </a:xfrm>
            </p:grpSpPr>
            <p:sp>
              <p:nvSpPr>
                <p:cNvPr name="TextBox 15" id="15"/>
                <p:cNvSpPr txBox="true"/>
                <p:nvPr/>
              </p:nvSpPr>
              <p:spPr>
                <a:xfrm flipH="false" flipV="false" rot="0">
                  <a:off x="8094720" y="4187830"/>
                  <a:ext cx="3395957" cy="73309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Core Principle</a:t>
                  </a:r>
                  <a:endParaRPr lang="en-US" sz="1100"/>
                </a:p>
              </p:txBody>
            </p:sp>
            <p:sp>
              <p:nvSpPr>
                <p:cNvPr name="TextBox 16" id="16"/>
                <p:cNvSpPr txBox="true"/>
                <p:nvPr/>
              </p:nvSpPr>
              <p:spPr>
                <a:xfrm flipH="false" flipV="false" rot="0">
                  <a:off x="8094720" y="4920924"/>
                  <a:ext cx="3395957" cy="1204756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 core principle is dynamic support. The teacher continuously assesses the learner's progress and adjusts the level of assistance accordingly, ensuring the learner is neither overwhelmed nor under-challenged.</a:t>
                  </a:r>
                  <a:endParaRPr lang="en-US" sz="1100"/>
                </a:p>
              </p:txBody>
            </p:sp>
          </p:grpSp>
          <p:grpSp>
            <p:nvGrpSpPr>
              <p:cNvPr name="Group 17" id="17"/>
              <p:cNvGrpSpPr/>
              <p:nvPr/>
            </p:nvGrpSpPr>
            <p:grpSpPr>
              <a:xfrm flipH="false" flipV="false" rot="0">
                <a:off x="673100" y="3099553"/>
                <a:ext cx="810706" cy="810706"/>
                <a:chOff x="673100" y="3099553"/>
                <a:chExt cx="810706" cy="810706"/>
              </a:xfrm>
            </p:grpSpPr>
            <p:sp>
              <p:nvSpPr>
                <p:cNvPr name="AutoShape 18" id="18"/>
                <p:cNvSpPr/>
                <p:nvPr/>
              </p:nvSpPr>
              <p:spPr>
                <a:xfrm flipH="false" flipV="false" rot="0">
                  <a:off x="673100" y="3099553"/>
                  <a:ext cx="810706" cy="810706"/>
                </a:xfrm>
                <a:prstGeom prst="ellipse">
                  <a:avLst/>
                </a:prstGeom>
                <a:solidFill>
                  <a:srgbClr val="7B31D3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name="AutoShape 19" id="19"/>
                <p:cNvSpPr/>
                <p:nvPr/>
              </p:nvSpPr>
              <p:spPr>
                <a:xfrm flipH="false" flipV="false" rot="0">
                  <a:off x="890398" y="3330219"/>
                  <a:ext cx="395160" cy="395160"/>
                </a:xfrm>
                <a:custGeom>
                  <a:rect l="l" t="t" r="r" b="b"/>
                  <a:pathLst>
                    <a:path w="579692" h="561041">
                      <a:moveTo>
                        <a:pt x="416570" y="178431"/>
                      </a:moveTo>
                      <a:cubicBezTo>
                        <a:pt x="400254" y="178431"/>
                        <a:pt x="386657" y="191314"/>
                        <a:pt x="386657" y="208264"/>
                      </a:cubicBezTo>
                      <a:cubicBezTo>
                        <a:pt x="386657" y="225214"/>
                        <a:pt x="400254" y="238096"/>
                        <a:pt x="416570" y="238096"/>
                      </a:cubicBezTo>
                      <a:cubicBezTo>
                        <a:pt x="433566" y="238096"/>
                        <a:pt x="447162" y="225214"/>
                        <a:pt x="447162" y="208264"/>
                      </a:cubicBezTo>
                      <a:cubicBezTo>
                        <a:pt x="447162" y="191314"/>
                        <a:pt x="433566" y="178431"/>
                        <a:pt x="416570" y="178431"/>
                      </a:cubicBezTo>
                      <a:close/>
                      <a:moveTo>
                        <a:pt x="290186" y="178431"/>
                      </a:moveTo>
                      <a:cubicBezTo>
                        <a:pt x="273190" y="178431"/>
                        <a:pt x="259594" y="191314"/>
                        <a:pt x="259594" y="208264"/>
                      </a:cubicBezTo>
                      <a:cubicBezTo>
                        <a:pt x="259594" y="225214"/>
                        <a:pt x="273190" y="238096"/>
                        <a:pt x="290186" y="238096"/>
                      </a:cubicBezTo>
                      <a:cubicBezTo>
                        <a:pt x="306502" y="238096"/>
                        <a:pt x="320099" y="225214"/>
                        <a:pt x="320099" y="208264"/>
                      </a:cubicBezTo>
                      <a:cubicBezTo>
                        <a:pt x="320099" y="191314"/>
                        <a:pt x="306502" y="178431"/>
                        <a:pt x="290186" y="178431"/>
                      </a:cubicBezTo>
                      <a:close/>
                      <a:moveTo>
                        <a:pt x="163109" y="178431"/>
                      </a:moveTo>
                      <a:cubicBezTo>
                        <a:pt x="146118" y="178431"/>
                        <a:pt x="133205" y="191314"/>
                        <a:pt x="133205" y="208264"/>
                      </a:cubicBezTo>
                      <a:cubicBezTo>
                        <a:pt x="133205" y="225214"/>
                        <a:pt x="146118" y="238096"/>
                        <a:pt x="163109" y="238096"/>
                      </a:cubicBezTo>
                      <a:cubicBezTo>
                        <a:pt x="180100" y="238096"/>
                        <a:pt x="193013" y="225214"/>
                        <a:pt x="193013" y="208264"/>
                      </a:cubicBezTo>
                      <a:cubicBezTo>
                        <a:pt x="193013" y="191314"/>
                        <a:pt x="180100" y="178431"/>
                        <a:pt x="163109" y="178431"/>
                      </a:cubicBezTo>
                      <a:close/>
                      <a:moveTo>
                        <a:pt x="416570" y="162837"/>
                      </a:moveTo>
                      <a:cubicBezTo>
                        <a:pt x="441723" y="162837"/>
                        <a:pt x="462118" y="183177"/>
                        <a:pt x="462118" y="208264"/>
                      </a:cubicBezTo>
                      <a:cubicBezTo>
                        <a:pt x="462118" y="233350"/>
                        <a:pt x="441723" y="253690"/>
                        <a:pt x="416570" y="253690"/>
                      </a:cubicBezTo>
                      <a:cubicBezTo>
                        <a:pt x="392096" y="253690"/>
                        <a:pt x="371701" y="233350"/>
                        <a:pt x="371701" y="208264"/>
                      </a:cubicBezTo>
                      <a:cubicBezTo>
                        <a:pt x="371701" y="183177"/>
                        <a:pt x="392096" y="162837"/>
                        <a:pt x="416570" y="162837"/>
                      </a:cubicBezTo>
                      <a:close/>
                      <a:moveTo>
                        <a:pt x="290186" y="162837"/>
                      </a:moveTo>
                      <a:cubicBezTo>
                        <a:pt x="314660" y="162837"/>
                        <a:pt x="335055" y="183177"/>
                        <a:pt x="335055" y="208264"/>
                      </a:cubicBezTo>
                      <a:cubicBezTo>
                        <a:pt x="335055" y="233350"/>
                        <a:pt x="314660" y="253690"/>
                        <a:pt x="290186" y="253690"/>
                      </a:cubicBezTo>
                      <a:cubicBezTo>
                        <a:pt x="265033" y="253690"/>
                        <a:pt x="244638" y="233350"/>
                        <a:pt x="244638" y="208264"/>
                      </a:cubicBezTo>
                      <a:cubicBezTo>
                        <a:pt x="244638" y="183177"/>
                        <a:pt x="265033" y="162837"/>
                        <a:pt x="290186" y="162837"/>
                      </a:cubicBezTo>
                      <a:close/>
                      <a:moveTo>
                        <a:pt x="163109" y="162837"/>
                      </a:moveTo>
                      <a:cubicBezTo>
                        <a:pt x="188256" y="162837"/>
                        <a:pt x="208645" y="183177"/>
                        <a:pt x="208645" y="208264"/>
                      </a:cubicBezTo>
                      <a:cubicBezTo>
                        <a:pt x="208645" y="233350"/>
                        <a:pt x="188256" y="253690"/>
                        <a:pt x="163109" y="253690"/>
                      </a:cubicBezTo>
                      <a:cubicBezTo>
                        <a:pt x="137963" y="253690"/>
                        <a:pt x="117574" y="233350"/>
                        <a:pt x="117574" y="208264"/>
                      </a:cubicBezTo>
                      <a:cubicBezTo>
                        <a:pt x="117574" y="183177"/>
                        <a:pt x="137963" y="162837"/>
                        <a:pt x="163109" y="162837"/>
                      </a:cubicBezTo>
                      <a:close/>
                      <a:moveTo>
                        <a:pt x="60483" y="18317"/>
                      </a:moveTo>
                      <a:cubicBezTo>
                        <a:pt x="37377" y="18317"/>
                        <a:pt x="18349" y="37312"/>
                        <a:pt x="18349" y="61056"/>
                      </a:cubicBezTo>
                      <a:lnTo>
                        <a:pt x="18349" y="348700"/>
                      </a:lnTo>
                      <a:cubicBezTo>
                        <a:pt x="18349" y="372445"/>
                        <a:pt x="37377" y="391440"/>
                        <a:pt x="60483" y="391440"/>
                      </a:cubicBezTo>
                      <a:lnTo>
                        <a:pt x="154947" y="391440"/>
                      </a:lnTo>
                      <a:cubicBezTo>
                        <a:pt x="157665" y="391440"/>
                        <a:pt x="159704" y="392797"/>
                        <a:pt x="161743" y="394832"/>
                      </a:cubicBezTo>
                      <a:cubicBezTo>
                        <a:pt x="163781" y="396867"/>
                        <a:pt x="164461" y="399581"/>
                        <a:pt x="163781" y="402294"/>
                      </a:cubicBezTo>
                      <a:lnTo>
                        <a:pt x="135918" y="529156"/>
                      </a:lnTo>
                      <a:lnTo>
                        <a:pt x="307175" y="393475"/>
                      </a:lnTo>
                      <a:cubicBezTo>
                        <a:pt x="309214" y="392118"/>
                        <a:pt x="310573" y="391440"/>
                        <a:pt x="312612" y="391440"/>
                      </a:cubicBezTo>
                      <a:lnTo>
                        <a:pt x="519209" y="391440"/>
                      </a:lnTo>
                      <a:cubicBezTo>
                        <a:pt x="542994" y="391440"/>
                        <a:pt x="562023" y="372445"/>
                        <a:pt x="562023" y="348700"/>
                      </a:cubicBezTo>
                      <a:lnTo>
                        <a:pt x="562023" y="61056"/>
                      </a:lnTo>
                      <a:cubicBezTo>
                        <a:pt x="562023" y="37312"/>
                        <a:pt x="542994" y="18317"/>
                        <a:pt x="519209" y="18317"/>
                      </a:cubicBezTo>
                      <a:close/>
                      <a:moveTo>
                        <a:pt x="60483" y="0"/>
                      </a:moveTo>
                      <a:lnTo>
                        <a:pt x="519209" y="0"/>
                      </a:lnTo>
                      <a:cubicBezTo>
                        <a:pt x="553188" y="0"/>
                        <a:pt x="579692" y="27814"/>
                        <a:pt x="579692" y="61056"/>
                      </a:cubicBezTo>
                      <a:lnTo>
                        <a:pt x="579692" y="348700"/>
                      </a:lnTo>
                      <a:cubicBezTo>
                        <a:pt x="579692" y="381942"/>
                        <a:pt x="553188" y="409757"/>
                        <a:pt x="519209" y="409757"/>
                      </a:cubicBezTo>
                      <a:lnTo>
                        <a:pt x="316010" y="409757"/>
                      </a:lnTo>
                      <a:lnTo>
                        <a:pt x="127083" y="559006"/>
                      </a:lnTo>
                      <a:cubicBezTo>
                        <a:pt x="125724" y="560363"/>
                        <a:pt x="123686" y="561041"/>
                        <a:pt x="121647" y="561041"/>
                      </a:cubicBezTo>
                      <a:cubicBezTo>
                        <a:pt x="119608" y="561041"/>
                        <a:pt x="118249" y="560363"/>
                        <a:pt x="116890" y="559684"/>
                      </a:cubicBezTo>
                      <a:cubicBezTo>
                        <a:pt x="113492" y="557649"/>
                        <a:pt x="111453" y="553579"/>
                        <a:pt x="112812" y="550187"/>
                      </a:cubicBezTo>
                      <a:lnTo>
                        <a:pt x="143394" y="409757"/>
                      </a:lnTo>
                      <a:lnTo>
                        <a:pt x="60483" y="409757"/>
                      </a:lnTo>
                      <a:cubicBezTo>
                        <a:pt x="27183" y="409757"/>
                        <a:pt x="0" y="381942"/>
                        <a:pt x="0" y="348700"/>
                      </a:cubicBezTo>
                      <a:lnTo>
                        <a:pt x="0" y="61056"/>
                      </a:lnTo>
                      <a:cubicBezTo>
                        <a:pt x="0" y="27814"/>
                        <a:pt x="27183" y="0"/>
                        <a:pt x="604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</p:grpSp>
          <p:grpSp>
            <p:nvGrpSpPr>
              <p:cNvPr name="Group 20" id="20"/>
              <p:cNvGrpSpPr/>
              <p:nvPr/>
            </p:nvGrpSpPr>
            <p:grpSpPr>
              <a:xfrm flipH="false" flipV="false" rot="0">
                <a:off x="2181860" y="3099553"/>
                <a:ext cx="810706" cy="810706"/>
                <a:chOff x="2181860" y="3099553"/>
                <a:chExt cx="810706" cy="810706"/>
              </a:xfrm>
            </p:grpSpPr>
            <p:sp>
              <p:nvSpPr>
                <p:cNvPr name="AutoShape 21" id="21"/>
                <p:cNvSpPr/>
                <p:nvPr/>
              </p:nvSpPr>
              <p:spPr>
                <a:xfrm flipH="false" flipV="false" rot="0">
                  <a:off x="2181860" y="3099553"/>
                  <a:ext cx="810706" cy="810706"/>
                </a:xfrm>
                <a:prstGeom prst="ellipse">
                  <a:avLst/>
                </a:prstGeom>
                <a:solidFill>
                  <a:srgbClr val="00C898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name="AutoShape 22" id="22"/>
                <p:cNvSpPr/>
                <p:nvPr/>
              </p:nvSpPr>
              <p:spPr>
                <a:xfrm flipH="false" flipV="false" rot="0">
                  <a:off x="2369209" y="3273432"/>
                  <a:ext cx="451948" cy="451948"/>
                </a:xfrm>
                <a:custGeom>
                  <a:rect l="l" t="t" r="r" b="b"/>
                  <a:pathLst>
                    <a:path w="773" h="773">
                      <a:moveTo>
                        <a:pt x="676" y="643"/>
                      </a:moveTo>
                      <a:cubicBezTo>
                        <a:pt x="736" y="575"/>
                        <a:pt x="773" y="485"/>
                        <a:pt x="773" y="387"/>
                      </a:cubicBezTo>
                      <a:cubicBezTo>
                        <a:pt x="773" y="284"/>
                        <a:pt x="733" y="191"/>
                        <a:pt x="668" y="122"/>
                      </a:cubicBezTo>
                      <a:lnTo>
                        <a:pt x="668" y="122"/>
                      </a:lnTo>
                      <a:cubicBezTo>
                        <a:pt x="668" y="122"/>
                        <a:pt x="668" y="122"/>
                        <a:pt x="668" y="122"/>
                      </a:cubicBezTo>
                      <a:cubicBezTo>
                        <a:pt x="600" y="50"/>
                        <a:pt x="506" y="4"/>
                        <a:pt x="400" y="0"/>
                      </a:cubicBezTo>
                      <a:lnTo>
                        <a:pt x="400" y="0"/>
                      </a:lnTo>
                      <a:lnTo>
                        <a:pt x="393" y="0"/>
                      </a:lnTo>
                      <a:cubicBezTo>
                        <a:pt x="391" y="0"/>
                        <a:pt x="389" y="0"/>
                        <a:pt x="387" y="0"/>
                      </a:cubicBezTo>
                      <a:cubicBezTo>
                        <a:pt x="385" y="0"/>
                        <a:pt x="383" y="0"/>
                        <a:pt x="381" y="0"/>
                      </a:cubicBezTo>
                      <a:lnTo>
                        <a:pt x="373" y="0"/>
                      </a:lnTo>
                      <a:lnTo>
                        <a:pt x="373" y="0"/>
                      </a:lnTo>
                      <a:cubicBezTo>
                        <a:pt x="268" y="4"/>
                        <a:pt x="173" y="50"/>
                        <a:pt x="105" y="122"/>
                      </a:cubicBezTo>
                      <a:cubicBezTo>
                        <a:pt x="105" y="122"/>
                        <a:pt x="105" y="122"/>
                        <a:pt x="105" y="122"/>
                      </a:cubicBezTo>
                      <a:cubicBezTo>
                        <a:pt x="105" y="122"/>
                        <a:pt x="105" y="122"/>
                        <a:pt x="105" y="122"/>
                      </a:cubicBezTo>
                      <a:cubicBezTo>
                        <a:pt x="40" y="191"/>
                        <a:pt x="0" y="284"/>
                        <a:pt x="0" y="387"/>
                      </a:cubicBezTo>
                      <a:cubicBezTo>
                        <a:pt x="0" y="485"/>
                        <a:pt x="37" y="575"/>
                        <a:pt x="97" y="643"/>
                      </a:cubicBezTo>
                      <a:cubicBezTo>
                        <a:pt x="98" y="643"/>
                        <a:pt x="98" y="643"/>
                        <a:pt x="98" y="643"/>
                      </a:cubicBezTo>
                      <a:cubicBezTo>
                        <a:pt x="98" y="644"/>
                        <a:pt x="98" y="644"/>
                        <a:pt x="99" y="644"/>
                      </a:cubicBezTo>
                      <a:cubicBezTo>
                        <a:pt x="167" y="720"/>
                        <a:pt x="264" y="769"/>
                        <a:pt x="373" y="773"/>
                      </a:cubicBezTo>
                      <a:lnTo>
                        <a:pt x="373" y="773"/>
                      </a:lnTo>
                      <a:lnTo>
                        <a:pt x="381" y="773"/>
                      </a:lnTo>
                      <a:cubicBezTo>
                        <a:pt x="383" y="773"/>
                        <a:pt x="385" y="773"/>
                        <a:pt x="387" y="773"/>
                      </a:cubicBezTo>
                      <a:cubicBezTo>
                        <a:pt x="389" y="773"/>
                        <a:pt x="391" y="773"/>
                        <a:pt x="393" y="773"/>
                      </a:cubicBezTo>
                      <a:lnTo>
                        <a:pt x="400" y="773"/>
                      </a:lnTo>
                      <a:lnTo>
                        <a:pt x="400" y="773"/>
                      </a:lnTo>
                      <a:cubicBezTo>
                        <a:pt x="509" y="769"/>
                        <a:pt x="607" y="720"/>
                        <a:pt x="675" y="644"/>
                      </a:cubicBezTo>
                      <a:cubicBezTo>
                        <a:pt x="675" y="644"/>
                        <a:pt x="675" y="644"/>
                        <a:pt x="676" y="643"/>
                      </a:cubicBezTo>
                      <a:cubicBezTo>
                        <a:pt x="676" y="643"/>
                        <a:pt x="676" y="643"/>
                        <a:pt x="676" y="643"/>
                      </a:cubicBezTo>
                      <a:close/>
                      <a:moveTo>
                        <a:pt x="27" y="400"/>
                      </a:moveTo>
                      <a:lnTo>
                        <a:pt x="187" y="400"/>
                      </a:lnTo>
                      <a:cubicBezTo>
                        <a:pt x="189" y="457"/>
                        <a:pt x="200" y="511"/>
                        <a:pt x="219" y="563"/>
                      </a:cubicBezTo>
                      <a:cubicBezTo>
                        <a:pt x="181" y="577"/>
                        <a:pt x="145" y="595"/>
                        <a:pt x="111" y="618"/>
                      </a:cubicBezTo>
                      <a:cubicBezTo>
                        <a:pt x="61" y="559"/>
                        <a:pt x="30" y="483"/>
                        <a:pt x="27" y="400"/>
                      </a:cubicBezTo>
                      <a:close/>
                      <a:moveTo>
                        <a:pt x="118" y="147"/>
                      </a:moveTo>
                      <a:cubicBezTo>
                        <a:pt x="152" y="169"/>
                        <a:pt x="187" y="186"/>
                        <a:pt x="224" y="199"/>
                      </a:cubicBezTo>
                      <a:cubicBezTo>
                        <a:pt x="201" y="253"/>
                        <a:pt x="189" y="313"/>
                        <a:pt x="187" y="373"/>
                      </a:cubicBezTo>
                      <a:lnTo>
                        <a:pt x="27" y="373"/>
                      </a:lnTo>
                      <a:cubicBezTo>
                        <a:pt x="30" y="287"/>
                        <a:pt x="64" y="208"/>
                        <a:pt x="118" y="147"/>
                      </a:cubicBezTo>
                      <a:close/>
                      <a:moveTo>
                        <a:pt x="746" y="373"/>
                      </a:moveTo>
                      <a:lnTo>
                        <a:pt x="586" y="373"/>
                      </a:lnTo>
                      <a:cubicBezTo>
                        <a:pt x="585" y="313"/>
                        <a:pt x="572" y="253"/>
                        <a:pt x="550" y="199"/>
                      </a:cubicBezTo>
                      <a:cubicBezTo>
                        <a:pt x="586" y="186"/>
                        <a:pt x="622" y="169"/>
                        <a:pt x="655" y="147"/>
                      </a:cubicBezTo>
                      <a:cubicBezTo>
                        <a:pt x="709" y="208"/>
                        <a:pt x="743" y="287"/>
                        <a:pt x="746" y="373"/>
                      </a:cubicBezTo>
                      <a:close/>
                      <a:moveTo>
                        <a:pt x="373" y="200"/>
                      </a:moveTo>
                      <a:cubicBezTo>
                        <a:pt x="335" y="198"/>
                        <a:pt x="297" y="193"/>
                        <a:pt x="260" y="182"/>
                      </a:cubicBezTo>
                      <a:cubicBezTo>
                        <a:pt x="287" y="127"/>
                        <a:pt x="326" y="77"/>
                        <a:pt x="373" y="35"/>
                      </a:cubicBezTo>
                      <a:lnTo>
                        <a:pt x="373" y="200"/>
                      </a:lnTo>
                      <a:close/>
                      <a:moveTo>
                        <a:pt x="373" y="226"/>
                      </a:moveTo>
                      <a:lnTo>
                        <a:pt x="373" y="373"/>
                      </a:lnTo>
                      <a:lnTo>
                        <a:pt x="214" y="373"/>
                      </a:lnTo>
                      <a:cubicBezTo>
                        <a:pt x="215" y="315"/>
                        <a:pt x="228" y="259"/>
                        <a:pt x="249" y="207"/>
                      </a:cubicBezTo>
                      <a:cubicBezTo>
                        <a:pt x="289" y="219"/>
                        <a:pt x="331" y="225"/>
                        <a:pt x="373" y="226"/>
                      </a:cubicBezTo>
                      <a:close/>
                      <a:moveTo>
                        <a:pt x="400" y="226"/>
                      </a:moveTo>
                      <a:cubicBezTo>
                        <a:pt x="442" y="225"/>
                        <a:pt x="484" y="219"/>
                        <a:pt x="524" y="207"/>
                      </a:cubicBezTo>
                      <a:cubicBezTo>
                        <a:pt x="546" y="259"/>
                        <a:pt x="558" y="315"/>
                        <a:pt x="560" y="373"/>
                      </a:cubicBezTo>
                      <a:lnTo>
                        <a:pt x="400" y="373"/>
                      </a:lnTo>
                      <a:lnTo>
                        <a:pt x="400" y="226"/>
                      </a:lnTo>
                      <a:close/>
                      <a:moveTo>
                        <a:pt x="400" y="200"/>
                      </a:moveTo>
                      <a:lnTo>
                        <a:pt x="400" y="35"/>
                      </a:lnTo>
                      <a:cubicBezTo>
                        <a:pt x="448" y="77"/>
                        <a:pt x="486" y="127"/>
                        <a:pt x="513" y="182"/>
                      </a:cubicBezTo>
                      <a:cubicBezTo>
                        <a:pt x="476" y="193"/>
                        <a:pt x="439" y="198"/>
                        <a:pt x="400" y="200"/>
                      </a:cubicBezTo>
                      <a:close/>
                      <a:moveTo>
                        <a:pt x="539" y="174"/>
                      </a:moveTo>
                      <a:cubicBezTo>
                        <a:pt x="513" y="121"/>
                        <a:pt x="478" y="72"/>
                        <a:pt x="434" y="30"/>
                      </a:cubicBezTo>
                      <a:cubicBezTo>
                        <a:pt x="512" y="40"/>
                        <a:pt x="582" y="75"/>
                        <a:pt x="636" y="127"/>
                      </a:cubicBezTo>
                      <a:cubicBezTo>
                        <a:pt x="605" y="147"/>
                        <a:pt x="573" y="163"/>
                        <a:pt x="539" y="174"/>
                      </a:cubicBezTo>
                      <a:close/>
                      <a:moveTo>
                        <a:pt x="235" y="174"/>
                      </a:moveTo>
                      <a:cubicBezTo>
                        <a:pt x="201" y="163"/>
                        <a:pt x="168" y="147"/>
                        <a:pt x="137" y="127"/>
                      </a:cubicBezTo>
                      <a:cubicBezTo>
                        <a:pt x="191" y="75"/>
                        <a:pt x="262" y="40"/>
                        <a:pt x="340" y="30"/>
                      </a:cubicBezTo>
                      <a:cubicBezTo>
                        <a:pt x="296" y="72"/>
                        <a:pt x="260" y="121"/>
                        <a:pt x="235" y="174"/>
                      </a:cubicBezTo>
                      <a:close/>
                      <a:moveTo>
                        <a:pt x="214" y="400"/>
                      </a:moveTo>
                      <a:lnTo>
                        <a:pt x="373" y="400"/>
                      </a:lnTo>
                      <a:lnTo>
                        <a:pt x="373" y="534"/>
                      </a:lnTo>
                      <a:cubicBezTo>
                        <a:pt x="329" y="535"/>
                        <a:pt x="286" y="542"/>
                        <a:pt x="245" y="554"/>
                      </a:cubicBezTo>
                      <a:cubicBezTo>
                        <a:pt x="226" y="506"/>
                        <a:pt x="215" y="454"/>
                        <a:pt x="214" y="400"/>
                      </a:cubicBezTo>
                      <a:close/>
                      <a:moveTo>
                        <a:pt x="373" y="561"/>
                      </a:moveTo>
                      <a:lnTo>
                        <a:pt x="373" y="738"/>
                      </a:lnTo>
                      <a:cubicBezTo>
                        <a:pt x="322" y="693"/>
                        <a:pt x="282" y="639"/>
                        <a:pt x="255" y="579"/>
                      </a:cubicBezTo>
                      <a:cubicBezTo>
                        <a:pt x="293" y="568"/>
                        <a:pt x="333" y="562"/>
                        <a:pt x="373" y="561"/>
                      </a:cubicBezTo>
                      <a:close/>
                      <a:moveTo>
                        <a:pt x="400" y="738"/>
                      </a:moveTo>
                      <a:lnTo>
                        <a:pt x="400" y="561"/>
                      </a:lnTo>
                      <a:cubicBezTo>
                        <a:pt x="441" y="562"/>
                        <a:pt x="480" y="568"/>
                        <a:pt x="518" y="579"/>
                      </a:cubicBezTo>
                      <a:cubicBezTo>
                        <a:pt x="491" y="639"/>
                        <a:pt x="451" y="693"/>
                        <a:pt x="400" y="738"/>
                      </a:cubicBezTo>
                      <a:close/>
                      <a:moveTo>
                        <a:pt x="400" y="534"/>
                      </a:moveTo>
                      <a:lnTo>
                        <a:pt x="400" y="400"/>
                      </a:lnTo>
                      <a:lnTo>
                        <a:pt x="560" y="400"/>
                      </a:lnTo>
                      <a:cubicBezTo>
                        <a:pt x="558" y="454"/>
                        <a:pt x="548" y="506"/>
                        <a:pt x="529" y="554"/>
                      </a:cubicBezTo>
                      <a:cubicBezTo>
                        <a:pt x="487" y="542"/>
                        <a:pt x="444" y="535"/>
                        <a:pt x="400" y="534"/>
                      </a:cubicBezTo>
                      <a:close/>
                      <a:moveTo>
                        <a:pt x="586" y="400"/>
                      </a:moveTo>
                      <a:lnTo>
                        <a:pt x="746" y="400"/>
                      </a:lnTo>
                      <a:cubicBezTo>
                        <a:pt x="743" y="483"/>
                        <a:pt x="712" y="559"/>
                        <a:pt x="662" y="618"/>
                      </a:cubicBezTo>
                      <a:cubicBezTo>
                        <a:pt x="628" y="595"/>
                        <a:pt x="592" y="577"/>
                        <a:pt x="554" y="563"/>
                      </a:cubicBezTo>
                      <a:cubicBezTo>
                        <a:pt x="574" y="511"/>
                        <a:pt x="585" y="457"/>
                        <a:pt x="586" y="400"/>
                      </a:cubicBezTo>
                      <a:close/>
                      <a:moveTo>
                        <a:pt x="129" y="638"/>
                      </a:moveTo>
                      <a:cubicBezTo>
                        <a:pt x="161" y="617"/>
                        <a:pt x="194" y="600"/>
                        <a:pt x="229" y="588"/>
                      </a:cubicBezTo>
                      <a:cubicBezTo>
                        <a:pt x="255" y="646"/>
                        <a:pt x="293" y="699"/>
                        <a:pt x="340" y="744"/>
                      </a:cubicBezTo>
                      <a:cubicBezTo>
                        <a:pt x="258" y="733"/>
                        <a:pt x="184" y="694"/>
                        <a:pt x="129" y="638"/>
                      </a:cubicBezTo>
                      <a:close/>
                      <a:moveTo>
                        <a:pt x="434" y="744"/>
                      </a:moveTo>
                      <a:cubicBezTo>
                        <a:pt x="481" y="699"/>
                        <a:pt x="518" y="646"/>
                        <a:pt x="544" y="588"/>
                      </a:cubicBezTo>
                      <a:cubicBezTo>
                        <a:pt x="579" y="600"/>
                        <a:pt x="613" y="617"/>
                        <a:pt x="644" y="638"/>
                      </a:cubicBezTo>
                      <a:cubicBezTo>
                        <a:pt x="589" y="694"/>
                        <a:pt x="516" y="733"/>
                        <a:pt x="434" y="744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</p:grpSp>
        </p:grpSp>
      </p:grpSp>
      <p:sp>
        <p:nvSpPr>
          <p:cNvPr name="TextBox 23" id="23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What is Scaffolding?</a:t>
            </a:r>
            <a:endParaRPr lang="en-US" sz="1100"/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5eff27a9-2896-4b37-a3ee-4a2a1174f56f" id="2"/>
          <p:cNvGrpSpPr/>
          <p:nvPr/>
        </p:nvGrpSpPr>
        <p:grpSpPr>
          <a:xfrm flipH="false" flipV="false" rot="0">
            <a:off x="660399" y="23911"/>
            <a:ext cx="12329300" cy="6110189"/>
            <a:chOff x="660399" y="23911"/>
            <a:chExt cx="12329300" cy="6110189"/>
          </a:xfrm>
        </p:grpSpPr>
        <p:sp>
          <p:nvSpPr>
            <p:cNvPr name="AutoShape 3" id="3"/>
            <p:cNvSpPr/>
            <p:nvPr/>
          </p:nvSpPr>
          <p:spPr>
            <a:xfrm flipH="false" flipV="true" rot="8040000">
              <a:off x="10679437" y="-122054"/>
              <a:ext cx="2164298" cy="2456227"/>
            </a:xfrm>
            <a:custGeom>
              <a:rect l="l" t="t" r="r" b="b"/>
              <a:pathLst>
                <a:path w="2164298" h="2456227">
                  <a:moveTo>
                    <a:pt x="1000673" y="1971113"/>
                  </a:moveTo>
                  <a:lnTo>
                    <a:pt x="1499113" y="2456227"/>
                  </a:lnTo>
                  <a:lnTo>
                    <a:pt x="1594157" y="2405493"/>
                  </a:lnTo>
                  <a:cubicBezTo>
                    <a:pt x="1818967" y="2263118"/>
                    <a:pt x="1868790" y="2035353"/>
                    <a:pt x="1778799" y="1923354"/>
                  </a:cubicBezTo>
                  <a:cubicBezTo>
                    <a:pt x="1705967" y="1793725"/>
                    <a:pt x="1395782" y="1790402"/>
                    <a:pt x="1194796" y="1882767"/>
                  </a:cubicBezTo>
                  <a:cubicBezTo>
                    <a:pt x="1167348" y="1895337"/>
                    <a:pt x="1135602" y="1909337"/>
                    <a:pt x="1101171" y="1924232"/>
                  </a:cubicBezTo>
                  <a:lnTo>
                    <a:pt x="1055408" y="1943761"/>
                  </a:lnTo>
                  <a:close/>
                  <a:moveTo>
                    <a:pt x="537546" y="1520368"/>
                  </a:moveTo>
                  <a:lnTo>
                    <a:pt x="997820" y="1968336"/>
                  </a:lnTo>
                  <a:lnTo>
                    <a:pt x="1055408" y="1943761"/>
                  </a:lnTo>
                  <a:lnTo>
                    <a:pt x="1096767" y="1923093"/>
                  </a:lnTo>
                  <a:cubicBezTo>
                    <a:pt x="1251026" y="1846387"/>
                    <a:pt x="1401012" y="1773743"/>
                    <a:pt x="1493556" y="1738868"/>
                  </a:cubicBezTo>
                  <a:cubicBezTo>
                    <a:pt x="1740339" y="1645868"/>
                    <a:pt x="1879755" y="1604421"/>
                    <a:pt x="1941853" y="1491768"/>
                  </a:cubicBezTo>
                  <a:cubicBezTo>
                    <a:pt x="2040987" y="1281669"/>
                    <a:pt x="1932671" y="1181936"/>
                    <a:pt x="1795835" y="1140605"/>
                  </a:cubicBezTo>
                  <a:cubicBezTo>
                    <a:pt x="1658999" y="1099274"/>
                    <a:pt x="1335083" y="1179825"/>
                    <a:pt x="1120834" y="1243780"/>
                  </a:cubicBezTo>
                  <a:cubicBezTo>
                    <a:pt x="986928" y="1283751"/>
                    <a:pt x="718838" y="1426214"/>
                    <a:pt x="576034" y="1500648"/>
                  </a:cubicBezTo>
                  <a:close/>
                  <a:moveTo>
                    <a:pt x="123707" y="829763"/>
                  </a:moveTo>
                  <a:cubicBezTo>
                    <a:pt x="98132" y="857510"/>
                    <a:pt x="74815" y="885520"/>
                    <a:pt x="54077" y="913720"/>
                  </a:cubicBezTo>
                  <a:lnTo>
                    <a:pt x="0" y="997192"/>
                  </a:lnTo>
                  <a:lnTo>
                    <a:pt x="529528" y="1512564"/>
                  </a:lnTo>
                  <a:lnTo>
                    <a:pt x="552488" y="1498483"/>
                  </a:lnTo>
                  <a:cubicBezTo>
                    <a:pt x="820007" y="1343851"/>
                    <a:pt x="1901368" y="822718"/>
                    <a:pt x="2089937" y="585369"/>
                  </a:cubicBezTo>
                  <a:cubicBezTo>
                    <a:pt x="2291076" y="332198"/>
                    <a:pt x="2056490" y="-49429"/>
                    <a:pt x="1717181" y="5295"/>
                  </a:cubicBezTo>
                  <a:cubicBezTo>
                    <a:pt x="1399078" y="56600"/>
                    <a:pt x="507333" y="413560"/>
                    <a:pt x="123707" y="829763"/>
                  </a:cubicBezTo>
                  <a:close/>
                </a:path>
              </a:pathLst>
            </a:custGeom>
            <a:ln w="219075">
              <a:solidFill>
                <a:srgbClr val="00C898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sp>
          <p:nvSpPr>
            <p:cNvPr name="AutoShape 4" id="4"/>
            <p:cNvSpPr/>
            <p:nvPr/>
          </p:nvSpPr>
          <p:spPr>
            <a:xfrm flipH="false" flipV="false" rot="0">
              <a:off x="8879794" y="1564296"/>
              <a:ext cx="2639106" cy="4277703"/>
            </a:xfrm>
            <a:prstGeom prst="roundRect">
              <a:avLst>
                <a:gd name="adj" fmla="val 3483"/>
              </a:avLst>
            </a:prstGeom>
            <a:blipFill rotWithShape="true">
              <a:blip r:embed="rId2">
                <a:alphaModFix amt="100000"/>
                <a:alphaModFix amt="100000"/>
              </a:blip>
              <a:stretch>
                <a:fillRect l="-8018" r="-8018" t="0" b="0"/>
              </a:stretch>
            </a:blipFill>
            <a:ln>
              <a:prstDash val="solid"/>
              <a:headEnd type="none"/>
              <a:tailEnd type="none"/>
            </a:ln>
          </p:spPr>
        </p:sp>
        <p:grpSp>
          <p:nvGrpSpPr>
            <p:cNvPr name="Group 5" id="5"/>
            <p:cNvGrpSpPr/>
            <p:nvPr/>
          </p:nvGrpSpPr>
          <p:grpSpPr>
            <a:xfrm flipH="false" flipV="false" rot="0">
              <a:off x="660399" y="1434700"/>
              <a:ext cx="3947886" cy="4699400"/>
              <a:chOff x="856343" y="1434700"/>
              <a:chExt cx="3947886" cy="4699400"/>
            </a:xfrm>
          </p:grpSpPr>
          <p:sp>
            <p:nvSpPr>
              <p:cNvPr name="AutoShape 6" id="6"/>
              <p:cNvSpPr/>
              <p:nvPr/>
            </p:nvSpPr>
            <p:spPr>
              <a:xfrm flipH="false" flipV="false" rot="0">
                <a:off x="856343" y="1443317"/>
                <a:ext cx="3947886" cy="4690783"/>
              </a:xfrm>
              <a:prstGeom prst="roundRect">
                <a:avLst>
                  <a:gd name="adj" fmla="val 1961"/>
                </a:avLst>
              </a:prstGeom>
              <a:solidFill>
                <a:srgbClr val="F0F0F0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7" id="7"/>
              <p:cNvSpPr/>
              <p:nvPr/>
            </p:nvSpPr>
            <p:spPr>
              <a:xfrm flipH="false" flipV="false" rot="0">
                <a:off x="868134" y="1434700"/>
                <a:ext cx="123371" cy="4690783"/>
              </a:xfrm>
              <a:prstGeom prst="roundRect">
                <a:avLst>
                  <a:gd name="adj" fmla="val 22548"/>
                </a:avLst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sp>
          <p:nvSpPr>
            <p:cNvPr name="TextBox 8" id="8"/>
            <p:cNvSpPr txBox="true"/>
            <p:nvPr/>
          </p:nvSpPr>
          <p:spPr>
            <a:xfrm flipH="false" flipV="false" rot="0">
              <a:off x="965091" y="2135530"/>
              <a:ext cx="2963744" cy="2967940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anchor="ctr" rtlCol="false" anchorCtr="false" wrap="square" lIns="91440" rIns="91440" tIns="45720" bIns="45720" vert="horz"/>
            <a:lstStyle/>
            <a:p>
              <a:pPr algn="l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en-US" b="true" i="false" sz="2400">
                  <a:ln/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Teaching a Vocational Skill: Folding Towels</a:t>
              </a:r>
              <a:endParaRPr lang="en-US" sz="1100"/>
            </a:p>
          </p:txBody>
        </p:sp>
        <p:grpSp>
          <p:nvGrpSpPr>
            <p:cNvPr name="Group 9" id="9"/>
            <p:cNvGrpSpPr/>
            <p:nvPr/>
          </p:nvGrpSpPr>
          <p:grpSpPr>
            <a:xfrm flipH="false" flipV="false" rot="0">
              <a:off x="4202932" y="1535914"/>
              <a:ext cx="4414924" cy="1041223"/>
              <a:chOff x="4398876" y="1535914"/>
              <a:chExt cx="4414924" cy="1041223"/>
            </a:xfrm>
          </p:grpSpPr>
          <p:sp>
            <p:nvSpPr>
              <p:cNvPr name="TextBox 10" id="10"/>
              <p:cNvSpPr txBox="true"/>
              <p:nvPr/>
            </p:nvSpPr>
            <p:spPr>
              <a:xfrm flipH="false" flipV="false" rot="0">
                <a:off x="5355569" y="1535914"/>
                <a:ext cx="3314815" cy="4610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Step 1: Demonstration</a:t>
                </a:r>
                <a:endParaRPr lang="en-US" sz="1100"/>
              </a:p>
            </p:txBody>
          </p:sp>
          <p:sp>
            <p:nvSpPr>
              <p:cNvPr name="TextBox 11" id="11"/>
              <p:cNvSpPr txBox="true"/>
              <p:nvPr/>
            </p:nvSpPr>
            <p:spPr>
              <a:xfrm flipH="false" flipV="false" rot="0">
                <a:off x="5355570" y="1996948"/>
                <a:ext cx="3458230" cy="58018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The teacher first demonstrates the entire task of folding a towel, explaining each step clearly. This provides the student with a complete model of the desired outcome.</a:t>
                </a:r>
                <a:endParaRPr lang="en-US" sz="1100"/>
              </a:p>
            </p:txBody>
          </p:sp>
          <p:sp>
            <p:nvSpPr>
              <p:cNvPr name="TextBox 12" id="12"/>
              <p:cNvSpPr txBox="true"/>
              <p:nvPr/>
            </p:nvSpPr>
            <p:spPr>
              <a:xfrm flipH="false" flipV="false" rot="0">
                <a:off x="4398876" y="1614563"/>
                <a:ext cx="810706" cy="810706"/>
              </a:xfrm>
              <a:prstGeom prst="ellipse">
                <a:avLst/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anchor="ctr" rtlCol="false" anchorCtr="false" wrap="square" lIns="91440" rIns="91440" tIns="45720" bIns="45720" vert="horz"/>
              <a:lstStyle/>
              <a:p>
                <a:pPr algn="ctr">
                  <a:defRPr/>
                </a:pPr>
                <a:r>
                  <a:rPr lang="en-US" b="true" i="false" sz="1800">
                    <a:ln/>
                    <a:solidFill>
                      <a:srgbClr val="FFFFFF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01</a:t>
                </a:r>
                <a:endParaRPr lang="en-US" sz="1100"/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flipH="false" flipV="false" rot="0">
              <a:off x="4202932" y="2721568"/>
              <a:ext cx="4414924" cy="1041223"/>
              <a:chOff x="4398876" y="1535914"/>
              <a:chExt cx="4414924" cy="1041223"/>
            </a:xfrm>
          </p:grpSpPr>
          <p:sp>
            <p:nvSpPr>
              <p:cNvPr name="TextBox 14" id="14"/>
              <p:cNvSpPr txBox="true"/>
              <p:nvPr/>
            </p:nvSpPr>
            <p:spPr>
              <a:xfrm flipH="false" flipV="false" rot="0">
                <a:off x="5355569" y="1535914"/>
                <a:ext cx="3314815" cy="4610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Step 2: Guided Practice</a:t>
                </a:r>
                <a:endParaRPr lang="en-US" sz="1100"/>
              </a:p>
            </p:txBody>
          </p:sp>
          <p:sp>
            <p:nvSpPr>
              <p:cNvPr name="TextBox 15" id="15"/>
              <p:cNvSpPr txBox="true"/>
              <p:nvPr/>
            </p:nvSpPr>
            <p:spPr>
              <a:xfrm flipH="false" flipV="false" rot="0">
                <a:off x="5355570" y="1996948"/>
                <a:ext cx="3458230" cy="58018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The teacher uses hand-over-hand guidance to help the student physically complete the task. This provides maximum support and ensures the student experiences initial success.</a:t>
                </a:r>
                <a:endParaRPr lang="en-US" sz="1100"/>
              </a:p>
            </p:txBody>
          </p:sp>
          <p:sp>
            <p:nvSpPr>
              <p:cNvPr name="TextBox 16" id="16"/>
              <p:cNvSpPr txBox="true"/>
              <p:nvPr/>
            </p:nvSpPr>
            <p:spPr>
              <a:xfrm flipH="false" flipV="false" rot="0">
                <a:off x="4398876" y="1614563"/>
                <a:ext cx="810706" cy="810706"/>
              </a:xfrm>
              <a:prstGeom prst="ellipse">
                <a:avLst/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anchor="ctr" rtlCol="false" anchorCtr="false" wrap="square" lIns="91440" rIns="91440" tIns="45720" bIns="45720" vert="horz"/>
              <a:lstStyle/>
              <a:p>
                <a:pPr algn="ctr">
                  <a:defRPr/>
                </a:pPr>
                <a:r>
                  <a:rPr lang="en-US" b="true" i="false" sz="1800">
                    <a:ln/>
                    <a:solidFill>
                      <a:srgbClr val="FFFFFF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02</a:t>
                </a:r>
                <a:endParaRPr lang="en-US" sz="1100"/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flipH="false" flipV="false" rot="0">
              <a:off x="4202932" y="3907222"/>
              <a:ext cx="4414924" cy="1041223"/>
              <a:chOff x="4398876" y="1535914"/>
              <a:chExt cx="4414924" cy="1041223"/>
            </a:xfrm>
          </p:grpSpPr>
          <p:sp>
            <p:nvSpPr>
              <p:cNvPr name="TextBox 18" id="18"/>
              <p:cNvSpPr txBox="true"/>
              <p:nvPr/>
            </p:nvSpPr>
            <p:spPr>
              <a:xfrm flipH="false" flipV="false" rot="0">
                <a:off x="5355569" y="1535914"/>
                <a:ext cx="3314815" cy="4610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Step 3: Verbal Prompts</a:t>
                </a:r>
                <a:endParaRPr lang="en-US" sz="1100"/>
              </a:p>
            </p:txBody>
          </p:sp>
          <p:sp>
            <p:nvSpPr>
              <p:cNvPr name="TextBox 19" id="19"/>
              <p:cNvSpPr txBox="true"/>
              <p:nvPr/>
            </p:nvSpPr>
            <p:spPr>
              <a:xfrm flipH="false" flipV="false" rot="0">
                <a:off x="5355570" y="1996948"/>
                <a:ext cx="3458230" cy="58018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As the student becomes more familiar, the teacher withdraws physical help and switches to verbal prompts only, such as "Now fold it in half."</a:t>
                </a:r>
                <a:endParaRPr lang="en-US" sz="1100"/>
              </a:p>
            </p:txBody>
          </p:sp>
          <p:sp>
            <p:nvSpPr>
              <p:cNvPr name="TextBox 20" id="20"/>
              <p:cNvSpPr txBox="true"/>
              <p:nvPr/>
            </p:nvSpPr>
            <p:spPr>
              <a:xfrm flipH="false" flipV="false" rot="0">
                <a:off x="4398876" y="1614563"/>
                <a:ext cx="810706" cy="810706"/>
              </a:xfrm>
              <a:prstGeom prst="ellipse">
                <a:avLst/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anchor="ctr" rtlCol="false" anchorCtr="false" wrap="square" lIns="91440" rIns="91440" tIns="45720" bIns="45720" vert="horz"/>
              <a:lstStyle/>
              <a:p>
                <a:pPr algn="ctr">
                  <a:defRPr/>
                </a:pPr>
                <a:r>
                  <a:rPr lang="en-US" b="true" i="false" sz="1800">
                    <a:ln/>
                    <a:solidFill>
                      <a:srgbClr val="FFFFFF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03</a:t>
                </a:r>
                <a:endParaRPr lang="en-US" sz="1100"/>
              </a:p>
            </p:txBody>
          </p:sp>
        </p:grpSp>
        <p:grpSp>
          <p:nvGrpSpPr>
            <p:cNvPr name="Group 21" id="21"/>
            <p:cNvGrpSpPr/>
            <p:nvPr/>
          </p:nvGrpSpPr>
          <p:grpSpPr>
            <a:xfrm flipH="false" flipV="false" rot="0">
              <a:off x="4202932" y="5092877"/>
              <a:ext cx="4414924" cy="1041223"/>
              <a:chOff x="4398876" y="1535914"/>
              <a:chExt cx="4414924" cy="1041223"/>
            </a:xfrm>
          </p:grpSpPr>
          <p:sp>
            <p:nvSpPr>
              <p:cNvPr name="TextBox 22" id="22"/>
              <p:cNvSpPr txBox="true"/>
              <p:nvPr/>
            </p:nvSpPr>
            <p:spPr>
              <a:xfrm flipH="false" flipV="false" rot="0">
                <a:off x="5355569" y="1535914"/>
                <a:ext cx="3314815" cy="4610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Step 4: Independent Practice</a:t>
                </a:r>
                <a:endParaRPr lang="en-US" sz="1100"/>
              </a:p>
            </p:txBody>
          </p:sp>
          <p:sp>
            <p:nvSpPr>
              <p:cNvPr name="TextBox 23" id="23"/>
              <p:cNvSpPr txBox="true"/>
              <p:nvPr/>
            </p:nvSpPr>
            <p:spPr>
              <a:xfrm flipH="false" flipV="false" rot="0">
                <a:off x="5355570" y="1996948"/>
                <a:ext cx="3458230" cy="58018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Finally, the teacher removes all support, allowing the student to fold the towel independently. Positive reinforcement is given at each stage to build confidence.</a:t>
                </a:r>
                <a:endParaRPr lang="en-US" sz="1100"/>
              </a:p>
            </p:txBody>
          </p:sp>
          <p:sp>
            <p:nvSpPr>
              <p:cNvPr name="TextBox 24" id="24"/>
              <p:cNvSpPr txBox="true"/>
              <p:nvPr/>
            </p:nvSpPr>
            <p:spPr>
              <a:xfrm flipH="false" flipV="false" rot="0">
                <a:off x="4398876" y="1614563"/>
                <a:ext cx="810706" cy="810706"/>
              </a:xfrm>
              <a:prstGeom prst="ellipse">
                <a:avLst/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  <p:txBody>
              <a:bodyPr anchor="ctr" rtlCol="false" anchorCtr="false" wrap="square" lIns="91440" rIns="91440" tIns="45720" bIns="45720" vert="horz"/>
              <a:lstStyle/>
              <a:p>
                <a:pPr algn="ctr">
                  <a:defRPr/>
                </a:pPr>
                <a:r>
                  <a:rPr lang="en-US" b="true" i="false" sz="1800">
                    <a:ln/>
                    <a:solidFill>
                      <a:srgbClr val="FFFFFF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04</a:t>
                </a:r>
                <a:endParaRPr lang="en-US" sz="1100"/>
              </a:p>
            </p:txBody>
          </p:sp>
        </p:grpSp>
      </p:grpSp>
      <p:sp>
        <p:nvSpPr>
          <p:cNvPr name="TextBox 25" id="25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A Practical Example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flipH="false" flipV="false" rot="0">
            <a:off x="979893" y="1130300"/>
            <a:ext cx="5598707" cy="207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40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Why Scaffolding Works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flipH="false" flipV="false" rot="0">
            <a:off x="979893" y="3287830"/>
            <a:ext cx="5598707" cy="148893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rtlCol="false" anchorCtr="false" wrap="square" lIns="91440" rIns="91440" tIns="45720" bIns="45720" vert="horz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b="false" i="false" sz="2000">
                <a:ln/>
                <a:solidFill>
                  <a:srgbClr val="000000">
                    <a:alpha val="49019"/>
                  </a:srgbClr>
                </a:solidFill>
                <a:latin typeface="Arial"/>
                <a:ea typeface="Arial"/>
                <a:cs typeface="Arial"/>
              </a:rPr>
              <a:t>This section explores the reasons why scaffolding is an effective strategy for learners with SEN. It highlights how the method prevents frustration, builds confidence, and promotes independence.</a:t>
            </a:r>
            <a:endParaRPr lang="en-US" sz="1100"/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0fc71d22-07cd-44b1-b1f3-0c80df42814d" id="2"/>
          <p:cNvGrpSpPr/>
          <p:nvPr/>
        </p:nvGrpSpPr>
        <p:grpSpPr>
          <a:xfrm flipH="false" flipV="false" rot="0">
            <a:off x="611810" y="-621028"/>
            <a:ext cx="12402733" cy="6755128"/>
            <a:chOff x="611810" y="-621028"/>
            <a:chExt cx="12402733" cy="6755128"/>
          </a:xfrm>
        </p:grpSpPr>
        <p:sp>
          <p:nvSpPr>
            <p:cNvPr name="AutoShape 3" id="3"/>
            <p:cNvSpPr/>
            <p:nvPr/>
          </p:nvSpPr>
          <p:spPr>
            <a:xfrm flipH="false" flipV="true" rot="7980000">
              <a:off x="10060167" y="-991952"/>
              <a:ext cx="2583451" cy="3325300"/>
            </a:xfrm>
            <a:custGeom>
              <a:rect l="l" t="t" r="r" b="b"/>
              <a:pathLst>
                <a:path w="2503474" h="3222357">
                  <a:moveTo>
                    <a:pt x="886248" y="2601526"/>
                  </a:moveTo>
                  <a:lnTo>
                    <a:pt x="1524133" y="3222357"/>
                  </a:lnTo>
                  <a:lnTo>
                    <a:pt x="1634527" y="3175588"/>
                  </a:lnTo>
                  <a:cubicBezTo>
                    <a:pt x="1686321" y="3151337"/>
                    <a:pt x="1731383" y="3127495"/>
                    <a:pt x="1767651" y="3104526"/>
                  </a:cubicBezTo>
                  <a:cubicBezTo>
                    <a:pt x="2057790" y="2920779"/>
                    <a:pt x="2122092" y="2626825"/>
                    <a:pt x="2005950" y="2482278"/>
                  </a:cubicBezTo>
                  <a:cubicBezTo>
                    <a:pt x="1911952" y="2314980"/>
                    <a:pt x="1511628" y="2310692"/>
                    <a:pt x="1252235" y="2429897"/>
                  </a:cubicBezTo>
                  <a:cubicBezTo>
                    <a:pt x="1216811" y="2446120"/>
                    <a:pt x="1175840" y="2464189"/>
                    <a:pt x="1131403" y="2483412"/>
                  </a:cubicBezTo>
                  <a:lnTo>
                    <a:pt x="1072345" y="2508615"/>
                  </a:lnTo>
                  <a:lnTo>
                    <a:pt x="927338" y="2581077"/>
                  </a:lnTo>
                  <a:close/>
                  <a:moveTo>
                    <a:pt x="1604048" y="90861"/>
                  </a:moveTo>
                  <a:lnTo>
                    <a:pt x="0" y="1738971"/>
                  </a:lnTo>
                  <a:lnTo>
                    <a:pt x="876186" y="2591733"/>
                  </a:lnTo>
                  <a:lnTo>
                    <a:pt x="989772" y="2543852"/>
                  </a:lnTo>
                  <a:lnTo>
                    <a:pt x="1072345" y="2508615"/>
                  </a:lnTo>
                  <a:lnTo>
                    <a:pt x="1125720" y="2481943"/>
                  </a:lnTo>
                  <a:cubicBezTo>
                    <a:pt x="1324806" y="2382945"/>
                    <a:pt x="1518378" y="2289192"/>
                    <a:pt x="1637815" y="2244182"/>
                  </a:cubicBezTo>
                  <a:cubicBezTo>
                    <a:pt x="1956313" y="2124156"/>
                    <a:pt x="2136243" y="2070664"/>
                    <a:pt x="2216386" y="1925274"/>
                  </a:cubicBezTo>
                  <a:cubicBezTo>
                    <a:pt x="2344329" y="1654121"/>
                    <a:pt x="2204537" y="1525405"/>
                    <a:pt x="2027936" y="1472063"/>
                  </a:cubicBezTo>
                  <a:cubicBezTo>
                    <a:pt x="1851335" y="1418722"/>
                    <a:pt x="1433290" y="1522681"/>
                    <a:pt x="1156780" y="1605221"/>
                  </a:cubicBezTo>
                  <a:cubicBezTo>
                    <a:pt x="880271" y="1687760"/>
                    <a:pt x="160424" y="2108923"/>
                    <a:pt x="368878" y="1967299"/>
                  </a:cubicBezTo>
                  <a:cubicBezTo>
                    <a:pt x="577331" y="1825677"/>
                    <a:pt x="2147913" y="1082220"/>
                    <a:pt x="2407503" y="755477"/>
                  </a:cubicBezTo>
                  <a:cubicBezTo>
                    <a:pt x="2667094" y="428734"/>
                    <a:pt x="2364337" y="-63793"/>
                    <a:pt x="1926424" y="6834"/>
                  </a:cubicBezTo>
                  <a:cubicBezTo>
                    <a:pt x="1871685" y="15663"/>
                    <a:pt x="1803784" y="31504"/>
                    <a:pt x="1726032" y="53605"/>
                  </a:cubicBezTo>
                  <a:close/>
                </a:path>
              </a:pathLst>
            </a:custGeom>
            <a:ln w="254000">
              <a:solidFill>
                <a:srgbClr val="00C898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name="Group 4" id="4"/>
            <p:cNvGrpSpPr/>
            <p:nvPr/>
          </p:nvGrpSpPr>
          <p:grpSpPr>
            <a:xfrm flipH="false" flipV="false" rot="0">
              <a:off x="660400" y="3600918"/>
              <a:ext cx="4011303" cy="2368082"/>
              <a:chOff x="660400" y="3600918"/>
              <a:chExt cx="4011303" cy="2368082"/>
            </a:xfrm>
          </p:grpSpPr>
          <p:sp>
            <p:nvSpPr>
              <p:cNvPr name="AutoShape 5" id="5"/>
              <p:cNvSpPr/>
              <p:nvPr/>
            </p:nvSpPr>
            <p:spPr>
              <a:xfrm flipH="false" flipV="false" rot="0">
                <a:off x="1301970" y="3805767"/>
                <a:ext cx="3369733" cy="2163233"/>
              </a:xfrm>
              <a:prstGeom prst="roundRect">
                <a:avLst>
                  <a:gd name="adj" fmla="val 3458"/>
                </a:avLst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6" id="6"/>
              <p:cNvSpPr/>
              <p:nvPr/>
            </p:nvSpPr>
            <p:spPr>
              <a:xfrm flipH="false" flipV="false" rot="0">
                <a:off x="660400" y="3600918"/>
                <a:ext cx="3905250" cy="2241082"/>
              </a:xfrm>
              <a:prstGeom prst="roundRect">
                <a:avLst>
                  <a:gd name="adj" fmla="val 3483"/>
                </a:avLst>
              </a:prstGeom>
              <a:blipFill rotWithShape="true">
                <a:blip r:embed="rId2">
                  <a:alphaModFix amt="100000"/>
                  <a:alphaModFix amt="100000"/>
                </a:blip>
                <a:stretch>
                  <a:fillRect l="0" r="0" t="-13786" b="-39598"/>
                </a:stretch>
              </a:blipFill>
              <a:ln>
                <a:prstDash val="solid"/>
                <a:headEnd type="none"/>
                <a:tailEnd type="none"/>
              </a:ln>
            </p:spPr>
          </p:sp>
        </p:grpSp>
        <p:sp>
          <p:nvSpPr>
            <p:cNvPr name="TextBox 7" id="7"/>
            <p:cNvSpPr txBox="true"/>
            <p:nvPr/>
          </p:nvSpPr>
          <p:spPr>
            <a:xfrm flipH="false" flipV="false" rot="0">
              <a:off x="611810" y="1498710"/>
              <a:ext cx="4059893" cy="1470309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anchor="b" rtlCol="false" anchorCtr="false" wrap="square" lIns="91440" rIns="91440" tIns="45720" bIns="45720" vert="horz"/>
            <a:lstStyle/>
            <a:p>
              <a:pPr algn="l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en-US" b="true" i="false" sz="2400">
                  <a:ln/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Creating a Safe Learning Environment</a:t>
              </a:r>
              <a:endParaRPr lang="en-US" sz="1100"/>
            </a:p>
          </p:txBody>
        </p:sp>
        <p:grpSp>
          <p:nvGrpSpPr>
            <p:cNvPr name="Group 8" id="8"/>
            <p:cNvGrpSpPr/>
            <p:nvPr/>
          </p:nvGrpSpPr>
          <p:grpSpPr>
            <a:xfrm flipH="false" flipV="false" rot="0">
              <a:off x="5188152" y="3530211"/>
              <a:ext cx="2954957" cy="1222251"/>
              <a:chOff x="5365751" y="3924797"/>
              <a:chExt cx="2954957" cy="1222251"/>
            </a:xfrm>
          </p:grpSpPr>
          <p:sp>
            <p:nvSpPr>
              <p:cNvPr name="TextBox 9" id="9"/>
              <p:cNvSpPr txBox="true"/>
              <p:nvPr/>
            </p:nvSpPr>
            <p:spPr>
              <a:xfrm flipH="false" flipV="false" rot="0">
                <a:off x="5365751" y="3924797"/>
                <a:ext cx="2954956" cy="49192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Preventing Frustration</a:t>
                </a:r>
                <a:endParaRPr lang="en-US" sz="1100"/>
              </a:p>
            </p:txBody>
          </p:sp>
          <p:sp>
            <p:nvSpPr>
              <p:cNvPr name="TextBox 10" id="10"/>
              <p:cNvSpPr txBox="true"/>
              <p:nvPr/>
            </p:nvSpPr>
            <p:spPr>
              <a:xfrm flipH="false" flipV="false" rot="0">
                <a:off x="5365752" y="4416722"/>
                <a:ext cx="2954956" cy="730326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Learners with SEN often feel overwhelmed when facing new, complex skills. Scaffolding breaks the task into manageable steps, preventing the learner from becoming frustrated or giving up.</a:t>
                </a:r>
                <a:endParaRPr lang="en-US" sz="1100"/>
              </a:p>
            </p:txBody>
          </p:sp>
        </p:grpSp>
        <p:grpSp>
          <p:nvGrpSpPr>
            <p:cNvPr name="Group 11" id="11"/>
            <p:cNvGrpSpPr/>
            <p:nvPr/>
          </p:nvGrpSpPr>
          <p:grpSpPr>
            <a:xfrm flipH="false" flipV="false" rot="0">
              <a:off x="5048761" y="1346185"/>
              <a:ext cx="3094346" cy="1930758"/>
              <a:chOff x="5135453" y="1498710"/>
              <a:chExt cx="3094346" cy="1930758"/>
            </a:xfrm>
          </p:grpSpPr>
          <p:sp>
            <p:nvSpPr>
              <p:cNvPr name="AutoShape 12" id="12"/>
              <p:cNvSpPr/>
              <p:nvPr/>
            </p:nvSpPr>
            <p:spPr>
              <a:xfrm flipH="false" flipV="false" rot="0">
                <a:off x="5135453" y="1498710"/>
                <a:ext cx="2036454" cy="1168134"/>
              </a:xfrm>
              <a:prstGeom prst="roundRect">
                <a:avLst>
                  <a:gd name="adj" fmla="val 3458"/>
                </a:avLst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13" id="13"/>
              <p:cNvSpPr/>
              <p:nvPr/>
            </p:nvSpPr>
            <p:spPr>
              <a:xfrm flipH="false" flipV="false" rot="0">
                <a:off x="5249444" y="1596185"/>
                <a:ext cx="2980355" cy="1833283"/>
              </a:xfrm>
              <a:prstGeom prst="roundRect">
                <a:avLst>
                  <a:gd name="adj" fmla="val 3483"/>
                </a:avLst>
              </a:prstGeom>
              <a:blipFill rotWithShape="true">
                <a:blip r:embed="rId3">
                  <a:alphaModFix amt="100000"/>
                  <a:alphaModFix amt="100000"/>
                </a:blip>
                <a:stretch>
                  <a:fillRect l="0" r="0" t="-15356" b="-65124"/>
                </a:stretch>
              </a:blip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14" id="14"/>
            <p:cNvGrpSpPr/>
            <p:nvPr/>
          </p:nvGrpSpPr>
          <p:grpSpPr>
            <a:xfrm flipH="false" flipV="false" rot="0">
              <a:off x="8460409" y="3530211"/>
              <a:ext cx="2954957" cy="1222251"/>
              <a:chOff x="5365751" y="3924797"/>
              <a:chExt cx="2954957" cy="1222251"/>
            </a:xfrm>
          </p:grpSpPr>
          <p:sp>
            <p:nvSpPr>
              <p:cNvPr name="TextBox 15" id="15"/>
              <p:cNvSpPr txBox="true"/>
              <p:nvPr/>
            </p:nvSpPr>
            <p:spPr>
              <a:xfrm flipH="false" flipV="false" rot="0">
                <a:off x="5365751" y="3924797"/>
                <a:ext cx="2954956" cy="49192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Experiencing Small Wins</a:t>
                </a:r>
                <a:endParaRPr lang="en-US" sz="1100"/>
              </a:p>
            </p:txBody>
          </p:sp>
          <p:sp>
            <p:nvSpPr>
              <p:cNvPr name="TextBox 16" id="16"/>
              <p:cNvSpPr txBox="true"/>
              <p:nvPr/>
            </p:nvSpPr>
            <p:spPr>
              <a:xfrm flipH="false" flipV="false" rot="0">
                <a:off x="5365752" y="4416722"/>
                <a:ext cx="2954956" cy="730326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By providing initial high support, scaffolding ensures the learner can successfully complete the task from the beginning. These repeated small successes build the learner's confidence and motivation.</a:t>
                </a:r>
                <a:endParaRPr lang="en-US" sz="1100"/>
              </a:p>
            </p:txBody>
          </p:sp>
        </p:grpSp>
        <p:grpSp>
          <p:nvGrpSpPr>
            <p:cNvPr name="Group 17" id="17"/>
            <p:cNvGrpSpPr/>
            <p:nvPr/>
          </p:nvGrpSpPr>
          <p:grpSpPr>
            <a:xfrm flipH="false" flipV="false" rot="0">
              <a:off x="8435009" y="1443660"/>
              <a:ext cx="3083891" cy="1927165"/>
              <a:chOff x="8521701" y="1596185"/>
              <a:chExt cx="3083891" cy="1927165"/>
            </a:xfrm>
          </p:grpSpPr>
          <p:sp>
            <p:nvSpPr>
              <p:cNvPr name="AutoShape 18" id="18"/>
              <p:cNvSpPr/>
              <p:nvPr/>
            </p:nvSpPr>
            <p:spPr>
              <a:xfrm flipH="false" flipV="false" rot="0">
                <a:off x="9569138" y="2355216"/>
                <a:ext cx="2036454" cy="1168134"/>
              </a:xfrm>
              <a:prstGeom prst="roundRect">
                <a:avLst>
                  <a:gd name="adj" fmla="val 3458"/>
                </a:avLst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19" id="19"/>
              <p:cNvSpPr/>
              <p:nvPr/>
            </p:nvSpPr>
            <p:spPr>
              <a:xfrm flipH="false" flipV="false" rot="0">
                <a:off x="8521701" y="1596185"/>
                <a:ext cx="2980355" cy="1833283"/>
              </a:xfrm>
              <a:prstGeom prst="roundRect">
                <a:avLst>
                  <a:gd name="adj" fmla="val 3483"/>
                </a:avLst>
              </a:prstGeom>
              <a:blipFill rotWithShape="true">
                <a:blip r:embed="rId4">
                  <a:alphaModFix amt="100000"/>
                  <a:alphaModFix amt="100000"/>
                </a:blip>
                <a:stretch>
                  <a:fillRect l="0" r="0" t="-1862" b="-1862"/>
                </a:stretch>
              </a:blip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20" id="20"/>
            <p:cNvGrpSpPr/>
            <p:nvPr/>
          </p:nvGrpSpPr>
          <p:grpSpPr>
            <a:xfrm flipH="false" flipV="false" rot="0">
              <a:off x="5188152" y="4911849"/>
              <a:ext cx="6227214" cy="1222251"/>
              <a:chOff x="5365751" y="3924797"/>
              <a:chExt cx="6227214" cy="1222251"/>
            </a:xfrm>
          </p:grpSpPr>
          <p:sp>
            <p:nvSpPr>
              <p:cNvPr name="TextBox 21" id="21"/>
              <p:cNvSpPr txBox="true"/>
              <p:nvPr/>
            </p:nvSpPr>
            <p:spPr>
              <a:xfrm flipH="false" flipV="false" rot="0">
                <a:off x="5365751" y="3924797"/>
                <a:ext cx="6227214" cy="49192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Fostering a Growth Mindset</a:t>
                </a:r>
                <a:endParaRPr lang="en-US" sz="1100"/>
              </a:p>
            </p:txBody>
          </p:sp>
          <p:sp>
            <p:nvSpPr>
              <p:cNvPr name="TextBox 22" id="22"/>
              <p:cNvSpPr txBox="true"/>
              <p:nvPr/>
            </p:nvSpPr>
            <p:spPr>
              <a:xfrm flipH="false" flipV="false" rot="0">
                <a:off x="5365752" y="4416722"/>
                <a:ext cx="6227213" cy="730326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The gradual reduction of support encourages the learner to take on more responsibility, fostering a belief in their own ability to learn and improve.</a:t>
                </a:r>
                <a:endParaRPr lang="en-US" sz="1100"/>
              </a:p>
            </p:txBody>
          </p:sp>
        </p:grpSp>
      </p:grpSp>
      <p:sp>
        <p:nvSpPr>
          <p:cNvPr name="TextBox 23" id="23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Building Confidence</a:t>
            </a:r>
            <a:endParaRPr lang="en-US" sz="1100"/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d84176c8-20fb-41a1-96b6-c41f8240b87b" id="2"/>
          <p:cNvGrpSpPr/>
          <p:nvPr/>
        </p:nvGrpSpPr>
        <p:grpSpPr>
          <a:xfrm flipH="false" flipV="false" rot="0">
            <a:off x="660400" y="-280887"/>
            <a:ext cx="11821947" cy="6414987"/>
            <a:chOff x="660400" y="-280887"/>
            <a:chExt cx="11821947" cy="6414987"/>
          </a:xfrm>
        </p:grpSpPr>
        <p:sp>
          <p:nvSpPr>
            <p:cNvPr name="AutoShape 3" id="3"/>
            <p:cNvSpPr/>
            <p:nvPr/>
          </p:nvSpPr>
          <p:spPr>
            <a:xfrm flipH="false" flipV="false" rot="8040000">
              <a:off x="10500770" y="-267836"/>
              <a:ext cx="1994628" cy="1968526"/>
            </a:xfrm>
            <a:custGeom>
              <a:rect l="l" t="t" r="r" b="b"/>
              <a:pathLst>
                <a:path w="1994628" h="1968526">
                  <a:moveTo>
                    <a:pt x="511842" y="488422"/>
                  </a:moveTo>
                  <a:lnTo>
                    <a:pt x="1003265" y="595"/>
                  </a:lnTo>
                  <a:lnTo>
                    <a:pt x="1071581" y="0"/>
                  </a:lnTo>
                  <a:cubicBezTo>
                    <a:pt x="1341568" y="97"/>
                    <a:pt x="1581270" y="8575"/>
                    <a:pt x="1697590" y="33238"/>
                  </a:cubicBezTo>
                  <a:cubicBezTo>
                    <a:pt x="1775137" y="49681"/>
                    <a:pt x="1882335" y="84940"/>
                    <a:pt x="1920583" y="118723"/>
                  </a:cubicBezTo>
                  <a:cubicBezTo>
                    <a:pt x="2035324" y="220074"/>
                    <a:pt x="2036247" y="473016"/>
                    <a:pt x="1782468" y="535710"/>
                  </a:cubicBezTo>
                  <a:cubicBezTo>
                    <a:pt x="1560411" y="590567"/>
                    <a:pt x="857208" y="489012"/>
                    <a:pt x="518359" y="488277"/>
                  </a:cubicBezTo>
                  <a:close/>
                  <a:moveTo>
                    <a:pt x="962212" y="1965824"/>
                  </a:moveTo>
                  <a:lnTo>
                    <a:pt x="0" y="996518"/>
                  </a:lnTo>
                  <a:lnTo>
                    <a:pt x="430036" y="569629"/>
                  </a:lnTo>
                  <a:lnTo>
                    <a:pt x="464981" y="580543"/>
                  </a:lnTo>
                  <a:cubicBezTo>
                    <a:pt x="744438" y="661543"/>
                    <a:pt x="1392417" y="774859"/>
                    <a:pt x="1559336" y="871791"/>
                  </a:cubicBezTo>
                  <a:cubicBezTo>
                    <a:pt x="1613840" y="903442"/>
                    <a:pt x="1660036" y="941773"/>
                    <a:pt x="1695264" y="982159"/>
                  </a:cubicBezTo>
                  <a:cubicBezTo>
                    <a:pt x="1800949" y="1103318"/>
                    <a:pt x="1807928" y="1242974"/>
                    <a:pt x="1644415" y="1276269"/>
                  </a:cubicBezTo>
                  <a:cubicBezTo>
                    <a:pt x="1426399" y="1320663"/>
                    <a:pt x="307953" y="1083895"/>
                    <a:pt x="251233" y="1138155"/>
                  </a:cubicBezTo>
                  <a:cubicBezTo>
                    <a:pt x="194514" y="1192414"/>
                    <a:pt x="1148116" y="1463710"/>
                    <a:pt x="1304096" y="1601825"/>
                  </a:cubicBezTo>
                  <a:cubicBezTo>
                    <a:pt x="1460076" y="1739939"/>
                    <a:pt x="1408673" y="1958621"/>
                    <a:pt x="1187111" y="1966842"/>
                  </a:cubicBezTo>
                  <a:cubicBezTo>
                    <a:pt x="1159416" y="1967870"/>
                    <a:pt x="1122858" y="1968615"/>
                    <a:pt x="1079692" y="1968518"/>
                  </a:cubicBezTo>
                  <a:close/>
                </a:path>
              </a:pathLst>
            </a:custGeom>
            <a:solidFill>
              <a:srgbClr val="7B31D3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TextBox 4" id="4"/>
            <p:cNvSpPr txBox="true"/>
            <p:nvPr/>
          </p:nvSpPr>
          <p:spPr>
            <a:xfrm flipH="false" flipV="false" rot="0">
              <a:off x="1200711" y="1363483"/>
              <a:ext cx="9777876" cy="628356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anchor="b" rtlCol="false" anchorCtr="false" wrap="square" lIns="91440" rIns="91440" tIns="45720" bIns="45720" vert="horz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en-US" b="true" i="false" sz="2400">
                  <a:ln/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The Path to Self-Directed Learning</a:t>
              </a:r>
              <a:endParaRPr lang="en-US" sz="1100"/>
            </a:p>
          </p:txBody>
        </p:sp>
        <p:grpSp>
          <p:nvGrpSpPr>
            <p:cNvPr name="Group 5" id="5"/>
            <p:cNvGrpSpPr/>
            <p:nvPr/>
          </p:nvGrpSpPr>
          <p:grpSpPr>
            <a:xfrm flipH="false" flipV="false" rot="0">
              <a:off x="660400" y="2604304"/>
              <a:ext cx="3304370" cy="3269998"/>
              <a:chOff x="593098" y="2604304"/>
              <a:chExt cx="3304370" cy="3269998"/>
            </a:xfrm>
          </p:grpSpPr>
          <p:sp>
            <p:nvSpPr>
              <p:cNvPr name="TextBox 6" id="6"/>
              <p:cNvSpPr txBox="true"/>
              <p:nvPr/>
            </p:nvSpPr>
            <p:spPr>
              <a:xfrm flipH="false" flipV="false" rot="0">
                <a:off x="593099" y="3330188"/>
                <a:ext cx="3304369" cy="143677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The structured withdrawal of support is key. As the learner masters each step, they naturally take on more of the task, moving from dependence on the teacher to independent performance.</a:t>
                </a:r>
                <a:endParaRPr lang="en-US" sz="1100"/>
              </a:p>
            </p:txBody>
          </p:sp>
          <p:sp>
            <p:nvSpPr>
              <p:cNvPr name="TextBox 7" id="7"/>
              <p:cNvSpPr txBox="true"/>
              <p:nvPr/>
            </p:nvSpPr>
            <p:spPr>
              <a:xfrm flipH="false" flipV="false" rot="0">
                <a:off x="593098" y="2604304"/>
                <a:ext cx="3304369" cy="72588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Gradual Release of Responsibility</a:t>
                </a:r>
                <a:endParaRPr lang="en-US" sz="1100"/>
              </a:p>
            </p:txBody>
          </p:sp>
          <p:sp>
            <p:nvSpPr>
              <p:cNvPr name="AutoShape 8" id="8"/>
              <p:cNvSpPr/>
              <p:nvPr/>
            </p:nvSpPr>
            <p:spPr>
              <a:xfrm flipH="false" flipV="false" rot="0">
                <a:off x="660399" y="5045882"/>
                <a:ext cx="828420" cy="828420"/>
              </a:xfrm>
              <a:custGeom>
                <a:rect l="l" t="t" r="r" b="b"/>
                <a:pathLst>
                  <a:path w="6828" h="6549">
                    <a:moveTo>
                      <a:pt x="6826" y="1453"/>
                    </a:moveTo>
                    <a:cubicBezTo>
                      <a:pt x="6825" y="1448"/>
                      <a:pt x="6826" y="1444"/>
                      <a:pt x="6824" y="1439"/>
                    </a:cubicBezTo>
                    <a:cubicBezTo>
                      <a:pt x="6822" y="1435"/>
                      <a:pt x="6820" y="1430"/>
                      <a:pt x="6818" y="1426"/>
                    </a:cubicBezTo>
                    <a:cubicBezTo>
                      <a:pt x="6816" y="1423"/>
                      <a:pt x="6815" y="1419"/>
                      <a:pt x="6813" y="1416"/>
                    </a:cubicBezTo>
                    <a:cubicBezTo>
                      <a:pt x="6808" y="1408"/>
                      <a:pt x="6802" y="1401"/>
                      <a:pt x="6796" y="1395"/>
                    </a:cubicBezTo>
                    <a:lnTo>
                      <a:pt x="5432" y="35"/>
                    </a:lnTo>
                    <a:cubicBezTo>
                      <a:pt x="5406" y="10"/>
                      <a:pt x="5371" y="0"/>
                      <a:pt x="5335" y="0"/>
                    </a:cubicBezTo>
                    <a:lnTo>
                      <a:pt x="1515" y="0"/>
                    </a:lnTo>
                    <a:cubicBezTo>
                      <a:pt x="1479" y="0"/>
                      <a:pt x="1444" y="10"/>
                      <a:pt x="1418" y="35"/>
                    </a:cubicBezTo>
                    <a:lnTo>
                      <a:pt x="54" y="1397"/>
                    </a:lnTo>
                    <a:cubicBezTo>
                      <a:pt x="48" y="1404"/>
                      <a:pt x="42" y="1409"/>
                      <a:pt x="37" y="1417"/>
                    </a:cubicBezTo>
                    <a:cubicBezTo>
                      <a:pt x="35" y="1420"/>
                      <a:pt x="33" y="1423"/>
                      <a:pt x="32" y="1426"/>
                    </a:cubicBezTo>
                    <a:cubicBezTo>
                      <a:pt x="29" y="1431"/>
                      <a:pt x="27" y="1435"/>
                      <a:pt x="25" y="1440"/>
                    </a:cubicBezTo>
                    <a:cubicBezTo>
                      <a:pt x="23" y="1444"/>
                      <a:pt x="22" y="1449"/>
                      <a:pt x="20" y="1453"/>
                    </a:cubicBezTo>
                    <a:cubicBezTo>
                      <a:pt x="19" y="1457"/>
                      <a:pt x="11" y="1461"/>
                      <a:pt x="10" y="1465"/>
                    </a:cubicBezTo>
                    <a:cubicBezTo>
                      <a:pt x="8" y="1474"/>
                      <a:pt x="0" y="1483"/>
                      <a:pt x="0" y="1491"/>
                    </a:cubicBezTo>
                    <a:lnTo>
                      <a:pt x="0" y="3947"/>
                    </a:lnTo>
                    <a:lnTo>
                      <a:pt x="0" y="6403"/>
                    </a:lnTo>
                    <a:cubicBezTo>
                      <a:pt x="0" y="6479"/>
                      <a:pt x="75" y="6549"/>
                      <a:pt x="151" y="6549"/>
                    </a:cubicBezTo>
                    <a:lnTo>
                      <a:pt x="6700" y="6549"/>
                    </a:lnTo>
                    <a:cubicBezTo>
                      <a:pt x="6775" y="6549"/>
                      <a:pt x="6822" y="6479"/>
                      <a:pt x="6822" y="6403"/>
                    </a:cubicBezTo>
                    <a:lnTo>
                      <a:pt x="6822" y="3947"/>
                    </a:lnTo>
                    <a:lnTo>
                      <a:pt x="6822" y="1491"/>
                    </a:lnTo>
                    <a:cubicBezTo>
                      <a:pt x="6822" y="1483"/>
                      <a:pt x="6828" y="1474"/>
                      <a:pt x="6826" y="1465"/>
                    </a:cubicBezTo>
                    <a:cubicBezTo>
                      <a:pt x="6825" y="1461"/>
                      <a:pt x="6827" y="1457"/>
                      <a:pt x="6826" y="1453"/>
                    </a:cubicBezTo>
                    <a:close/>
                    <a:moveTo>
                      <a:pt x="1571" y="273"/>
                    </a:moveTo>
                    <a:lnTo>
                      <a:pt x="5279" y="273"/>
                    </a:lnTo>
                    <a:lnTo>
                      <a:pt x="6370" y="1364"/>
                    </a:lnTo>
                    <a:lnTo>
                      <a:pt x="4380" y="1364"/>
                    </a:lnTo>
                    <a:cubicBezTo>
                      <a:pt x="4305" y="1364"/>
                      <a:pt x="4244" y="1421"/>
                      <a:pt x="4244" y="1496"/>
                    </a:cubicBezTo>
                    <a:cubicBezTo>
                      <a:pt x="4244" y="1947"/>
                      <a:pt x="3876" y="2312"/>
                      <a:pt x="3425" y="2312"/>
                    </a:cubicBezTo>
                    <a:cubicBezTo>
                      <a:pt x="2974" y="2312"/>
                      <a:pt x="2606" y="1949"/>
                      <a:pt x="2606" y="1497"/>
                    </a:cubicBezTo>
                    <a:cubicBezTo>
                      <a:pt x="2606" y="1422"/>
                      <a:pt x="2545" y="1364"/>
                      <a:pt x="2470" y="1364"/>
                    </a:cubicBezTo>
                    <a:lnTo>
                      <a:pt x="480" y="1364"/>
                    </a:lnTo>
                    <a:lnTo>
                      <a:pt x="1571" y="273"/>
                    </a:lnTo>
                    <a:close/>
                    <a:moveTo>
                      <a:pt x="6549" y="6276"/>
                    </a:moveTo>
                    <a:lnTo>
                      <a:pt x="273" y="6276"/>
                    </a:lnTo>
                    <a:lnTo>
                      <a:pt x="273" y="4093"/>
                    </a:lnTo>
                    <a:lnTo>
                      <a:pt x="2342" y="4093"/>
                    </a:lnTo>
                    <a:cubicBezTo>
                      <a:pt x="2409" y="4605"/>
                      <a:pt x="2869" y="5048"/>
                      <a:pt x="3425" y="5048"/>
                    </a:cubicBezTo>
                    <a:cubicBezTo>
                      <a:pt x="3981" y="5048"/>
                      <a:pt x="4441" y="4605"/>
                      <a:pt x="4508" y="4093"/>
                    </a:cubicBezTo>
                    <a:lnTo>
                      <a:pt x="6549" y="4093"/>
                    </a:lnTo>
                    <a:lnTo>
                      <a:pt x="6549" y="6276"/>
                    </a:lnTo>
                    <a:close/>
                    <a:moveTo>
                      <a:pt x="2618" y="4093"/>
                    </a:moveTo>
                    <a:lnTo>
                      <a:pt x="4232" y="4093"/>
                    </a:lnTo>
                    <a:cubicBezTo>
                      <a:pt x="4167" y="4468"/>
                      <a:pt x="3830" y="4775"/>
                      <a:pt x="3425" y="4775"/>
                    </a:cubicBezTo>
                    <a:cubicBezTo>
                      <a:pt x="3020" y="4775"/>
                      <a:pt x="2683" y="4468"/>
                      <a:pt x="2618" y="4093"/>
                    </a:cubicBezTo>
                    <a:close/>
                    <a:moveTo>
                      <a:pt x="6549" y="3820"/>
                    </a:moveTo>
                    <a:lnTo>
                      <a:pt x="4380" y="3820"/>
                    </a:lnTo>
                    <a:lnTo>
                      <a:pt x="2470" y="3820"/>
                    </a:lnTo>
                    <a:lnTo>
                      <a:pt x="273" y="3820"/>
                    </a:lnTo>
                    <a:lnTo>
                      <a:pt x="273" y="1637"/>
                    </a:lnTo>
                    <a:lnTo>
                      <a:pt x="2342" y="1637"/>
                    </a:lnTo>
                    <a:cubicBezTo>
                      <a:pt x="2409" y="2149"/>
                      <a:pt x="2869" y="2592"/>
                      <a:pt x="3425" y="2592"/>
                    </a:cubicBezTo>
                    <a:cubicBezTo>
                      <a:pt x="3981" y="2592"/>
                      <a:pt x="4441" y="2149"/>
                      <a:pt x="4508" y="1637"/>
                    </a:cubicBezTo>
                    <a:lnTo>
                      <a:pt x="6549" y="1637"/>
                    </a:lnTo>
                    <a:lnTo>
                      <a:pt x="6549" y="3820"/>
                    </a:lnTo>
                    <a:close/>
                  </a:path>
                </a:pathLst>
              </a:custGeom>
              <a:solidFill>
                <a:srgbClr val="00C898">
                  <a:alpha val="100000"/>
                </a:srgbClr>
              </a:solidFill>
              <a:ln w="12700">
                <a:solidFill>
                  <a:srgbClr val="00C898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9" id="9"/>
            <p:cNvGrpSpPr/>
            <p:nvPr/>
          </p:nvGrpSpPr>
          <p:grpSpPr>
            <a:xfrm flipH="false" flipV="false" rot="0">
              <a:off x="4437465" y="2604304"/>
              <a:ext cx="3304370" cy="3269998"/>
              <a:chOff x="3588050" y="2604304"/>
              <a:chExt cx="3304370" cy="3269998"/>
            </a:xfrm>
          </p:grpSpPr>
          <p:sp>
            <p:nvSpPr>
              <p:cNvPr name="TextBox 10" id="10"/>
              <p:cNvSpPr txBox="true"/>
              <p:nvPr/>
            </p:nvSpPr>
            <p:spPr>
              <a:xfrm flipH="false" flipV="false" rot="0">
                <a:off x="3588051" y="3330188"/>
                <a:ext cx="3304369" cy="143677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By facing manageable challenges within their Zone of Proximal Development (ZPD), learners develop their own strategies and problem-solving skills.</a:t>
                </a:r>
                <a:endParaRPr lang="en-US" sz="1100"/>
              </a:p>
            </p:txBody>
          </p:sp>
          <p:sp>
            <p:nvSpPr>
              <p:cNvPr name="TextBox 11" id="11"/>
              <p:cNvSpPr txBox="true"/>
              <p:nvPr/>
            </p:nvSpPr>
            <p:spPr>
              <a:xfrm flipH="false" flipV="false" rot="0">
                <a:off x="3588050" y="2604304"/>
                <a:ext cx="3304369" cy="72588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Developing Problem-Solving Skills</a:t>
                </a:r>
                <a:endParaRPr lang="en-US" sz="1100"/>
              </a:p>
            </p:txBody>
          </p:sp>
          <p:sp>
            <p:nvSpPr>
              <p:cNvPr name="AutoShape 12" id="12"/>
              <p:cNvSpPr/>
              <p:nvPr/>
            </p:nvSpPr>
            <p:spPr>
              <a:xfrm flipH="false" flipV="false" rot="0">
                <a:off x="3743000" y="5049546"/>
                <a:ext cx="824756" cy="824756"/>
              </a:xfrm>
              <a:custGeom>
                <a:rect l="l" t="t" r="r" b="b"/>
                <a:pathLst>
                  <a:path w="773" h="773">
                    <a:moveTo>
                      <a:pt x="676" y="643"/>
                    </a:moveTo>
                    <a:cubicBezTo>
                      <a:pt x="736" y="575"/>
                      <a:pt x="773" y="485"/>
                      <a:pt x="773" y="387"/>
                    </a:cubicBezTo>
                    <a:cubicBezTo>
                      <a:pt x="773" y="284"/>
                      <a:pt x="733" y="191"/>
                      <a:pt x="668" y="122"/>
                    </a:cubicBezTo>
                    <a:lnTo>
                      <a:pt x="668" y="122"/>
                    </a:lnTo>
                    <a:cubicBezTo>
                      <a:pt x="668" y="122"/>
                      <a:pt x="668" y="122"/>
                      <a:pt x="668" y="122"/>
                    </a:cubicBezTo>
                    <a:cubicBezTo>
                      <a:pt x="600" y="50"/>
                      <a:pt x="506" y="4"/>
                      <a:pt x="400" y="0"/>
                    </a:cubicBezTo>
                    <a:lnTo>
                      <a:pt x="400" y="0"/>
                    </a:lnTo>
                    <a:lnTo>
                      <a:pt x="393" y="0"/>
                    </a:lnTo>
                    <a:cubicBezTo>
                      <a:pt x="391" y="0"/>
                      <a:pt x="389" y="0"/>
                      <a:pt x="387" y="0"/>
                    </a:cubicBezTo>
                    <a:cubicBezTo>
                      <a:pt x="385" y="0"/>
                      <a:pt x="383" y="0"/>
                      <a:pt x="381" y="0"/>
                    </a:cubicBezTo>
                    <a:lnTo>
                      <a:pt x="373" y="0"/>
                    </a:lnTo>
                    <a:lnTo>
                      <a:pt x="373" y="0"/>
                    </a:lnTo>
                    <a:cubicBezTo>
                      <a:pt x="268" y="4"/>
                      <a:pt x="173" y="50"/>
                      <a:pt x="105" y="122"/>
                    </a:cubicBezTo>
                    <a:cubicBezTo>
                      <a:pt x="105" y="122"/>
                      <a:pt x="105" y="122"/>
                      <a:pt x="105" y="122"/>
                    </a:cubicBezTo>
                    <a:cubicBezTo>
                      <a:pt x="105" y="122"/>
                      <a:pt x="105" y="122"/>
                      <a:pt x="105" y="122"/>
                    </a:cubicBezTo>
                    <a:cubicBezTo>
                      <a:pt x="40" y="191"/>
                      <a:pt x="0" y="284"/>
                      <a:pt x="0" y="387"/>
                    </a:cubicBezTo>
                    <a:cubicBezTo>
                      <a:pt x="0" y="485"/>
                      <a:pt x="37" y="575"/>
                      <a:pt x="97" y="643"/>
                    </a:cubicBezTo>
                    <a:cubicBezTo>
                      <a:pt x="98" y="643"/>
                      <a:pt x="98" y="643"/>
                      <a:pt x="98" y="643"/>
                    </a:cubicBezTo>
                    <a:cubicBezTo>
                      <a:pt x="98" y="644"/>
                      <a:pt x="98" y="644"/>
                      <a:pt x="99" y="644"/>
                    </a:cubicBezTo>
                    <a:cubicBezTo>
                      <a:pt x="167" y="720"/>
                      <a:pt x="264" y="769"/>
                      <a:pt x="373" y="773"/>
                    </a:cubicBezTo>
                    <a:lnTo>
                      <a:pt x="373" y="773"/>
                    </a:lnTo>
                    <a:lnTo>
                      <a:pt x="381" y="773"/>
                    </a:lnTo>
                    <a:cubicBezTo>
                      <a:pt x="383" y="773"/>
                      <a:pt x="385" y="773"/>
                      <a:pt x="387" y="773"/>
                    </a:cubicBezTo>
                    <a:cubicBezTo>
                      <a:pt x="389" y="773"/>
                      <a:pt x="391" y="773"/>
                      <a:pt x="393" y="773"/>
                    </a:cubicBezTo>
                    <a:lnTo>
                      <a:pt x="400" y="773"/>
                    </a:lnTo>
                    <a:lnTo>
                      <a:pt x="400" y="773"/>
                    </a:lnTo>
                    <a:cubicBezTo>
                      <a:pt x="509" y="769"/>
                      <a:pt x="607" y="720"/>
                      <a:pt x="675" y="644"/>
                    </a:cubicBezTo>
                    <a:cubicBezTo>
                      <a:pt x="675" y="644"/>
                      <a:pt x="675" y="644"/>
                      <a:pt x="676" y="643"/>
                    </a:cubicBezTo>
                    <a:cubicBezTo>
                      <a:pt x="676" y="643"/>
                      <a:pt x="676" y="643"/>
                      <a:pt x="676" y="643"/>
                    </a:cubicBezTo>
                    <a:close/>
                    <a:moveTo>
                      <a:pt x="27" y="400"/>
                    </a:moveTo>
                    <a:lnTo>
                      <a:pt x="187" y="400"/>
                    </a:lnTo>
                    <a:cubicBezTo>
                      <a:pt x="189" y="457"/>
                      <a:pt x="200" y="511"/>
                      <a:pt x="219" y="563"/>
                    </a:cubicBezTo>
                    <a:cubicBezTo>
                      <a:pt x="181" y="577"/>
                      <a:pt x="145" y="595"/>
                      <a:pt x="111" y="618"/>
                    </a:cubicBezTo>
                    <a:cubicBezTo>
                      <a:pt x="61" y="559"/>
                      <a:pt x="30" y="483"/>
                      <a:pt x="27" y="400"/>
                    </a:cubicBezTo>
                    <a:close/>
                    <a:moveTo>
                      <a:pt x="118" y="147"/>
                    </a:moveTo>
                    <a:cubicBezTo>
                      <a:pt x="152" y="169"/>
                      <a:pt x="187" y="186"/>
                      <a:pt x="224" y="199"/>
                    </a:cubicBezTo>
                    <a:cubicBezTo>
                      <a:pt x="201" y="253"/>
                      <a:pt x="189" y="313"/>
                      <a:pt x="187" y="373"/>
                    </a:cubicBezTo>
                    <a:lnTo>
                      <a:pt x="27" y="373"/>
                    </a:lnTo>
                    <a:cubicBezTo>
                      <a:pt x="30" y="287"/>
                      <a:pt x="64" y="208"/>
                      <a:pt x="118" y="147"/>
                    </a:cubicBezTo>
                    <a:close/>
                    <a:moveTo>
                      <a:pt x="746" y="373"/>
                    </a:moveTo>
                    <a:lnTo>
                      <a:pt x="586" y="373"/>
                    </a:lnTo>
                    <a:cubicBezTo>
                      <a:pt x="585" y="313"/>
                      <a:pt x="572" y="253"/>
                      <a:pt x="550" y="199"/>
                    </a:cubicBezTo>
                    <a:cubicBezTo>
                      <a:pt x="586" y="186"/>
                      <a:pt x="622" y="169"/>
                      <a:pt x="655" y="147"/>
                    </a:cubicBezTo>
                    <a:cubicBezTo>
                      <a:pt x="709" y="208"/>
                      <a:pt x="743" y="287"/>
                      <a:pt x="746" y="373"/>
                    </a:cubicBezTo>
                    <a:close/>
                    <a:moveTo>
                      <a:pt x="373" y="200"/>
                    </a:moveTo>
                    <a:cubicBezTo>
                      <a:pt x="335" y="198"/>
                      <a:pt x="297" y="193"/>
                      <a:pt x="260" y="182"/>
                    </a:cubicBezTo>
                    <a:cubicBezTo>
                      <a:pt x="287" y="127"/>
                      <a:pt x="326" y="77"/>
                      <a:pt x="373" y="35"/>
                    </a:cubicBezTo>
                    <a:lnTo>
                      <a:pt x="373" y="200"/>
                    </a:lnTo>
                    <a:close/>
                    <a:moveTo>
                      <a:pt x="373" y="226"/>
                    </a:moveTo>
                    <a:lnTo>
                      <a:pt x="373" y="373"/>
                    </a:lnTo>
                    <a:lnTo>
                      <a:pt x="214" y="373"/>
                    </a:lnTo>
                    <a:cubicBezTo>
                      <a:pt x="215" y="315"/>
                      <a:pt x="228" y="259"/>
                      <a:pt x="249" y="207"/>
                    </a:cubicBezTo>
                    <a:cubicBezTo>
                      <a:pt x="289" y="219"/>
                      <a:pt x="331" y="225"/>
                      <a:pt x="373" y="226"/>
                    </a:cubicBezTo>
                    <a:close/>
                    <a:moveTo>
                      <a:pt x="400" y="226"/>
                    </a:moveTo>
                    <a:cubicBezTo>
                      <a:pt x="442" y="225"/>
                      <a:pt x="484" y="219"/>
                      <a:pt x="524" y="207"/>
                    </a:cubicBezTo>
                    <a:cubicBezTo>
                      <a:pt x="546" y="259"/>
                      <a:pt x="558" y="315"/>
                      <a:pt x="560" y="373"/>
                    </a:cubicBezTo>
                    <a:lnTo>
                      <a:pt x="400" y="373"/>
                    </a:lnTo>
                    <a:lnTo>
                      <a:pt x="400" y="226"/>
                    </a:lnTo>
                    <a:close/>
                    <a:moveTo>
                      <a:pt x="400" y="200"/>
                    </a:moveTo>
                    <a:lnTo>
                      <a:pt x="400" y="35"/>
                    </a:lnTo>
                    <a:cubicBezTo>
                      <a:pt x="448" y="77"/>
                      <a:pt x="486" y="127"/>
                      <a:pt x="513" y="182"/>
                    </a:cubicBezTo>
                    <a:cubicBezTo>
                      <a:pt x="476" y="193"/>
                      <a:pt x="439" y="198"/>
                      <a:pt x="400" y="200"/>
                    </a:cubicBezTo>
                    <a:close/>
                    <a:moveTo>
                      <a:pt x="539" y="174"/>
                    </a:moveTo>
                    <a:cubicBezTo>
                      <a:pt x="513" y="121"/>
                      <a:pt x="478" y="72"/>
                      <a:pt x="434" y="30"/>
                    </a:cubicBezTo>
                    <a:cubicBezTo>
                      <a:pt x="512" y="40"/>
                      <a:pt x="582" y="75"/>
                      <a:pt x="636" y="127"/>
                    </a:cubicBezTo>
                    <a:cubicBezTo>
                      <a:pt x="605" y="147"/>
                      <a:pt x="573" y="163"/>
                      <a:pt x="539" y="174"/>
                    </a:cubicBezTo>
                    <a:close/>
                    <a:moveTo>
                      <a:pt x="235" y="174"/>
                    </a:moveTo>
                    <a:cubicBezTo>
                      <a:pt x="201" y="163"/>
                      <a:pt x="168" y="147"/>
                      <a:pt x="137" y="127"/>
                    </a:cubicBezTo>
                    <a:cubicBezTo>
                      <a:pt x="191" y="75"/>
                      <a:pt x="262" y="40"/>
                      <a:pt x="340" y="30"/>
                    </a:cubicBezTo>
                    <a:cubicBezTo>
                      <a:pt x="296" y="72"/>
                      <a:pt x="260" y="121"/>
                      <a:pt x="235" y="174"/>
                    </a:cubicBezTo>
                    <a:close/>
                    <a:moveTo>
                      <a:pt x="214" y="400"/>
                    </a:moveTo>
                    <a:lnTo>
                      <a:pt x="373" y="400"/>
                    </a:lnTo>
                    <a:lnTo>
                      <a:pt x="373" y="534"/>
                    </a:lnTo>
                    <a:cubicBezTo>
                      <a:pt x="329" y="535"/>
                      <a:pt x="286" y="542"/>
                      <a:pt x="245" y="554"/>
                    </a:cubicBezTo>
                    <a:cubicBezTo>
                      <a:pt x="226" y="506"/>
                      <a:pt x="215" y="454"/>
                      <a:pt x="214" y="400"/>
                    </a:cubicBezTo>
                    <a:close/>
                    <a:moveTo>
                      <a:pt x="373" y="561"/>
                    </a:moveTo>
                    <a:lnTo>
                      <a:pt x="373" y="738"/>
                    </a:lnTo>
                    <a:cubicBezTo>
                      <a:pt x="322" y="693"/>
                      <a:pt x="282" y="639"/>
                      <a:pt x="255" y="579"/>
                    </a:cubicBezTo>
                    <a:cubicBezTo>
                      <a:pt x="293" y="568"/>
                      <a:pt x="333" y="562"/>
                      <a:pt x="373" y="561"/>
                    </a:cubicBezTo>
                    <a:close/>
                    <a:moveTo>
                      <a:pt x="400" y="738"/>
                    </a:moveTo>
                    <a:lnTo>
                      <a:pt x="400" y="561"/>
                    </a:lnTo>
                    <a:cubicBezTo>
                      <a:pt x="441" y="562"/>
                      <a:pt x="480" y="568"/>
                      <a:pt x="518" y="579"/>
                    </a:cubicBezTo>
                    <a:cubicBezTo>
                      <a:pt x="491" y="639"/>
                      <a:pt x="451" y="693"/>
                      <a:pt x="400" y="738"/>
                    </a:cubicBezTo>
                    <a:close/>
                    <a:moveTo>
                      <a:pt x="400" y="534"/>
                    </a:moveTo>
                    <a:lnTo>
                      <a:pt x="400" y="400"/>
                    </a:lnTo>
                    <a:lnTo>
                      <a:pt x="560" y="400"/>
                    </a:lnTo>
                    <a:cubicBezTo>
                      <a:pt x="558" y="454"/>
                      <a:pt x="548" y="506"/>
                      <a:pt x="529" y="554"/>
                    </a:cubicBezTo>
                    <a:cubicBezTo>
                      <a:pt x="487" y="542"/>
                      <a:pt x="444" y="535"/>
                      <a:pt x="400" y="534"/>
                    </a:cubicBezTo>
                    <a:close/>
                    <a:moveTo>
                      <a:pt x="586" y="400"/>
                    </a:moveTo>
                    <a:lnTo>
                      <a:pt x="746" y="400"/>
                    </a:lnTo>
                    <a:cubicBezTo>
                      <a:pt x="743" y="483"/>
                      <a:pt x="712" y="559"/>
                      <a:pt x="662" y="618"/>
                    </a:cubicBezTo>
                    <a:cubicBezTo>
                      <a:pt x="628" y="595"/>
                      <a:pt x="592" y="577"/>
                      <a:pt x="554" y="563"/>
                    </a:cubicBezTo>
                    <a:cubicBezTo>
                      <a:pt x="574" y="511"/>
                      <a:pt x="585" y="457"/>
                      <a:pt x="586" y="400"/>
                    </a:cubicBezTo>
                    <a:close/>
                    <a:moveTo>
                      <a:pt x="129" y="638"/>
                    </a:moveTo>
                    <a:cubicBezTo>
                      <a:pt x="161" y="617"/>
                      <a:pt x="194" y="600"/>
                      <a:pt x="229" y="588"/>
                    </a:cubicBezTo>
                    <a:cubicBezTo>
                      <a:pt x="255" y="646"/>
                      <a:pt x="293" y="699"/>
                      <a:pt x="340" y="744"/>
                    </a:cubicBezTo>
                    <a:cubicBezTo>
                      <a:pt x="258" y="733"/>
                      <a:pt x="184" y="694"/>
                      <a:pt x="129" y="638"/>
                    </a:cubicBezTo>
                    <a:close/>
                    <a:moveTo>
                      <a:pt x="434" y="744"/>
                    </a:moveTo>
                    <a:cubicBezTo>
                      <a:pt x="481" y="699"/>
                      <a:pt x="518" y="646"/>
                      <a:pt x="544" y="588"/>
                    </a:cubicBezTo>
                    <a:cubicBezTo>
                      <a:pt x="579" y="600"/>
                      <a:pt x="613" y="617"/>
                      <a:pt x="644" y="638"/>
                    </a:cubicBezTo>
                    <a:cubicBezTo>
                      <a:pt x="589" y="694"/>
                      <a:pt x="516" y="733"/>
                      <a:pt x="434" y="744"/>
                    </a:cubicBezTo>
                    <a:close/>
                  </a:path>
                </a:pathLst>
              </a:custGeom>
              <a:solidFill>
                <a:srgbClr val="7B31D3">
                  <a:alpha val="100000"/>
                </a:srgbClr>
              </a:solidFill>
              <a:ln w="12700">
                <a:solidFill>
                  <a:srgbClr val="7B31D3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13" id="13"/>
            <p:cNvGrpSpPr/>
            <p:nvPr/>
          </p:nvGrpSpPr>
          <p:grpSpPr>
            <a:xfrm flipH="false" flipV="false" rot="0">
              <a:off x="8214530" y="2604304"/>
              <a:ext cx="3304370" cy="3269998"/>
              <a:chOff x="6346975" y="2604304"/>
              <a:chExt cx="3304370" cy="3269998"/>
            </a:xfrm>
          </p:grpSpPr>
          <p:sp>
            <p:nvSpPr>
              <p:cNvPr name="TextBox 14" id="14"/>
              <p:cNvSpPr txBox="true"/>
              <p:nvPr/>
            </p:nvSpPr>
            <p:spPr>
              <a:xfrm flipH="false" flipV="false" rot="0">
                <a:off x="6346976" y="3330188"/>
                <a:ext cx="3304369" cy="1436779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t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false" i="false" sz="12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The ultimate aim is for the learner to no longer need external support. Scaffolding facilitates the internalization of the skill, making it an independent capability of the learner.</a:t>
                </a:r>
                <a:endParaRPr lang="en-US" sz="1100"/>
              </a:p>
            </p:txBody>
          </p:sp>
          <p:sp>
            <p:nvSpPr>
              <p:cNvPr name="TextBox 15" id="15"/>
              <p:cNvSpPr txBox="true"/>
              <p:nvPr/>
            </p:nvSpPr>
            <p:spPr>
              <a:xfrm flipH="false" flipV="false" rot="0">
                <a:off x="6346975" y="2604304"/>
                <a:ext cx="3304369" cy="725884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18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Internalizing the Skill</a:t>
                </a:r>
                <a:endParaRPr lang="en-US" sz="1100"/>
              </a:p>
            </p:txBody>
          </p:sp>
          <p:sp>
            <p:nvSpPr>
              <p:cNvPr name="AutoShape 16" id="16"/>
              <p:cNvSpPr/>
              <p:nvPr/>
            </p:nvSpPr>
            <p:spPr>
              <a:xfrm flipH="false" flipV="false" rot="0">
                <a:off x="6538111" y="5076884"/>
                <a:ext cx="797418" cy="797418"/>
              </a:xfrm>
              <a:custGeom>
                <a:rect l="l" t="t" r="r" b="b"/>
                <a:pathLst>
                  <a:path w="579692" h="561041">
                    <a:moveTo>
                      <a:pt x="416570" y="178431"/>
                    </a:moveTo>
                    <a:cubicBezTo>
                      <a:pt x="400254" y="178431"/>
                      <a:pt x="386657" y="191314"/>
                      <a:pt x="386657" y="208264"/>
                    </a:cubicBezTo>
                    <a:cubicBezTo>
                      <a:pt x="386657" y="225214"/>
                      <a:pt x="400254" y="238096"/>
                      <a:pt x="416570" y="238096"/>
                    </a:cubicBezTo>
                    <a:cubicBezTo>
                      <a:pt x="433566" y="238096"/>
                      <a:pt x="447162" y="225214"/>
                      <a:pt x="447162" y="208264"/>
                    </a:cubicBezTo>
                    <a:cubicBezTo>
                      <a:pt x="447162" y="191314"/>
                      <a:pt x="433566" y="178431"/>
                      <a:pt x="416570" y="178431"/>
                    </a:cubicBezTo>
                    <a:close/>
                    <a:moveTo>
                      <a:pt x="290186" y="178431"/>
                    </a:moveTo>
                    <a:cubicBezTo>
                      <a:pt x="273190" y="178431"/>
                      <a:pt x="259594" y="191314"/>
                      <a:pt x="259594" y="208264"/>
                    </a:cubicBezTo>
                    <a:cubicBezTo>
                      <a:pt x="259594" y="225214"/>
                      <a:pt x="273190" y="238096"/>
                      <a:pt x="290186" y="238096"/>
                    </a:cubicBezTo>
                    <a:cubicBezTo>
                      <a:pt x="306502" y="238096"/>
                      <a:pt x="320099" y="225214"/>
                      <a:pt x="320099" y="208264"/>
                    </a:cubicBezTo>
                    <a:cubicBezTo>
                      <a:pt x="320099" y="191314"/>
                      <a:pt x="306502" y="178431"/>
                      <a:pt x="290186" y="178431"/>
                    </a:cubicBezTo>
                    <a:close/>
                    <a:moveTo>
                      <a:pt x="163109" y="178431"/>
                    </a:moveTo>
                    <a:cubicBezTo>
                      <a:pt x="146118" y="178431"/>
                      <a:pt x="133205" y="191314"/>
                      <a:pt x="133205" y="208264"/>
                    </a:cubicBezTo>
                    <a:cubicBezTo>
                      <a:pt x="133205" y="225214"/>
                      <a:pt x="146118" y="238096"/>
                      <a:pt x="163109" y="238096"/>
                    </a:cubicBezTo>
                    <a:cubicBezTo>
                      <a:pt x="180100" y="238096"/>
                      <a:pt x="193013" y="225214"/>
                      <a:pt x="193013" y="208264"/>
                    </a:cubicBezTo>
                    <a:cubicBezTo>
                      <a:pt x="193013" y="191314"/>
                      <a:pt x="180100" y="178431"/>
                      <a:pt x="163109" y="178431"/>
                    </a:cubicBezTo>
                    <a:close/>
                    <a:moveTo>
                      <a:pt x="416570" y="162837"/>
                    </a:moveTo>
                    <a:cubicBezTo>
                      <a:pt x="441723" y="162837"/>
                      <a:pt x="462118" y="183177"/>
                      <a:pt x="462118" y="208264"/>
                    </a:cubicBezTo>
                    <a:cubicBezTo>
                      <a:pt x="462118" y="233350"/>
                      <a:pt x="441723" y="253690"/>
                      <a:pt x="416570" y="253690"/>
                    </a:cubicBezTo>
                    <a:cubicBezTo>
                      <a:pt x="392096" y="253690"/>
                      <a:pt x="371701" y="233350"/>
                      <a:pt x="371701" y="208264"/>
                    </a:cubicBezTo>
                    <a:cubicBezTo>
                      <a:pt x="371701" y="183177"/>
                      <a:pt x="392096" y="162837"/>
                      <a:pt x="416570" y="162837"/>
                    </a:cubicBezTo>
                    <a:close/>
                    <a:moveTo>
                      <a:pt x="290186" y="162837"/>
                    </a:moveTo>
                    <a:cubicBezTo>
                      <a:pt x="314660" y="162837"/>
                      <a:pt x="335055" y="183177"/>
                      <a:pt x="335055" y="208264"/>
                    </a:cubicBezTo>
                    <a:cubicBezTo>
                      <a:pt x="335055" y="233350"/>
                      <a:pt x="314660" y="253690"/>
                      <a:pt x="290186" y="253690"/>
                    </a:cubicBezTo>
                    <a:cubicBezTo>
                      <a:pt x="265033" y="253690"/>
                      <a:pt x="244638" y="233350"/>
                      <a:pt x="244638" y="208264"/>
                    </a:cubicBezTo>
                    <a:cubicBezTo>
                      <a:pt x="244638" y="183177"/>
                      <a:pt x="265033" y="162837"/>
                      <a:pt x="290186" y="162837"/>
                    </a:cubicBezTo>
                    <a:close/>
                    <a:moveTo>
                      <a:pt x="163109" y="162837"/>
                    </a:moveTo>
                    <a:cubicBezTo>
                      <a:pt x="188256" y="162837"/>
                      <a:pt x="208645" y="183177"/>
                      <a:pt x="208645" y="208264"/>
                    </a:cubicBezTo>
                    <a:cubicBezTo>
                      <a:pt x="208645" y="233350"/>
                      <a:pt x="188256" y="253690"/>
                      <a:pt x="163109" y="253690"/>
                    </a:cubicBezTo>
                    <a:cubicBezTo>
                      <a:pt x="137963" y="253690"/>
                      <a:pt x="117574" y="233350"/>
                      <a:pt x="117574" y="208264"/>
                    </a:cubicBezTo>
                    <a:cubicBezTo>
                      <a:pt x="117574" y="183177"/>
                      <a:pt x="137963" y="162837"/>
                      <a:pt x="163109" y="162837"/>
                    </a:cubicBezTo>
                    <a:close/>
                    <a:moveTo>
                      <a:pt x="60483" y="18317"/>
                    </a:moveTo>
                    <a:cubicBezTo>
                      <a:pt x="37377" y="18317"/>
                      <a:pt x="18349" y="37312"/>
                      <a:pt x="18349" y="61056"/>
                    </a:cubicBezTo>
                    <a:lnTo>
                      <a:pt x="18349" y="348700"/>
                    </a:lnTo>
                    <a:cubicBezTo>
                      <a:pt x="18349" y="372445"/>
                      <a:pt x="37377" y="391440"/>
                      <a:pt x="60483" y="391440"/>
                    </a:cubicBezTo>
                    <a:lnTo>
                      <a:pt x="154947" y="391440"/>
                    </a:lnTo>
                    <a:cubicBezTo>
                      <a:pt x="157665" y="391440"/>
                      <a:pt x="159704" y="392797"/>
                      <a:pt x="161743" y="394832"/>
                    </a:cubicBezTo>
                    <a:cubicBezTo>
                      <a:pt x="163781" y="396867"/>
                      <a:pt x="164461" y="399581"/>
                      <a:pt x="163781" y="402294"/>
                    </a:cubicBezTo>
                    <a:lnTo>
                      <a:pt x="135918" y="529156"/>
                    </a:lnTo>
                    <a:lnTo>
                      <a:pt x="307175" y="393475"/>
                    </a:lnTo>
                    <a:cubicBezTo>
                      <a:pt x="309214" y="392118"/>
                      <a:pt x="310573" y="391440"/>
                      <a:pt x="312612" y="391440"/>
                    </a:cubicBezTo>
                    <a:lnTo>
                      <a:pt x="519209" y="391440"/>
                    </a:lnTo>
                    <a:cubicBezTo>
                      <a:pt x="542994" y="391440"/>
                      <a:pt x="562023" y="372445"/>
                      <a:pt x="562023" y="348700"/>
                    </a:cubicBezTo>
                    <a:lnTo>
                      <a:pt x="562023" y="61056"/>
                    </a:lnTo>
                    <a:cubicBezTo>
                      <a:pt x="562023" y="37312"/>
                      <a:pt x="542994" y="18317"/>
                      <a:pt x="519209" y="18317"/>
                    </a:cubicBezTo>
                    <a:close/>
                    <a:moveTo>
                      <a:pt x="60483" y="0"/>
                    </a:moveTo>
                    <a:lnTo>
                      <a:pt x="519209" y="0"/>
                    </a:lnTo>
                    <a:cubicBezTo>
                      <a:pt x="553188" y="0"/>
                      <a:pt x="579692" y="27814"/>
                      <a:pt x="579692" y="61056"/>
                    </a:cubicBezTo>
                    <a:lnTo>
                      <a:pt x="579692" y="348700"/>
                    </a:lnTo>
                    <a:cubicBezTo>
                      <a:pt x="579692" y="381942"/>
                      <a:pt x="553188" y="409757"/>
                      <a:pt x="519209" y="409757"/>
                    </a:cubicBezTo>
                    <a:lnTo>
                      <a:pt x="316010" y="409757"/>
                    </a:lnTo>
                    <a:lnTo>
                      <a:pt x="127083" y="559006"/>
                    </a:lnTo>
                    <a:cubicBezTo>
                      <a:pt x="125724" y="560363"/>
                      <a:pt x="123686" y="561041"/>
                      <a:pt x="121647" y="561041"/>
                    </a:cubicBezTo>
                    <a:cubicBezTo>
                      <a:pt x="119608" y="561041"/>
                      <a:pt x="118249" y="560363"/>
                      <a:pt x="116890" y="559684"/>
                    </a:cubicBezTo>
                    <a:cubicBezTo>
                      <a:pt x="113492" y="557649"/>
                      <a:pt x="111453" y="553579"/>
                      <a:pt x="112812" y="550187"/>
                    </a:cubicBezTo>
                    <a:lnTo>
                      <a:pt x="143394" y="409757"/>
                    </a:lnTo>
                    <a:lnTo>
                      <a:pt x="60483" y="409757"/>
                    </a:lnTo>
                    <a:cubicBezTo>
                      <a:pt x="27183" y="409757"/>
                      <a:pt x="0" y="381942"/>
                      <a:pt x="0" y="348700"/>
                    </a:cubicBezTo>
                    <a:lnTo>
                      <a:pt x="0" y="61056"/>
                    </a:lnTo>
                    <a:cubicBezTo>
                      <a:pt x="0" y="27814"/>
                      <a:pt x="27183" y="0"/>
                      <a:pt x="60483" y="0"/>
                    </a:cubicBezTo>
                    <a:close/>
                  </a:path>
                </a:pathLst>
              </a:custGeom>
              <a:solidFill>
                <a:srgbClr val="00C898">
                  <a:alpha val="100000"/>
                </a:srgbClr>
              </a:solidFill>
              <a:ln w="12700">
                <a:solidFill>
                  <a:srgbClr val="00C898">
                    <a:alpha val="100000"/>
                  </a:srgbClr>
                </a:solidFill>
                <a:prstDash val="solid"/>
                <a:headEnd type="none"/>
                <a:tailEnd type="none"/>
              </a:ln>
            </p:spPr>
          </p:sp>
        </p:grpSp>
        <p:pic>
          <p:nvPicPr>
            <p:cNvPr name="Picture 17" id="17"/>
            <p:cNvPicPr>
              <a:picLocks noChangeAspect="true"/>
            </p:cNvPicPr>
            <p:nvPr/>
          </p:nvPicPr>
          <p:blipFill>
            <a:blip r:embed="rId2">
              <a:alphaModFix amt="100000"/>
            </a:blip>
            <a:stretch>
              <a:fillRect/>
            </a:stretch>
          </p:blipFill>
          <p:spPr>
            <a:xfrm flipH="false" flipV="false" rot="0">
              <a:off x="4198069" y="2598114"/>
              <a:ext cx="6097" cy="3535986"/>
            </a:xfrm>
            <a:prstGeom prst="rect">
              <a:avLst/>
            </a:prstGeom>
            <a:ln>
              <a:headEnd type="none"/>
              <a:tailEnd type="none"/>
            </a:ln>
          </p:spPr>
        </p:pic>
        <p:pic>
          <p:nvPicPr>
            <p:cNvPr name="Picture 18" id="18"/>
            <p:cNvPicPr>
              <a:picLocks noChangeAspect="true"/>
            </p:cNvPicPr>
            <p:nvPr/>
          </p:nvPicPr>
          <p:blipFill>
            <a:blip r:embed="rId3">
              <a:alphaModFix amt="100000"/>
            </a:blip>
            <a:stretch>
              <a:fillRect/>
            </a:stretch>
          </p:blipFill>
          <p:spPr>
            <a:xfrm flipH="false" flipV="false" rot="0">
              <a:off x="7975134" y="2598114"/>
              <a:ext cx="6097" cy="3535986"/>
            </a:xfrm>
            <a:prstGeom prst="rect">
              <a:avLst/>
            </a:prstGeom>
            <a:ln>
              <a:headEnd type="none"/>
              <a:tailEnd type="none"/>
            </a:ln>
          </p:spPr>
        </p:pic>
      </p:grpSp>
      <p:sp>
        <p:nvSpPr>
          <p:cNvPr name="TextBox 19" id="19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Promoting Independence</a:t>
            </a:r>
            <a:endParaRPr lang="en-US" sz="1100"/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flipH="false" flipV="false" rot="0">
            <a:off x="979893" y="1130300"/>
            <a:ext cx="5598707" cy="207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40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Theoretical Foundation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flipH="false" flipV="false" rot="0">
            <a:off x="979893" y="3287830"/>
            <a:ext cx="5598707" cy="148893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rtlCol="false" anchorCtr="false" wrap="square" lIns="91440" rIns="91440" tIns="45720" bIns="45720" vert="horz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b="false" i="false" sz="2000">
                <a:ln/>
                <a:solidFill>
                  <a:srgbClr val="000000">
                    <a:alpha val="49019"/>
                  </a:srgbClr>
                </a:solidFill>
                <a:latin typeface="Arial"/>
                <a:ea typeface="Arial"/>
                <a:cs typeface="Arial"/>
              </a:rPr>
              <a:t>This section presents the theoretical basis for scaffolding: Lev Vygotsky's Social Constructivism, with a focus on the Zone of Proximal Development (ZPD). It explains how scaffolding is a practical application of this influential theory.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61401f0d-e32d-4343-b18f-29d7f619812e" id="2"/>
          <p:cNvGrpSpPr/>
          <p:nvPr/>
        </p:nvGrpSpPr>
        <p:grpSpPr>
          <a:xfrm flipH="false" flipV="false" rot="0">
            <a:off x="-371226" y="1272333"/>
            <a:ext cx="11890126" cy="6526846"/>
            <a:chOff x="-371226" y="1272333"/>
            <a:chExt cx="11890126" cy="6526846"/>
          </a:xfrm>
        </p:grpSpPr>
        <p:sp>
          <p:nvSpPr>
            <p:cNvPr name="AutoShape 3" id="3"/>
            <p:cNvSpPr/>
            <p:nvPr/>
          </p:nvSpPr>
          <p:spPr>
            <a:xfrm flipH="false" flipV="true" rot="18900000">
              <a:off x="-371226" y="4571790"/>
              <a:ext cx="2305692" cy="3227389"/>
            </a:xfrm>
            <a:custGeom>
              <a:rect l="l" t="t" r="r" b="b"/>
              <a:pathLst>
                <a:path w="2305692" h="3227389">
                  <a:moveTo>
                    <a:pt x="2287303" y="826408"/>
                  </a:moveTo>
                  <a:cubicBezTo>
                    <a:pt x="2313117" y="802979"/>
                    <a:pt x="2326696" y="380909"/>
                    <a:pt x="2222986" y="243517"/>
                  </a:cubicBezTo>
                  <a:cubicBezTo>
                    <a:pt x="2119276" y="106125"/>
                    <a:pt x="1925830" y="-17544"/>
                    <a:pt x="1665040" y="2053"/>
                  </a:cubicBezTo>
                  <a:lnTo>
                    <a:pt x="785946" y="878091"/>
                  </a:lnTo>
                  <a:lnTo>
                    <a:pt x="0" y="1685626"/>
                  </a:lnTo>
                  <a:lnTo>
                    <a:pt x="280892" y="1994994"/>
                  </a:lnTo>
                  <a:lnTo>
                    <a:pt x="283521" y="1992510"/>
                  </a:lnTo>
                  <a:cubicBezTo>
                    <a:pt x="289632" y="1987836"/>
                    <a:pt x="299034" y="1981183"/>
                    <a:pt x="312062" y="1972331"/>
                  </a:cubicBezTo>
                  <a:cubicBezTo>
                    <a:pt x="507487" y="1839560"/>
                    <a:pt x="1900095" y="1177833"/>
                    <a:pt x="2287303" y="826408"/>
                  </a:cubicBezTo>
                  <a:close/>
                  <a:moveTo>
                    <a:pt x="2080147" y="2024593"/>
                  </a:moveTo>
                  <a:cubicBezTo>
                    <a:pt x="2113262" y="1997257"/>
                    <a:pt x="2139534" y="1966653"/>
                    <a:pt x="2159570" y="1930306"/>
                  </a:cubicBezTo>
                  <a:cubicBezTo>
                    <a:pt x="2287513" y="1659153"/>
                    <a:pt x="2147721" y="1530437"/>
                    <a:pt x="1971120" y="1477095"/>
                  </a:cubicBezTo>
                  <a:cubicBezTo>
                    <a:pt x="1794519" y="1423754"/>
                    <a:pt x="1376474" y="1527713"/>
                    <a:pt x="1099964" y="1610253"/>
                  </a:cubicBezTo>
                  <a:cubicBezTo>
                    <a:pt x="892583" y="1672157"/>
                    <a:pt x="435823" y="1924537"/>
                    <a:pt x="308346" y="1987111"/>
                  </a:cubicBezTo>
                  <a:lnTo>
                    <a:pt x="284006" y="1998424"/>
                  </a:lnTo>
                  <a:lnTo>
                    <a:pt x="825084" y="2594356"/>
                  </a:lnTo>
                  <a:lnTo>
                    <a:pt x="932956" y="2548884"/>
                  </a:lnTo>
                  <a:lnTo>
                    <a:pt x="1015529" y="2513647"/>
                  </a:lnTo>
                  <a:lnTo>
                    <a:pt x="1068904" y="2486975"/>
                  </a:lnTo>
                  <a:cubicBezTo>
                    <a:pt x="1267990" y="2387977"/>
                    <a:pt x="1461562" y="2294224"/>
                    <a:pt x="1580999" y="2249214"/>
                  </a:cubicBezTo>
                  <a:cubicBezTo>
                    <a:pt x="1819872" y="2159194"/>
                    <a:pt x="1980802" y="2106600"/>
                    <a:pt x="2080147" y="2024593"/>
                  </a:cubicBezTo>
                  <a:close/>
                  <a:moveTo>
                    <a:pt x="1809140" y="3035994"/>
                  </a:moveTo>
                  <a:cubicBezTo>
                    <a:pt x="2014230" y="2854657"/>
                    <a:pt x="2050759" y="2613789"/>
                    <a:pt x="1949134" y="2487310"/>
                  </a:cubicBezTo>
                  <a:cubicBezTo>
                    <a:pt x="1855136" y="2320012"/>
                    <a:pt x="1454812" y="2315724"/>
                    <a:pt x="1195419" y="2434929"/>
                  </a:cubicBezTo>
                  <a:cubicBezTo>
                    <a:pt x="1159995" y="2451152"/>
                    <a:pt x="1119024" y="2469221"/>
                    <a:pt x="1074587" y="2488444"/>
                  </a:cubicBezTo>
                  <a:lnTo>
                    <a:pt x="1015529" y="2513647"/>
                  </a:lnTo>
                  <a:lnTo>
                    <a:pt x="870522" y="2586109"/>
                  </a:lnTo>
                  <a:lnTo>
                    <a:pt x="834067" y="2604251"/>
                  </a:lnTo>
                  <a:lnTo>
                    <a:pt x="887290" y="2662869"/>
                  </a:lnTo>
                  <a:lnTo>
                    <a:pt x="1467317" y="3227389"/>
                  </a:lnTo>
                  <a:lnTo>
                    <a:pt x="1577711" y="3180620"/>
                  </a:lnTo>
                  <a:cubicBezTo>
                    <a:pt x="1629505" y="3156369"/>
                    <a:pt x="1674567" y="3132527"/>
                    <a:pt x="1710835" y="3109558"/>
                  </a:cubicBezTo>
                  <a:cubicBezTo>
                    <a:pt x="1747103" y="3086590"/>
                    <a:pt x="1779841" y="3061899"/>
                    <a:pt x="1809140" y="3035994"/>
                  </a:cubicBezTo>
                  <a:close/>
                </a:path>
              </a:pathLst>
            </a:custGeom>
            <a:ln w="254000">
              <a:solidFill>
                <a:srgbClr val="00C898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name="Group 4" id="4"/>
            <p:cNvGrpSpPr/>
            <p:nvPr/>
          </p:nvGrpSpPr>
          <p:grpSpPr>
            <a:xfrm flipH="false" flipV="false" rot="0">
              <a:off x="660400" y="3026068"/>
              <a:ext cx="5127543" cy="3230796"/>
              <a:chOff x="660400" y="3026068"/>
              <a:chExt cx="5127543" cy="3230796"/>
            </a:xfrm>
          </p:grpSpPr>
          <p:sp>
            <p:nvSpPr>
              <p:cNvPr name="AutoShape 5" id="5"/>
              <p:cNvSpPr/>
              <p:nvPr/>
            </p:nvSpPr>
            <p:spPr>
              <a:xfrm flipH="false" flipV="false" rot="0">
                <a:off x="863609" y="3277416"/>
                <a:ext cx="4924334" cy="2979448"/>
              </a:xfrm>
              <a:prstGeom prst="roundRect">
                <a:avLst>
                  <a:gd name="adj" fmla="val 3458"/>
                </a:avLst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6" id="6"/>
              <p:cNvSpPr/>
              <p:nvPr/>
            </p:nvSpPr>
            <p:spPr>
              <a:xfrm flipH="false" flipV="false" rot="0">
                <a:off x="660400" y="3026068"/>
                <a:ext cx="5016500" cy="3108032"/>
              </a:xfrm>
              <a:prstGeom prst="roundRect">
                <a:avLst>
                  <a:gd name="adj" fmla="val 3483"/>
                </a:avLst>
              </a:prstGeom>
              <a:blipFill rotWithShape="true">
                <a:blip r:embed="rId2">
                  <a:alphaModFix amt="100000"/>
                  <a:alphaModFix amt="100000"/>
                </a:blip>
                <a:stretch>
                  <a:fillRect l="-44125" r="-63313" t="0" b="0"/>
                </a:stretch>
              </a:blipFill>
              <a:ln>
                <a:prstDash val="solid"/>
                <a:headEnd type="none"/>
                <a:tailEnd type="none"/>
              </a:ln>
            </p:spPr>
          </p:sp>
        </p:grpSp>
        <p:sp>
          <p:nvSpPr>
            <p:cNvPr name="TextBox 7" id="7"/>
            <p:cNvSpPr txBox="true"/>
            <p:nvPr/>
          </p:nvSpPr>
          <p:spPr>
            <a:xfrm flipH="false" flipV="false" rot="0">
              <a:off x="660400" y="1443317"/>
              <a:ext cx="5127541" cy="1168133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anchor="b" rtlCol="false" anchorCtr="false" wrap="square" lIns="91440" rIns="91440" tIns="45720" bIns="45720" vert="horz"/>
            <a:lstStyle/>
            <a:p>
              <a:pPr algn="l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en-US" b="true" i="false" sz="2400">
                  <a:ln/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Understanding the Zone of Proximal Development</a:t>
              </a:r>
              <a:endParaRPr lang="en-US" sz="1100"/>
            </a:p>
          </p:txBody>
        </p:sp>
        <p:sp>
          <p:nvSpPr>
            <p:cNvPr name="AutoShape 8" id="8"/>
            <p:cNvSpPr/>
            <p:nvPr/>
          </p:nvSpPr>
          <p:spPr>
            <a:xfrm flipH="false" flipV="false" rot="0">
              <a:off x="6402500" y="1443317"/>
              <a:ext cx="0" cy="5414683"/>
            </a:xfrm>
            <a:prstGeom prst="line">
              <a:avLst/>
            </a:prstGeom>
            <a:ln w="19050">
              <a:solidFill>
                <a:srgbClr val="FA3B4F">
                  <a:alpha val="14117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name="Group 9" id="9"/>
            <p:cNvGrpSpPr/>
            <p:nvPr/>
          </p:nvGrpSpPr>
          <p:grpSpPr>
            <a:xfrm flipH="false" flipV="false" rot="0">
              <a:off x="6335145" y="1272333"/>
              <a:ext cx="5183755" cy="1366959"/>
              <a:chOff x="6335145" y="1272333"/>
              <a:chExt cx="5183755" cy="1366959"/>
            </a:xfrm>
          </p:grpSpPr>
          <p:grpSp>
            <p:nvGrpSpPr>
              <p:cNvPr name="Group 10" id="10"/>
              <p:cNvGrpSpPr/>
              <p:nvPr/>
            </p:nvGrpSpPr>
            <p:grpSpPr>
              <a:xfrm flipH="false" flipV="false" rot="0">
                <a:off x="6730623" y="1272333"/>
                <a:ext cx="4788277" cy="1366959"/>
                <a:chOff x="6730623" y="1272333"/>
                <a:chExt cx="4788277" cy="1366959"/>
              </a:xfrm>
            </p:grpSpPr>
            <p:sp>
              <p:nvSpPr>
                <p:cNvPr name="TextBox 11" id="11"/>
                <p:cNvSpPr txBox="true"/>
                <p:nvPr/>
              </p:nvSpPr>
              <p:spPr>
                <a:xfrm flipH="false" flipV="false" rot="0">
                  <a:off x="6730623" y="1272333"/>
                  <a:ext cx="4788277" cy="46103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 Zone of Proximal Development (ZPD)</a:t>
                  </a:r>
                  <a:endParaRPr lang="en-US" sz="1100"/>
                </a:p>
              </p:txBody>
            </p:sp>
            <p:sp>
              <p:nvSpPr>
                <p:cNvPr name="TextBox 12" id="12"/>
                <p:cNvSpPr txBox="true"/>
                <p:nvPr/>
              </p:nvSpPr>
              <p:spPr>
                <a:xfrm flipH="false" flipV="false" rot="0">
                  <a:off x="6730623" y="1755489"/>
                  <a:ext cx="4788277" cy="88380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Vygotsky proposed the ZPD as the gap between what a learner can do alone and what they can achieve with guided help from a more knowledgeable person, such as a teacher.</a:t>
                  </a:r>
                  <a:endParaRPr lang="en-US" sz="1100"/>
                </a:p>
              </p:txBody>
            </p:sp>
          </p:grpSp>
          <p:sp>
            <p:nvSpPr>
              <p:cNvPr name="AutoShape 13" id="13"/>
              <p:cNvSpPr/>
              <p:nvPr/>
            </p:nvSpPr>
            <p:spPr>
              <a:xfrm flipH="false" flipV="false" rot="0">
                <a:off x="6335145" y="1435495"/>
                <a:ext cx="134710" cy="134710"/>
              </a:xfrm>
              <a:prstGeom prst="ellipse">
                <a:avLst/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14" id="14"/>
            <p:cNvGrpSpPr/>
            <p:nvPr/>
          </p:nvGrpSpPr>
          <p:grpSpPr>
            <a:xfrm flipH="false" flipV="false" rot="0">
              <a:off x="6335145" y="3019737"/>
              <a:ext cx="5183755" cy="1366959"/>
              <a:chOff x="6335145" y="2556284"/>
              <a:chExt cx="5183755" cy="1366959"/>
            </a:xfrm>
          </p:grpSpPr>
          <p:grpSp>
            <p:nvGrpSpPr>
              <p:cNvPr name="Group 15" id="15"/>
              <p:cNvGrpSpPr/>
              <p:nvPr/>
            </p:nvGrpSpPr>
            <p:grpSpPr>
              <a:xfrm flipH="false" flipV="false" rot="0">
                <a:off x="6730623" y="2556284"/>
                <a:ext cx="4788277" cy="1366959"/>
                <a:chOff x="6730623" y="2556284"/>
                <a:chExt cx="4788277" cy="1366959"/>
              </a:xfrm>
            </p:grpSpPr>
            <p:sp>
              <p:nvSpPr>
                <p:cNvPr name="TextBox 16" id="16"/>
                <p:cNvSpPr txBox="true"/>
                <p:nvPr/>
              </p:nvSpPr>
              <p:spPr>
                <a:xfrm flipH="false" flipV="false" rot="0">
                  <a:off x="6730623" y="2556284"/>
                  <a:ext cx="4788277" cy="46103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Social Interaction is Key</a:t>
                  </a:r>
                  <a:endParaRPr lang="en-US" sz="1100"/>
                </a:p>
              </p:txBody>
            </p:sp>
            <p:sp>
              <p:nvSpPr>
                <p:cNvPr name="TextBox 17" id="17"/>
                <p:cNvSpPr txBox="true"/>
                <p:nvPr/>
              </p:nvSpPr>
              <p:spPr>
                <a:xfrm flipH="false" flipV="false" rot="0">
                  <a:off x="6730623" y="3039440"/>
                  <a:ext cx="4788277" cy="88380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 theory emphasizes that learning is a social process. Interaction with a skilled partner is essential for cognitive development and mastering new skills.</a:t>
                  </a:r>
                  <a:endParaRPr lang="en-US" sz="1100"/>
                </a:p>
              </p:txBody>
            </p:sp>
          </p:grpSp>
          <p:sp>
            <p:nvSpPr>
              <p:cNvPr name="AutoShape 18" id="18"/>
              <p:cNvSpPr/>
              <p:nvPr/>
            </p:nvSpPr>
            <p:spPr>
              <a:xfrm flipH="false" flipV="false" rot="0">
                <a:off x="6335145" y="2719446"/>
                <a:ext cx="134710" cy="134710"/>
              </a:xfrm>
              <a:prstGeom prst="ellipse">
                <a:avLst/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19" id="19"/>
            <p:cNvGrpSpPr/>
            <p:nvPr/>
          </p:nvGrpSpPr>
          <p:grpSpPr>
            <a:xfrm flipH="false" flipV="false" rot="0">
              <a:off x="6335145" y="4767140"/>
              <a:ext cx="5183755" cy="1366959"/>
              <a:chOff x="6335145" y="3840235"/>
              <a:chExt cx="5183755" cy="1366959"/>
            </a:xfrm>
          </p:grpSpPr>
          <p:grpSp>
            <p:nvGrpSpPr>
              <p:cNvPr name="Group 20" id="20"/>
              <p:cNvGrpSpPr/>
              <p:nvPr/>
            </p:nvGrpSpPr>
            <p:grpSpPr>
              <a:xfrm flipH="false" flipV="false" rot="0">
                <a:off x="6730623" y="3840235"/>
                <a:ext cx="4788277" cy="1366959"/>
                <a:chOff x="6730623" y="3840235"/>
                <a:chExt cx="4788277" cy="1366959"/>
              </a:xfrm>
            </p:grpSpPr>
            <p:sp>
              <p:nvSpPr>
                <p:cNvPr name="TextBox 21" id="21"/>
                <p:cNvSpPr txBox="true"/>
                <p:nvPr/>
              </p:nvSpPr>
              <p:spPr>
                <a:xfrm flipH="false" flipV="false" rot="0">
                  <a:off x="6730623" y="3840235"/>
                  <a:ext cx="4788277" cy="46103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Language as a Tool</a:t>
                  </a:r>
                  <a:endParaRPr lang="en-US" sz="1100"/>
                </a:p>
              </p:txBody>
            </p:sp>
            <p:sp>
              <p:nvSpPr>
                <p:cNvPr name="TextBox 22" id="22"/>
                <p:cNvSpPr txBox="true"/>
                <p:nvPr/>
              </p:nvSpPr>
              <p:spPr>
                <a:xfrm flipH="false" flipV="false" rot="0">
                  <a:off x="6730623" y="4323391"/>
                  <a:ext cx="4788277" cy="88380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Language, including the teacher's instructions and the learner's internal dialogue, is a critical tool for thinking and learning within the ZPD.</a:t>
                  </a:r>
                  <a:endParaRPr lang="en-US" sz="1100"/>
                </a:p>
              </p:txBody>
            </p:sp>
          </p:grpSp>
          <p:sp>
            <p:nvSpPr>
              <p:cNvPr name="AutoShape 23" id="23"/>
              <p:cNvSpPr/>
              <p:nvPr/>
            </p:nvSpPr>
            <p:spPr>
              <a:xfrm flipH="false" flipV="false" rot="0">
                <a:off x="6335145" y="4003397"/>
                <a:ext cx="134710" cy="134710"/>
              </a:xfrm>
              <a:prstGeom prst="ellipse">
                <a:avLst/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  <p:sp>
        <p:nvSpPr>
          <p:cNvPr name="TextBox 24" id="24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Vygotsky's Social Constructivism</a:t>
            </a:r>
            <a:endParaRPr lang="en-US" sz="1100"/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3edf9847-5e8a-4991-913e-492c0038c88b" id="2"/>
          <p:cNvGrpSpPr/>
          <p:nvPr/>
        </p:nvGrpSpPr>
        <p:grpSpPr>
          <a:xfrm flipH="false" flipV="false" rot="0">
            <a:off x="682171" y="1255337"/>
            <a:ext cx="10827658" cy="4954964"/>
            <a:chOff x="682171" y="1255337"/>
            <a:chExt cx="10827658" cy="4954964"/>
          </a:xfrm>
        </p:grpSpPr>
        <p:sp>
          <p:nvSpPr>
            <p:cNvPr name="TextBox 3" id="3"/>
            <p:cNvSpPr txBox="true"/>
            <p:nvPr/>
          </p:nvSpPr>
          <p:spPr>
            <a:xfrm flipH="false" flipV="false" rot="0">
              <a:off x="682171" y="1255337"/>
              <a:ext cx="10814503" cy="543975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anchor="b" rtlCol="false" anchorCtr="false" wrap="square" lIns="91440" rIns="91440" tIns="45720" bIns="45720" vert="horz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en-US" b="true" i="false" sz="2400">
                  <a:ln/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Scaffolding as an Application of ZPD</a:t>
              </a:r>
              <a:endParaRPr lang="en-US" sz="1100"/>
            </a:p>
          </p:txBody>
        </p:sp>
        <p:grpSp>
          <p:nvGrpSpPr>
            <p:cNvPr name="Group 4" id="4"/>
            <p:cNvGrpSpPr/>
            <p:nvPr/>
          </p:nvGrpSpPr>
          <p:grpSpPr>
            <a:xfrm flipH="false" flipV="false" rot="0">
              <a:off x="682171" y="2002065"/>
              <a:ext cx="5065486" cy="1891393"/>
              <a:chOff x="682171" y="2002065"/>
              <a:chExt cx="5065486" cy="1891393"/>
            </a:xfrm>
          </p:grpSpPr>
          <p:sp>
            <p:nvSpPr>
              <p:cNvPr name="AutoShape 5" id="5"/>
              <p:cNvSpPr/>
              <p:nvPr/>
            </p:nvSpPr>
            <p:spPr>
              <a:xfrm flipH="false" flipV="false" rot="0">
                <a:off x="682171" y="2002065"/>
                <a:ext cx="5065486" cy="1872343"/>
              </a:xfrm>
              <a:prstGeom prst="roundRect">
                <a:avLst>
                  <a:gd name="adj" fmla="val 3216"/>
                </a:avLst>
              </a:prstGeom>
              <a:solidFill>
                <a:srgbClr val="7B31D3">
                  <a:alpha val="3921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6" id="6"/>
              <p:cNvSpPr/>
              <p:nvPr/>
            </p:nvSpPr>
            <p:spPr>
              <a:xfrm flipH="false" flipV="false" rot="0">
                <a:off x="686933" y="2021115"/>
                <a:ext cx="101600" cy="1872343"/>
              </a:xfrm>
              <a:prstGeom prst="roundRect">
                <a:avLst>
                  <a:gd name="adj" fmla="val 40104"/>
                </a:avLst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grpSp>
            <p:nvGrpSpPr>
              <p:cNvPr name="Group 7" id="7"/>
              <p:cNvGrpSpPr/>
              <p:nvPr/>
            </p:nvGrpSpPr>
            <p:grpSpPr>
              <a:xfrm flipH="false" flipV="false" rot="0">
                <a:off x="1000864" y="2119069"/>
                <a:ext cx="3804068" cy="1553078"/>
                <a:chOff x="1000864" y="2119069"/>
                <a:chExt cx="3804068" cy="1553078"/>
              </a:xfrm>
            </p:grpSpPr>
            <p:sp>
              <p:nvSpPr>
                <p:cNvPr name="TextBox 8" id="8"/>
                <p:cNvSpPr txBox="true"/>
                <p:nvPr/>
              </p:nvSpPr>
              <p:spPr>
                <a:xfrm flipH="false" flipV="false" rot="0">
                  <a:off x="1000864" y="2119069"/>
                  <a:ext cx="3804065" cy="66581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Matching Theory Perfectly</a:t>
                  </a:r>
                  <a:endParaRPr lang="en-US" sz="1100"/>
                </a:p>
              </p:txBody>
            </p:sp>
            <p:sp>
              <p:nvSpPr>
                <p:cNvPr name="TextBox 9" id="9"/>
                <p:cNvSpPr txBox="true"/>
                <p:nvPr/>
              </p:nvSpPr>
              <p:spPr>
                <a:xfrm flipH="false" flipV="false" rot="0">
                  <a:off x="1000867" y="2784879"/>
                  <a:ext cx="3804065" cy="887268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Scaffolding is a direct practical application of the ZPD concept. The teacher's support is specifically designed to operate within the learner's ZPD.</a:t>
                  </a:r>
                  <a:endParaRPr lang="en-US" sz="1100"/>
                </a:p>
              </p:txBody>
            </p:sp>
          </p:grpSp>
        </p:grpSp>
        <p:grpSp>
          <p:nvGrpSpPr>
            <p:cNvPr name="Group 10" id="10"/>
            <p:cNvGrpSpPr/>
            <p:nvPr/>
          </p:nvGrpSpPr>
          <p:grpSpPr>
            <a:xfrm flipH="false" flipV="false" rot="0">
              <a:off x="6444343" y="2021115"/>
              <a:ext cx="5065486" cy="1872343"/>
              <a:chOff x="6444343" y="2021115"/>
              <a:chExt cx="5065486" cy="1872343"/>
            </a:xfrm>
          </p:grpSpPr>
          <p:sp>
            <p:nvSpPr>
              <p:cNvPr name="AutoShape 11" id="11"/>
              <p:cNvSpPr/>
              <p:nvPr/>
            </p:nvSpPr>
            <p:spPr>
              <a:xfrm flipH="false" flipV="false" rot="0">
                <a:off x="6444343" y="2021115"/>
                <a:ext cx="5065486" cy="1872343"/>
              </a:xfrm>
              <a:prstGeom prst="roundRect">
                <a:avLst>
                  <a:gd name="adj" fmla="val 3216"/>
                </a:avLst>
              </a:prstGeom>
              <a:solidFill>
                <a:srgbClr val="7B31D3">
                  <a:alpha val="3921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12" id="12"/>
              <p:cNvSpPr/>
              <p:nvPr/>
            </p:nvSpPr>
            <p:spPr>
              <a:xfrm flipH="false" flipV="false" rot="0">
                <a:off x="11395075" y="2021115"/>
                <a:ext cx="101600" cy="1872343"/>
              </a:xfrm>
              <a:prstGeom prst="roundRect">
                <a:avLst>
                  <a:gd name="adj" fmla="val 40104"/>
                </a:avLst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grpSp>
            <p:nvGrpSpPr>
              <p:cNvPr name="Group 13" id="13"/>
              <p:cNvGrpSpPr/>
              <p:nvPr/>
            </p:nvGrpSpPr>
            <p:grpSpPr>
              <a:xfrm flipH="false" flipV="false" rot="0">
                <a:off x="7312701" y="2119069"/>
                <a:ext cx="3804065" cy="1553078"/>
                <a:chOff x="7312701" y="2119069"/>
                <a:chExt cx="3804065" cy="1553078"/>
              </a:xfrm>
            </p:grpSpPr>
            <p:sp>
              <p:nvSpPr>
                <p:cNvPr name="TextBox 14" id="14"/>
                <p:cNvSpPr txBox="true"/>
                <p:nvPr/>
              </p:nvSpPr>
              <p:spPr>
                <a:xfrm flipH="false" flipV="false" rot="0">
                  <a:off x="7312701" y="2119069"/>
                  <a:ext cx="3804065" cy="66581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r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Providing Guided Help</a:t>
                  </a:r>
                  <a:endParaRPr lang="en-US" sz="1100"/>
                </a:p>
              </p:txBody>
            </p:sp>
            <p:sp>
              <p:nvSpPr>
                <p:cNvPr name="TextBox 15" id="15"/>
                <p:cNvSpPr txBox="true"/>
                <p:nvPr/>
              </p:nvSpPr>
              <p:spPr>
                <a:xfrm flipH="false" flipV="false" rot="0">
                  <a:off x="7312701" y="2784879"/>
                  <a:ext cx="3804065" cy="887268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r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 temporary support offered by scaffolding is the "guided help" that Vygotsky identified as crucial for learning. It allows the learner to achieve more than they could independently.</a:t>
                  </a:r>
                  <a:endParaRPr lang="en-US" sz="1100"/>
                </a:p>
              </p:txBody>
            </p:sp>
          </p:grpSp>
        </p:grpSp>
        <p:grpSp>
          <p:nvGrpSpPr>
            <p:cNvPr name="Group 16" id="16"/>
            <p:cNvGrpSpPr/>
            <p:nvPr/>
          </p:nvGrpSpPr>
          <p:grpSpPr>
            <a:xfrm flipH="false" flipV="false" rot="0">
              <a:off x="682171" y="4337958"/>
              <a:ext cx="5065486" cy="1872343"/>
              <a:chOff x="682171" y="4337958"/>
              <a:chExt cx="5065486" cy="1872343"/>
            </a:xfrm>
          </p:grpSpPr>
          <p:sp>
            <p:nvSpPr>
              <p:cNvPr name="AutoShape 17" id="17"/>
              <p:cNvSpPr/>
              <p:nvPr/>
            </p:nvSpPr>
            <p:spPr>
              <a:xfrm flipH="false" flipV="false" rot="0">
                <a:off x="682171" y="4337958"/>
                <a:ext cx="5065486" cy="1872343"/>
              </a:xfrm>
              <a:prstGeom prst="roundRect">
                <a:avLst>
                  <a:gd name="adj" fmla="val 3216"/>
                </a:avLst>
              </a:prstGeom>
              <a:solidFill>
                <a:srgbClr val="00C898">
                  <a:alpha val="196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18" id="18"/>
              <p:cNvSpPr/>
              <p:nvPr/>
            </p:nvSpPr>
            <p:spPr>
              <a:xfrm flipH="false" flipV="false" rot="0">
                <a:off x="686933" y="4337958"/>
                <a:ext cx="101600" cy="1872343"/>
              </a:xfrm>
              <a:prstGeom prst="roundRect">
                <a:avLst>
                  <a:gd name="adj" fmla="val 40104"/>
                </a:avLst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grpSp>
            <p:nvGrpSpPr>
              <p:cNvPr name="Group 19" id="19"/>
              <p:cNvGrpSpPr/>
              <p:nvPr/>
            </p:nvGrpSpPr>
            <p:grpSpPr>
              <a:xfrm flipH="false" flipV="false" rot="0">
                <a:off x="1000864" y="4507325"/>
                <a:ext cx="3804068" cy="1458002"/>
                <a:chOff x="1000864" y="4507325"/>
                <a:chExt cx="3804068" cy="1458002"/>
              </a:xfrm>
            </p:grpSpPr>
            <p:sp>
              <p:nvSpPr>
                <p:cNvPr name="TextBox 20" id="20"/>
                <p:cNvSpPr txBox="true"/>
                <p:nvPr/>
              </p:nvSpPr>
              <p:spPr>
                <a:xfrm flipH="false" flipV="false" rot="0">
                  <a:off x="1000864" y="4507325"/>
                  <a:ext cx="3804065" cy="66581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Withdrawing Support</a:t>
                  </a:r>
                  <a:endParaRPr lang="en-US" sz="1100"/>
                </a:p>
              </p:txBody>
            </p:sp>
            <p:sp>
              <p:nvSpPr>
                <p:cNvPr name="TextBox 21" id="21"/>
                <p:cNvSpPr txBox="true"/>
                <p:nvPr/>
              </p:nvSpPr>
              <p:spPr>
                <a:xfrm flipH="false" flipV="false" rot="0">
                  <a:off x="1000867" y="5173135"/>
                  <a:ext cx="3804065" cy="792192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As the learner's competence grows, the support is withdrawn, reflecting the movement from the upper limit of the ZPD (with help) to independent performance (the new lower limit of the ZPD).</a:t>
                  </a:r>
                  <a:endParaRPr lang="en-US" sz="1100"/>
                </a:p>
              </p:txBody>
            </p:sp>
          </p:grpSp>
        </p:grpSp>
        <p:grpSp>
          <p:nvGrpSpPr>
            <p:cNvPr name="Group 22" id="22"/>
            <p:cNvGrpSpPr/>
            <p:nvPr/>
          </p:nvGrpSpPr>
          <p:grpSpPr>
            <a:xfrm flipH="false" flipV="false" rot="0">
              <a:off x="6444343" y="4337958"/>
              <a:ext cx="5065486" cy="1872343"/>
              <a:chOff x="6444343" y="4337958"/>
              <a:chExt cx="5065486" cy="1872343"/>
            </a:xfrm>
          </p:grpSpPr>
          <p:sp>
            <p:nvSpPr>
              <p:cNvPr name="AutoShape 23" id="23"/>
              <p:cNvSpPr/>
              <p:nvPr/>
            </p:nvSpPr>
            <p:spPr>
              <a:xfrm flipH="false" flipV="false" rot="0">
                <a:off x="6444343" y="4337958"/>
                <a:ext cx="5065486" cy="1872343"/>
              </a:xfrm>
              <a:prstGeom prst="roundRect">
                <a:avLst>
                  <a:gd name="adj" fmla="val 3216"/>
                </a:avLst>
              </a:prstGeom>
              <a:solidFill>
                <a:srgbClr val="00C898">
                  <a:alpha val="196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24" id="24"/>
              <p:cNvSpPr/>
              <p:nvPr/>
            </p:nvSpPr>
            <p:spPr>
              <a:xfrm flipH="false" flipV="false" rot="0">
                <a:off x="11395075" y="4337958"/>
                <a:ext cx="101600" cy="1872343"/>
              </a:xfrm>
              <a:prstGeom prst="roundRect">
                <a:avLst>
                  <a:gd name="adj" fmla="val 40104"/>
                </a:avLst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grpSp>
            <p:nvGrpSpPr>
              <p:cNvPr name="Group 25" id="25"/>
              <p:cNvGrpSpPr/>
              <p:nvPr/>
            </p:nvGrpSpPr>
            <p:grpSpPr>
              <a:xfrm flipH="false" flipV="false" rot="0">
                <a:off x="7312701" y="4507325"/>
                <a:ext cx="3804065" cy="1553078"/>
                <a:chOff x="7312701" y="4507325"/>
                <a:chExt cx="3804065" cy="1553078"/>
              </a:xfrm>
            </p:grpSpPr>
            <p:sp>
              <p:nvSpPr>
                <p:cNvPr name="TextBox 26" id="26"/>
                <p:cNvSpPr txBox="true"/>
                <p:nvPr/>
              </p:nvSpPr>
              <p:spPr>
                <a:xfrm flipH="false" flipV="false" rot="0">
                  <a:off x="7312701" y="4507325"/>
                  <a:ext cx="3804065" cy="66581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r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 Teacher's Role</a:t>
                  </a:r>
                  <a:endParaRPr lang="en-US" sz="1100"/>
                </a:p>
              </p:txBody>
            </p:sp>
            <p:sp>
              <p:nvSpPr>
                <p:cNvPr name="TextBox 27" id="27"/>
                <p:cNvSpPr txBox="true"/>
                <p:nvPr/>
              </p:nvSpPr>
              <p:spPr>
                <a:xfrm flipH="false" flipV="false" rot="0">
                  <a:off x="7312701" y="5173135"/>
                  <a:ext cx="3804065" cy="887268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r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 teacher acts as the "more knowledgeable other," providing the necessary guidance and feedback to facilitate learning within the ZPD.</a:t>
                  </a:r>
                  <a:endParaRPr lang="en-US" sz="1100"/>
                </a:p>
              </p:txBody>
            </p:sp>
          </p:grpSp>
        </p:grpSp>
        <p:grpSp>
          <p:nvGrpSpPr>
            <p:cNvPr name="Group 28" id="28"/>
            <p:cNvGrpSpPr/>
            <p:nvPr/>
          </p:nvGrpSpPr>
          <p:grpSpPr>
            <a:xfrm flipH="false" flipV="false" rot="0">
              <a:off x="5492489" y="2465124"/>
              <a:ext cx="1207022" cy="1207022"/>
              <a:chOff x="5492489" y="2465124"/>
              <a:chExt cx="1207022" cy="1207022"/>
            </a:xfrm>
          </p:grpSpPr>
          <p:sp>
            <p:nvSpPr>
              <p:cNvPr name="AutoShape 29" id="29"/>
              <p:cNvSpPr/>
              <p:nvPr/>
            </p:nvSpPr>
            <p:spPr>
              <a:xfrm flipH="false" flipV="false" rot="0">
                <a:off x="5492489" y="2465124"/>
                <a:ext cx="1207022" cy="1207022"/>
              </a:xfrm>
              <a:prstGeom prst="ellipse">
                <a:avLst/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30" id="30"/>
              <p:cNvSpPr/>
              <p:nvPr/>
            </p:nvSpPr>
            <p:spPr>
              <a:xfrm flipH="false" flipV="false" rot="0">
                <a:off x="5831153" y="2847024"/>
                <a:ext cx="557840" cy="557840"/>
              </a:xfrm>
              <a:custGeom>
                <a:rect l="l" t="t" r="r" b="b"/>
                <a:pathLst>
                  <a:path w="579692" h="561041">
                    <a:moveTo>
                      <a:pt x="416570" y="178431"/>
                    </a:moveTo>
                    <a:cubicBezTo>
                      <a:pt x="400254" y="178431"/>
                      <a:pt x="386657" y="191314"/>
                      <a:pt x="386657" y="208264"/>
                    </a:cubicBezTo>
                    <a:cubicBezTo>
                      <a:pt x="386657" y="225214"/>
                      <a:pt x="400254" y="238096"/>
                      <a:pt x="416570" y="238096"/>
                    </a:cubicBezTo>
                    <a:cubicBezTo>
                      <a:pt x="433566" y="238096"/>
                      <a:pt x="447162" y="225214"/>
                      <a:pt x="447162" y="208264"/>
                    </a:cubicBezTo>
                    <a:cubicBezTo>
                      <a:pt x="447162" y="191314"/>
                      <a:pt x="433566" y="178431"/>
                      <a:pt x="416570" y="178431"/>
                    </a:cubicBezTo>
                    <a:close/>
                    <a:moveTo>
                      <a:pt x="290186" y="178431"/>
                    </a:moveTo>
                    <a:cubicBezTo>
                      <a:pt x="273190" y="178431"/>
                      <a:pt x="259594" y="191314"/>
                      <a:pt x="259594" y="208264"/>
                    </a:cubicBezTo>
                    <a:cubicBezTo>
                      <a:pt x="259594" y="225214"/>
                      <a:pt x="273190" y="238096"/>
                      <a:pt x="290186" y="238096"/>
                    </a:cubicBezTo>
                    <a:cubicBezTo>
                      <a:pt x="306502" y="238096"/>
                      <a:pt x="320099" y="225214"/>
                      <a:pt x="320099" y="208264"/>
                    </a:cubicBezTo>
                    <a:cubicBezTo>
                      <a:pt x="320099" y="191314"/>
                      <a:pt x="306502" y="178431"/>
                      <a:pt x="290186" y="178431"/>
                    </a:cubicBezTo>
                    <a:close/>
                    <a:moveTo>
                      <a:pt x="163109" y="178431"/>
                    </a:moveTo>
                    <a:cubicBezTo>
                      <a:pt x="146118" y="178431"/>
                      <a:pt x="133205" y="191314"/>
                      <a:pt x="133205" y="208264"/>
                    </a:cubicBezTo>
                    <a:cubicBezTo>
                      <a:pt x="133205" y="225214"/>
                      <a:pt x="146118" y="238096"/>
                      <a:pt x="163109" y="238096"/>
                    </a:cubicBezTo>
                    <a:cubicBezTo>
                      <a:pt x="180100" y="238096"/>
                      <a:pt x="193013" y="225214"/>
                      <a:pt x="193013" y="208264"/>
                    </a:cubicBezTo>
                    <a:cubicBezTo>
                      <a:pt x="193013" y="191314"/>
                      <a:pt x="180100" y="178431"/>
                      <a:pt x="163109" y="178431"/>
                    </a:cubicBezTo>
                    <a:close/>
                    <a:moveTo>
                      <a:pt x="416570" y="162837"/>
                    </a:moveTo>
                    <a:cubicBezTo>
                      <a:pt x="441723" y="162837"/>
                      <a:pt x="462118" y="183177"/>
                      <a:pt x="462118" y="208264"/>
                    </a:cubicBezTo>
                    <a:cubicBezTo>
                      <a:pt x="462118" y="233350"/>
                      <a:pt x="441723" y="253690"/>
                      <a:pt x="416570" y="253690"/>
                    </a:cubicBezTo>
                    <a:cubicBezTo>
                      <a:pt x="392096" y="253690"/>
                      <a:pt x="371701" y="233350"/>
                      <a:pt x="371701" y="208264"/>
                    </a:cubicBezTo>
                    <a:cubicBezTo>
                      <a:pt x="371701" y="183177"/>
                      <a:pt x="392096" y="162837"/>
                      <a:pt x="416570" y="162837"/>
                    </a:cubicBezTo>
                    <a:close/>
                    <a:moveTo>
                      <a:pt x="290186" y="162837"/>
                    </a:moveTo>
                    <a:cubicBezTo>
                      <a:pt x="314660" y="162837"/>
                      <a:pt x="335055" y="183177"/>
                      <a:pt x="335055" y="208264"/>
                    </a:cubicBezTo>
                    <a:cubicBezTo>
                      <a:pt x="335055" y="233350"/>
                      <a:pt x="314660" y="253690"/>
                      <a:pt x="290186" y="253690"/>
                    </a:cubicBezTo>
                    <a:cubicBezTo>
                      <a:pt x="265033" y="253690"/>
                      <a:pt x="244638" y="233350"/>
                      <a:pt x="244638" y="208264"/>
                    </a:cubicBezTo>
                    <a:cubicBezTo>
                      <a:pt x="244638" y="183177"/>
                      <a:pt x="265033" y="162837"/>
                      <a:pt x="290186" y="162837"/>
                    </a:cubicBezTo>
                    <a:close/>
                    <a:moveTo>
                      <a:pt x="163109" y="162837"/>
                    </a:moveTo>
                    <a:cubicBezTo>
                      <a:pt x="188256" y="162837"/>
                      <a:pt x="208645" y="183177"/>
                      <a:pt x="208645" y="208264"/>
                    </a:cubicBezTo>
                    <a:cubicBezTo>
                      <a:pt x="208645" y="233350"/>
                      <a:pt x="188256" y="253690"/>
                      <a:pt x="163109" y="253690"/>
                    </a:cubicBezTo>
                    <a:cubicBezTo>
                      <a:pt x="137963" y="253690"/>
                      <a:pt x="117574" y="233350"/>
                      <a:pt x="117574" y="208264"/>
                    </a:cubicBezTo>
                    <a:cubicBezTo>
                      <a:pt x="117574" y="183177"/>
                      <a:pt x="137963" y="162837"/>
                      <a:pt x="163109" y="162837"/>
                    </a:cubicBezTo>
                    <a:close/>
                    <a:moveTo>
                      <a:pt x="60483" y="18317"/>
                    </a:moveTo>
                    <a:cubicBezTo>
                      <a:pt x="37377" y="18317"/>
                      <a:pt x="18349" y="37312"/>
                      <a:pt x="18349" y="61056"/>
                    </a:cubicBezTo>
                    <a:lnTo>
                      <a:pt x="18349" y="348700"/>
                    </a:lnTo>
                    <a:cubicBezTo>
                      <a:pt x="18349" y="372445"/>
                      <a:pt x="37377" y="391440"/>
                      <a:pt x="60483" y="391440"/>
                    </a:cubicBezTo>
                    <a:lnTo>
                      <a:pt x="154947" y="391440"/>
                    </a:lnTo>
                    <a:cubicBezTo>
                      <a:pt x="157665" y="391440"/>
                      <a:pt x="159704" y="392797"/>
                      <a:pt x="161743" y="394832"/>
                    </a:cubicBezTo>
                    <a:cubicBezTo>
                      <a:pt x="163781" y="396867"/>
                      <a:pt x="164461" y="399581"/>
                      <a:pt x="163781" y="402294"/>
                    </a:cubicBezTo>
                    <a:lnTo>
                      <a:pt x="135918" y="529156"/>
                    </a:lnTo>
                    <a:lnTo>
                      <a:pt x="307175" y="393475"/>
                    </a:lnTo>
                    <a:cubicBezTo>
                      <a:pt x="309214" y="392118"/>
                      <a:pt x="310573" y="391440"/>
                      <a:pt x="312612" y="391440"/>
                    </a:cubicBezTo>
                    <a:lnTo>
                      <a:pt x="519209" y="391440"/>
                    </a:lnTo>
                    <a:cubicBezTo>
                      <a:pt x="542994" y="391440"/>
                      <a:pt x="562023" y="372445"/>
                      <a:pt x="562023" y="348700"/>
                    </a:cubicBezTo>
                    <a:lnTo>
                      <a:pt x="562023" y="61056"/>
                    </a:lnTo>
                    <a:cubicBezTo>
                      <a:pt x="562023" y="37312"/>
                      <a:pt x="542994" y="18317"/>
                      <a:pt x="519209" y="18317"/>
                    </a:cubicBezTo>
                    <a:close/>
                    <a:moveTo>
                      <a:pt x="60483" y="0"/>
                    </a:moveTo>
                    <a:lnTo>
                      <a:pt x="519209" y="0"/>
                    </a:lnTo>
                    <a:cubicBezTo>
                      <a:pt x="553188" y="0"/>
                      <a:pt x="579692" y="27814"/>
                      <a:pt x="579692" y="61056"/>
                    </a:cubicBezTo>
                    <a:lnTo>
                      <a:pt x="579692" y="348700"/>
                    </a:lnTo>
                    <a:cubicBezTo>
                      <a:pt x="579692" y="381942"/>
                      <a:pt x="553188" y="409757"/>
                      <a:pt x="519209" y="409757"/>
                    </a:cubicBezTo>
                    <a:lnTo>
                      <a:pt x="316010" y="409757"/>
                    </a:lnTo>
                    <a:lnTo>
                      <a:pt x="127083" y="559006"/>
                    </a:lnTo>
                    <a:cubicBezTo>
                      <a:pt x="125724" y="560363"/>
                      <a:pt x="123686" y="561041"/>
                      <a:pt x="121647" y="561041"/>
                    </a:cubicBezTo>
                    <a:cubicBezTo>
                      <a:pt x="119608" y="561041"/>
                      <a:pt x="118249" y="560363"/>
                      <a:pt x="116890" y="559684"/>
                    </a:cubicBezTo>
                    <a:cubicBezTo>
                      <a:pt x="113492" y="557649"/>
                      <a:pt x="111453" y="553579"/>
                      <a:pt x="112812" y="550187"/>
                    </a:cubicBezTo>
                    <a:lnTo>
                      <a:pt x="143394" y="409757"/>
                    </a:lnTo>
                    <a:lnTo>
                      <a:pt x="60483" y="409757"/>
                    </a:lnTo>
                    <a:cubicBezTo>
                      <a:pt x="27183" y="409757"/>
                      <a:pt x="0" y="381942"/>
                      <a:pt x="0" y="348700"/>
                    </a:cubicBezTo>
                    <a:lnTo>
                      <a:pt x="0" y="61056"/>
                    </a:lnTo>
                    <a:cubicBezTo>
                      <a:pt x="0" y="27814"/>
                      <a:pt x="27183" y="0"/>
                      <a:pt x="60483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31" id="31"/>
            <p:cNvGrpSpPr/>
            <p:nvPr/>
          </p:nvGrpSpPr>
          <p:grpSpPr>
            <a:xfrm flipH="false" flipV="false" rot="0">
              <a:off x="5492489" y="4634978"/>
              <a:ext cx="1207022" cy="1207022"/>
              <a:chOff x="5492489" y="4634978"/>
              <a:chExt cx="1207022" cy="1207022"/>
            </a:xfrm>
          </p:grpSpPr>
          <p:sp>
            <p:nvSpPr>
              <p:cNvPr name="AutoShape 32" id="32"/>
              <p:cNvSpPr/>
              <p:nvPr/>
            </p:nvSpPr>
            <p:spPr>
              <a:xfrm flipH="false" flipV="false" rot="0">
                <a:off x="5492489" y="4634978"/>
                <a:ext cx="1207022" cy="1207022"/>
              </a:xfrm>
              <a:prstGeom prst="ellipse">
                <a:avLst/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33" id="33"/>
              <p:cNvSpPr/>
              <p:nvPr/>
            </p:nvSpPr>
            <p:spPr>
              <a:xfrm flipH="false" flipV="false" rot="0">
                <a:off x="5819437" y="4944346"/>
                <a:ext cx="565719" cy="530535"/>
              </a:xfrm>
              <a:custGeom>
                <a:rect l="l" t="t" r="r" b="b"/>
                <a:pathLst>
                  <a:path w="607614" h="576423">
                    <a:moveTo>
                      <a:pt x="542326" y="385979"/>
                    </a:moveTo>
                    <a:cubicBezTo>
                      <a:pt x="546882" y="389016"/>
                      <a:pt x="548400" y="395849"/>
                      <a:pt x="545363" y="400404"/>
                    </a:cubicBezTo>
                    <a:lnTo>
                      <a:pt x="482345" y="490751"/>
                    </a:lnTo>
                    <a:cubicBezTo>
                      <a:pt x="480826" y="493029"/>
                      <a:pt x="477789" y="494547"/>
                      <a:pt x="475511" y="494547"/>
                    </a:cubicBezTo>
                    <a:cubicBezTo>
                      <a:pt x="474752" y="494547"/>
                      <a:pt x="473993" y="494547"/>
                      <a:pt x="473993" y="494547"/>
                    </a:cubicBezTo>
                    <a:cubicBezTo>
                      <a:pt x="471715" y="494547"/>
                      <a:pt x="469437" y="493788"/>
                      <a:pt x="467159" y="492270"/>
                    </a:cubicBezTo>
                    <a:lnTo>
                      <a:pt x="419326" y="452790"/>
                    </a:lnTo>
                    <a:cubicBezTo>
                      <a:pt x="414771" y="448994"/>
                      <a:pt x="414011" y="442920"/>
                      <a:pt x="417808" y="438365"/>
                    </a:cubicBezTo>
                    <a:cubicBezTo>
                      <a:pt x="420845" y="434569"/>
                      <a:pt x="427678" y="433810"/>
                      <a:pt x="431474" y="436847"/>
                    </a:cubicBezTo>
                    <a:lnTo>
                      <a:pt x="471715" y="470252"/>
                    </a:lnTo>
                    <a:lnTo>
                      <a:pt x="528659" y="388257"/>
                    </a:lnTo>
                    <a:cubicBezTo>
                      <a:pt x="531697" y="383701"/>
                      <a:pt x="537771" y="382942"/>
                      <a:pt x="542326" y="385979"/>
                    </a:cubicBezTo>
                    <a:close/>
                    <a:moveTo>
                      <a:pt x="476218" y="333719"/>
                    </a:moveTo>
                    <a:cubicBezTo>
                      <a:pt x="464825" y="333719"/>
                      <a:pt x="453432" y="335236"/>
                      <a:pt x="443558" y="338270"/>
                    </a:cubicBezTo>
                    <a:lnTo>
                      <a:pt x="440520" y="339786"/>
                    </a:lnTo>
                    <a:cubicBezTo>
                      <a:pt x="439761" y="339786"/>
                      <a:pt x="439001" y="340545"/>
                      <a:pt x="438242" y="340545"/>
                    </a:cubicBezTo>
                    <a:cubicBezTo>
                      <a:pt x="430647" y="343579"/>
                      <a:pt x="423051" y="347371"/>
                      <a:pt x="415456" y="351163"/>
                    </a:cubicBezTo>
                    <a:lnTo>
                      <a:pt x="415456" y="351922"/>
                    </a:lnTo>
                    <a:cubicBezTo>
                      <a:pt x="413937" y="352680"/>
                      <a:pt x="411659" y="354197"/>
                      <a:pt x="410140" y="355714"/>
                    </a:cubicBezTo>
                    <a:cubicBezTo>
                      <a:pt x="409380" y="355714"/>
                      <a:pt x="408621" y="356472"/>
                      <a:pt x="407861" y="357231"/>
                    </a:cubicBezTo>
                    <a:cubicBezTo>
                      <a:pt x="406342" y="358748"/>
                      <a:pt x="404064" y="359506"/>
                      <a:pt x="402545" y="361023"/>
                    </a:cubicBezTo>
                    <a:cubicBezTo>
                      <a:pt x="401785" y="361782"/>
                      <a:pt x="401025" y="362540"/>
                      <a:pt x="400266" y="363298"/>
                    </a:cubicBezTo>
                    <a:cubicBezTo>
                      <a:pt x="398747" y="364815"/>
                      <a:pt x="397228" y="366332"/>
                      <a:pt x="395709" y="367849"/>
                    </a:cubicBezTo>
                    <a:cubicBezTo>
                      <a:pt x="395709" y="368608"/>
                      <a:pt x="394949" y="369366"/>
                      <a:pt x="394190" y="369366"/>
                    </a:cubicBezTo>
                    <a:cubicBezTo>
                      <a:pt x="391152" y="372400"/>
                      <a:pt x="388873" y="375434"/>
                      <a:pt x="386595" y="378467"/>
                    </a:cubicBezTo>
                    <a:cubicBezTo>
                      <a:pt x="385835" y="379984"/>
                      <a:pt x="385076" y="380743"/>
                      <a:pt x="385076" y="381501"/>
                    </a:cubicBezTo>
                    <a:cubicBezTo>
                      <a:pt x="383557" y="383018"/>
                      <a:pt x="382797" y="384535"/>
                      <a:pt x="381278" y="386052"/>
                    </a:cubicBezTo>
                    <a:cubicBezTo>
                      <a:pt x="381278" y="386810"/>
                      <a:pt x="380519" y="388327"/>
                      <a:pt x="379759" y="389086"/>
                    </a:cubicBezTo>
                    <a:cubicBezTo>
                      <a:pt x="378999" y="390603"/>
                      <a:pt x="377480" y="392878"/>
                      <a:pt x="376721" y="394395"/>
                    </a:cubicBezTo>
                    <a:cubicBezTo>
                      <a:pt x="375961" y="395153"/>
                      <a:pt x="375961" y="396670"/>
                      <a:pt x="375202" y="397429"/>
                    </a:cubicBezTo>
                    <a:cubicBezTo>
                      <a:pt x="374442" y="399704"/>
                      <a:pt x="373683" y="401221"/>
                      <a:pt x="372923" y="402738"/>
                    </a:cubicBezTo>
                    <a:cubicBezTo>
                      <a:pt x="372164" y="405772"/>
                      <a:pt x="370645" y="408047"/>
                      <a:pt x="369885" y="411081"/>
                    </a:cubicBezTo>
                    <a:cubicBezTo>
                      <a:pt x="369126" y="412598"/>
                      <a:pt x="369126" y="414115"/>
                      <a:pt x="368366" y="415632"/>
                    </a:cubicBezTo>
                    <a:cubicBezTo>
                      <a:pt x="368366" y="417148"/>
                      <a:pt x="367607" y="418665"/>
                      <a:pt x="367607" y="420941"/>
                    </a:cubicBezTo>
                    <a:cubicBezTo>
                      <a:pt x="366847" y="422458"/>
                      <a:pt x="366847" y="423216"/>
                      <a:pt x="366847" y="424733"/>
                    </a:cubicBezTo>
                    <a:cubicBezTo>
                      <a:pt x="366088" y="427008"/>
                      <a:pt x="366088" y="429284"/>
                      <a:pt x="365328" y="431559"/>
                    </a:cubicBezTo>
                    <a:cubicBezTo>
                      <a:pt x="365328" y="432317"/>
                      <a:pt x="365328" y="433834"/>
                      <a:pt x="365328" y="434593"/>
                    </a:cubicBezTo>
                    <a:cubicBezTo>
                      <a:pt x="364569" y="438385"/>
                      <a:pt x="364569" y="441419"/>
                      <a:pt x="364569" y="445211"/>
                    </a:cubicBezTo>
                    <a:cubicBezTo>
                      <a:pt x="364569" y="449003"/>
                      <a:pt x="364569" y="453554"/>
                      <a:pt x="365328" y="458105"/>
                    </a:cubicBezTo>
                    <a:cubicBezTo>
                      <a:pt x="365328" y="458863"/>
                      <a:pt x="366088" y="460380"/>
                      <a:pt x="366088" y="461897"/>
                    </a:cubicBezTo>
                    <a:cubicBezTo>
                      <a:pt x="366088" y="464172"/>
                      <a:pt x="366847" y="467206"/>
                      <a:pt x="367607" y="470240"/>
                    </a:cubicBezTo>
                    <a:cubicBezTo>
                      <a:pt x="367607" y="471757"/>
                      <a:pt x="368366" y="473274"/>
                      <a:pt x="368366" y="474791"/>
                    </a:cubicBezTo>
                    <a:cubicBezTo>
                      <a:pt x="369126" y="477066"/>
                      <a:pt x="370645" y="480100"/>
                      <a:pt x="371404" y="482375"/>
                    </a:cubicBezTo>
                    <a:cubicBezTo>
                      <a:pt x="371404" y="483892"/>
                      <a:pt x="372164" y="485409"/>
                      <a:pt x="372923" y="486926"/>
                    </a:cubicBezTo>
                    <a:cubicBezTo>
                      <a:pt x="373683" y="489960"/>
                      <a:pt x="375202" y="492235"/>
                      <a:pt x="376721" y="495269"/>
                    </a:cubicBezTo>
                    <a:cubicBezTo>
                      <a:pt x="377480" y="496027"/>
                      <a:pt x="377480" y="496786"/>
                      <a:pt x="378240" y="497544"/>
                    </a:cubicBezTo>
                    <a:cubicBezTo>
                      <a:pt x="379759" y="501337"/>
                      <a:pt x="382038" y="504370"/>
                      <a:pt x="384316" y="508163"/>
                    </a:cubicBezTo>
                    <a:cubicBezTo>
                      <a:pt x="385076" y="508921"/>
                      <a:pt x="385835" y="510438"/>
                      <a:pt x="387354" y="511955"/>
                    </a:cubicBezTo>
                    <a:cubicBezTo>
                      <a:pt x="388873" y="513472"/>
                      <a:pt x="390392" y="515747"/>
                      <a:pt x="391911" y="518022"/>
                    </a:cubicBezTo>
                    <a:cubicBezTo>
                      <a:pt x="392671" y="518781"/>
                      <a:pt x="394190" y="520298"/>
                      <a:pt x="394949" y="521815"/>
                    </a:cubicBezTo>
                    <a:cubicBezTo>
                      <a:pt x="397228" y="523332"/>
                      <a:pt x="398747" y="525607"/>
                      <a:pt x="401025" y="527124"/>
                    </a:cubicBezTo>
                    <a:cubicBezTo>
                      <a:pt x="401785" y="527882"/>
                      <a:pt x="403304" y="529399"/>
                      <a:pt x="404064" y="530158"/>
                    </a:cubicBezTo>
                    <a:cubicBezTo>
                      <a:pt x="407102" y="532433"/>
                      <a:pt x="410899" y="535467"/>
                      <a:pt x="413937" y="537742"/>
                    </a:cubicBezTo>
                    <a:cubicBezTo>
                      <a:pt x="432166" y="549119"/>
                      <a:pt x="453432" y="555945"/>
                      <a:pt x="476218" y="555945"/>
                    </a:cubicBezTo>
                    <a:cubicBezTo>
                      <a:pt x="537739" y="555945"/>
                      <a:pt x="587107" y="506646"/>
                      <a:pt x="587107" y="445211"/>
                    </a:cubicBezTo>
                    <a:cubicBezTo>
                      <a:pt x="587107" y="383777"/>
                      <a:pt x="537739" y="333719"/>
                      <a:pt x="476218" y="333719"/>
                    </a:cubicBezTo>
                    <a:close/>
                    <a:moveTo>
                      <a:pt x="192158" y="91014"/>
                    </a:moveTo>
                    <a:cubicBezTo>
                      <a:pt x="106333" y="91014"/>
                      <a:pt x="101776" y="159275"/>
                      <a:pt x="101016" y="162309"/>
                    </a:cubicBezTo>
                    <a:lnTo>
                      <a:pt x="101016" y="216917"/>
                    </a:lnTo>
                    <a:lnTo>
                      <a:pt x="97978" y="219951"/>
                    </a:lnTo>
                    <a:cubicBezTo>
                      <a:pt x="93421" y="223743"/>
                      <a:pt x="91142" y="228294"/>
                      <a:pt x="91142" y="231328"/>
                    </a:cubicBezTo>
                    <a:lnTo>
                      <a:pt x="91142" y="266975"/>
                    </a:lnTo>
                    <a:cubicBezTo>
                      <a:pt x="91142" y="272284"/>
                      <a:pt x="94180" y="276835"/>
                      <a:pt x="98738" y="279869"/>
                    </a:cubicBezTo>
                    <a:lnTo>
                      <a:pt x="101776" y="282144"/>
                    </a:lnTo>
                    <a:lnTo>
                      <a:pt x="103295" y="286695"/>
                    </a:lnTo>
                    <a:cubicBezTo>
                      <a:pt x="110890" y="320825"/>
                      <a:pt x="137473" y="346612"/>
                      <a:pt x="138232" y="346612"/>
                    </a:cubicBezTo>
                    <a:lnTo>
                      <a:pt x="141270" y="349646"/>
                    </a:lnTo>
                    <a:lnTo>
                      <a:pt x="141270" y="386052"/>
                    </a:lnTo>
                    <a:cubicBezTo>
                      <a:pt x="141270" y="401221"/>
                      <a:pt x="132916" y="415632"/>
                      <a:pt x="119244" y="422458"/>
                    </a:cubicBezTo>
                    <a:lnTo>
                      <a:pt x="52407" y="464931"/>
                    </a:lnTo>
                    <a:cubicBezTo>
                      <a:pt x="31900" y="475549"/>
                      <a:pt x="20507" y="496027"/>
                      <a:pt x="20507" y="518022"/>
                    </a:cubicBezTo>
                    <a:lnTo>
                      <a:pt x="20507" y="536225"/>
                    </a:lnTo>
                    <a:lnTo>
                      <a:pt x="142030" y="536225"/>
                    </a:lnTo>
                    <a:lnTo>
                      <a:pt x="142030" y="513472"/>
                    </a:lnTo>
                    <a:cubicBezTo>
                      <a:pt x="142030" y="480100"/>
                      <a:pt x="160258" y="449003"/>
                      <a:pt x="189120" y="433076"/>
                    </a:cubicBezTo>
                    <a:lnTo>
                      <a:pt x="246084" y="401979"/>
                    </a:lnTo>
                    <a:lnTo>
                      <a:pt x="252920" y="398946"/>
                    </a:lnTo>
                    <a:lnTo>
                      <a:pt x="279503" y="383777"/>
                    </a:lnTo>
                    <a:cubicBezTo>
                      <a:pt x="288617" y="379226"/>
                      <a:pt x="293934" y="370124"/>
                      <a:pt x="293934" y="360265"/>
                    </a:cubicBezTo>
                    <a:lnTo>
                      <a:pt x="293934" y="326893"/>
                    </a:lnTo>
                    <a:cubicBezTo>
                      <a:pt x="293174" y="326893"/>
                      <a:pt x="293174" y="326134"/>
                      <a:pt x="293174" y="326134"/>
                    </a:cubicBezTo>
                    <a:cubicBezTo>
                      <a:pt x="292414" y="325376"/>
                      <a:pt x="292414" y="325376"/>
                      <a:pt x="291655" y="324617"/>
                    </a:cubicBezTo>
                    <a:cubicBezTo>
                      <a:pt x="290136" y="322342"/>
                      <a:pt x="287857" y="319308"/>
                      <a:pt x="285579" y="315516"/>
                    </a:cubicBezTo>
                    <a:cubicBezTo>
                      <a:pt x="284819" y="314758"/>
                      <a:pt x="284819" y="313999"/>
                      <a:pt x="284819" y="313999"/>
                    </a:cubicBezTo>
                    <a:cubicBezTo>
                      <a:pt x="283300" y="311724"/>
                      <a:pt x="281781" y="309448"/>
                      <a:pt x="280262" y="307173"/>
                    </a:cubicBezTo>
                    <a:cubicBezTo>
                      <a:pt x="279503" y="305656"/>
                      <a:pt x="279503" y="304898"/>
                      <a:pt x="278743" y="304139"/>
                    </a:cubicBezTo>
                    <a:cubicBezTo>
                      <a:pt x="277984" y="302622"/>
                      <a:pt x="276465" y="300347"/>
                      <a:pt x="275705" y="298072"/>
                    </a:cubicBezTo>
                    <a:cubicBezTo>
                      <a:pt x="274946" y="297313"/>
                      <a:pt x="274186" y="295796"/>
                      <a:pt x="273427" y="294279"/>
                    </a:cubicBezTo>
                    <a:cubicBezTo>
                      <a:pt x="273427" y="294279"/>
                      <a:pt x="273427" y="293521"/>
                      <a:pt x="273427" y="293521"/>
                    </a:cubicBezTo>
                    <a:cubicBezTo>
                      <a:pt x="271907" y="291246"/>
                      <a:pt x="271148" y="289729"/>
                      <a:pt x="270388" y="287453"/>
                    </a:cubicBezTo>
                    <a:cubicBezTo>
                      <a:pt x="269629" y="286695"/>
                      <a:pt x="269629" y="285936"/>
                      <a:pt x="269629" y="285936"/>
                    </a:cubicBezTo>
                    <a:lnTo>
                      <a:pt x="268869" y="284419"/>
                    </a:lnTo>
                    <a:cubicBezTo>
                      <a:pt x="268869" y="283661"/>
                      <a:pt x="268110" y="283661"/>
                      <a:pt x="268110" y="282903"/>
                    </a:cubicBezTo>
                    <a:cubicBezTo>
                      <a:pt x="267350" y="280627"/>
                      <a:pt x="266591" y="279110"/>
                      <a:pt x="265831" y="276835"/>
                    </a:cubicBezTo>
                    <a:cubicBezTo>
                      <a:pt x="265072" y="276077"/>
                      <a:pt x="265072" y="275318"/>
                      <a:pt x="264312" y="274560"/>
                    </a:cubicBezTo>
                    <a:cubicBezTo>
                      <a:pt x="263553" y="272284"/>
                      <a:pt x="263553" y="270767"/>
                      <a:pt x="262793" y="268492"/>
                    </a:cubicBezTo>
                    <a:cubicBezTo>
                      <a:pt x="262034" y="267734"/>
                      <a:pt x="262034" y="266217"/>
                      <a:pt x="261274" y="265458"/>
                    </a:cubicBezTo>
                    <a:cubicBezTo>
                      <a:pt x="261274" y="264700"/>
                      <a:pt x="261274" y="264700"/>
                      <a:pt x="261274" y="263941"/>
                    </a:cubicBezTo>
                    <a:lnTo>
                      <a:pt x="260515" y="261666"/>
                    </a:lnTo>
                    <a:cubicBezTo>
                      <a:pt x="259755" y="259391"/>
                      <a:pt x="258996" y="257115"/>
                      <a:pt x="258236" y="254840"/>
                    </a:cubicBezTo>
                    <a:cubicBezTo>
                      <a:pt x="258236" y="254081"/>
                      <a:pt x="258236" y="254081"/>
                      <a:pt x="258236" y="254081"/>
                    </a:cubicBezTo>
                    <a:cubicBezTo>
                      <a:pt x="253679" y="250289"/>
                      <a:pt x="249881" y="244980"/>
                      <a:pt x="246843" y="239671"/>
                    </a:cubicBezTo>
                    <a:cubicBezTo>
                      <a:pt x="246084" y="238154"/>
                      <a:pt x="246084" y="236637"/>
                      <a:pt x="245324" y="235120"/>
                    </a:cubicBezTo>
                    <a:cubicBezTo>
                      <a:pt x="244565" y="233603"/>
                      <a:pt x="244565" y="232845"/>
                      <a:pt x="243805" y="231328"/>
                    </a:cubicBezTo>
                    <a:cubicBezTo>
                      <a:pt x="243046" y="228294"/>
                      <a:pt x="243046" y="225260"/>
                      <a:pt x="243046" y="222226"/>
                    </a:cubicBezTo>
                    <a:lnTo>
                      <a:pt x="243046" y="182029"/>
                    </a:lnTo>
                    <a:cubicBezTo>
                      <a:pt x="243046" y="172169"/>
                      <a:pt x="246843" y="163067"/>
                      <a:pt x="252920" y="155483"/>
                    </a:cubicBezTo>
                    <a:lnTo>
                      <a:pt x="252920" y="107700"/>
                    </a:lnTo>
                    <a:cubicBezTo>
                      <a:pt x="236970" y="96324"/>
                      <a:pt x="216463" y="91014"/>
                      <a:pt x="192158" y="91014"/>
                    </a:cubicBezTo>
                    <a:close/>
                    <a:moveTo>
                      <a:pt x="374442" y="20478"/>
                    </a:moveTo>
                    <a:cubicBezTo>
                      <a:pt x="334947" y="20478"/>
                      <a:pt x="306086" y="29580"/>
                      <a:pt x="289376" y="49300"/>
                    </a:cubicBezTo>
                    <a:cubicBezTo>
                      <a:pt x="273427" y="67502"/>
                      <a:pt x="272667" y="90256"/>
                      <a:pt x="273427" y="97082"/>
                    </a:cubicBezTo>
                    <a:lnTo>
                      <a:pt x="273427" y="97840"/>
                    </a:lnTo>
                    <a:lnTo>
                      <a:pt x="273427" y="100874"/>
                    </a:lnTo>
                    <a:lnTo>
                      <a:pt x="273427" y="163826"/>
                    </a:lnTo>
                    <a:lnTo>
                      <a:pt x="270388" y="166860"/>
                    </a:lnTo>
                    <a:cubicBezTo>
                      <a:pt x="265831" y="171410"/>
                      <a:pt x="263553" y="176719"/>
                      <a:pt x="263553" y="182029"/>
                    </a:cubicBezTo>
                    <a:lnTo>
                      <a:pt x="263553" y="222226"/>
                    </a:lnTo>
                    <a:cubicBezTo>
                      <a:pt x="263553" y="229053"/>
                      <a:pt x="266591" y="235879"/>
                      <a:pt x="272667" y="239671"/>
                    </a:cubicBezTo>
                    <a:lnTo>
                      <a:pt x="276465" y="241946"/>
                    </a:lnTo>
                    <a:lnTo>
                      <a:pt x="277224" y="245738"/>
                    </a:lnTo>
                    <a:cubicBezTo>
                      <a:pt x="277984" y="248772"/>
                      <a:pt x="278743" y="252565"/>
                      <a:pt x="279503" y="255598"/>
                    </a:cubicBezTo>
                    <a:cubicBezTo>
                      <a:pt x="279503" y="255598"/>
                      <a:pt x="279503" y="255598"/>
                      <a:pt x="279503" y="256357"/>
                    </a:cubicBezTo>
                    <a:lnTo>
                      <a:pt x="280262" y="257874"/>
                    </a:lnTo>
                    <a:cubicBezTo>
                      <a:pt x="281022" y="260907"/>
                      <a:pt x="282541" y="263941"/>
                      <a:pt x="283300" y="266217"/>
                    </a:cubicBezTo>
                    <a:cubicBezTo>
                      <a:pt x="284060" y="267734"/>
                      <a:pt x="284819" y="269250"/>
                      <a:pt x="284819" y="270767"/>
                    </a:cubicBezTo>
                    <a:cubicBezTo>
                      <a:pt x="285579" y="271526"/>
                      <a:pt x="285579" y="271526"/>
                      <a:pt x="285579" y="272284"/>
                    </a:cubicBezTo>
                    <a:cubicBezTo>
                      <a:pt x="286338" y="273801"/>
                      <a:pt x="287098" y="274560"/>
                      <a:pt x="287098" y="276077"/>
                    </a:cubicBezTo>
                    <a:cubicBezTo>
                      <a:pt x="287098" y="276835"/>
                      <a:pt x="287857" y="276835"/>
                      <a:pt x="287857" y="277593"/>
                    </a:cubicBezTo>
                    <a:cubicBezTo>
                      <a:pt x="289376" y="279869"/>
                      <a:pt x="290136" y="282903"/>
                      <a:pt x="291655" y="285178"/>
                    </a:cubicBezTo>
                    <a:cubicBezTo>
                      <a:pt x="293934" y="290487"/>
                      <a:pt x="296212" y="294279"/>
                      <a:pt x="298491" y="298072"/>
                    </a:cubicBezTo>
                    <a:cubicBezTo>
                      <a:pt x="299250" y="298830"/>
                      <a:pt x="299250" y="298830"/>
                      <a:pt x="299250" y="298830"/>
                    </a:cubicBezTo>
                    <a:cubicBezTo>
                      <a:pt x="300010" y="300347"/>
                      <a:pt x="301529" y="302622"/>
                      <a:pt x="302288" y="304139"/>
                    </a:cubicBezTo>
                    <a:cubicBezTo>
                      <a:pt x="304567" y="307173"/>
                      <a:pt x="306086" y="310207"/>
                      <a:pt x="307605" y="312482"/>
                    </a:cubicBezTo>
                    <a:cubicBezTo>
                      <a:pt x="308364" y="313241"/>
                      <a:pt x="309124" y="313999"/>
                      <a:pt x="309883" y="314758"/>
                    </a:cubicBezTo>
                    <a:cubicBezTo>
                      <a:pt x="310643" y="316274"/>
                      <a:pt x="311402" y="317033"/>
                      <a:pt x="311402" y="317033"/>
                    </a:cubicBezTo>
                    <a:lnTo>
                      <a:pt x="312162" y="317791"/>
                    </a:lnTo>
                    <a:lnTo>
                      <a:pt x="313681" y="320067"/>
                    </a:lnTo>
                    <a:lnTo>
                      <a:pt x="313681" y="360265"/>
                    </a:lnTo>
                    <a:cubicBezTo>
                      <a:pt x="313681" y="377709"/>
                      <a:pt x="304567" y="393636"/>
                      <a:pt x="289376" y="401979"/>
                    </a:cubicBezTo>
                    <a:lnTo>
                      <a:pt x="198994" y="451279"/>
                    </a:lnTo>
                    <a:cubicBezTo>
                      <a:pt x="176208" y="463414"/>
                      <a:pt x="161777" y="487684"/>
                      <a:pt x="161777" y="513472"/>
                    </a:cubicBezTo>
                    <a:lnTo>
                      <a:pt x="161777" y="536225"/>
                    </a:lnTo>
                    <a:lnTo>
                      <a:pt x="381278" y="536225"/>
                    </a:lnTo>
                    <a:cubicBezTo>
                      <a:pt x="378999" y="533950"/>
                      <a:pt x="377480" y="532433"/>
                      <a:pt x="375961" y="530916"/>
                    </a:cubicBezTo>
                    <a:cubicBezTo>
                      <a:pt x="375202" y="529399"/>
                      <a:pt x="374442" y="528641"/>
                      <a:pt x="373683" y="527882"/>
                    </a:cubicBezTo>
                    <a:cubicBezTo>
                      <a:pt x="372164" y="525607"/>
                      <a:pt x="369885" y="523332"/>
                      <a:pt x="368366" y="520298"/>
                    </a:cubicBezTo>
                    <a:cubicBezTo>
                      <a:pt x="367607" y="519539"/>
                      <a:pt x="366847" y="518781"/>
                      <a:pt x="366847" y="518022"/>
                    </a:cubicBezTo>
                    <a:cubicBezTo>
                      <a:pt x="364569" y="514989"/>
                      <a:pt x="363050" y="512713"/>
                      <a:pt x="361531" y="510438"/>
                    </a:cubicBezTo>
                    <a:cubicBezTo>
                      <a:pt x="361531" y="508921"/>
                      <a:pt x="360771" y="508163"/>
                      <a:pt x="360012" y="506646"/>
                    </a:cubicBezTo>
                    <a:cubicBezTo>
                      <a:pt x="358492" y="504370"/>
                      <a:pt x="357733" y="502095"/>
                      <a:pt x="356214" y="499061"/>
                    </a:cubicBezTo>
                    <a:cubicBezTo>
                      <a:pt x="355454" y="498303"/>
                      <a:pt x="354695" y="496786"/>
                      <a:pt x="354695" y="495269"/>
                    </a:cubicBezTo>
                    <a:cubicBezTo>
                      <a:pt x="353176" y="492994"/>
                      <a:pt x="352416" y="490718"/>
                      <a:pt x="351657" y="487684"/>
                    </a:cubicBezTo>
                    <a:cubicBezTo>
                      <a:pt x="350897" y="486168"/>
                      <a:pt x="350897" y="484651"/>
                      <a:pt x="350138" y="483134"/>
                    </a:cubicBezTo>
                    <a:cubicBezTo>
                      <a:pt x="349378" y="480858"/>
                      <a:pt x="348619" y="478583"/>
                      <a:pt x="347859" y="476308"/>
                    </a:cubicBezTo>
                    <a:cubicBezTo>
                      <a:pt x="347859" y="474032"/>
                      <a:pt x="347100" y="472515"/>
                      <a:pt x="347100" y="470999"/>
                    </a:cubicBezTo>
                    <a:cubicBezTo>
                      <a:pt x="346340" y="467965"/>
                      <a:pt x="346340" y="465689"/>
                      <a:pt x="345581" y="462656"/>
                    </a:cubicBezTo>
                    <a:cubicBezTo>
                      <a:pt x="345581" y="461139"/>
                      <a:pt x="344821" y="459622"/>
                      <a:pt x="344821" y="458105"/>
                    </a:cubicBezTo>
                    <a:cubicBezTo>
                      <a:pt x="344821" y="453554"/>
                      <a:pt x="344062" y="449003"/>
                      <a:pt x="344062" y="445211"/>
                    </a:cubicBezTo>
                    <a:cubicBezTo>
                      <a:pt x="344062" y="440660"/>
                      <a:pt x="344821" y="436868"/>
                      <a:pt x="344821" y="433076"/>
                    </a:cubicBezTo>
                    <a:cubicBezTo>
                      <a:pt x="344821" y="431559"/>
                      <a:pt x="345581" y="430042"/>
                      <a:pt x="345581" y="429284"/>
                    </a:cubicBezTo>
                    <a:cubicBezTo>
                      <a:pt x="345581" y="426250"/>
                      <a:pt x="346340" y="423975"/>
                      <a:pt x="346340" y="420941"/>
                    </a:cubicBezTo>
                    <a:cubicBezTo>
                      <a:pt x="347100" y="420182"/>
                      <a:pt x="347100" y="418665"/>
                      <a:pt x="347100" y="417148"/>
                    </a:cubicBezTo>
                    <a:cubicBezTo>
                      <a:pt x="347859" y="414115"/>
                      <a:pt x="348619" y="411081"/>
                      <a:pt x="349378" y="408805"/>
                    </a:cubicBezTo>
                    <a:cubicBezTo>
                      <a:pt x="350138" y="406530"/>
                      <a:pt x="350897" y="404255"/>
                      <a:pt x="351657" y="401979"/>
                    </a:cubicBezTo>
                    <a:cubicBezTo>
                      <a:pt x="352416" y="399704"/>
                      <a:pt x="353176" y="398187"/>
                      <a:pt x="353935" y="395912"/>
                    </a:cubicBezTo>
                    <a:cubicBezTo>
                      <a:pt x="354695" y="394395"/>
                      <a:pt x="355454" y="392120"/>
                      <a:pt x="356214" y="390603"/>
                    </a:cubicBezTo>
                    <a:cubicBezTo>
                      <a:pt x="356973" y="389086"/>
                      <a:pt x="357733" y="387569"/>
                      <a:pt x="358492" y="386052"/>
                    </a:cubicBezTo>
                    <a:cubicBezTo>
                      <a:pt x="359252" y="384535"/>
                      <a:pt x="360012" y="382260"/>
                      <a:pt x="361531" y="380743"/>
                    </a:cubicBezTo>
                    <a:cubicBezTo>
                      <a:pt x="362290" y="379226"/>
                      <a:pt x="363050" y="377709"/>
                      <a:pt x="363809" y="376192"/>
                    </a:cubicBezTo>
                    <a:cubicBezTo>
                      <a:pt x="366088" y="373158"/>
                      <a:pt x="367607" y="370124"/>
                      <a:pt x="369885" y="367091"/>
                    </a:cubicBezTo>
                    <a:cubicBezTo>
                      <a:pt x="370645" y="366332"/>
                      <a:pt x="372164" y="364815"/>
                      <a:pt x="372923" y="363298"/>
                    </a:cubicBezTo>
                    <a:cubicBezTo>
                      <a:pt x="374442" y="361782"/>
                      <a:pt x="375202" y="360265"/>
                      <a:pt x="376721" y="358748"/>
                    </a:cubicBezTo>
                    <a:cubicBezTo>
                      <a:pt x="378240" y="357231"/>
                      <a:pt x="378999" y="356472"/>
                      <a:pt x="380519" y="354955"/>
                    </a:cubicBezTo>
                    <a:cubicBezTo>
                      <a:pt x="381278" y="353439"/>
                      <a:pt x="382797" y="351922"/>
                      <a:pt x="384316" y="350405"/>
                    </a:cubicBezTo>
                    <a:cubicBezTo>
                      <a:pt x="385835" y="349646"/>
                      <a:pt x="387354" y="348129"/>
                      <a:pt x="388114" y="347371"/>
                    </a:cubicBezTo>
                    <a:cubicBezTo>
                      <a:pt x="391152" y="344337"/>
                      <a:pt x="394190" y="342062"/>
                      <a:pt x="396468" y="339786"/>
                    </a:cubicBezTo>
                    <a:cubicBezTo>
                      <a:pt x="397987" y="339028"/>
                      <a:pt x="399506" y="338270"/>
                      <a:pt x="400266" y="337511"/>
                    </a:cubicBezTo>
                    <a:cubicBezTo>
                      <a:pt x="402545" y="335994"/>
                      <a:pt x="404064" y="335236"/>
                      <a:pt x="406342" y="333719"/>
                    </a:cubicBezTo>
                    <a:cubicBezTo>
                      <a:pt x="407102" y="332960"/>
                      <a:pt x="408621" y="332202"/>
                      <a:pt x="409380" y="331443"/>
                    </a:cubicBezTo>
                    <a:cubicBezTo>
                      <a:pt x="411659" y="330685"/>
                      <a:pt x="413937" y="329168"/>
                      <a:pt x="416216" y="328410"/>
                    </a:cubicBezTo>
                    <a:cubicBezTo>
                      <a:pt x="416975" y="327651"/>
                      <a:pt x="416975" y="327651"/>
                      <a:pt x="417735" y="326893"/>
                    </a:cubicBezTo>
                    <a:cubicBezTo>
                      <a:pt x="420013" y="326134"/>
                      <a:pt x="423051" y="324617"/>
                      <a:pt x="425330" y="323859"/>
                    </a:cubicBezTo>
                    <a:lnTo>
                      <a:pt x="425330" y="320067"/>
                    </a:lnTo>
                    <a:lnTo>
                      <a:pt x="427609" y="317033"/>
                    </a:lnTo>
                    <a:cubicBezTo>
                      <a:pt x="430647" y="313999"/>
                      <a:pt x="433685" y="310207"/>
                      <a:pt x="435963" y="305656"/>
                    </a:cubicBezTo>
                    <a:cubicBezTo>
                      <a:pt x="448875" y="288970"/>
                      <a:pt x="457989" y="269250"/>
                      <a:pt x="464825" y="248014"/>
                    </a:cubicBezTo>
                    <a:lnTo>
                      <a:pt x="466344" y="243463"/>
                    </a:lnTo>
                    <a:lnTo>
                      <a:pt x="471661" y="241946"/>
                    </a:lnTo>
                    <a:cubicBezTo>
                      <a:pt x="480015" y="238912"/>
                      <a:pt x="486091" y="231328"/>
                      <a:pt x="486091" y="222226"/>
                    </a:cubicBezTo>
                    <a:lnTo>
                      <a:pt x="486091" y="182029"/>
                    </a:lnTo>
                    <a:cubicBezTo>
                      <a:pt x="486091" y="176719"/>
                      <a:pt x="483813" y="171410"/>
                      <a:pt x="479256" y="166860"/>
                    </a:cubicBezTo>
                    <a:lnTo>
                      <a:pt x="476218" y="163826"/>
                    </a:lnTo>
                    <a:lnTo>
                      <a:pt x="476218" y="100116"/>
                    </a:lnTo>
                    <a:cubicBezTo>
                      <a:pt x="476218" y="99357"/>
                      <a:pt x="479256" y="71295"/>
                      <a:pt x="459508" y="48541"/>
                    </a:cubicBezTo>
                    <a:cubicBezTo>
                      <a:pt x="442799" y="29580"/>
                      <a:pt x="413937" y="20478"/>
                      <a:pt x="374442" y="20478"/>
                    </a:cubicBezTo>
                    <a:close/>
                    <a:moveTo>
                      <a:pt x="374442" y="0"/>
                    </a:moveTo>
                    <a:cubicBezTo>
                      <a:pt x="420773" y="0"/>
                      <a:pt x="454192" y="12135"/>
                      <a:pt x="474699" y="35647"/>
                    </a:cubicBezTo>
                    <a:cubicBezTo>
                      <a:pt x="499003" y="62952"/>
                      <a:pt x="496725" y="96324"/>
                      <a:pt x="495965" y="101633"/>
                    </a:cubicBezTo>
                    <a:lnTo>
                      <a:pt x="495965" y="155483"/>
                    </a:lnTo>
                    <a:cubicBezTo>
                      <a:pt x="502801" y="163067"/>
                      <a:pt x="506598" y="172169"/>
                      <a:pt x="506598" y="182029"/>
                    </a:cubicBezTo>
                    <a:lnTo>
                      <a:pt x="506598" y="222226"/>
                    </a:lnTo>
                    <a:cubicBezTo>
                      <a:pt x="506598" y="238154"/>
                      <a:pt x="496725" y="252565"/>
                      <a:pt x="483053" y="259391"/>
                    </a:cubicBezTo>
                    <a:cubicBezTo>
                      <a:pt x="475458" y="279110"/>
                      <a:pt x="466344" y="298072"/>
                      <a:pt x="454192" y="315516"/>
                    </a:cubicBezTo>
                    <a:cubicBezTo>
                      <a:pt x="461027" y="313999"/>
                      <a:pt x="468623" y="313241"/>
                      <a:pt x="476218" y="313241"/>
                    </a:cubicBezTo>
                    <a:cubicBezTo>
                      <a:pt x="548372" y="313241"/>
                      <a:pt x="607614" y="372400"/>
                      <a:pt x="607614" y="445211"/>
                    </a:cubicBezTo>
                    <a:cubicBezTo>
                      <a:pt x="607614" y="517264"/>
                      <a:pt x="548372" y="576423"/>
                      <a:pt x="476218" y="576423"/>
                    </a:cubicBezTo>
                    <a:cubicBezTo>
                      <a:pt x="450394" y="576423"/>
                      <a:pt x="426090" y="568839"/>
                      <a:pt x="406342" y="555945"/>
                    </a:cubicBezTo>
                    <a:lnTo>
                      <a:pt x="161777" y="555945"/>
                    </a:lnTo>
                    <a:lnTo>
                      <a:pt x="142030" y="555945"/>
                    </a:lnTo>
                    <a:lnTo>
                      <a:pt x="0" y="555945"/>
                    </a:lnTo>
                    <a:lnTo>
                      <a:pt x="0" y="518022"/>
                    </a:lnTo>
                    <a:cubicBezTo>
                      <a:pt x="0" y="488443"/>
                      <a:pt x="15950" y="461139"/>
                      <a:pt x="41774" y="447487"/>
                    </a:cubicBezTo>
                    <a:lnTo>
                      <a:pt x="109371" y="405013"/>
                    </a:lnTo>
                    <a:cubicBezTo>
                      <a:pt x="116966" y="401221"/>
                      <a:pt x="120764" y="393636"/>
                      <a:pt x="120764" y="386052"/>
                    </a:cubicBezTo>
                    <a:lnTo>
                      <a:pt x="120764" y="357989"/>
                    </a:lnTo>
                    <a:cubicBezTo>
                      <a:pt x="113168" y="349646"/>
                      <a:pt x="92661" y="326134"/>
                      <a:pt x="84307" y="294279"/>
                    </a:cubicBezTo>
                    <a:cubicBezTo>
                      <a:pt x="75952" y="287453"/>
                      <a:pt x="70635" y="277593"/>
                      <a:pt x="70635" y="266975"/>
                    </a:cubicBezTo>
                    <a:lnTo>
                      <a:pt x="70635" y="231328"/>
                    </a:lnTo>
                    <a:cubicBezTo>
                      <a:pt x="70635" y="223743"/>
                      <a:pt x="74433" y="215400"/>
                      <a:pt x="81269" y="207816"/>
                    </a:cubicBezTo>
                    <a:lnTo>
                      <a:pt x="81269" y="161550"/>
                    </a:lnTo>
                    <a:cubicBezTo>
                      <a:pt x="81269" y="160033"/>
                      <a:pt x="87345" y="70536"/>
                      <a:pt x="192158" y="70536"/>
                    </a:cubicBezTo>
                    <a:cubicBezTo>
                      <a:pt x="215703" y="70536"/>
                      <a:pt x="236210" y="75087"/>
                      <a:pt x="253679" y="84188"/>
                    </a:cubicBezTo>
                    <a:cubicBezTo>
                      <a:pt x="255198" y="70536"/>
                      <a:pt x="259755" y="52333"/>
                      <a:pt x="274186" y="35647"/>
                    </a:cubicBezTo>
                    <a:cubicBezTo>
                      <a:pt x="295453" y="12135"/>
                      <a:pt x="328871" y="0"/>
                      <a:pt x="374442" y="0"/>
                    </a:cubicBezTo>
                    <a:close/>
                  </a:path>
                </a:pathLst>
              </a:custGeom>
              <a:solidFill>
                <a:srgbClr val="FFFFFF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  <p:sp>
        <p:nvSpPr>
          <p:cNvPr name="TextBox 34" id="34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How Theory Supports Practice</a:t>
            </a:r>
            <a:endParaRPr lang="en-US" sz="1100"/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flipH="false" flipV="false" rot="0">
            <a:off x="979893" y="1130300"/>
            <a:ext cx="5598707" cy="20705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40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Conclusion &amp; Presentation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flipH="false" flipV="false" rot="0">
            <a:off x="979893" y="3287830"/>
            <a:ext cx="5598707" cy="1488931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t" rtlCol="false" anchorCtr="false" wrap="square" lIns="91440" rIns="91440" tIns="45720" bIns="45720" vert="horz"/>
          <a:lstStyle/>
          <a:p>
            <a:pPr algn="l">
              <a:lnSpc>
                <a:spcPct val="120000"/>
              </a:lnSpc>
              <a:spcBef>
                <a:spcPts val="1000"/>
              </a:spcBef>
              <a:defRPr/>
            </a:pPr>
            <a:r>
              <a:rPr lang="en-US" b="false" i="false" sz="2000">
                <a:ln/>
                <a:solidFill>
                  <a:srgbClr val="000000">
                    <a:alpha val="49019"/>
                  </a:srgbClr>
                </a:solidFill>
                <a:latin typeface="Arial"/>
                <a:ea typeface="Arial"/>
                <a:cs typeface="Arial"/>
              </a:rPr>
              <a:t>This section summarizes the key points of the presentation and provides a concise oral script for delivering the content clearly and effectively.</a:t>
            </a:r>
            <a:endParaRPr lang="en-US" sz="1100"/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6cd5e59d-9421-4d9b-9b76-13131c3de4bf" id="2"/>
          <p:cNvGrpSpPr/>
          <p:nvPr/>
        </p:nvGrpSpPr>
        <p:grpSpPr>
          <a:xfrm flipH="false" flipV="false" rot="0">
            <a:off x="-161872" y="1358146"/>
            <a:ext cx="12353872" cy="5721033"/>
            <a:chOff x="-161872" y="1358146"/>
            <a:chExt cx="12353872" cy="5721033"/>
          </a:xfrm>
        </p:grpSpPr>
        <p:sp>
          <p:nvSpPr>
            <p:cNvPr name="AutoShape 3" id="3"/>
            <p:cNvSpPr/>
            <p:nvPr/>
          </p:nvSpPr>
          <p:spPr>
            <a:xfrm flipH="false" flipV="false" rot="18840000">
              <a:off x="-186234" y="5928861"/>
              <a:ext cx="1174680" cy="1125956"/>
            </a:xfrm>
            <a:custGeom>
              <a:rect l="l" t="t" r="r" b="b"/>
              <a:pathLst>
                <a:path w="2053712" h="1968526">
                  <a:moveTo>
                    <a:pt x="1754348" y="982159"/>
                  </a:moveTo>
                  <a:cubicBezTo>
                    <a:pt x="1860033" y="1103318"/>
                    <a:pt x="1867012" y="1242974"/>
                    <a:pt x="1703499" y="1276269"/>
                  </a:cubicBezTo>
                  <a:cubicBezTo>
                    <a:pt x="1485483" y="1320663"/>
                    <a:pt x="367037" y="1083895"/>
                    <a:pt x="310317" y="1138155"/>
                  </a:cubicBezTo>
                  <a:cubicBezTo>
                    <a:pt x="253598" y="1192414"/>
                    <a:pt x="1207200" y="1463710"/>
                    <a:pt x="1363180" y="1601825"/>
                  </a:cubicBezTo>
                  <a:cubicBezTo>
                    <a:pt x="1519160" y="1739939"/>
                    <a:pt x="1467757" y="1958621"/>
                    <a:pt x="1246195" y="1966842"/>
                  </a:cubicBezTo>
                  <a:cubicBezTo>
                    <a:pt x="1218500" y="1967870"/>
                    <a:pt x="1181942" y="1968615"/>
                    <a:pt x="1138776" y="1968518"/>
                  </a:cubicBezTo>
                  <a:lnTo>
                    <a:pt x="1010616" y="1965580"/>
                  </a:lnTo>
                  <a:lnTo>
                    <a:pt x="0" y="945846"/>
                  </a:lnTo>
                  <a:lnTo>
                    <a:pt x="411844" y="537684"/>
                  </a:lnTo>
                  <a:lnTo>
                    <a:pt x="429338" y="547950"/>
                  </a:lnTo>
                  <a:cubicBezTo>
                    <a:pt x="608568" y="628832"/>
                    <a:pt x="1427655" y="761012"/>
                    <a:pt x="1618420" y="871791"/>
                  </a:cubicBezTo>
                  <a:cubicBezTo>
                    <a:pt x="1672924" y="903442"/>
                    <a:pt x="1719120" y="941773"/>
                    <a:pt x="1754348" y="982159"/>
                  </a:cubicBezTo>
                  <a:close/>
                  <a:moveTo>
                    <a:pt x="1979667" y="118723"/>
                  </a:moveTo>
                  <a:cubicBezTo>
                    <a:pt x="2094408" y="220074"/>
                    <a:pt x="2095331" y="473016"/>
                    <a:pt x="1841552" y="535710"/>
                  </a:cubicBezTo>
                  <a:cubicBezTo>
                    <a:pt x="1587773" y="598404"/>
                    <a:pt x="705557" y="456805"/>
                    <a:pt x="456995" y="494885"/>
                  </a:cubicBezTo>
                  <a:lnTo>
                    <a:pt x="454460" y="495448"/>
                  </a:lnTo>
                  <a:lnTo>
                    <a:pt x="952816" y="1549"/>
                  </a:lnTo>
                  <a:lnTo>
                    <a:pt x="1130665" y="0"/>
                  </a:lnTo>
                  <a:cubicBezTo>
                    <a:pt x="1400652" y="97"/>
                    <a:pt x="1640354" y="8575"/>
                    <a:pt x="1756674" y="33238"/>
                  </a:cubicBezTo>
                  <a:cubicBezTo>
                    <a:pt x="1834221" y="49681"/>
                    <a:pt x="1941419" y="84940"/>
                    <a:pt x="1979667" y="118723"/>
                  </a:cubicBezTo>
                  <a:close/>
                </a:path>
              </a:pathLst>
            </a:custGeom>
            <a:solidFill>
              <a:srgbClr val="7B31D3">
                <a:alpha val="100000"/>
              </a:srgbClr>
            </a:solidFill>
            <a:ln>
              <a:prstDash val="solid"/>
              <a:headEnd type="none"/>
              <a:tailEnd type="none"/>
            </a:ln>
          </p:spPr>
        </p:sp>
        <p:sp>
          <p:nvSpPr>
            <p:cNvPr name="AutoShape 4" id="4"/>
            <p:cNvSpPr/>
            <p:nvPr/>
          </p:nvSpPr>
          <p:spPr>
            <a:xfrm flipH="false" flipV="false" rot="0">
              <a:off x="0" y="3429000"/>
              <a:ext cx="12192000" cy="3429000"/>
            </a:xfrm>
            <a:custGeom>
              <a:rect l="l" t="t" r="r" b="b"/>
              <a:pathLst>
                <a:path w="12192000" h="3429000">
                  <a:moveTo>
                    <a:pt x="47212" y="0"/>
                  </a:moveTo>
                  <a:lnTo>
                    <a:pt x="12192000" y="0"/>
                  </a:lnTo>
                  <a:lnTo>
                    <a:pt x="12192000" y="3429000"/>
                  </a:lnTo>
                  <a:lnTo>
                    <a:pt x="0" y="3429000"/>
                  </a:lnTo>
                  <a:lnTo>
                    <a:pt x="0" y="4760"/>
                  </a:lnTo>
                  <a:close/>
                </a:path>
              </a:pathLst>
            </a:custGeom>
            <a:solidFill>
              <a:srgbClr val="7B31D3">
                <a:alpha val="3921"/>
              </a:srgbClr>
            </a:solidFill>
            <a:ln>
              <a:prstDash val="solid"/>
              <a:headEnd type="none"/>
              <a:tailEnd type="none"/>
            </a:ln>
          </p:spPr>
        </p:sp>
        <p:grpSp>
          <p:nvGrpSpPr>
            <p:cNvPr name="Group 5" id="5"/>
            <p:cNvGrpSpPr/>
            <p:nvPr/>
          </p:nvGrpSpPr>
          <p:grpSpPr>
            <a:xfrm flipH="false" flipV="false" rot="0">
              <a:off x="660400" y="1358146"/>
              <a:ext cx="10858501" cy="4692299"/>
              <a:chOff x="660400" y="1358146"/>
              <a:chExt cx="10858501" cy="4692299"/>
            </a:xfrm>
          </p:grpSpPr>
          <p:sp>
            <p:nvSpPr>
              <p:cNvPr name="TextBox 6" id="6"/>
              <p:cNvSpPr txBox="true"/>
              <p:nvPr/>
            </p:nvSpPr>
            <p:spPr>
              <a:xfrm flipH="false" flipV="false" rot="0">
                <a:off x="660400" y="1358146"/>
                <a:ext cx="5367867" cy="1168133"/>
              </a:xfrm>
              <a:prstGeom prst="rect">
                <a:avLst/>
              </a:prstGeom>
              <a:ln>
                <a:headEnd type="none"/>
                <a:tailEnd type="none"/>
              </a:ln>
            </p:spPr>
            <p:txBody>
              <a:bodyPr anchor="b" rtlCol="false" anchorCtr="false" wrap="square" lIns="91440" rIns="91440" tIns="45720" bIns="45720" vert="horz"/>
              <a:lstStyle/>
              <a:p>
                <a:pPr algn="l">
                  <a:lnSpc>
                    <a:spcPct val="120000"/>
                  </a:lnSpc>
                  <a:spcBef>
                    <a:spcPts val="0"/>
                  </a:spcBef>
                  <a:defRPr/>
                </a:pPr>
                <a:r>
                  <a:rPr lang="en-US" b="true" i="false" sz="2400">
                    <a:ln/>
                    <a:solidFill>
                      <a:srgbClr val="000000">
                        <a:alpha val="100000"/>
                      </a:srgbClr>
                    </a:solidFill>
                    <a:latin typeface="Arial"/>
                    <a:ea typeface="Arial"/>
                    <a:cs typeface="Arial"/>
                  </a:rPr>
                  <a:t>Summary of Scaffolding &amp; Theory</a:t>
                </a:r>
                <a:endParaRPr lang="en-US" sz="1100"/>
              </a:p>
            </p:txBody>
          </p:sp>
          <p:sp>
            <p:nvSpPr>
              <p:cNvPr name="AutoShape 7" id="7"/>
              <p:cNvSpPr/>
              <p:nvPr/>
            </p:nvSpPr>
            <p:spPr>
              <a:xfrm flipH="false" flipV="false" rot="0">
                <a:off x="6247784" y="1358146"/>
                <a:ext cx="5271116" cy="2500237"/>
              </a:xfrm>
              <a:prstGeom prst="roundRect">
                <a:avLst>
                  <a:gd name="adj" fmla="val 6000"/>
                </a:avLst>
              </a:prstGeom>
              <a:blipFill rotWithShape="true">
                <a:blip r:embed="rId2">
                  <a:alphaModFix amt="100000"/>
                  <a:alphaModFix amt="100000"/>
                </a:blip>
                <a:stretch>
                  <a:fillRect l="0" r="0" t="-27033" b="-47345"/>
                </a:stretch>
              </a:blipFill>
              <a:ln>
                <a:prstDash val="solid"/>
                <a:headEnd type="none"/>
                <a:tailEnd type="none"/>
              </a:ln>
            </p:spPr>
          </p:sp>
          <p:grpSp>
            <p:nvGrpSpPr>
              <p:cNvPr name="Group 8" id="8"/>
              <p:cNvGrpSpPr/>
              <p:nvPr/>
            </p:nvGrpSpPr>
            <p:grpSpPr>
              <a:xfrm flipH="false" flipV="false" rot="0">
                <a:off x="660400" y="4112595"/>
                <a:ext cx="2375432" cy="1937850"/>
                <a:chOff x="575731" y="4187830"/>
                <a:chExt cx="2375432" cy="1937850"/>
              </a:xfrm>
            </p:grpSpPr>
            <p:sp>
              <p:nvSpPr>
                <p:cNvPr name="TextBox 9" id="9"/>
                <p:cNvSpPr txBox="true"/>
                <p:nvPr/>
              </p:nvSpPr>
              <p:spPr>
                <a:xfrm flipH="false" flipV="false" rot="0">
                  <a:off x="575731" y="4187830"/>
                  <a:ext cx="2375432" cy="73309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A Powerful Strategy for SEN</a:t>
                  </a:r>
                  <a:endParaRPr lang="en-US" sz="1100"/>
                </a:p>
              </p:txBody>
            </p:sp>
            <p:sp>
              <p:nvSpPr>
                <p:cNvPr name="TextBox 10" id="10"/>
                <p:cNvSpPr txBox="true"/>
                <p:nvPr/>
              </p:nvSpPr>
              <p:spPr>
                <a:xfrm flipH="false" flipV="false" rot="0">
                  <a:off x="575731" y="4920924"/>
                  <a:ext cx="2375432" cy="1204756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Scaffolding is a highly effective teaching strategy for learners with special educational needs, providing the structured support they require.</a:t>
                  </a:r>
                  <a:endParaRPr lang="en-US" sz="1100"/>
                </a:p>
              </p:txBody>
            </p:sp>
          </p:grpSp>
          <p:grpSp>
            <p:nvGrpSpPr>
              <p:cNvPr name="Group 11" id="11"/>
              <p:cNvGrpSpPr/>
              <p:nvPr/>
            </p:nvGrpSpPr>
            <p:grpSpPr>
              <a:xfrm flipH="false" flipV="false" rot="0">
                <a:off x="3488090" y="4112595"/>
                <a:ext cx="2375432" cy="1937850"/>
                <a:chOff x="3431644" y="4187830"/>
                <a:chExt cx="2375432" cy="1937850"/>
              </a:xfrm>
            </p:grpSpPr>
            <p:sp>
              <p:nvSpPr>
                <p:cNvPr name="TextBox 12" id="12"/>
                <p:cNvSpPr txBox="true"/>
                <p:nvPr/>
              </p:nvSpPr>
              <p:spPr>
                <a:xfrm flipH="false" flipV="false" rot="0">
                  <a:off x="3431644" y="4187830"/>
                  <a:ext cx="2375432" cy="73309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Confidence Through Success</a:t>
                  </a:r>
                  <a:endParaRPr lang="en-US" sz="1100"/>
                </a:p>
              </p:txBody>
            </p:sp>
            <p:sp>
              <p:nvSpPr>
                <p:cNvPr name="TextBox 13" id="13"/>
                <p:cNvSpPr txBox="true"/>
                <p:nvPr/>
              </p:nvSpPr>
              <p:spPr>
                <a:xfrm flipH="false" flipV="false" rot="0">
                  <a:off x="3431644" y="4920924"/>
                  <a:ext cx="2375432" cy="1204756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It works by ensuring early and repeated success, which builds learner confidence and reduces anxiety when facing new challenges.</a:t>
                  </a:r>
                  <a:endParaRPr lang="en-US" sz="1100"/>
                </a:p>
              </p:txBody>
            </p:sp>
          </p:grpSp>
          <p:grpSp>
            <p:nvGrpSpPr>
              <p:cNvPr name="Group 14" id="14"/>
              <p:cNvGrpSpPr/>
              <p:nvPr/>
            </p:nvGrpSpPr>
            <p:grpSpPr>
              <a:xfrm flipH="false" flipV="false" rot="0">
                <a:off x="6315780" y="4112595"/>
                <a:ext cx="2375432" cy="1937850"/>
                <a:chOff x="6287557" y="4187830"/>
                <a:chExt cx="2375432" cy="1937850"/>
              </a:xfrm>
            </p:grpSpPr>
            <p:sp>
              <p:nvSpPr>
                <p:cNvPr name="TextBox 15" id="15"/>
                <p:cNvSpPr txBox="true"/>
                <p:nvPr/>
              </p:nvSpPr>
              <p:spPr>
                <a:xfrm flipH="false" flipV="false" rot="0">
                  <a:off x="6287557" y="4187830"/>
                  <a:ext cx="2375432" cy="73309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Independence as the Goal</a:t>
                  </a:r>
                  <a:endParaRPr lang="en-US" sz="1100"/>
                </a:p>
              </p:txBody>
            </p:sp>
            <p:sp>
              <p:nvSpPr>
                <p:cNvPr name="TextBox 16" id="16"/>
                <p:cNvSpPr txBox="true"/>
                <p:nvPr/>
              </p:nvSpPr>
              <p:spPr>
                <a:xfrm flipH="false" flipV="false" rot="0">
                  <a:off x="6287557" y="4920924"/>
                  <a:ext cx="2375432" cy="1204756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 gradual reduction of support is designed to foster learner independence, the ultimate goal of education.</a:t>
                  </a:r>
                  <a:endParaRPr lang="en-US" sz="1100"/>
                </a:p>
              </p:txBody>
            </p:sp>
          </p:grpSp>
          <p:grpSp>
            <p:nvGrpSpPr>
              <p:cNvPr name="Group 17" id="17"/>
              <p:cNvGrpSpPr/>
              <p:nvPr/>
            </p:nvGrpSpPr>
            <p:grpSpPr>
              <a:xfrm flipH="false" flipV="false" rot="0">
                <a:off x="9143469" y="4112595"/>
                <a:ext cx="2375432" cy="1937850"/>
                <a:chOff x="9143469" y="4187830"/>
                <a:chExt cx="2375432" cy="1937850"/>
              </a:xfrm>
            </p:grpSpPr>
            <p:sp>
              <p:nvSpPr>
                <p:cNvPr name="TextBox 18" id="18"/>
                <p:cNvSpPr txBox="true"/>
                <p:nvPr/>
              </p:nvSpPr>
              <p:spPr>
                <a:xfrm flipH="false" flipV="false" rot="0">
                  <a:off x="9143469" y="4187830"/>
                  <a:ext cx="2375432" cy="733093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b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Theory-Informed Practice</a:t>
                  </a:r>
                  <a:endParaRPr lang="en-US" sz="1100"/>
                </a:p>
              </p:txBody>
            </p:sp>
            <p:sp>
              <p:nvSpPr>
                <p:cNvPr name="TextBox 19" id="19"/>
                <p:cNvSpPr txBox="true"/>
                <p:nvPr/>
              </p:nvSpPr>
              <p:spPr>
                <a:xfrm flipH="false" flipV="false" rot="0">
                  <a:off x="9143469" y="4920924"/>
                  <a:ext cx="2375432" cy="1204756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This strategy is strongly supported by Vygotsky's Social Constructivism, particularly the concept of the Zone of Proximal Development.</a:t>
                  </a:r>
                  <a:endParaRPr lang="en-US" sz="1100"/>
                </a:p>
              </p:txBody>
            </p:sp>
          </p:grpSp>
          <p:grpSp>
            <p:nvGrpSpPr>
              <p:cNvPr name="Group 20" id="20"/>
              <p:cNvGrpSpPr/>
              <p:nvPr/>
            </p:nvGrpSpPr>
            <p:grpSpPr>
              <a:xfrm flipH="false" flipV="false" rot="0">
                <a:off x="673100" y="3099553"/>
                <a:ext cx="810706" cy="810706"/>
                <a:chOff x="673100" y="3099553"/>
                <a:chExt cx="810706" cy="810706"/>
              </a:xfrm>
            </p:grpSpPr>
            <p:sp>
              <p:nvSpPr>
                <p:cNvPr name="AutoShape 21" id="21"/>
                <p:cNvSpPr/>
                <p:nvPr/>
              </p:nvSpPr>
              <p:spPr>
                <a:xfrm flipH="false" flipV="false" rot="0">
                  <a:off x="673100" y="3099553"/>
                  <a:ext cx="810706" cy="810706"/>
                </a:xfrm>
                <a:prstGeom prst="ellipse">
                  <a:avLst/>
                </a:prstGeom>
                <a:solidFill>
                  <a:srgbClr val="7B31D3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name="AutoShape 22" id="22"/>
                <p:cNvSpPr/>
                <p:nvPr/>
              </p:nvSpPr>
              <p:spPr>
                <a:xfrm flipH="false" flipV="false" rot="0">
                  <a:off x="890398" y="3330219"/>
                  <a:ext cx="395160" cy="395160"/>
                </a:xfrm>
                <a:custGeom>
                  <a:rect l="l" t="t" r="r" b="b"/>
                  <a:pathLst>
                    <a:path w="579692" h="561041">
                      <a:moveTo>
                        <a:pt x="416570" y="178431"/>
                      </a:moveTo>
                      <a:cubicBezTo>
                        <a:pt x="400254" y="178431"/>
                        <a:pt x="386657" y="191314"/>
                        <a:pt x="386657" y="208264"/>
                      </a:cubicBezTo>
                      <a:cubicBezTo>
                        <a:pt x="386657" y="225214"/>
                        <a:pt x="400254" y="238096"/>
                        <a:pt x="416570" y="238096"/>
                      </a:cubicBezTo>
                      <a:cubicBezTo>
                        <a:pt x="433566" y="238096"/>
                        <a:pt x="447162" y="225214"/>
                        <a:pt x="447162" y="208264"/>
                      </a:cubicBezTo>
                      <a:cubicBezTo>
                        <a:pt x="447162" y="191314"/>
                        <a:pt x="433566" y="178431"/>
                        <a:pt x="416570" y="178431"/>
                      </a:cubicBezTo>
                      <a:close/>
                      <a:moveTo>
                        <a:pt x="290186" y="178431"/>
                      </a:moveTo>
                      <a:cubicBezTo>
                        <a:pt x="273190" y="178431"/>
                        <a:pt x="259594" y="191314"/>
                        <a:pt x="259594" y="208264"/>
                      </a:cubicBezTo>
                      <a:cubicBezTo>
                        <a:pt x="259594" y="225214"/>
                        <a:pt x="273190" y="238096"/>
                        <a:pt x="290186" y="238096"/>
                      </a:cubicBezTo>
                      <a:cubicBezTo>
                        <a:pt x="306502" y="238096"/>
                        <a:pt x="320099" y="225214"/>
                        <a:pt x="320099" y="208264"/>
                      </a:cubicBezTo>
                      <a:cubicBezTo>
                        <a:pt x="320099" y="191314"/>
                        <a:pt x="306502" y="178431"/>
                        <a:pt x="290186" y="178431"/>
                      </a:cubicBezTo>
                      <a:close/>
                      <a:moveTo>
                        <a:pt x="163109" y="178431"/>
                      </a:moveTo>
                      <a:cubicBezTo>
                        <a:pt x="146118" y="178431"/>
                        <a:pt x="133205" y="191314"/>
                        <a:pt x="133205" y="208264"/>
                      </a:cubicBezTo>
                      <a:cubicBezTo>
                        <a:pt x="133205" y="225214"/>
                        <a:pt x="146118" y="238096"/>
                        <a:pt x="163109" y="238096"/>
                      </a:cubicBezTo>
                      <a:cubicBezTo>
                        <a:pt x="180100" y="238096"/>
                        <a:pt x="193013" y="225214"/>
                        <a:pt x="193013" y="208264"/>
                      </a:cubicBezTo>
                      <a:cubicBezTo>
                        <a:pt x="193013" y="191314"/>
                        <a:pt x="180100" y="178431"/>
                        <a:pt x="163109" y="178431"/>
                      </a:cubicBezTo>
                      <a:close/>
                      <a:moveTo>
                        <a:pt x="416570" y="162837"/>
                      </a:moveTo>
                      <a:cubicBezTo>
                        <a:pt x="441723" y="162837"/>
                        <a:pt x="462118" y="183177"/>
                        <a:pt x="462118" y="208264"/>
                      </a:cubicBezTo>
                      <a:cubicBezTo>
                        <a:pt x="462118" y="233350"/>
                        <a:pt x="441723" y="253690"/>
                        <a:pt x="416570" y="253690"/>
                      </a:cubicBezTo>
                      <a:cubicBezTo>
                        <a:pt x="392096" y="253690"/>
                        <a:pt x="371701" y="233350"/>
                        <a:pt x="371701" y="208264"/>
                      </a:cubicBezTo>
                      <a:cubicBezTo>
                        <a:pt x="371701" y="183177"/>
                        <a:pt x="392096" y="162837"/>
                        <a:pt x="416570" y="162837"/>
                      </a:cubicBezTo>
                      <a:close/>
                      <a:moveTo>
                        <a:pt x="290186" y="162837"/>
                      </a:moveTo>
                      <a:cubicBezTo>
                        <a:pt x="314660" y="162837"/>
                        <a:pt x="335055" y="183177"/>
                        <a:pt x="335055" y="208264"/>
                      </a:cubicBezTo>
                      <a:cubicBezTo>
                        <a:pt x="335055" y="233350"/>
                        <a:pt x="314660" y="253690"/>
                        <a:pt x="290186" y="253690"/>
                      </a:cubicBezTo>
                      <a:cubicBezTo>
                        <a:pt x="265033" y="253690"/>
                        <a:pt x="244638" y="233350"/>
                        <a:pt x="244638" y="208264"/>
                      </a:cubicBezTo>
                      <a:cubicBezTo>
                        <a:pt x="244638" y="183177"/>
                        <a:pt x="265033" y="162837"/>
                        <a:pt x="290186" y="162837"/>
                      </a:cubicBezTo>
                      <a:close/>
                      <a:moveTo>
                        <a:pt x="163109" y="162837"/>
                      </a:moveTo>
                      <a:cubicBezTo>
                        <a:pt x="188256" y="162837"/>
                        <a:pt x="208645" y="183177"/>
                        <a:pt x="208645" y="208264"/>
                      </a:cubicBezTo>
                      <a:cubicBezTo>
                        <a:pt x="208645" y="233350"/>
                        <a:pt x="188256" y="253690"/>
                        <a:pt x="163109" y="253690"/>
                      </a:cubicBezTo>
                      <a:cubicBezTo>
                        <a:pt x="137963" y="253690"/>
                        <a:pt x="117574" y="233350"/>
                        <a:pt x="117574" y="208264"/>
                      </a:cubicBezTo>
                      <a:cubicBezTo>
                        <a:pt x="117574" y="183177"/>
                        <a:pt x="137963" y="162837"/>
                        <a:pt x="163109" y="162837"/>
                      </a:cubicBezTo>
                      <a:close/>
                      <a:moveTo>
                        <a:pt x="60483" y="18317"/>
                      </a:moveTo>
                      <a:cubicBezTo>
                        <a:pt x="37377" y="18317"/>
                        <a:pt x="18349" y="37312"/>
                        <a:pt x="18349" y="61056"/>
                      </a:cubicBezTo>
                      <a:lnTo>
                        <a:pt x="18349" y="348700"/>
                      </a:lnTo>
                      <a:cubicBezTo>
                        <a:pt x="18349" y="372445"/>
                        <a:pt x="37377" y="391440"/>
                        <a:pt x="60483" y="391440"/>
                      </a:cubicBezTo>
                      <a:lnTo>
                        <a:pt x="154947" y="391440"/>
                      </a:lnTo>
                      <a:cubicBezTo>
                        <a:pt x="157665" y="391440"/>
                        <a:pt x="159704" y="392797"/>
                        <a:pt x="161743" y="394832"/>
                      </a:cubicBezTo>
                      <a:cubicBezTo>
                        <a:pt x="163781" y="396867"/>
                        <a:pt x="164461" y="399581"/>
                        <a:pt x="163781" y="402294"/>
                      </a:cubicBezTo>
                      <a:lnTo>
                        <a:pt x="135918" y="529156"/>
                      </a:lnTo>
                      <a:lnTo>
                        <a:pt x="307175" y="393475"/>
                      </a:lnTo>
                      <a:cubicBezTo>
                        <a:pt x="309214" y="392118"/>
                        <a:pt x="310573" y="391440"/>
                        <a:pt x="312612" y="391440"/>
                      </a:cubicBezTo>
                      <a:lnTo>
                        <a:pt x="519209" y="391440"/>
                      </a:lnTo>
                      <a:cubicBezTo>
                        <a:pt x="542994" y="391440"/>
                        <a:pt x="562023" y="372445"/>
                        <a:pt x="562023" y="348700"/>
                      </a:cubicBezTo>
                      <a:lnTo>
                        <a:pt x="562023" y="61056"/>
                      </a:lnTo>
                      <a:cubicBezTo>
                        <a:pt x="562023" y="37312"/>
                        <a:pt x="542994" y="18317"/>
                        <a:pt x="519209" y="18317"/>
                      </a:cubicBezTo>
                      <a:close/>
                      <a:moveTo>
                        <a:pt x="60483" y="0"/>
                      </a:moveTo>
                      <a:lnTo>
                        <a:pt x="519209" y="0"/>
                      </a:lnTo>
                      <a:cubicBezTo>
                        <a:pt x="553188" y="0"/>
                        <a:pt x="579692" y="27814"/>
                        <a:pt x="579692" y="61056"/>
                      </a:cubicBezTo>
                      <a:lnTo>
                        <a:pt x="579692" y="348700"/>
                      </a:lnTo>
                      <a:cubicBezTo>
                        <a:pt x="579692" y="381942"/>
                        <a:pt x="553188" y="409757"/>
                        <a:pt x="519209" y="409757"/>
                      </a:cubicBezTo>
                      <a:lnTo>
                        <a:pt x="316010" y="409757"/>
                      </a:lnTo>
                      <a:lnTo>
                        <a:pt x="127083" y="559006"/>
                      </a:lnTo>
                      <a:cubicBezTo>
                        <a:pt x="125724" y="560363"/>
                        <a:pt x="123686" y="561041"/>
                        <a:pt x="121647" y="561041"/>
                      </a:cubicBezTo>
                      <a:cubicBezTo>
                        <a:pt x="119608" y="561041"/>
                        <a:pt x="118249" y="560363"/>
                        <a:pt x="116890" y="559684"/>
                      </a:cubicBezTo>
                      <a:cubicBezTo>
                        <a:pt x="113492" y="557649"/>
                        <a:pt x="111453" y="553579"/>
                        <a:pt x="112812" y="550187"/>
                      </a:cubicBezTo>
                      <a:lnTo>
                        <a:pt x="143394" y="409757"/>
                      </a:lnTo>
                      <a:lnTo>
                        <a:pt x="60483" y="409757"/>
                      </a:lnTo>
                      <a:cubicBezTo>
                        <a:pt x="27183" y="409757"/>
                        <a:pt x="0" y="381942"/>
                        <a:pt x="0" y="348700"/>
                      </a:cubicBezTo>
                      <a:lnTo>
                        <a:pt x="0" y="61056"/>
                      </a:lnTo>
                      <a:cubicBezTo>
                        <a:pt x="0" y="27814"/>
                        <a:pt x="27183" y="0"/>
                        <a:pt x="6048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</p:grpSp>
          <p:grpSp>
            <p:nvGrpSpPr>
              <p:cNvPr name="Group 23" id="23"/>
              <p:cNvGrpSpPr/>
              <p:nvPr/>
            </p:nvGrpSpPr>
            <p:grpSpPr>
              <a:xfrm flipH="false" flipV="false" rot="0">
                <a:off x="2181860" y="3099553"/>
                <a:ext cx="810706" cy="810706"/>
                <a:chOff x="2181860" y="3099553"/>
                <a:chExt cx="810706" cy="810706"/>
              </a:xfrm>
            </p:grpSpPr>
            <p:sp>
              <p:nvSpPr>
                <p:cNvPr name="AutoShape 24" id="24"/>
                <p:cNvSpPr/>
                <p:nvPr/>
              </p:nvSpPr>
              <p:spPr>
                <a:xfrm flipH="false" flipV="false" rot="0">
                  <a:off x="2181860" y="3099553"/>
                  <a:ext cx="810706" cy="810706"/>
                </a:xfrm>
                <a:prstGeom prst="ellipse">
                  <a:avLst/>
                </a:prstGeom>
                <a:solidFill>
                  <a:srgbClr val="00C898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  <p:sp>
              <p:nvSpPr>
                <p:cNvPr name="AutoShape 25" id="25"/>
                <p:cNvSpPr/>
                <p:nvPr/>
              </p:nvSpPr>
              <p:spPr>
                <a:xfrm flipH="false" flipV="false" rot="0">
                  <a:off x="2369209" y="3273432"/>
                  <a:ext cx="451948" cy="451948"/>
                </a:xfrm>
                <a:custGeom>
                  <a:rect l="l" t="t" r="r" b="b"/>
                  <a:pathLst>
                    <a:path w="773" h="773">
                      <a:moveTo>
                        <a:pt x="676" y="643"/>
                      </a:moveTo>
                      <a:cubicBezTo>
                        <a:pt x="736" y="575"/>
                        <a:pt x="773" y="485"/>
                        <a:pt x="773" y="387"/>
                      </a:cubicBezTo>
                      <a:cubicBezTo>
                        <a:pt x="773" y="284"/>
                        <a:pt x="733" y="191"/>
                        <a:pt x="668" y="122"/>
                      </a:cubicBezTo>
                      <a:lnTo>
                        <a:pt x="668" y="122"/>
                      </a:lnTo>
                      <a:cubicBezTo>
                        <a:pt x="668" y="122"/>
                        <a:pt x="668" y="122"/>
                        <a:pt x="668" y="122"/>
                      </a:cubicBezTo>
                      <a:cubicBezTo>
                        <a:pt x="600" y="50"/>
                        <a:pt x="506" y="4"/>
                        <a:pt x="400" y="0"/>
                      </a:cubicBezTo>
                      <a:lnTo>
                        <a:pt x="400" y="0"/>
                      </a:lnTo>
                      <a:lnTo>
                        <a:pt x="393" y="0"/>
                      </a:lnTo>
                      <a:cubicBezTo>
                        <a:pt x="391" y="0"/>
                        <a:pt x="389" y="0"/>
                        <a:pt x="387" y="0"/>
                      </a:cubicBezTo>
                      <a:cubicBezTo>
                        <a:pt x="385" y="0"/>
                        <a:pt x="383" y="0"/>
                        <a:pt x="381" y="0"/>
                      </a:cubicBezTo>
                      <a:lnTo>
                        <a:pt x="373" y="0"/>
                      </a:lnTo>
                      <a:lnTo>
                        <a:pt x="373" y="0"/>
                      </a:lnTo>
                      <a:cubicBezTo>
                        <a:pt x="268" y="4"/>
                        <a:pt x="173" y="50"/>
                        <a:pt x="105" y="122"/>
                      </a:cubicBezTo>
                      <a:cubicBezTo>
                        <a:pt x="105" y="122"/>
                        <a:pt x="105" y="122"/>
                        <a:pt x="105" y="122"/>
                      </a:cubicBezTo>
                      <a:cubicBezTo>
                        <a:pt x="105" y="122"/>
                        <a:pt x="105" y="122"/>
                        <a:pt x="105" y="122"/>
                      </a:cubicBezTo>
                      <a:cubicBezTo>
                        <a:pt x="40" y="191"/>
                        <a:pt x="0" y="284"/>
                        <a:pt x="0" y="387"/>
                      </a:cubicBezTo>
                      <a:cubicBezTo>
                        <a:pt x="0" y="485"/>
                        <a:pt x="37" y="575"/>
                        <a:pt x="97" y="643"/>
                      </a:cubicBezTo>
                      <a:cubicBezTo>
                        <a:pt x="98" y="643"/>
                        <a:pt x="98" y="643"/>
                        <a:pt x="98" y="643"/>
                      </a:cubicBezTo>
                      <a:cubicBezTo>
                        <a:pt x="98" y="644"/>
                        <a:pt x="98" y="644"/>
                        <a:pt x="99" y="644"/>
                      </a:cubicBezTo>
                      <a:cubicBezTo>
                        <a:pt x="167" y="720"/>
                        <a:pt x="264" y="769"/>
                        <a:pt x="373" y="773"/>
                      </a:cubicBezTo>
                      <a:lnTo>
                        <a:pt x="373" y="773"/>
                      </a:lnTo>
                      <a:lnTo>
                        <a:pt x="381" y="773"/>
                      </a:lnTo>
                      <a:cubicBezTo>
                        <a:pt x="383" y="773"/>
                        <a:pt x="385" y="773"/>
                        <a:pt x="387" y="773"/>
                      </a:cubicBezTo>
                      <a:cubicBezTo>
                        <a:pt x="389" y="773"/>
                        <a:pt x="391" y="773"/>
                        <a:pt x="393" y="773"/>
                      </a:cubicBezTo>
                      <a:lnTo>
                        <a:pt x="400" y="773"/>
                      </a:lnTo>
                      <a:lnTo>
                        <a:pt x="400" y="773"/>
                      </a:lnTo>
                      <a:cubicBezTo>
                        <a:pt x="509" y="769"/>
                        <a:pt x="607" y="720"/>
                        <a:pt x="675" y="644"/>
                      </a:cubicBezTo>
                      <a:cubicBezTo>
                        <a:pt x="675" y="644"/>
                        <a:pt x="675" y="644"/>
                        <a:pt x="676" y="643"/>
                      </a:cubicBezTo>
                      <a:cubicBezTo>
                        <a:pt x="676" y="643"/>
                        <a:pt x="676" y="643"/>
                        <a:pt x="676" y="643"/>
                      </a:cubicBezTo>
                      <a:close/>
                      <a:moveTo>
                        <a:pt x="27" y="400"/>
                      </a:moveTo>
                      <a:lnTo>
                        <a:pt x="187" y="400"/>
                      </a:lnTo>
                      <a:cubicBezTo>
                        <a:pt x="189" y="457"/>
                        <a:pt x="200" y="511"/>
                        <a:pt x="219" y="563"/>
                      </a:cubicBezTo>
                      <a:cubicBezTo>
                        <a:pt x="181" y="577"/>
                        <a:pt x="145" y="595"/>
                        <a:pt x="111" y="618"/>
                      </a:cubicBezTo>
                      <a:cubicBezTo>
                        <a:pt x="61" y="559"/>
                        <a:pt x="30" y="483"/>
                        <a:pt x="27" y="400"/>
                      </a:cubicBezTo>
                      <a:close/>
                      <a:moveTo>
                        <a:pt x="118" y="147"/>
                      </a:moveTo>
                      <a:cubicBezTo>
                        <a:pt x="152" y="169"/>
                        <a:pt x="187" y="186"/>
                        <a:pt x="224" y="199"/>
                      </a:cubicBezTo>
                      <a:cubicBezTo>
                        <a:pt x="201" y="253"/>
                        <a:pt x="189" y="313"/>
                        <a:pt x="187" y="373"/>
                      </a:cubicBezTo>
                      <a:lnTo>
                        <a:pt x="27" y="373"/>
                      </a:lnTo>
                      <a:cubicBezTo>
                        <a:pt x="30" y="287"/>
                        <a:pt x="64" y="208"/>
                        <a:pt x="118" y="147"/>
                      </a:cubicBezTo>
                      <a:close/>
                      <a:moveTo>
                        <a:pt x="746" y="373"/>
                      </a:moveTo>
                      <a:lnTo>
                        <a:pt x="586" y="373"/>
                      </a:lnTo>
                      <a:cubicBezTo>
                        <a:pt x="585" y="313"/>
                        <a:pt x="572" y="253"/>
                        <a:pt x="550" y="199"/>
                      </a:cubicBezTo>
                      <a:cubicBezTo>
                        <a:pt x="586" y="186"/>
                        <a:pt x="622" y="169"/>
                        <a:pt x="655" y="147"/>
                      </a:cubicBezTo>
                      <a:cubicBezTo>
                        <a:pt x="709" y="208"/>
                        <a:pt x="743" y="287"/>
                        <a:pt x="746" y="373"/>
                      </a:cubicBezTo>
                      <a:close/>
                      <a:moveTo>
                        <a:pt x="373" y="200"/>
                      </a:moveTo>
                      <a:cubicBezTo>
                        <a:pt x="335" y="198"/>
                        <a:pt x="297" y="193"/>
                        <a:pt x="260" y="182"/>
                      </a:cubicBezTo>
                      <a:cubicBezTo>
                        <a:pt x="287" y="127"/>
                        <a:pt x="326" y="77"/>
                        <a:pt x="373" y="35"/>
                      </a:cubicBezTo>
                      <a:lnTo>
                        <a:pt x="373" y="200"/>
                      </a:lnTo>
                      <a:close/>
                      <a:moveTo>
                        <a:pt x="373" y="226"/>
                      </a:moveTo>
                      <a:lnTo>
                        <a:pt x="373" y="373"/>
                      </a:lnTo>
                      <a:lnTo>
                        <a:pt x="214" y="373"/>
                      </a:lnTo>
                      <a:cubicBezTo>
                        <a:pt x="215" y="315"/>
                        <a:pt x="228" y="259"/>
                        <a:pt x="249" y="207"/>
                      </a:cubicBezTo>
                      <a:cubicBezTo>
                        <a:pt x="289" y="219"/>
                        <a:pt x="331" y="225"/>
                        <a:pt x="373" y="226"/>
                      </a:cubicBezTo>
                      <a:close/>
                      <a:moveTo>
                        <a:pt x="400" y="226"/>
                      </a:moveTo>
                      <a:cubicBezTo>
                        <a:pt x="442" y="225"/>
                        <a:pt x="484" y="219"/>
                        <a:pt x="524" y="207"/>
                      </a:cubicBezTo>
                      <a:cubicBezTo>
                        <a:pt x="546" y="259"/>
                        <a:pt x="558" y="315"/>
                        <a:pt x="560" y="373"/>
                      </a:cubicBezTo>
                      <a:lnTo>
                        <a:pt x="400" y="373"/>
                      </a:lnTo>
                      <a:lnTo>
                        <a:pt x="400" y="226"/>
                      </a:lnTo>
                      <a:close/>
                      <a:moveTo>
                        <a:pt x="400" y="200"/>
                      </a:moveTo>
                      <a:lnTo>
                        <a:pt x="400" y="35"/>
                      </a:lnTo>
                      <a:cubicBezTo>
                        <a:pt x="448" y="77"/>
                        <a:pt x="486" y="127"/>
                        <a:pt x="513" y="182"/>
                      </a:cubicBezTo>
                      <a:cubicBezTo>
                        <a:pt x="476" y="193"/>
                        <a:pt x="439" y="198"/>
                        <a:pt x="400" y="200"/>
                      </a:cubicBezTo>
                      <a:close/>
                      <a:moveTo>
                        <a:pt x="539" y="174"/>
                      </a:moveTo>
                      <a:cubicBezTo>
                        <a:pt x="513" y="121"/>
                        <a:pt x="478" y="72"/>
                        <a:pt x="434" y="30"/>
                      </a:cubicBezTo>
                      <a:cubicBezTo>
                        <a:pt x="512" y="40"/>
                        <a:pt x="582" y="75"/>
                        <a:pt x="636" y="127"/>
                      </a:cubicBezTo>
                      <a:cubicBezTo>
                        <a:pt x="605" y="147"/>
                        <a:pt x="573" y="163"/>
                        <a:pt x="539" y="174"/>
                      </a:cubicBezTo>
                      <a:close/>
                      <a:moveTo>
                        <a:pt x="235" y="174"/>
                      </a:moveTo>
                      <a:cubicBezTo>
                        <a:pt x="201" y="163"/>
                        <a:pt x="168" y="147"/>
                        <a:pt x="137" y="127"/>
                      </a:cubicBezTo>
                      <a:cubicBezTo>
                        <a:pt x="191" y="75"/>
                        <a:pt x="262" y="40"/>
                        <a:pt x="340" y="30"/>
                      </a:cubicBezTo>
                      <a:cubicBezTo>
                        <a:pt x="296" y="72"/>
                        <a:pt x="260" y="121"/>
                        <a:pt x="235" y="174"/>
                      </a:cubicBezTo>
                      <a:close/>
                      <a:moveTo>
                        <a:pt x="214" y="400"/>
                      </a:moveTo>
                      <a:lnTo>
                        <a:pt x="373" y="400"/>
                      </a:lnTo>
                      <a:lnTo>
                        <a:pt x="373" y="534"/>
                      </a:lnTo>
                      <a:cubicBezTo>
                        <a:pt x="329" y="535"/>
                        <a:pt x="286" y="542"/>
                        <a:pt x="245" y="554"/>
                      </a:cubicBezTo>
                      <a:cubicBezTo>
                        <a:pt x="226" y="506"/>
                        <a:pt x="215" y="454"/>
                        <a:pt x="214" y="400"/>
                      </a:cubicBezTo>
                      <a:close/>
                      <a:moveTo>
                        <a:pt x="373" y="561"/>
                      </a:moveTo>
                      <a:lnTo>
                        <a:pt x="373" y="738"/>
                      </a:lnTo>
                      <a:cubicBezTo>
                        <a:pt x="322" y="693"/>
                        <a:pt x="282" y="639"/>
                        <a:pt x="255" y="579"/>
                      </a:cubicBezTo>
                      <a:cubicBezTo>
                        <a:pt x="293" y="568"/>
                        <a:pt x="333" y="562"/>
                        <a:pt x="373" y="561"/>
                      </a:cubicBezTo>
                      <a:close/>
                      <a:moveTo>
                        <a:pt x="400" y="738"/>
                      </a:moveTo>
                      <a:lnTo>
                        <a:pt x="400" y="561"/>
                      </a:lnTo>
                      <a:cubicBezTo>
                        <a:pt x="441" y="562"/>
                        <a:pt x="480" y="568"/>
                        <a:pt x="518" y="579"/>
                      </a:cubicBezTo>
                      <a:cubicBezTo>
                        <a:pt x="491" y="639"/>
                        <a:pt x="451" y="693"/>
                        <a:pt x="400" y="738"/>
                      </a:cubicBezTo>
                      <a:close/>
                      <a:moveTo>
                        <a:pt x="400" y="534"/>
                      </a:moveTo>
                      <a:lnTo>
                        <a:pt x="400" y="400"/>
                      </a:lnTo>
                      <a:lnTo>
                        <a:pt x="560" y="400"/>
                      </a:lnTo>
                      <a:cubicBezTo>
                        <a:pt x="558" y="454"/>
                        <a:pt x="548" y="506"/>
                        <a:pt x="529" y="554"/>
                      </a:cubicBezTo>
                      <a:cubicBezTo>
                        <a:pt x="487" y="542"/>
                        <a:pt x="444" y="535"/>
                        <a:pt x="400" y="534"/>
                      </a:cubicBezTo>
                      <a:close/>
                      <a:moveTo>
                        <a:pt x="586" y="400"/>
                      </a:moveTo>
                      <a:lnTo>
                        <a:pt x="746" y="400"/>
                      </a:lnTo>
                      <a:cubicBezTo>
                        <a:pt x="743" y="483"/>
                        <a:pt x="712" y="559"/>
                        <a:pt x="662" y="618"/>
                      </a:cubicBezTo>
                      <a:cubicBezTo>
                        <a:pt x="628" y="595"/>
                        <a:pt x="592" y="577"/>
                        <a:pt x="554" y="563"/>
                      </a:cubicBezTo>
                      <a:cubicBezTo>
                        <a:pt x="574" y="511"/>
                        <a:pt x="585" y="457"/>
                        <a:pt x="586" y="400"/>
                      </a:cubicBezTo>
                      <a:close/>
                      <a:moveTo>
                        <a:pt x="129" y="638"/>
                      </a:moveTo>
                      <a:cubicBezTo>
                        <a:pt x="161" y="617"/>
                        <a:pt x="194" y="600"/>
                        <a:pt x="229" y="588"/>
                      </a:cubicBezTo>
                      <a:cubicBezTo>
                        <a:pt x="255" y="646"/>
                        <a:pt x="293" y="699"/>
                        <a:pt x="340" y="744"/>
                      </a:cubicBezTo>
                      <a:cubicBezTo>
                        <a:pt x="258" y="733"/>
                        <a:pt x="184" y="694"/>
                        <a:pt x="129" y="638"/>
                      </a:cubicBezTo>
                      <a:close/>
                      <a:moveTo>
                        <a:pt x="434" y="744"/>
                      </a:moveTo>
                      <a:cubicBezTo>
                        <a:pt x="481" y="699"/>
                        <a:pt x="518" y="646"/>
                        <a:pt x="544" y="588"/>
                      </a:cubicBezTo>
                      <a:cubicBezTo>
                        <a:pt x="579" y="600"/>
                        <a:pt x="613" y="617"/>
                        <a:pt x="644" y="638"/>
                      </a:cubicBezTo>
                      <a:cubicBezTo>
                        <a:pt x="589" y="694"/>
                        <a:pt x="516" y="733"/>
                        <a:pt x="434" y="744"/>
                      </a:cubicBezTo>
                      <a:close/>
                    </a:path>
                  </a:pathLst>
                </a:custGeom>
                <a:solidFill>
                  <a:srgbClr val="FFFFFF">
                    <a:alpha val="100000"/>
                  </a:srgbClr>
                </a:solidFill>
                <a:ln>
                  <a:prstDash val="solid"/>
                  <a:headEnd type="none"/>
                  <a:tailEnd type="none"/>
                </a:ln>
              </p:spPr>
            </p:sp>
          </p:grpSp>
        </p:grpSp>
      </p:grpSp>
      <p:sp>
        <p:nvSpPr>
          <p:cNvPr name="TextBox 26" id="26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Key Takeaways</a:t>
            </a:r>
            <a:endParaRPr lang="en-US" sz="1100"/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61401f0d-e32d-4343-b18f-29d7f619812e" id="2"/>
          <p:cNvGrpSpPr/>
          <p:nvPr/>
        </p:nvGrpSpPr>
        <p:grpSpPr>
          <a:xfrm flipH="false" flipV="false" rot="0">
            <a:off x="-371226" y="1130300"/>
            <a:ext cx="11890126" cy="6668879"/>
            <a:chOff x="-371226" y="1130300"/>
            <a:chExt cx="11890126" cy="6668879"/>
          </a:xfrm>
        </p:grpSpPr>
        <p:sp>
          <p:nvSpPr>
            <p:cNvPr name="AutoShape 3" id="3"/>
            <p:cNvSpPr/>
            <p:nvPr/>
          </p:nvSpPr>
          <p:spPr>
            <a:xfrm flipH="false" flipV="true" rot="18900000">
              <a:off x="-371226" y="4571790"/>
              <a:ext cx="2305692" cy="3227389"/>
            </a:xfrm>
            <a:custGeom>
              <a:rect l="l" t="t" r="r" b="b"/>
              <a:pathLst>
                <a:path w="2305692" h="3227389">
                  <a:moveTo>
                    <a:pt x="2287303" y="826408"/>
                  </a:moveTo>
                  <a:cubicBezTo>
                    <a:pt x="2313117" y="802979"/>
                    <a:pt x="2326696" y="380909"/>
                    <a:pt x="2222986" y="243517"/>
                  </a:cubicBezTo>
                  <a:cubicBezTo>
                    <a:pt x="2119276" y="106125"/>
                    <a:pt x="1925830" y="-17544"/>
                    <a:pt x="1665040" y="2053"/>
                  </a:cubicBezTo>
                  <a:lnTo>
                    <a:pt x="785946" y="878091"/>
                  </a:lnTo>
                  <a:lnTo>
                    <a:pt x="0" y="1685626"/>
                  </a:lnTo>
                  <a:lnTo>
                    <a:pt x="280892" y="1994994"/>
                  </a:lnTo>
                  <a:lnTo>
                    <a:pt x="283521" y="1992510"/>
                  </a:lnTo>
                  <a:cubicBezTo>
                    <a:pt x="289632" y="1987836"/>
                    <a:pt x="299034" y="1981183"/>
                    <a:pt x="312062" y="1972331"/>
                  </a:cubicBezTo>
                  <a:cubicBezTo>
                    <a:pt x="507487" y="1839560"/>
                    <a:pt x="1900095" y="1177833"/>
                    <a:pt x="2287303" y="826408"/>
                  </a:cubicBezTo>
                  <a:close/>
                  <a:moveTo>
                    <a:pt x="2080147" y="2024593"/>
                  </a:moveTo>
                  <a:cubicBezTo>
                    <a:pt x="2113262" y="1997257"/>
                    <a:pt x="2139534" y="1966653"/>
                    <a:pt x="2159570" y="1930306"/>
                  </a:cubicBezTo>
                  <a:cubicBezTo>
                    <a:pt x="2287513" y="1659153"/>
                    <a:pt x="2147721" y="1530437"/>
                    <a:pt x="1971120" y="1477095"/>
                  </a:cubicBezTo>
                  <a:cubicBezTo>
                    <a:pt x="1794519" y="1423754"/>
                    <a:pt x="1376474" y="1527713"/>
                    <a:pt x="1099964" y="1610253"/>
                  </a:cubicBezTo>
                  <a:cubicBezTo>
                    <a:pt x="892583" y="1672157"/>
                    <a:pt x="435823" y="1924537"/>
                    <a:pt x="308346" y="1987111"/>
                  </a:cubicBezTo>
                  <a:lnTo>
                    <a:pt x="284006" y="1998424"/>
                  </a:lnTo>
                  <a:lnTo>
                    <a:pt x="825084" y="2594356"/>
                  </a:lnTo>
                  <a:lnTo>
                    <a:pt x="932956" y="2548884"/>
                  </a:lnTo>
                  <a:lnTo>
                    <a:pt x="1015529" y="2513647"/>
                  </a:lnTo>
                  <a:lnTo>
                    <a:pt x="1068904" y="2486975"/>
                  </a:lnTo>
                  <a:cubicBezTo>
                    <a:pt x="1267990" y="2387977"/>
                    <a:pt x="1461562" y="2294224"/>
                    <a:pt x="1580999" y="2249214"/>
                  </a:cubicBezTo>
                  <a:cubicBezTo>
                    <a:pt x="1819872" y="2159194"/>
                    <a:pt x="1980802" y="2106600"/>
                    <a:pt x="2080147" y="2024593"/>
                  </a:cubicBezTo>
                  <a:close/>
                  <a:moveTo>
                    <a:pt x="1809140" y="3035994"/>
                  </a:moveTo>
                  <a:cubicBezTo>
                    <a:pt x="2014230" y="2854657"/>
                    <a:pt x="2050759" y="2613789"/>
                    <a:pt x="1949134" y="2487310"/>
                  </a:cubicBezTo>
                  <a:cubicBezTo>
                    <a:pt x="1855136" y="2320012"/>
                    <a:pt x="1454812" y="2315724"/>
                    <a:pt x="1195419" y="2434929"/>
                  </a:cubicBezTo>
                  <a:cubicBezTo>
                    <a:pt x="1159995" y="2451152"/>
                    <a:pt x="1119024" y="2469221"/>
                    <a:pt x="1074587" y="2488444"/>
                  </a:cubicBezTo>
                  <a:lnTo>
                    <a:pt x="1015529" y="2513647"/>
                  </a:lnTo>
                  <a:lnTo>
                    <a:pt x="870522" y="2586109"/>
                  </a:lnTo>
                  <a:lnTo>
                    <a:pt x="834067" y="2604251"/>
                  </a:lnTo>
                  <a:lnTo>
                    <a:pt x="887290" y="2662869"/>
                  </a:lnTo>
                  <a:lnTo>
                    <a:pt x="1467317" y="3227389"/>
                  </a:lnTo>
                  <a:lnTo>
                    <a:pt x="1577711" y="3180620"/>
                  </a:lnTo>
                  <a:cubicBezTo>
                    <a:pt x="1629505" y="3156369"/>
                    <a:pt x="1674567" y="3132527"/>
                    <a:pt x="1710835" y="3109558"/>
                  </a:cubicBezTo>
                  <a:cubicBezTo>
                    <a:pt x="1747103" y="3086590"/>
                    <a:pt x="1779841" y="3061899"/>
                    <a:pt x="1809140" y="3035994"/>
                  </a:cubicBezTo>
                  <a:close/>
                </a:path>
              </a:pathLst>
            </a:custGeom>
            <a:ln w="254000">
              <a:solidFill>
                <a:srgbClr val="00C898">
                  <a:alpha val="100000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name="Group 4" id="4"/>
            <p:cNvGrpSpPr/>
            <p:nvPr/>
          </p:nvGrpSpPr>
          <p:grpSpPr>
            <a:xfrm flipH="false" flipV="false" rot="0">
              <a:off x="660400" y="3026068"/>
              <a:ext cx="5127543" cy="3230796"/>
              <a:chOff x="660400" y="3026068"/>
              <a:chExt cx="5127543" cy="3230796"/>
            </a:xfrm>
          </p:grpSpPr>
          <p:sp>
            <p:nvSpPr>
              <p:cNvPr name="AutoShape 5" id="5"/>
              <p:cNvSpPr/>
              <p:nvPr/>
            </p:nvSpPr>
            <p:spPr>
              <a:xfrm flipH="false" flipV="false" rot="0">
                <a:off x="863609" y="3277416"/>
                <a:ext cx="4924334" cy="2979448"/>
              </a:xfrm>
              <a:prstGeom prst="roundRect">
                <a:avLst>
                  <a:gd name="adj" fmla="val 3458"/>
                </a:avLst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  <p:sp>
            <p:nvSpPr>
              <p:cNvPr name="AutoShape 6" id="6"/>
              <p:cNvSpPr/>
              <p:nvPr/>
            </p:nvSpPr>
            <p:spPr>
              <a:xfrm flipH="false" flipV="false" rot="0">
                <a:off x="660400" y="3026068"/>
                <a:ext cx="5016500" cy="3108032"/>
              </a:xfrm>
              <a:prstGeom prst="roundRect">
                <a:avLst>
                  <a:gd name="adj" fmla="val 3483"/>
                </a:avLst>
              </a:prstGeom>
              <a:blipFill rotWithShape="true">
                <a:blip r:embed="rId2">
                  <a:alphaModFix amt="100000"/>
                  <a:alphaModFix amt="100000"/>
                </a:blip>
                <a:stretch>
                  <a:fillRect l="-44125" r="-63313" t="0" b="0"/>
                </a:stretch>
              </a:blipFill>
              <a:ln>
                <a:prstDash val="solid"/>
                <a:headEnd type="none"/>
                <a:tailEnd type="none"/>
              </a:ln>
            </p:spPr>
          </p:sp>
        </p:grpSp>
        <p:sp>
          <p:nvSpPr>
            <p:cNvPr name="TextBox 7" id="7"/>
            <p:cNvSpPr txBox="true"/>
            <p:nvPr/>
          </p:nvSpPr>
          <p:spPr>
            <a:xfrm flipH="false" flipV="false" rot="0">
              <a:off x="660400" y="1443317"/>
              <a:ext cx="5127541" cy="1168133"/>
            </a:xfrm>
            <a:prstGeom prst="rect">
              <a:avLst/>
            </a:prstGeom>
            <a:ln>
              <a:headEnd type="none"/>
              <a:tailEnd type="none"/>
            </a:ln>
          </p:spPr>
          <p:txBody>
            <a:bodyPr anchor="b" rtlCol="false" anchorCtr="false" wrap="square" lIns="91440" rIns="91440" tIns="45720" bIns="45720" vert="horz"/>
            <a:lstStyle/>
            <a:p>
              <a:pPr algn="l">
                <a:lnSpc>
                  <a:spcPct val="120000"/>
                </a:lnSpc>
                <a:spcBef>
                  <a:spcPts val="0"/>
                </a:spcBef>
                <a:defRPr/>
              </a:pPr>
              <a:r>
                <a:rPr lang="en-US" b="true" i="false" sz="2400">
                  <a:ln/>
                  <a:solidFill>
                    <a:srgbClr val="000000">
                      <a:alpha val="100000"/>
                    </a:srgbClr>
                  </a:solidFill>
                  <a:latin typeface="Arial"/>
                  <a:ea typeface="Arial"/>
                  <a:cs typeface="Arial"/>
                </a:rPr>
                <a:t>A Simple and Clear Delivery Guide</a:t>
              </a:r>
              <a:endParaRPr lang="en-US" sz="1100"/>
            </a:p>
          </p:txBody>
        </p:sp>
        <p:sp>
          <p:nvSpPr>
            <p:cNvPr name="AutoShape 8" id="8"/>
            <p:cNvSpPr/>
            <p:nvPr/>
          </p:nvSpPr>
          <p:spPr>
            <a:xfrm flipH="false" flipV="false" rot="0">
              <a:off x="6402500" y="1443317"/>
              <a:ext cx="0" cy="5414683"/>
            </a:xfrm>
            <a:prstGeom prst="line">
              <a:avLst/>
            </a:prstGeom>
            <a:ln w="19050">
              <a:solidFill>
                <a:srgbClr val="FA3B4F">
                  <a:alpha val="14117"/>
                </a:srgbClr>
              </a:solidFill>
              <a:prstDash val="solid"/>
              <a:headEnd type="none"/>
              <a:tailEnd type="none"/>
            </a:ln>
          </p:spPr>
        </p:sp>
        <p:grpSp>
          <p:nvGrpSpPr>
            <p:cNvPr name="Group 9" id="9"/>
            <p:cNvGrpSpPr/>
            <p:nvPr/>
          </p:nvGrpSpPr>
          <p:grpSpPr>
            <a:xfrm flipH="false" flipV="false" rot="0">
              <a:off x="6335145" y="1130300"/>
              <a:ext cx="5183755" cy="936000"/>
              <a:chOff x="6335145" y="1279005"/>
              <a:chExt cx="5183755" cy="936000"/>
            </a:xfrm>
          </p:grpSpPr>
          <p:grpSp>
            <p:nvGrpSpPr>
              <p:cNvPr name="Group 10" id="10"/>
              <p:cNvGrpSpPr/>
              <p:nvPr/>
            </p:nvGrpSpPr>
            <p:grpSpPr>
              <a:xfrm flipH="false" flipV="false" rot="0">
                <a:off x="6730623" y="1279005"/>
                <a:ext cx="4788277" cy="936000"/>
                <a:chOff x="6730623" y="1279005"/>
                <a:chExt cx="4788277" cy="936000"/>
              </a:xfrm>
            </p:grpSpPr>
            <p:sp>
              <p:nvSpPr>
                <p:cNvPr name="TextBox 11" id="11"/>
                <p:cNvSpPr txBox="true"/>
                <p:nvPr/>
              </p:nvSpPr>
              <p:spPr>
                <a:xfrm flipH="false" flipV="false" rot="0">
                  <a:off x="6730623" y="1279005"/>
                  <a:ext cx="4788277" cy="432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Introduction</a:t>
                  </a:r>
                  <a:endParaRPr lang="en-US" sz="1100"/>
                </a:p>
              </p:txBody>
            </p:sp>
            <p:sp>
              <p:nvSpPr>
                <p:cNvPr name="TextBox 12" id="12"/>
                <p:cNvSpPr txBox="true"/>
                <p:nvPr/>
              </p:nvSpPr>
              <p:spPr>
                <a:xfrm flipH="false" flipV="false" rot="0">
                  <a:off x="6730623" y="1711005"/>
                  <a:ext cx="4788277" cy="504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Good morning. My chosen teaching strategy is scaffolding. I will give temporary support to the SEN learner and slowly reduce my help.</a:t>
                  </a:r>
                  <a:endParaRPr lang="en-US" sz="1100"/>
                </a:p>
              </p:txBody>
            </p:sp>
          </p:grpSp>
          <p:sp>
            <p:nvSpPr>
              <p:cNvPr name="AutoShape 13" id="13"/>
              <p:cNvSpPr/>
              <p:nvPr/>
            </p:nvSpPr>
            <p:spPr>
              <a:xfrm flipH="false" flipV="false" rot="0">
                <a:off x="6335145" y="1435495"/>
                <a:ext cx="134710" cy="134710"/>
              </a:xfrm>
              <a:prstGeom prst="ellipse">
                <a:avLst/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14" id="14"/>
            <p:cNvGrpSpPr/>
            <p:nvPr/>
          </p:nvGrpSpPr>
          <p:grpSpPr>
            <a:xfrm flipH="false" flipV="false" rot="0">
              <a:off x="6335145" y="2147250"/>
              <a:ext cx="5183755" cy="936000"/>
              <a:chOff x="6335145" y="2562956"/>
              <a:chExt cx="5183755" cy="936000"/>
            </a:xfrm>
          </p:grpSpPr>
          <p:grpSp>
            <p:nvGrpSpPr>
              <p:cNvPr name="Group 15" id="15"/>
              <p:cNvGrpSpPr/>
              <p:nvPr/>
            </p:nvGrpSpPr>
            <p:grpSpPr>
              <a:xfrm flipH="false" flipV="false" rot="0">
                <a:off x="6730623" y="2562956"/>
                <a:ext cx="4788277" cy="936000"/>
                <a:chOff x="6730623" y="2562956"/>
                <a:chExt cx="4788277" cy="936000"/>
              </a:xfrm>
            </p:grpSpPr>
            <p:sp>
              <p:nvSpPr>
                <p:cNvPr name="TextBox 16" id="16"/>
                <p:cNvSpPr txBox="true"/>
                <p:nvPr/>
              </p:nvSpPr>
              <p:spPr>
                <a:xfrm flipH="false" flipV="false" rot="0">
                  <a:off x="6730623" y="2562956"/>
                  <a:ext cx="4788277" cy="432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Example</a:t>
                  </a:r>
                  <a:endParaRPr lang="en-US" sz="1100"/>
                </a:p>
              </p:txBody>
            </p:sp>
            <p:sp>
              <p:nvSpPr>
                <p:cNvPr name="TextBox 17" id="17"/>
                <p:cNvSpPr txBox="true"/>
                <p:nvPr/>
              </p:nvSpPr>
              <p:spPr>
                <a:xfrm flipH="false" flipV="false" rot="0">
                  <a:off x="6730623" y="2994956"/>
                  <a:ext cx="4788277" cy="504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For example, when the student learns to fold towels, I start with hand-over-hand guidance, then use only words, until they can do it alone.</a:t>
                  </a:r>
                  <a:endParaRPr lang="en-US" sz="1100"/>
                </a:p>
              </p:txBody>
            </p:sp>
          </p:grpSp>
          <p:sp>
            <p:nvSpPr>
              <p:cNvPr name="AutoShape 18" id="18"/>
              <p:cNvSpPr/>
              <p:nvPr/>
            </p:nvSpPr>
            <p:spPr>
              <a:xfrm flipH="false" flipV="false" rot="0">
                <a:off x="6335145" y="2719446"/>
                <a:ext cx="134710" cy="134710"/>
              </a:xfrm>
              <a:prstGeom prst="ellipse">
                <a:avLst/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19" id="19"/>
            <p:cNvGrpSpPr/>
            <p:nvPr/>
          </p:nvGrpSpPr>
          <p:grpSpPr>
            <a:xfrm flipH="false" flipV="false" rot="0">
              <a:off x="6335145" y="3164200"/>
              <a:ext cx="5183755" cy="936000"/>
              <a:chOff x="6335145" y="3846907"/>
              <a:chExt cx="5183755" cy="936000"/>
            </a:xfrm>
          </p:grpSpPr>
          <p:grpSp>
            <p:nvGrpSpPr>
              <p:cNvPr name="Group 20" id="20"/>
              <p:cNvGrpSpPr/>
              <p:nvPr/>
            </p:nvGrpSpPr>
            <p:grpSpPr>
              <a:xfrm flipH="false" flipV="false" rot="0">
                <a:off x="6730623" y="3846907"/>
                <a:ext cx="4788277" cy="936000"/>
                <a:chOff x="6730623" y="3846907"/>
                <a:chExt cx="4788277" cy="936000"/>
              </a:xfrm>
            </p:grpSpPr>
            <p:sp>
              <p:nvSpPr>
                <p:cNvPr name="TextBox 21" id="21"/>
                <p:cNvSpPr txBox="true"/>
                <p:nvPr/>
              </p:nvSpPr>
              <p:spPr>
                <a:xfrm flipH="false" flipV="false" rot="0">
                  <a:off x="6730623" y="3846907"/>
                  <a:ext cx="4788277" cy="432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Why it Works</a:t>
                  </a:r>
                  <a:endParaRPr lang="en-US" sz="1100"/>
                </a:p>
              </p:txBody>
            </p:sp>
            <p:sp>
              <p:nvSpPr>
                <p:cNvPr name="TextBox 22" id="22"/>
                <p:cNvSpPr txBox="true"/>
                <p:nvPr/>
              </p:nvSpPr>
              <p:spPr>
                <a:xfrm flipH="false" flipV="false" rot="0">
                  <a:off x="6730623" y="4278907"/>
                  <a:ext cx="4788277" cy="504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This strategy works because it protects the learner from frustration. It lets the student experience small wins and build confidence, slowly becoming independent.</a:t>
                  </a:r>
                  <a:endParaRPr lang="en-US" sz="1100"/>
                </a:p>
              </p:txBody>
            </p:sp>
          </p:grpSp>
          <p:sp>
            <p:nvSpPr>
              <p:cNvPr name="AutoShape 23" id="23"/>
              <p:cNvSpPr/>
              <p:nvPr/>
            </p:nvSpPr>
            <p:spPr>
              <a:xfrm flipH="false" flipV="false" rot="0">
                <a:off x="6335145" y="4003397"/>
                <a:ext cx="134710" cy="134710"/>
              </a:xfrm>
              <a:prstGeom prst="ellipse">
                <a:avLst/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24" id="24"/>
            <p:cNvGrpSpPr/>
            <p:nvPr/>
          </p:nvGrpSpPr>
          <p:grpSpPr>
            <a:xfrm flipH="false" flipV="false" rot="0">
              <a:off x="6335145" y="4181150"/>
              <a:ext cx="5183755" cy="936000"/>
              <a:chOff x="6335145" y="5130859"/>
              <a:chExt cx="5183755" cy="936000"/>
            </a:xfrm>
          </p:grpSpPr>
          <p:grpSp>
            <p:nvGrpSpPr>
              <p:cNvPr name="Group 25" id="25"/>
              <p:cNvGrpSpPr/>
              <p:nvPr/>
            </p:nvGrpSpPr>
            <p:grpSpPr>
              <a:xfrm flipH="false" flipV="false" rot="0">
                <a:off x="6730623" y="5130859"/>
                <a:ext cx="4788277" cy="936000"/>
                <a:chOff x="6730623" y="5130859"/>
                <a:chExt cx="4788277" cy="936000"/>
              </a:xfrm>
            </p:grpSpPr>
            <p:sp>
              <p:nvSpPr>
                <p:cNvPr name="TextBox 26" id="26"/>
                <p:cNvSpPr txBox="true"/>
                <p:nvPr/>
              </p:nvSpPr>
              <p:spPr>
                <a:xfrm flipH="false" flipV="false" rot="0">
                  <a:off x="6730623" y="5130859"/>
                  <a:ext cx="4788277" cy="432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Supporting Theory</a:t>
                  </a:r>
                  <a:endParaRPr lang="en-US" sz="1100"/>
                </a:p>
              </p:txBody>
            </p:sp>
            <p:sp>
              <p:nvSpPr>
                <p:cNvPr name="TextBox 27" id="27"/>
                <p:cNvSpPr txBox="true"/>
                <p:nvPr/>
              </p:nvSpPr>
              <p:spPr>
                <a:xfrm flipH="false" flipV="false" rot="0">
                  <a:off x="6730623" y="5562859"/>
                  <a:ext cx="4788277" cy="504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This strategy is supported by Vygotsky’s Social Constructivism theory, especially the Zone of Proximal Development, ZPD. Vygotsky says learners can master new skills with guidance from a more knowledgeable person. Scaffolding works exactly within the learner’s ZPD.</a:t>
                  </a:r>
                  <a:endParaRPr lang="en-US" sz="1100"/>
                </a:p>
              </p:txBody>
            </p:sp>
          </p:grpSp>
          <p:sp>
            <p:nvSpPr>
              <p:cNvPr name="AutoShape 28" id="28"/>
              <p:cNvSpPr/>
              <p:nvPr/>
            </p:nvSpPr>
            <p:spPr>
              <a:xfrm flipH="false" flipV="false" rot="0">
                <a:off x="6335145" y="5287349"/>
                <a:ext cx="134710" cy="134710"/>
              </a:xfrm>
              <a:prstGeom prst="ellipse">
                <a:avLst/>
              </a:prstGeom>
              <a:solidFill>
                <a:srgbClr val="7B31D3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  <p:grpSp>
          <p:nvGrpSpPr>
            <p:cNvPr name="Group 29" id="29"/>
            <p:cNvGrpSpPr/>
            <p:nvPr/>
          </p:nvGrpSpPr>
          <p:grpSpPr>
            <a:xfrm flipH="false" flipV="false" rot="0">
              <a:off x="6335145" y="5198100"/>
              <a:ext cx="5183755" cy="936000"/>
              <a:chOff x="6335145" y="3846907"/>
              <a:chExt cx="5183755" cy="936000"/>
            </a:xfrm>
          </p:grpSpPr>
          <p:grpSp>
            <p:nvGrpSpPr>
              <p:cNvPr name="Group 30" id="30"/>
              <p:cNvGrpSpPr/>
              <p:nvPr/>
            </p:nvGrpSpPr>
            <p:grpSpPr>
              <a:xfrm flipH="false" flipV="false" rot="0">
                <a:off x="6730623" y="3846907"/>
                <a:ext cx="4788277" cy="936000"/>
                <a:chOff x="6730623" y="3846907"/>
                <a:chExt cx="4788277" cy="936000"/>
              </a:xfrm>
            </p:grpSpPr>
            <p:sp>
              <p:nvSpPr>
                <p:cNvPr name="TextBox 31" id="31"/>
                <p:cNvSpPr txBox="true"/>
                <p:nvPr/>
              </p:nvSpPr>
              <p:spPr>
                <a:xfrm flipH="false" flipV="false" rot="0">
                  <a:off x="6730623" y="3846907"/>
                  <a:ext cx="4788277" cy="432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ctr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true" i="false" sz="18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Conclusion</a:t>
                  </a:r>
                  <a:endParaRPr lang="en-US" sz="1100"/>
                </a:p>
              </p:txBody>
            </p:sp>
            <p:sp>
              <p:nvSpPr>
                <p:cNvPr name="TextBox 32" id="32"/>
                <p:cNvSpPr txBox="true"/>
                <p:nvPr/>
              </p:nvSpPr>
              <p:spPr>
                <a:xfrm flipH="false" flipV="false" rot="0">
                  <a:off x="6730623" y="4278907"/>
                  <a:ext cx="4788277" cy="504000"/>
                </a:xfrm>
                <a:prstGeom prst="rect">
                  <a:avLst/>
                </a:prstGeom>
                <a:ln>
                  <a:headEnd type="none"/>
                  <a:tailEnd type="none"/>
                </a:ln>
              </p:spPr>
              <p:txBody>
                <a:bodyPr anchor="t" rtlCol="false" anchorCtr="false" wrap="square" lIns="91440" rIns="91440" tIns="45720" bIns="45720" vert="horz"/>
                <a:lstStyle/>
                <a:p>
                  <a:pPr algn="l">
                    <a:lnSpc>
                      <a:spcPct val="120000"/>
                    </a:lnSpc>
                    <a:spcBef>
                      <a:spcPts val="0"/>
                    </a:spcBef>
                    <a:defRPr/>
                  </a:pPr>
                  <a:r>
                    <a:rPr lang="en-US" b="false" i="false" sz="1200">
                      <a:ln/>
                      <a:solidFill>
                        <a:srgbClr val="000000">
                          <a:alpha val="100000"/>
                        </a:srgbClr>
                      </a:solidFill>
                      <a:latin typeface="Arial"/>
                      <a:ea typeface="Arial"/>
                      <a:cs typeface="Arial"/>
                    </a:rPr>
                    <a:t>Thank you.</a:t>
                  </a:r>
                  <a:endParaRPr lang="en-US" sz="1100"/>
                </a:p>
              </p:txBody>
            </p:sp>
          </p:grpSp>
          <p:sp>
            <p:nvSpPr>
              <p:cNvPr name="AutoShape 33" id="33"/>
              <p:cNvSpPr/>
              <p:nvPr/>
            </p:nvSpPr>
            <p:spPr>
              <a:xfrm flipH="false" flipV="false" rot="0">
                <a:off x="6335145" y="4003397"/>
                <a:ext cx="134710" cy="134710"/>
              </a:xfrm>
              <a:prstGeom prst="ellipse">
                <a:avLst/>
              </a:prstGeom>
              <a:solidFill>
                <a:srgbClr val="00C898">
                  <a:alpha val="100000"/>
                </a:srgbClr>
              </a:solidFill>
              <a:ln>
                <a:prstDash val="solid"/>
                <a:headEnd type="none"/>
                <a:tailEnd type="none"/>
              </a:ln>
            </p:spPr>
          </p:sp>
        </p:grpSp>
      </p:grpSp>
      <p:sp>
        <p:nvSpPr>
          <p:cNvPr name="TextBox 34" id="34"/>
          <p:cNvSpPr txBox="true"/>
          <p:nvPr/>
        </p:nvSpPr>
        <p:spPr>
          <a:xfrm flipH="false" flipV="false" rot="0">
            <a:off x="660400" y="128587"/>
            <a:ext cx="10858500" cy="90011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l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2800">
                <a:ln/>
                <a:solidFill>
                  <a:srgbClr val="000000">
                    <a:alpha val="100000"/>
                  </a:srgbClr>
                </a:solidFill>
                <a:latin typeface="Arial"/>
                <a:ea typeface="Arial"/>
                <a:cs typeface="Arial"/>
              </a:rPr>
              <a:t>Oral Presentation Script</a:t>
            </a:r>
            <a:endParaRPr lang="en-US" sz="1100"/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flipH="false" flipV="false" rot="0">
            <a:off x="1276399" y="542450"/>
            <a:ext cx="9639203" cy="1801952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b" rtlCol="false" anchorCtr="false" wrap="square" lIns="91440" rIns="91440" tIns="45720" bIns="45720" vert="horz"/>
          <a:lstStyle/>
          <a:p>
            <a:pPr algn="ctr">
              <a:lnSpc>
                <a:spcPct val="100000"/>
              </a:lnSpc>
              <a:spcBef>
                <a:spcPts val="0"/>
              </a:spcBef>
              <a:defRPr/>
            </a:pPr>
            <a:r>
              <a:rPr lang="en-US" b="true" i="false" sz="4800">
                <a:ln w="19050"/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谢谢观看</a:t>
            </a:r>
            <a:endParaRPr lang="en-US" sz="1100"/>
          </a:p>
        </p:txBody>
      </p:sp>
      <p:sp>
        <p:nvSpPr>
          <p:cNvPr name="TextBox 3" id="3"/>
          <p:cNvSpPr txBox="true"/>
          <p:nvPr/>
        </p:nvSpPr>
        <p:spPr>
          <a:xfrm flipH="false" flipV="false" rot="0">
            <a:off x="3080137" y="5873219"/>
            <a:ext cx="1785976" cy="288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rtlCol="false" anchorCtr="false" wrap="square" lIns="90000" rIns="91440" tIns="45720" bIns="45720" vert="horz"/>
          <a:lstStyle/>
          <a:p>
            <a:pPr algn="ctr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b="false" i="false" sz="1200">
                <a:ln/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报告人名称</a:t>
            </a:r>
            <a:endParaRPr lang="en-US" sz="1100"/>
          </a:p>
        </p:txBody>
      </p:sp>
      <p:sp>
        <p:nvSpPr>
          <p:cNvPr name="TextBox 4" id="4"/>
          <p:cNvSpPr txBox="true"/>
          <p:nvPr/>
        </p:nvSpPr>
        <p:spPr>
          <a:xfrm flipH="false" flipV="false" rot="0">
            <a:off x="7247712" y="5873219"/>
            <a:ext cx="1785976" cy="288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rtlCol="false" anchorCtr="false" wrap="none" lIns="91440" rIns="91440" tIns="45720" bIns="45720" vert="horz"/>
          <a:lstStyle/>
          <a:p>
            <a:pPr algn="ctr">
              <a:lnSpc>
                <a:spcPct val="100000"/>
              </a:lnSpc>
              <a:spcBef>
                <a:spcPts val="1000"/>
              </a:spcBef>
              <a:defRPr/>
            </a:pPr>
            <a:r>
              <a:rPr lang="en-US" b="false" i="false" sz="1200">
                <a:ln/>
                <a:solidFill>
                  <a:srgbClr val="000000">
                    <a:alpha val="100000"/>
                  </a:srgbClr>
                </a:solidFill>
                <a:latin typeface="微软雅黑"/>
                <a:ea typeface="微软雅黑"/>
                <a:cs typeface="微软雅黑"/>
              </a:rPr>
              <a:t>20xx.xx.xx</a:t>
            </a:r>
            <a:endParaRPr lang="en-US" sz="1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14a0ba7-5086-41d2-86a2-40ca33b97d38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微软雅黑"/>
        <a:cs typeface="微软雅黑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微软雅黑"/>
        <a:cs typeface="微软雅黑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