
<file path=[Content_Types].xml><?xml version="1.0" encoding="utf-8"?>
<Types xmlns="http://schemas.openxmlformats.org/package/2006/content-types">
  <Default Extension="png" ContentType="image/png"/>
  <Default Extension="jpeg" ContentType="image/jpeg"/>
  <Default Extension="JPG" ContentType="image/.jpg"/>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handoutMasterIdLst>
    <p:handoutMasterId r:id="rId98"/>
  </p:handoutMasterIdLst>
  <p:sldIdLst>
    <p:sldId id="256" r:id="rId3"/>
    <p:sldId id="381" r:id="rId4"/>
    <p:sldId id="286" r:id="rId6"/>
    <p:sldId id="287" r:id="rId7"/>
    <p:sldId id="288" r:id="rId8"/>
    <p:sldId id="289" r:id="rId9"/>
    <p:sldId id="292" r:id="rId10"/>
    <p:sldId id="294" r:id="rId11"/>
    <p:sldId id="296" r:id="rId12"/>
    <p:sldId id="295" r:id="rId13"/>
    <p:sldId id="297" r:id="rId14"/>
    <p:sldId id="298" r:id="rId15"/>
    <p:sldId id="299" r:id="rId16"/>
    <p:sldId id="300" r:id="rId17"/>
    <p:sldId id="301" r:id="rId18"/>
    <p:sldId id="302" r:id="rId19"/>
    <p:sldId id="303" r:id="rId20"/>
    <p:sldId id="304" r:id="rId21"/>
    <p:sldId id="305" r:id="rId22"/>
    <p:sldId id="306" r:id="rId23"/>
    <p:sldId id="307" r:id="rId24"/>
    <p:sldId id="308" r:id="rId25"/>
    <p:sldId id="309" r:id="rId26"/>
    <p:sldId id="310" r:id="rId27"/>
    <p:sldId id="311" r:id="rId28"/>
    <p:sldId id="312" r:id="rId29"/>
    <p:sldId id="313" r:id="rId30"/>
    <p:sldId id="314" r:id="rId31"/>
    <p:sldId id="315" r:id="rId32"/>
    <p:sldId id="316" r:id="rId33"/>
    <p:sldId id="382" r:id="rId34"/>
    <p:sldId id="383" r:id="rId35"/>
    <p:sldId id="384" r:id="rId36"/>
    <p:sldId id="317" r:id="rId37"/>
    <p:sldId id="318" r:id="rId38"/>
    <p:sldId id="319" r:id="rId39"/>
    <p:sldId id="320" r:id="rId40"/>
    <p:sldId id="321" r:id="rId41"/>
    <p:sldId id="322" r:id="rId42"/>
    <p:sldId id="323" r:id="rId43"/>
    <p:sldId id="324" r:id="rId44"/>
    <p:sldId id="325" r:id="rId45"/>
    <p:sldId id="326" r:id="rId46"/>
    <p:sldId id="327" r:id="rId47"/>
    <p:sldId id="328" r:id="rId48"/>
    <p:sldId id="329" r:id="rId49"/>
    <p:sldId id="330" r:id="rId50"/>
    <p:sldId id="331" r:id="rId51"/>
    <p:sldId id="332" r:id="rId52"/>
    <p:sldId id="333" r:id="rId53"/>
    <p:sldId id="334" r:id="rId54"/>
    <p:sldId id="335" r:id="rId55"/>
    <p:sldId id="336" r:id="rId56"/>
    <p:sldId id="337" r:id="rId57"/>
    <p:sldId id="338" r:id="rId58"/>
    <p:sldId id="339" r:id="rId59"/>
    <p:sldId id="340" r:id="rId60"/>
    <p:sldId id="342" r:id="rId61"/>
    <p:sldId id="343" r:id="rId62"/>
    <p:sldId id="344" r:id="rId63"/>
    <p:sldId id="345" r:id="rId64"/>
    <p:sldId id="346" r:id="rId65"/>
    <p:sldId id="347" r:id="rId66"/>
    <p:sldId id="385" r:id="rId67"/>
    <p:sldId id="348" r:id="rId68"/>
    <p:sldId id="349" r:id="rId69"/>
    <p:sldId id="350" r:id="rId70"/>
    <p:sldId id="351" r:id="rId71"/>
    <p:sldId id="352" r:id="rId72"/>
    <p:sldId id="353" r:id="rId73"/>
    <p:sldId id="354" r:id="rId74"/>
    <p:sldId id="355" r:id="rId75"/>
    <p:sldId id="378" r:id="rId76"/>
    <p:sldId id="356" r:id="rId77"/>
    <p:sldId id="357" r:id="rId78"/>
    <p:sldId id="358" r:id="rId79"/>
    <p:sldId id="359" r:id="rId80"/>
    <p:sldId id="360" r:id="rId81"/>
    <p:sldId id="361" r:id="rId82"/>
    <p:sldId id="362" r:id="rId83"/>
    <p:sldId id="363" r:id="rId84"/>
    <p:sldId id="364" r:id="rId85"/>
    <p:sldId id="366" r:id="rId86"/>
    <p:sldId id="367" r:id="rId87"/>
    <p:sldId id="368" r:id="rId88"/>
    <p:sldId id="369" r:id="rId89"/>
    <p:sldId id="370" r:id="rId90"/>
    <p:sldId id="371" r:id="rId91"/>
    <p:sldId id="372" r:id="rId92"/>
    <p:sldId id="373" r:id="rId93"/>
    <p:sldId id="374" r:id="rId94"/>
    <p:sldId id="376" r:id="rId95"/>
    <p:sldId id="380" r:id="rId96"/>
    <p:sldId id="379" r:id="rId97"/>
  </p:sldIdLst>
  <p:sldSz cx="1219327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presProps" Target="presProps.xml"/><Relationship Id="rId98" Type="http://schemas.openxmlformats.org/officeDocument/2006/relationships/handoutMaster" Target="handoutMasters/handoutMaster1.xml"/><Relationship Id="rId97" Type="http://schemas.openxmlformats.org/officeDocument/2006/relationships/slide" Target="slides/slide94.xml"/><Relationship Id="rId96" Type="http://schemas.openxmlformats.org/officeDocument/2006/relationships/slide" Target="slides/slide93.xml"/><Relationship Id="rId95" Type="http://schemas.openxmlformats.org/officeDocument/2006/relationships/slide" Target="slides/slide92.xml"/><Relationship Id="rId94" Type="http://schemas.openxmlformats.org/officeDocument/2006/relationships/slide" Target="slides/slide91.xml"/><Relationship Id="rId93" Type="http://schemas.openxmlformats.org/officeDocument/2006/relationships/slide" Target="slides/slide90.xml"/><Relationship Id="rId92" Type="http://schemas.openxmlformats.org/officeDocument/2006/relationships/slide" Target="slides/slide89.xml"/><Relationship Id="rId91" Type="http://schemas.openxmlformats.org/officeDocument/2006/relationships/slide" Target="slides/slide88.xml"/><Relationship Id="rId90" Type="http://schemas.openxmlformats.org/officeDocument/2006/relationships/slide" Target="slides/slide87.xml"/><Relationship Id="rId9" Type="http://schemas.openxmlformats.org/officeDocument/2006/relationships/slide" Target="slides/slide6.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5.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4.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notesMaster" Target="notesMasters/notesMaster1.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1" Type="http://schemas.openxmlformats.org/officeDocument/2006/relationships/tableStyles" Target="tableStyles.xml"/><Relationship Id="rId100" Type="http://schemas.openxmlformats.org/officeDocument/2006/relationships/viewProps" Target="viewProps.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514" y="1143000"/>
            <a:ext cx="5486972"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7.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8.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9.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0.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2.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4.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5.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6.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7.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8.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0.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1.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2.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pPr>
              <a:lnSpc>
                <a:spcPct val="150000"/>
              </a:lnSpc>
            </a:pPr>
            <a:r>
              <a:rPr lang="zh-CN" altLang="en-US" b="1">
                <a:solidFill>
                  <a:schemeClr val="bg1"/>
                </a:solidFill>
                <a:latin typeface="Arial Bold" panose="020B0604020202090204" charset="0"/>
                <a:sym typeface="+mn-ea"/>
              </a:rPr>
              <a:t>美国国立卫生院</a:t>
            </a:r>
            <a:r>
              <a:rPr lang="en-US" altLang="zh-CN" b="1">
                <a:solidFill>
                  <a:schemeClr val="bg1"/>
                </a:solidFill>
                <a:latin typeface="Arial Bold" panose="020B0604020202090204" charset="0"/>
                <a:sym typeface="+mn-ea"/>
              </a:rPr>
              <a:t>---</a:t>
            </a:r>
            <a:r>
              <a:rPr lang="zh-CN" altLang="en-US" b="1">
                <a:solidFill>
                  <a:schemeClr val="bg1"/>
                </a:solidFill>
                <a:latin typeface="Arial Bold" panose="020B0604020202090204" charset="0"/>
                <a:sym typeface="+mn-ea"/>
              </a:rPr>
              <a:t>千人脑功能链接计划</a:t>
            </a:r>
            <a:endParaRPr lang="zh-CN" altLang="en-US" b="1">
              <a:solidFill>
                <a:schemeClr val="bg1"/>
              </a:solidFill>
              <a:latin typeface="Arial Bold" panose="020B0604020202090204" charset="0"/>
            </a:endParaRPr>
          </a:p>
          <a:p>
            <a:pPr>
              <a:lnSpc>
                <a:spcPct val="150000"/>
              </a:lnSpc>
            </a:pPr>
            <a:r>
              <a:rPr lang="en-US" altLang="zh-CN" b="1">
                <a:solidFill>
                  <a:schemeClr val="bg1"/>
                </a:solidFill>
                <a:latin typeface="Arial Bold" panose="020B0604020202090204" charset="0"/>
                <a:sym typeface="+mn-ea"/>
              </a:rPr>
              <a:t>(Human Connectome project)</a:t>
            </a:r>
            <a:r>
              <a:rPr lang="en-US" altLang="zh-CN">
                <a:sym typeface="+mn-ea"/>
              </a:rPr>
              <a:t>----</a:t>
            </a:r>
            <a:r>
              <a:rPr lang="zh-CN" altLang="en-US">
                <a:sym typeface="+mn-ea"/>
              </a:rPr>
              <a:t>目的是探究人脑各部分是如何协作的</a:t>
            </a:r>
            <a:endParaRPr lang="zh-CN" altLang="en-US"/>
          </a:p>
          <a:p>
            <a:pPr>
              <a:lnSpc>
                <a:spcPct val="150000"/>
              </a:lnSpc>
            </a:pPr>
            <a:endParaRPr lang="en-US" altLang="zh-CN" b="1">
              <a:solidFill>
                <a:schemeClr val="bg1"/>
              </a:solidFill>
              <a:latin typeface="Arial Bold" panose="020B0604020202090204" charset="0"/>
              <a:sym typeface="+mn-ea"/>
            </a:endParaRPr>
          </a:p>
          <a:p>
            <a:pPr>
              <a:lnSpc>
                <a:spcPct val="150000"/>
              </a:lnSpc>
            </a:pPr>
            <a:r>
              <a:rPr lang="en-US" altLang="zh-CN" b="1">
                <a:solidFill>
                  <a:schemeClr val="bg1"/>
                </a:solidFill>
                <a:latin typeface="Arial Bold" panose="020B0604020202090204" charset="0"/>
                <a:sym typeface="+mn-ea"/>
              </a:rPr>
              <a:t>2013</a:t>
            </a:r>
            <a:r>
              <a:rPr lang="zh-CN" altLang="en-US" b="1">
                <a:solidFill>
                  <a:schemeClr val="bg1"/>
                </a:solidFill>
                <a:latin typeface="Arial Bold" panose="020B0604020202090204" charset="0"/>
                <a:sym typeface="+mn-ea"/>
              </a:rPr>
              <a:t>年美国推出十年人脑研究项目</a:t>
            </a:r>
            <a:r>
              <a:rPr lang="en-US" altLang="zh-CN" b="1">
                <a:solidFill>
                  <a:schemeClr val="bg1"/>
                </a:solidFill>
                <a:latin typeface="Arial Bold" panose="020B0604020202090204" charset="0"/>
                <a:sym typeface="+mn-ea"/>
              </a:rPr>
              <a:t>---</a:t>
            </a:r>
            <a:r>
              <a:rPr lang="zh-CN" altLang="en-US" b="1">
                <a:solidFill>
                  <a:schemeClr val="bg1"/>
                </a:solidFill>
                <a:latin typeface="Arial Bold" panose="020B0604020202090204" charset="0"/>
                <a:sym typeface="+mn-ea"/>
              </a:rPr>
              <a:t>大脑活动图项目（</a:t>
            </a:r>
            <a:r>
              <a:rPr lang="en-US" altLang="zh-CN" b="1">
                <a:solidFill>
                  <a:schemeClr val="bg1"/>
                </a:solidFill>
                <a:latin typeface="Arial Bold" panose="020B0604020202090204" charset="0"/>
                <a:sym typeface="+mn-ea"/>
              </a:rPr>
              <a:t>Brain Activity Map project)</a:t>
            </a:r>
            <a:endParaRPr lang="zh-CN" altLang="en-US"/>
          </a:p>
          <a:p>
            <a:pPr>
              <a:lnSpc>
                <a:spcPct val="150000"/>
              </a:lnSpc>
            </a:pPr>
            <a:r>
              <a:rPr lang="zh-CN" altLang="en-US">
                <a:sym typeface="+mn-ea"/>
              </a:rPr>
              <a:t>主要目的是探讨人脑活动功能及作出大脑活动综合图，</a:t>
            </a:r>
            <a:r>
              <a:rPr lang="en-US" altLang="zh-CN">
                <a:sym typeface="+mn-ea"/>
              </a:rPr>
              <a:t> </a:t>
            </a:r>
            <a:r>
              <a:rPr lang="zh-CN" altLang="en-US">
                <a:sym typeface="+mn-ea"/>
              </a:rPr>
              <a:t>研究人</a:t>
            </a:r>
            <a:endParaRPr lang="zh-CN" altLang="en-US"/>
          </a:p>
          <a:p>
            <a:pPr>
              <a:lnSpc>
                <a:spcPct val="150000"/>
              </a:lnSpc>
            </a:pPr>
            <a:r>
              <a:rPr lang="zh-CN" altLang="en-US">
                <a:sym typeface="+mn-ea"/>
              </a:rPr>
              <a:t>类基因对大脑的作用以及探索有关人类大脑的结构和功能连接的数据映射神经</a:t>
            </a:r>
            <a:endParaRPr lang="zh-CN" altLang="en-US"/>
          </a:p>
          <a:p>
            <a:pPr>
              <a:lnSpc>
                <a:spcPct val="150000"/>
              </a:lnSpc>
            </a:pPr>
            <a:r>
              <a:rPr lang="zh-CN" altLang="en-US">
                <a:sym typeface="+mn-ea"/>
              </a:rPr>
              <a:t>通路，</a:t>
            </a:r>
            <a:r>
              <a:rPr lang="en-US" altLang="zh-CN">
                <a:sym typeface="+mn-ea"/>
              </a:rPr>
              <a:t> </a:t>
            </a:r>
            <a:r>
              <a:rPr lang="zh-CN" altLang="en-US">
                <a:sym typeface="+mn-ea"/>
              </a:rPr>
              <a:t>为脑部疾病的诊断和治疗提供理论基础。</a:t>
            </a:r>
            <a:endParaRPr lang="zh-CN" altLang="en-US"/>
          </a:p>
          <a:p>
            <a:pPr>
              <a:lnSpc>
                <a:spcPct val="150000"/>
              </a:lnSpc>
            </a:pPr>
            <a:endParaRPr lang="zh-CN" altLang="en-US"/>
          </a:p>
          <a:p>
            <a:pPr>
              <a:lnSpc>
                <a:spcPct val="150000"/>
              </a:lnSpc>
            </a:pPr>
            <a:r>
              <a:rPr lang="zh-CN" altLang="en-US">
                <a:sym typeface="+mn-ea"/>
              </a:rPr>
              <a:t>２</a:t>
            </a:r>
            <a:r>
              <a:rPr lang="en-US" altLang="zh-CN">
                <a:sym typeface="+mn-ea"/>
              </a:rPr>
              <a:t> </a:t>
            </a:r>
            <a:r>
              <a:rPr lang="zh-CN" altLang="en-US">
                <a:sym typeface="+mn-ea"/>
              </a:rPr>
              <a:t>０</a:t>
            </a:r>
            <a:r>
              <a:rPr lang="en-US" altLang="zh-CN">
                <a:sym typeface="+mn-ea"/>
              </a:rPr>
              <a:t> </a:t>
            </a:r>
            <a:r>
              <a:rPr lang="zh-CN" altLang="en-US">
                <a:sym typeface="+mn-ea"/>
              </a:rPr>
              <a:t>１</a:t>
            </a:r>
            <a:r>
              <a:rPr lang="en-US" altLang="zh-CN">
                <a:sym typeface="+mn-ea"/>
              </a:rPr>
              <a:t> </a:t>
            </a:r>
            <a:r>
              <a:rPr lang="zh-CN" altLang="en-US">
                <a:sym typeface="+mn-ea"/>
              </a:rPr>
              <a:t>４</a:t>
            </a:r>
            <a:r>
              <a:rPr lang="en-US" altLang="zh-CN">
                <a:sym typeface="+mn-ea"/>
              </a:rPr>
              <a:t> </a:t>
            </a:r>
            <a:r>
              <a:rPr lang="zh-CN" altLang="en-US">
                <a:sym typeface="+mn-ea"/>
              </a:rPr>
              <a:t>年，</a:t>
            </a:r>
            <a:r>
              <a:rPr lang="en-US" altLang="zh-CN">
                <a:sym typeface="+mn-ea"/>
              </a:rPr>
              <a:t> </a:t>
            </a:r>
            <a:r>
              <a:rPr lang="zh-CN" altLang="en-US">
                <a:sym typeface="+mn-ea"/>
              </a:rPr>
              <a:t>日本科学家发起日本大脑研究计划</a:t>
            </a:r>
            <a:r>
              <a:rPr lang="en-US" altLang="zh-CN">
                <a:sym typeface="+mn-ea"/>
              </a:rPr>
              <a:t> </a:t>
            </a:r>
            <a:r>
              <a:rPr lang="zh-CN" altLang="en-US">
                <a:sym typeface="+mn-ea"/>
              </a:rPr>
              <a:t>（</a:t>
            </a:r>
            <a:r>
              <a:rPr lang="en-US" altLang="zh-CN">
                <a:sym typeface="+mn-ea"/>
              </a:rPr>
              <a:t>brain mapping by integrated neurotechnologies for disease studies)</a:t>
            </a:r>
            <a:r>
              <a:rPr lang="zh-CN" altLang="en-US">
                <a:sym typeface="+mn-ea"/>
              </a:rPr>
              <a:t>，</a:t>
            </a:r>
            <a:r>
              <a:rPr lang="en-US" altLang="zh-CN">
                <a:sym typeface="+mn-ea"/>
              </a:rPr>
              <a:t> </a:t>
            </a:r>
            <a:r>
              <a:rPr lang="zh-CN" altLang="en-US">
                <a:sym typeface="+mn-ea"/>
              </a:rPr>
              <a:t>该计划旨在通过融合灵长</a:t>
            </a:r>
            <a:endParaRPr lang="zh-CN" altLang="en-US"/>
          </a:p>
          <a:p>
            <a:pPr>
              <a:lnSpc>
                <a:spcPct val="150000"/>
              </a:lnSpc>
            </a:pPr>
            <a:r>
              <a:rPr lang="zh-CN" altLang="en-US">
                <a:sym typeface="+mn-ea"/>
              </a:rPr>
              <a:t>类模式动物（</a:t>
            </a:r>
            <a:r>
              <a:rPr lang="en-US" altLang="zh-CN">
                <a:sym typeface="+mn-ea"/>
              </a:rPr>
              <a:t> </a:t>
            </a:r>
            <a:r>
              <a:rPr lang="zh-CN" altLang="en-US">
                <a:sym typeface="+mn-ea"/>
              </a:rPr>
              <a:t>狨猴）</a:t>
            </a:r>
            <a:r>
              <a:rPr lang="en-US" altLang="zh-CN">
                <a:sym typeface="+mn-ea"/>
              </a:rPr>
              <a:t> </a:t>
            </a:r>
            <a:r>
              <a:rPr lang="zh-CN" altLang="en-US">
                <a:sym typeface="+mn-ea"/>
              </a:rPr>
              <a:t>多种神经研宄技术，</a:t>
            </a:r>
            <a:r>
              <a:rPr lang="en-US" altLang="zh-CN">
                <a:sym typeface="+mn-ea"/>
              </a:rPr>
              <a:t> </a:t>
            </a:r>
            <a:r>
              <a:rPr lang="zh-CN" altLang="en-US">
                <a:sym typeface="+mn-ea"/>
              </a:rPr>
              <a:t>构建狨猴脑发育以及疾病发生的动物模型。</a:t>
            </a:r>
            <a:endParaRPr lang="zh-CN" altLang="en-US"/>
          </a:p>
          <a:p>
            <a:pPr>
              <a:lnSpc>
                <a:spcPct val="150000"/>
              </a:lnSpc>
            </a:pPr>
            <a:endParaRPr lang="zh-CN" altLang="en-US"/>
          </a:p>
          <a:p>
            <a:pPr>
              <a:lnSpc>
                <a:spcPct val="150000"/>
              </a:lnSpc>
            </a:pPr>
            <a:endParaRPr lang="zh-CN" altLang="en-US"/>
          </a:p>
          <a:p>
            <a:pPr>
              <a:lnSpc>
                <a:spcPct val="150000"/>
              </a:lnSpc>
            </a:pPr>
            <a:r>
              <a:rPr lang="zh-CN" altLang="en-US">
                <a:sym typeface="+mn-ea"/>
              </a:rPr>
              <a:t>随后澳大利亚等国家也都建立了各自的脑计划项目，研究大脑的功能和机制</a:t>
            </a:r>
            <a:endParaRPr lang="zh-CN" altLang="en-US"/>
          </a:p>
          <a:p>
            <a:pPr>
              <a:lnSpc>
                <a:spcPct val="150000"/>
              </a:lnSpc>
            </a:pPr>
            <a:endParaRPr lang="zh-CN" altLang="en-US"/>
          </a:p>
          <a:p>
            <a:pPr>
              <a:lnSpc>
                <a:spcPct val="150000"/>
              </a:lnSpc>
            </a:pPr>
            <a:r>
              <a:rPr lang="zh-CN" altLang="en-US">
                <a:sym typeface="+mn-ea"/>
              </a:rPr>
              <a:t>中国于</a:t>
            </a:r>
            <a:r>
              <a:rPr lang="en-US" altLang="zh-CN">
                <a:sym typeface="+mn-ea"/>
              </a:rPr>
              <a:t>2001</a:t>
            </a:r>
            <a:r>
              <a:rPr lang="zh-CN" altLang="en-US">
                <a:sym typeface="+mn-ea"/>
              </a:rPr>
              <a:t>年加入国际脑计划并开启国家层面支持。</a:t>
            </a:r>
            <a:endParaRPr lang="zh-CN" altLang="en-US"/>
          </a:p>
          <a:p>
            <a:pPr>
              <a:lnSpc>
                <a:spcPct val="150000"/>
              </a:lnSpc>
            </a:pPr>
            <a:r>
              <a:rPr lang="zh-CN" altLang="en-US">
                <a:sym typeface="+mn-ea"/>
              </a:rPr>
              <a:t>脑科学在国家科技规划中持续占据重要战略地位（优先领域、前沿问题、重大项目）。</a:t>
            </a:r>
            <a:endParaRPr lang="zh-CN" altLang="en-US"/>
          </a:p>
          <a:p>
            <a:pPr>
              <a:lnSpc>
                <a:spcPct val="150000"/>
              </a:lnSpc>
            </a:pPr>
            <a:r>
              <a:rPr lang="en-US" altLang="zh-CN">
                <a:sym typeface="+mn-ea"/>
              </a:rPr>
              <a:t>2016</a:t>
            </a:r>
            <a:r>
              <a:rPr lang="zh-CN" altLang="en-US">
                <a:sym typeface="+mn-ea"/>
              </a:rPr>
              <a:t>年是中国脑科学发展的关键年份：</a:t>
            </a:r>
            <a:endParaRPr lang="zh-CN" altLang="en-US"/>
          </a:p>
          <a:p>
            <a:pPr>
              <a:lnSpc>
                <a:spcPct val="150000"/>
              </a:lnSpc>
            </a:pPr>
            <a:r>
              <a:rPr lang="en-US" altLang="zh-CN">
                <a:sym typeface="+mn-ea"/>
              </a:rPr>
              <a:t>“</a:t>
            </a:r>
            <a:r>
              <a:rPr lang="zh-CN" altLang="en-US">
                <a:sym typeface="+mn-ea"/>
              </a:rPr>
              <a:t>脑科学与类脑研究</a:t>
            </a:r>
            <a:r>
              <a:rPr lang="en-US" altLang="zh-CN">
                <a:sym typeface="+mn-ea"/>
              </a:rPr>
              <a:t>”</a:t>
            </a:r>
            <a:r>
              <a:rPr lang="zh-CN" altLang="en-US">
                <a:sym typeface="+mn-ea"/>
              </a:rPr>
              <a:t>被明确列为国家</a:t>
            </a:r>
            <a:r>
              <a:rPr lang="en-US" altLang="zh-CN">
                <a:sym typeface="+mn-ea"/>
              </a:rPr>
              <a:t>“</a:t>
            </a:r>
            <a:r>
              <a:rPr lang="zh-CN" altLang="en-US">
                <a:sym typeface="+mn-ea"/>
              </a:rPr>
              <a:t>科技创新</a:t>
            </a:r>
            <a:r>
              <a:rPr lang="en-US" altLang="zh-CN">
                <a:sym typeface="+mn-ea"/>
              </a:rPr>
              <a:t>2030-</a:t>
            </a:r>
            <a:r>
              <a:rPr lang="zh-CN" altLang="en-US">
                <a:sym typeface="+mn-ea"/>
              </a:rPr>
              <a:t>重大项目</a:t>
            </a:r>
            <a:r>
              <a:rPr lang="en-US" altLang="zh-CN">
                <a:sym typeface="+mn-ea"/>
              </a:rPr>
              <a:t>”</a:t>
            </a:r>
            <a:r>
              <a:rPr lang="zh-CN" altLang="en-US">
                <a:sym typeface="+mn-ea"/>
              </a:rPr>
              <a:t>。</a:t>
            </a:r>
            <a:endParaRPr lang="zh-CN" altLang="en-US"/>
          </a:p>
          <a:p>
            <a:pPr>
              <a:lnSpc>
                <a:spcPct val="150000"/>
              </a:lnSpc>
            </a:pPr>
            <a:r>
              <a:rPr lang="zh-CN" altLang="en-US">
                <a:sym typeface="+mn-ea"/>
              </a:rPr>
              <a:t>正式启动国家级</a:t>
            </a:r>
            <a:r>
              <a:rPr lang="en-US" altLang="zh-CN">
                <a:sym typeface="+mn-ea"/>
              </a:rPr>
              <a:t>“</a:t>
            </a:r>
            <a:r>
              <a:rPr lang="zh-CN" altLang="en-US">
                <a:sym typeface="+mn-ea"/>
              </a:rPr>
              <a:t>中国脑计划</a:t>
            </a:r>
            <a:r>
              <a:rPr lang="en-US" altLang="zh-CN">
                <a:sym typeface="+mn-ea"/>
              </a:rPr>
              <a:t>”</a:t>
            </a:r>
            <a:r>
              <a:rPr lang="zh-CN" altLang="en-US">
                <a:sym typeface="+mn-ea"/>
              </a:rPr>
              <a:t>。</a:t>
            </a:r>
            <a:endParaRPr lang="zh-CN" altLang="en-US"/>
          </a:p>
          <a:p>
            <a:pPr>
              <a:lnSpc>
                <a:spcPct val="150000"/>
              </a:lnSpc>
            </a:pPr>
            <a:r>
              <a:rPr lang="en-US" altLang="zh-CN">
                <a:sym typeface="+mn-ea"/>
              </a:rPr>
              <a:t>“</a:t>
            </a:r>
            <a:r>
              <a:rPr lang="zh-CN" altLang="en-US">
                <a:sym typeface="+mn-ea"/>
              </a:rPr>
              <a:t>中国脑计划</a:t>
            </a:r>
            <a:r>
              <a:rPr lang="en-US" altLang="zh-CN">
                <a:sym typeface="+mn-ea"/>
              </a:rPr>
              <a:t>”</a:t>
            </a:r>
            <a:r>
              <a:rPr lang="zh-CN" altLang="en-US">
                <a:sym typeface="+mn-ea"/>
              </a:rPr>
              <a:t>的核心是三位一体：</a:t>
            </a:r>
            <a:endParaRPr lang="zh-CN" altLang="en-US"/>
          </a:p>
          <a:p>
            <a:pPr>
              <a:lnSpc>
                <a:spcPct val="150000"/>
              </a:lnSpc>
            </a:pPr>
            <a:r>
              <a:rPr lang="zh-CN" altLang="en-US">
                <a:sym typeface="+mn-ea"/>
              </a:rPr>
              <a:t>主要目的是：</a:t>
            </a:r>
            <a:r>
              <a:rPr lang="en-US" altLang="zh-CN">
                <a:sym typeface="+mn-ea"/>
              </a:rPr>
              <a:t> </a:t>
            </a:r>
            <a:r>
              <a:rPr lang="zh-CN" altLang="en-US">
                <a:sym typeface="+mn-ea"/>
              </a:rPr>
              <a:t>探索大脑认知原理（基础研究）。</a:t>
            </a:r>
            <a:endParaRPr lang="zh-CN" altLang="en-US"/>
          </a:p>
          <a:p>
            <a:pPr>
              <a:lnSpc>
                <a:spcPct val="150000"/>
              </a:lnSpc>
            </a:pPr>
            <a:r>
              <a:rPr lang="zh-CN" altLang="en-US">
                <a:sym typeface="+mn-ea"/>
              </a:rPr>
              <a:t>以发展类脑人工智能技术。</a:t>
            </a:r>
            <a:endParaRPr lang="zh-CN" altLang="en-US"/>
          </a:p>
          <a:p>
            <a:pPr>
              <a:lnSpc>
                <a:spcPct val="150000"/>
              </a:lnSpc>
            </a:pPr>
            <a:r>
              <a:rPr lang="zh-CN" altLang="en-US">
                <a:sym typeface="+mn-ea"/>
              </a:rPr>
              <a:t>研发脑重大疾病诊疗手段。</a:t>
            </a:r>
            <a:endParaRPr lang="zh-CN" altLang="en-US"/>
          </a:p>
          <a:p>
            <a:pPr>
              <a:lnSpc>
                <a:spcPct val="150000"/>
              </a:lnSpc>
            </a:pPr>
            <a:r>
              <a:rPr lang="zh-CN" altLang="en-US">
                <a:sym typeface="+mn-ea"/>
              </a:rPr>
              <a:t>目标是抢占脑科学前沿研究制高点为</a:t>
            </a:r>
            <a:r>
              <a:rPr lang="zh-CN" altLang="en-US">
                <a:sym typeface="+mn-ea"/>
              </a:rPr>
              <a:t>应用导向</a:t>
            </a:r>
            <a:endParaRPr lang="zh-CN" altLang="en-US"/>
          </a:p>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举例：传统意识障碍评估方法（如格拉斯哥昏迷量表、改良昏迷恢复量表等）主要基于患者的行为反应进行判断，然而，当患者存在视知觉障碍或运动功能缺损时，其应答能力缺失可能导致评估结果出现偏差。近年来，脑机接口（</a:t>
            </a:r>
            <a:r>
              <a:rPr lang="en-US" altLang="zh-CN"/>
              <a:t>BCI</a:t>
            </a:r>
            <a:r>
              <a:rPr lang="zh-CN" altLang="en-US"/>
              <a:t>）技术的出现为意识状态评估带来了革命性突破，该技术通过直接解码神经电活动信号，为实现意识状态的客观量化评估提供了全新的技术路径。</a:t>
            </a:r>
            <a:r>
              <a:rPr lang="zh-CN" altLang="en-US" b="1"/>
              <a:t>（让</a:t>
            </a:r>
            <a:r>
              <a:rPr lang="en-US" altLang="zh-CN" b="1"/>
              <a:t>deepseek</a:t>
            </a:r>
            <a:r>
              <a:rPr lang="zh-CN" altLang="en-US" b="1"/>
              <a:t>给我写的白话文一点）</a:t>
            </a:r>
            <a:endParaRPr lang="zh-CN" altLang="en-US"/>
          </a:p>
          <a:p>
            <a:endParaRPr lang="zh-CN" altLang="en-US"/>
          </a:p>
          <a:p>
            <a:r>
              <a:rPr lang="zh-CN" altLang="en-US"/>
              <a:t>引用：葛祎，仲颖，洪文军，徐蓉．脑机接口在中枢神经系统疾病康复中的应用</a:t>
            </a:r>
            <a:r>
              <a:rPr lang="en-US" altLang="zh-CN"/>
              <a:t>[J/OL]</a:t>
            </a:r>
            <a:r>
              <a:rPr lang="zh-CN" altLang="en-US"/>
              <a:t>．</a:t>
            </a:r>
            <a:r>
              <a:rPr lang="zh-CN" altLang="en-US" i="1"/>
              <a:t>康复学报</a:t>
            </a:r>
            <a:r>
              <a:rPr lang="en-US" altLang="zh-CN"/>
              <a:t>. https://link.cnki.net/urlid/35.1329.R.20250611.0931.002</a:t>
            </a:r>
            <a:endParaRPr lang="en-US" altLang="zh-CN"/>
          </a:p>
          <a:p>
            <a:endParaRPr lang="en-US" altLang="zh-CN"/>
          </a:p>
          <a:p>
            <a:endParaRPr lang="en-US" altLang="zh-CN"/>
          </a:p>
          <a:p>
            <a:r>
              <a:rPr lang="zh-CN" altLang="en-US"/>
              <a:t>传统的评估一般可以分为两种手段，一种就是问答的形式，我问你，你告诉我。这种问答可以是言语的也可以是肢体的。还有一种就是通过各种仪器仪表来辅助测量。</a:t>
            </a:r>
            <a:r>
              <a:rPr lang="en-US" altLang="zh-CN"/>
              <a:t> </a:t>
            </a:r>
            <a:r>
              <a:rPr lang="zh-CN" altLang="en-US"/>
              <a:t>但是，如果患者有视知觉或运动功能障碍功能缺损的时候，这些传统的评估方法的结果就会出现偏差。但是呢，随着脑机接口技术的越发成熟，它也被更多的运用到了康复</a:t>
            </a:r>
            <a:r>
              <a:rPr lang="zh-CN" altLang="en-US"/>
              <a:t>当中。</a:t>
            </a:r>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en-US" altLang="zh-CN"/>
              <a:t>fMRI</a:t>
            </a:r>
            <a:endParaRPr lang="en-US" altLang="zh-CN"/>
          </a:p>
          <a:p>
            <a:r>
              <a:rPr lang="en-US" altLang="zh-CN"/>
              <a:t>1.</a:t>
            </a:r>
            <a:r>
              <a:rPr lang="zh-CN" altLang="en-US"/>
              <a:t>在急性期可以评估脑损伤程度和范围、预测康复潜力；</a:t>
            </a:r>
            <a:endParaRPr lang="zh-CN" altLang="en-US"/>
          </a:p>
          <a:p>
            <a:r>
              <a:rPr lang="en-US" altLang="zh-CN"/>
              <a:t>2.</a:t>
            </a:r>
            <a:r>
              <a:rPr lang="zh-CN" altLang="en-US"/>
              <a:t>在康复期可以监测脑功能重组、指导康复治疗、评估康复效果并根据</a:t>
            </a:r>
            <a:endParaRPr lang="zh-CN" altLang="en-US"/>
          </a:p>
          <a:p>
            <a:r>
              <a:rPr lang="zh-CN" altLang="en-US"/>
              <a:t>评估结果调整康复方案；</a:t>
            </a:r>
            <a:endParaRPr lang="zh-CN" altLang="en-US"/>
          </a:p>
          <a:p>
            <a:r>
              <a:rPr lang="en-US" altLang="zh-CN"/>
              <a:t>3.</a:t>
            </a:r>
            <a:r>
              <a:rPr lang="zh-CN" altLang="en-US"/>
              <a:t>在后遗症期可以通过</a:t>
            </a:r>
            <a:r>
              <a:rPr lang="en-US" altLang="zh-CN"/>
              <a:t> fMRI</a:t>
            </a:r>
            <a:r>
              <a:rPr lang="zh-CN" altLang="en-US"/>
              <a:t>研究脑卒中后遗症患者的脑功能变化，揭示康复机</a:t>
            </a:r>
            <a:endParaRPr lang="zh-CN" altLang="en-US"/>
          </a:p>
          <a:p>
            <a:r>
              <a:rPr lang="zh-CN" altLang="en-US"/>
              <a:t>制，为开发新的康复治疗方法提供依据。</a:t>
            </a:r>
            <a:endParaRPr lang="zh-CN" altLang="en-US"/>
          </a:p>
          <a:p>
            <a:endParaRPr lang="zh-CN" altLang="en-US"/>
          </a:p>
          <a:p>
            <a:r>
              <a:rPr lang="en-US" altLang="zh-CN"/>
              <a:t>fMRI</a:t>
            </a:r>
            <a:r>
              <a:rPr lang="zh-CN" altLang="en-US"/>
              <a:t>是目前最常用的一种手段。它最主要的作用就是可以评估脑损伤程度和范围，预测康复潜力。</a:t>
            </a:r>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埃隆</a:t>
            </a:r>
            <a:r>
              <a:rPr lang="en-US" altLang="zh-CN"/>
              <a:t>·</a:t>
            </a:r>
            <a:r>
              <a:rPr lang="zh-CN" altLang="en-US"/>
              <a:t>马斯克等在</a:t>
            </a:r>
            <a:r>
              <a:rPr lang="en-US" altLang="zh-CN"/>
              <a:t>2016</a:t>
            </a:r>
            <a:r>
              <a:rPr lang="zh-CN" altLang="en-US"/>
              <a:t>年</a:t>
            </a:r>
            <a:r>
              <a:rPr lang="en-US" altLang="zh-CN"/>
              <a:t>7</a:t>
            </a:r>
            <a:r>
              <a:rPr lang="zh-CN" altLang="en-US"/>
              <a:t>月成立的</a:t>
            </a:r>
            <a:r>
              <a:rPr lang="en-US" altLang="zh-CN"/>
              <a:t>Neuralink</a:t>
            </a:r>
            <a:r>
              <a:rPr lang="zh-CN" altLang="en-US"/>
              <a:t>公司与其宏伟计划</a:t>
            </a:r>
            <a:r>
              <a:rPr lang="en-US" altLang="zh-CN"/>
              <a:t>.</a:t>
            </a:r>
            <a:r>
              <a:rPr lang="zh-CN" altLang="en-US"/>
              <a:t>这个计划的短期目标是治疗老年痴呆症、帕金森病等脑部疾病，其长远计划，是通过植入一些</a:t>
            </a:r>
            <a:r>
              <a:rPr lang="en-US" altLang="zh-CN"/>
              <a:t>“</a:t>
            </a:r>
            <a:r>
              <a:rPr lang="zh-CN" altLang="en-US"/>
              <a:t>芯片和电缆</a:t>
            </a:r>
            <a:r>
              <a:rPr lang="en-US" altLang="zh-CN"/>
              <a:t>”</a:t>
            </a:r>
            <a:r>
              <a:rPr lang="zh-CN" altLang="en-US"/>
              <a:t>将人脑与</a:t>
            </a:r>
            <a:r>
              <a:rPr lang="en-US" altLang="zh-CN"/>
              <a:t>AI</a:t>
            </a:r>
            <a:r>
              <a:rPr lang="zh-CN" altLang="en-US"/>
              <a:t>融合来增强人类大脑的功能</a:t>
            </a:r>
            <a:br>
              <a:rPr lang="zh-CN" altLang="en-US"/>
            </a:br>
            <a:endParaRPr lang="zh-CN" altLang="en-US"/>
          </a:p>
          <a:p>
            <a:r>
              <a:rPr lang="zh-CN" altLang="en-US"/>
              <a:t>斯蒂芬</a:t>
            </a:r>
            <a:r>
              <a:rPr lang="en-US" altLang="zh-CN"/>
              <a:t>·</a:t>
            </a:r>
            <a:r>
              <a:rPr lang="zh-CN" altLang="en-US"/>
              <a:t>霍金（</a:t>
            </a:r>
            <a:r>
              <a:rPr lang="en-US" altLang="zh-CN"/>
              <a:t>StephenW.Hawking</a:t>
            </a:r>
            <a:r>
              <a:rPr lang="zh-CN" altLang="en-US"/>
              <a:t>，</a:t>
            </a:r>
            <a:r>
              <a:rPr lang="en-US" altLang="zh-CN"/>
              <a:t>1942~ 2018</a:t>
            </a:r>
            <a:r>
              <a:rPr lang="zh-CN" altLang="en-US"/>
              <a:t>）在生命后半期所使用的语音辅助系统，就是一个典型的脑机接口系统成功案例</a:t>
            </a:r>
            <a:r>
              <a:rPr lang="en-US" altLang="zh-CN"/>
              <a:t>.</a:t>
            </a:r>
            <a:r>
              <a:rPr lang="zh-CN" altLang="en-US"/>
              <a:t>这个系统由眼动跟踪装置（红外探测）、电脑联想输入和语音合</a:t>
            </a:r>
            <a:endParaRPr lang="zh-CN" altLang="en-US"/>
          </a:p>
          <a:p>
            <a:r>
              <a:rPr lang="zh-CN" altLang="en-US"/>
              <a:t>成器</a:t>
            </a:r>
            <a:r>
              <a:rPr lang="en-US" altLang="zh-CN"/>
              <a:t>3</a:t>
            </a:r>
            <a:r>
              <a:rPr lang="zh-CN" altLang="en-US"/>
              <a:t>部分组成，让他在不幸罹患肌萎缩侧索硬化（运动神经元病）、失去四肢运动和绝大多数语言能力后，仍然能够与别人进行交流、做前沿的黑洞科研、发表大型公开演讲、回答观众现场问题</a:t>
            </a:r>
            <a:r>
              <a:rPr lang="en-US" altLang="zh-CN"/>
              <a:t>.</a:t>
            </a:r>
            <a:endParaRPr lang="en-US" altLang="zh-CN"/>
          </a:p>
          <a:p>
            <a:endParaRPr lang="zh-CN" altLang="en-US"/>
          </a:p>
          <a:p>
            <a:r>
              <a:rPr lang="zh-CN" altLang="en-US"/>
              <a:t>脑机接口目前存在很多技术问题，比如缺乏针对脑机接口的芯片开发、难以同时记录大量大脑信号、植入设备对大脑的损伤、读取输入信息的准确性以及难以推广等</a:t>
            </a:r>
            <a:r>
              <a:rPr lang="en-US" altLang="zh-CN"/>
              <a:t>.</a:t>
            </a:r>
            <a:endParaRPr lang="en-US" altLang="zh-CN"/>
          </a:p>
          <a:p>
            <a:r>
              <a:rPr lang="zh-CN" altLang="en-US"/>
              <a:t>拓宽大脑信道，获取更多的大脑数据，也是一个技术难点</a:t>
            </a:r>
            <a:r>
              <a:rPr lang="en-US" altLang="zh-CN"/>
              <a:t>.</a:t>
            </a:r>
            <a:r>
              <a:rPr lang="zh-CN" altLang="en-US"/>
              <a:t>获取足量的脑电信号，才能发现脑电信号和运动、情绪、语言等的对应关系</a:t>
            </a:r>
            <a:r>
              <a:rPr lang="en-US" altLang="zh-CN"/>
              <a:t>.</a:t>
            </a:r>
            <a:endParaRPr lang="en-US" altLang="zh-CN"/>
          </a:p>
          <a:p>
            <a:endParaRPr lang="en-US" altLang="zh-CN"/>
          </a:p>
          <a:p>
            <a:r>
              <a:rPr lang="zh-CN" altLang="en-US"/>
              <a:t>这些呢就是一些脑机接口和机器人的一些例子。重点讲一下第一张图，就是如何运用脑机接口，一名上肢缺失的患者来帮助其回复上肢功能，抖音有很多这种视频，自己去搜吧，关键词，机械手。还想插播一些现在脑机接口的发展，比如说，马斯克的脑机接口，</a:t>
            </a:r>
            <a:r>
              <a:rPr lang="en-US" altLang="zh-CN"/>
              <a:t>2016</a:t>
            </a:r>
            <a:r>
              <a:rPr lang="zh-CN" altLang="en-US"/>
              <a:t>年</a:t>
            </a:r>
            <a:r>
              <a:rPr lang="en-US" altLang="zh-CN">
                <a:sym typeface="+mn-ea"/>
              </a:rPr>
              <a:t>7</a:t>
            </a:r>
            <a:r>
              <a:rPr lang="zh-CN" altLang="en-US">
                <a:sym typeface="+mn-ea"/>
              </a:rPr>
              <a:t>月成立的</a:t>
            </a:r>
            <a:r>
              <a:rPr lang="en-US" altLang="zh-CN">
                <a:sym typeface="+mn-ea"/>
              </a:rPr>
              <a:t>Neuralink</a:t>
            </a:r>
            <a:r>
              <a:rPr lang="zh-CN" altLang="en-US">
                <a:sym typeface="+mn-ea"/>
              </a:rPr>
              <a:t>公司与其宏伟计划</a:t>
            </a:r>
            <a:r>
              <a:rPr lang="en-US" altLang="zh-CN">
                <a:sym typeface="+mn-ea"/>
              </a:rPr>
              <a:t>.</a:t>
            </a:r>
            <a:r>
              <a:rPr lang="zh-CN" altLang="en-US">
                <a:sym typeface="+mn-ea"/>
              </a:rPr>
              <a:t>这个计划的短期目标是治疗老年痴呆症、帕金森病等脑部疾病，其长远计划，是通过植入一些</a:t>
            </a:r>
            <a:r>
              <a:rPr lang="en-US" altLang="zh-CN">
                <a:sym typeface="+mn-ea"/>
              </a:rPr>
              <a:t>“</a:t>
            </a:r>
            <a:r>
              <a:rPr lang="zh-CN" altLang="en-US">
                <a:sym typeface="+mn-ea"/>
              </a:rPr>
              <a:t>芯片和电缆</a:t>
            </a:r>
            <a:r>
              <a:rPr lang="en-US" altLang="zh-CN">
                <a:sym typeface="+mn-ea"/>
              </a:rPr>
              <a:t>”</a:t>
            </a:r>
            <a:r>
              <a:rPr lang="zh-CN" altLang="en-US">
                <a:sym typeface="+mn-ea"/>
              </a:rPr>
              <a:t>将人脑与</a:t>
            </a:r>
            <a:r>
              <a:rPr lang="en-US" altLang="zh-CN">
                <a:sym typeface="+mn-ea"/>
              </a:rPr>
              <a:t>AI</a:t>
            </a:r>
            <a:r>
              <a:rPr lang="zh-CN" altLang="en-US">
                <a:sym typeface="+mn-ea"/>
              </a:rPr>
              <a:t>融合来增强人类大脑的功能，个人觉得很牛。</a:t>
            </a:r>
            <a:endParaRPr lang="en-US" altLang="zh-CN"/>
          </a:p>
          <a:p>
            <a:endParaRPr lang="en-US" altLang="zh-CN"/>
          </a:p>
          <a:p>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技术</a:t>
            </a:r>
            <a:r>
              <a:rPr lang="en-US" altLang="zh-CN"/>
              <a:t>			</a:t>
            </a:r>
            <a:r>
              <a:rPr lang="zh-CN" altLang="en-US"/>
              <a:t>核心机制</a:t>
            </a:r>
            <a:r>
              <a:rPr lang="en-US" altLang="zh-CN"/>
              <a:t>			</a:t>
            </a:r>
            <a:r>
              <a:rPr lang="zh-CN" altLang="en-US"/>
              <a:t>主要适应症</a:t>
            </a:r>
            <a:r>
              <a:rPr lang="en-US" altLang="zh-CN"/>
              <a:t>			</a:t>
            </a:r>
            <a:r>
              <a:rPr lang="zh-CN" altLang="en-US"/>
              <a:t>优势</a:t>
            </a:r>
            <a:endParaRPr lang="zh-CN" altLang="en-US"/>
          </a:p>
          <a:p>
            <a:r>
              <a:rPr lang="en-US" altLang="zh-CN"/>
              <a:t>Bobath</a:t>
            </a:r>
            <a:r>
              <a:rPr lang="zh-CN" altLang="en-US"/>
              <a:t>神经发育疗法</a:t>
            </a:r>
            <a:r>
              <a:rPr lang="en-US" altLang="zh-CN"/>
              <a:t>		</a:t>
            </a:r>
            <a:r>
              <a:rPr lang="zh-CN" altLang="en-US"/>
              <a:t>抑制异常模式，促进正常运动</a:t>
            </a:r>
            <a:r>
              <a:rPr lang="en-US" altLang="zh-CN"/>
              <a:t>	</a:t>
            </a:r>
            <a:r>
              <a:rPr lang="zh-CN" altLang="en-US"/>
              <a:t>中枢性瘫痪（如脑卒中）</a:t>
            </a:r>
            <a:r>
              <a:rPr lang="en-US" altLang="zh-CN"/>
              <a:t>		</a:t>
            </a:r>
            <a:r>
              <a:rPr lang="zh-CN" altLang="en-US"/>
              <a:t>强调姿势控制</a:t>
            </a:r>
            <a:endParaRPr lang="zh-CN" altLang="en-US"/>
          </a:p>
          <a:p>
            <a:r>
              <a:rPr lang="en-US" altLang="zh-CN"/>
              <a:t>PNF</a:t>
            </a:r>
            <a:r>
              <a:rPr lang="zh-CN" altLang="en-US"/>
              <a:t>本体感觉神经肌肉促进技术</a:t>
            </a:r>
            <a:r>
              <a:rPr lang="en-US" altLang="zh-CN"/>
              <a:t>	</a:t>
            </a:r>
            <a:r>
              <a:rPr lang="zh-CN" altLang="en-US"/>
              <a:t>本体感觉输入强化协同运动</a:t>
            </a:r>
            <a:r>
              <a:rPr lang="en-US" altLang="zh-CN"/>
              <a:t>	</a:t>
            </a:r>
            <a:r>
              <a:rPr lang="zh-CN" altLang="en-US"/>
              <a:t>偏瘫、协调障碍</a:t>
            </a:r>
            <a:r>
              <a:rPr lang="en-US" altLang="zh-CN"/>
              <a:t>		</a:t>
            </a:r>
            <a:r>
              <a:rPr lang="zh-CN" altLang="en-US"/>
              <a:t>高效激活近端肌群</a:t>
            </a:r>
            <a:endParaRPr lang="zh-CN" altLang="en-US"/>
          </a:p>
          <a:p>
            <a:r>
              <a:rPr lang="en-US" altLang="zh-CN"/>
              <a:t>ROOD</a:t>
            </a:r>
            <a:r>
              <a:rPr lang="zh-CN" altLang="en-US"/>
              <a:t>感觉刺激疗法</a:t>
            </a:r>
            <a:r>
              <a:rPr lang="en-US" altLang="zh-CN"/>
              <a:t>		</a:t>
            </a:r>
            <a:r>
              <a:rPr lang="zh-CN" altLang="en-US"/>
              <a:t>外源性感觉刺激调控肌张力</a:t>
            </a:r>
            <a:r>
              <a:rPr lang="en-US" altLang="zh-CN"/>
              <a:t>	</a:t>
            </a:r>
            <a:r>
              <a:rPr lang="zh-CN" altLang="en-US"/>
              <a:t>弛缓</a:t>
            </a:r>
            <a:r>
              <a:rPr lang="en-US" altLang="zh-CN"/>
              <a:t>/</a:t>
            </a:r>
            <a:r>
              <a:rPr lang="zh-CN" altLang="en-US"/>
              <a:t>痉挛</a:t>
            </a:r>
            <a:r>
              <a:rPr lang="en-US" altLang="zh-CN"/>
              <a:t>			</a:t>
            </a:r>
            <a:r>
              <a:rPr lang="zh-CN" altLang="en-US"/>
              <a:t>精准靶向特定神经通路</a:t>
            </a:r>
            <a:endParaRPr lang="zh-CN" altLang="en-US"/>
          </a:p>
          <a:p>
            <a:r>
              <a:rPr lang="en-US" altLang="zh-CN"/>
              <a:t>CIMT</a:t>
            </a:r>
            <a:r>
              <a:rPr lang="zh-CN" altLang="en-US"/>
              <a:t>强制性运动疗法</a:t>
            </a:r>
            <a:r>
              <a:rPr lang="en-US" altLang="zh-CN"/>
              <a:t>		</a:t>
            </a:r>
            <a:r>
              <a:rPr lang="zh-CN" altLang="en-US"/>
              <a:t>强制使用诱发皮层重组</a:t>
            </a:r>
            <a:r>
              <a:rPr lang="en-US" altLang="zh-CN"/>
              <a:t>		</a:t>
            </a:r>
            <a:r>
              <a:rPr lang="zh-CN" altLang="en-US"/>
              <a:t>上肢偏瘫</a:t>
            </a:r>
            <a:r>
              <a:rPr lang="en-US" altLang="zh-CN"/>
              <a:t>			</a:t>
            </a:r>
            <a:r>
              <a:rPr lang="zh-CN" altLang="en-US"/>
              <a:t>突破「废用」恶性循环</a:t>
            </a:r>
            <a:endParaRPr lang="zh-CN" altLang="en-US"/>
          </a:p>
          <a:p>
            <a:r>
              <a:rPr lang="en-US" altLang="zh-CN"/>
              <a:t>VR</a:t>
            </a:r>
            <a:r>
              <a:rPr lang="zh-CN" altLang="en-US"/>
              <a:t>虚拟现实技术</a:t>
            </a:r>
            <a:r>
              <a:rPr lang="en-US" altLang="zh-CN"/>
              <a:t>		</a:t>
            </a:r>
            <a:r>
              <a:rPr lang="zh-CN" altLang="en-US"/>
              <a:t>情景模拟增强运动学习</a:t>
            </a:r>
            <a:r>
              <a:rPr lang="en-US" altLang="zh-CN"/>
              <a:t>		</a:t>
            </a:r>
            <a:r>
              <a:rPr lang="zh-CN" altLang="en-US"/>
              <a:t>平衡、认知</a:t>
            </a:r>
            <a:r>
              <a:rPr lang="en-US" altLang="zh-CN"/>
              <a:t>-</a:t>
            </a:r>
            <a:r>
              <a:rPr lang="zh-CN" altLang="en-US"/>
              <a:t>运动整合</a:t>
            </a:r>
            <a:r>
              <a:rPr lang="en-US" altLang="zh-CN"/>
              <a:t>		</a:t>
            </a:r>
            <a:r>
              <a:rPr lang="zh-CN" altLang="en-US"/>
              <a:t>高患者依从性</a:t>
            </a:r>
            <a:endParaRPr lang="zh-CN" altLang="en-US"/>
          </a:p>
          <a:p>
            <a:r>
              <a:rPr lang="en-US" altLang="zh-CN"/>
              <a:t>Computer-based</a:t>
            </a:r>
            <a:r>
              <a:rPr lang="zh-CN" altLang="en-US"/>
              <a:t>计算机辅助训练：通过定制化软件</a:t>
            </a:r>
            <a:r>
              <a:rPr lang="zh-CN" altLang="en-US"/>
              <a:t>游戏训练特定认知或运动功能、量化评估进步并调整难度、适用：认知障碍（记忆、执行功能）、手部精细动作</a:t>
            </a:r>
            <a:endParaRPr lang="zh-CN" altLang="en-US"/>
          </a:p>
          <a:p>
            <a:endParaRPr lang="zh-CN" altLang="en-US"/>
          </a:p>
          <a:p>
            <a:r>
              <a:rPr lang="zh-CN" altLang="en-US"/>
              <a:t>这些大家都不陌生，一些运用在中枢神经康复治疗的手段。</a:t>
            </a:r>
            <a:r>
              <a:rPr lang="zh-CN" altLang="en-US"/>
              <a:t>就不多讲了。</a:t>
            </a:r>
            <a:endParaRPr lang="zh-CN" altLang="en-US"/>
          </a:p>
          <a:p>
            <a:endParaRPr lang="zh-CN" altLang="en-US"/>
          </a:p>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传统理论</a:t>
            </a:r>
            <a:endParaRPr lang="zh-CN" altLang="en-US"/>
          </a:p>
          <a:p>
            <a:r>
              <a:rPr lang="zh-CN" altLang="en-US"/>
              <a:t>过去：左脑更侧重语言、逻辑；右脑更侧重空间、情感处理，即</a:t>
            </a:r>
            <a:r>
              <a:rPr lang="zh-CN" altLang="en-US"/>
              <a:t>左脑</a:t>
            </a:r>
            <a:r>
              <a:rPr lang="en-US" altLang="zh-CN"/>
              <a:t>=</a:t>
            </a:r>
            <a:r>
              <a:rPr lang="zh-CN" altLang="en-US"/>
              <a:t>理性，右脑</a:t>
            </a:r>
            <a:r>
              <a:rPr lang="en-US" altLang="zh-CN"/>
              <a:t>=</a:t>
            </a:r>
            <a:r>
              <a:rPr lang="zh-CN" altLang="en-US"/>
              <a:t>感性</a:t>
            </a:r>
            <a:endParaRPr lang="zh-CN" altLang="en-US"/>
          </a:p>
          <a:p>
            <a:endParaRPr lang="zh-CN" altLang="en-US"/>
          </a:p>
          <a:p>
            <a:r>
              <a:rPr lang="zh-CN" altLang="en-US"/>
              <a:t>但是经过不断的研究，现代神经科学对左右脑进行</a:t>
            </a:r>
            <a:r>
              <a:rPr lang="zh-CN" altLang="en-US"/>
              <a:t>了修正：</a:t>
            </a:r>
            <a:endParaRPr lang="zh-CN" altLang="en-US"/>
          </a:p>
          <a:p>
            <a:r>
              <a:rPr lang="en-US" altLang="zh-CN"/>
              <a:t>1.</a:t>
            </a:r>
            <a:r>
              <a:rPr lang="zh-CN" altLang="en-US"/>
              <a:t>分工是相对的：多数功能需要双侧协同（如语言理解需右脑参与语调分析，左脑处理语义）。</a:t>
            </a:r>
            <a:endParaRPr lang="en-US" altLang="zh-CN"/>
          </a:p>
          <a:p>
            <a:r>
              <a:rPr lang="en-US" altLang="zh-CN"/>
              <a:t>2.</a:t>
            </a:r>
            <a:r>
              <a:rPr lang="zh-CN" altLang="en-US"/>
              <a:t>个体差异：左利手者约</a:t>
            </a:r>
            <a:r>
              <a:rPr lang="en-US" altLang="zh-CN"/>
              <a:t>30%</a:t>
            </a:r>
            <a:r>
              <a:rPr lang="zh-CN" altLang="en-US"/>
              <a:t>语言中枢在右脑或双侧分布。</a:t>
            </a:r>
            <a:endParaRPr lang="en-US" altLang="zh-CN"/>
          </a:p>
          <a:p>
            <a:r>
              <a:rPr lang="en-US" altLang="zh-CN"/>
              <a:t>3.</a:t>
            </a:r>
            <a:r>
              <a:rPr lang="zh-CN" altLang="en-US"/>
              <a:t>可塑性补偿：脑损伤后对侧半球可能接管部分功能（如儿童左脑损伤后右脑可发展语言能力）。</a:t>
            </a:r>
            <a:endParaRPr lang="zh-CN" altLang="en-US"/>
          </a:p>
          <a:p>
            <a:endParaRPr lang="zh-CN" altLang="en-US"/>
          </a:p>
          <a:p>
            <a:r>
              <a:rPr lang="zh-CN" altLang="en-US" b="1"/>
              <a:t>左右脑更像专业不同的协作团队，而非独立运作，即使是简单任务（如读诗）也会激活双侧多个脑区。</a:t>
            </a:r>
            <a:endParaRPr lang="zh-CN" altLang="en-US" b="1"/>
          </a:p>
          <a:p>
            <a:endParaRPr lang="zh-CN" altLang="en-US" b="1"/>
          </a:p>
          <a:p>
            <a:r>
              <a:rPr lang="zh-CN" altLang="en-US" b="1"/>
              <a:t>那么接下来，我们可以来看一下大脑的组成，从大的来分，大脑分为左半球，右半球，他们都有各自的</a:t>
            </a:r>
            <a:r>
              <a:rPr lang="zh-CN" altLang="en-US" b="1"/>
              <a:t>分工。</a:t>
            </a:r>
            <a:endParaRPr lang="zh-CN" altLang="en-US" b="1"/>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这里有一个小测试，大家可以测试一下自己的是用哪边的</a:t>
            </a:r>
            <a:r>
              <a:rPr lang="zh-CN" altLang="en-US"/>
              <a:t>脑</a:t>
            </a:r>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这里是不同物种的大脑比较，可以快速的看一下。人脑的沟壑和某些物种相比还是很多的，所以人比较</a:t>
            </a:r>
            <a:r>
              <a:rPr lang="zh-CN" altLang="en-US"/>
              <a:t>聪明。</a:t>
            </a:r>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pPr marL="228600" indent="-228600">
              <a:buAutoNum type="arabicPeriod"/>
            </a:pPr>
            <a:r>
              <a:rPr lang="zh-CN" altLang="en-US"/>
              <a:t>皮层系统（各脑叶）</a:t>
            </a:r>
            <a:endParaRPr lang="en-US" altLang="zh-CN"/>
          </a:p>
          <a:p>
            <a:pPr marL="228600" indent="-228600">
              <a:buAutoNum type="arabicPeriod"/>
            </a:pPr>
            <a:r>
              <a:rPr lang="zh-CN" altLang="en-US"/>
              <a:t>边缘系统（情绪、记忆：海马、杏仁核）</a:t>
            </a:r>
            <a:endParaRPr lang="en-US" altLang="zh-CN"/>
          </a:p>
          <a:p>
            <a:pPr marL="228600" indent="-228600">
              <a:buAutoNum type="arabicPeriod"/>
            </a:pPr>
            <a:r>
              <a:rPr lang="zh-CN" altLang="en-US"/>
              <a:t>基底节（运动调节：纹状体、苍白球）</a:t>
            </a:r>
            <a:endParaRPr lang="en-US" altLang="zh-CN"/>
          </a:p>
          <a:p>
            <a:pPr marL="228600" indent="-228600">
              <a:buAutoNum type="arabicPeriod"/>
            </a:pPr>
            <a:r>
              <a:rPr lang="zh-CN" altLang="en-US"/>
              <a:t>丘脑（感觉中转站）</a:t>
            </a:r>
            <a:endParaRPr lang="en-US" altLang="zh-CN"/>
          </a:p>
          <a:p>
            <a:pPr marL="228600" indent="-228600">
              <a:buAutoNum type="arabicPeriod"/>
            </a:pPr>
            <a:r>
              <a:rPr lang="zh-CN" altLang="en-US"/>
              <a:t>下丘脑（内分泌、本能）</a:t>
            </a:r>
            <a:endParaRPr lang="en-US" altLang="zh-CN"/>
          </a:p>
          <a:p>
            <a:pPr marL="228600" indent="-228600">
              <a:buAutoNum type="arabicPeriod"/>
            </a:pPr>
            <a:r>
              <a:rPr lang="zh-CN" altLang="en-US"/>
              <a:t>脑干（生命中枢：呼吸、心跳）</a:t>
            </a:r>
            <a:endParaRPr lang="zh-CN" altLang="en-US"/>
          </a:p>
          <a:p>
            <a:pPr indent="0">
              <a:buNone/>
            </a:pPr>
            <a:endParaRPr lang="zh-CN" altLang="en-US"/>
          </a:p>
          <a:p>
            <a:pPr indent="0">
              <a:buNone/>
            </a:pPr>
            <a:r>
              <a:rPr lang="zh-CN" altLang="en-US"/>
              <a:t>最少基本是按</a:t>
            </a:r>
            <a:r>
              <a:rPr lang="en-US" altLang="zh-CN"/>
              <a:t>6</a:t>
            </a:r>
            <a:r>
              <a:rPr lang="zh-CN" altLang="en-US"/>
              <a:t>个</a:t>
            </a:r>
            <a:r>
              <a:rPr lang="zh-CN" altLang="en-US"/>
              <a:t>部分</a:t>
            </a:r>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运动功能</a:t>
            </a:r>
            <a:r>
              <a:rPr lang="en-US" altLang="zh-CN"/>
              <a:t>——</a:t>
            </a:r>
            <a:r>
              <a:rPr lang="zh-CN" altLang="en-US"/>
              <a:t>精准动作的指挥中心</a:t>
            </a:r>
            <a:endParaRPr lang="zh-CN" altLang="en-US"/>
          </a:p>
          <a:p>
            <a:r>
              <a:rPr lang="zh-CN" altLang="en-US"/>
              <a:t>「当我们举手打招呼时，额叶的初级运动皮层正在精确控制每块肌肉的收缩强度和时序。</a:t>
            </a:r>
            <a:endParaRPr lang="zh-CN" altLang="en-US"/>
          </a:p>
          <a:p>
            <a:r>
              <a:rPr lang="zh-CN" altLang="en-US"/>
              <a:t>核心区：中央前回（</a:t>
            </a:r>
            <a:r>
              <a:rPr lang="en-US" altLang="zh-CN"/>
              <a:t>Brodmann 4</a:t>
            </a:r>
            <a:r>
              <a:rPr lang="zh-CN" altLang="en-US"/>
              <a:t>区）直接发出运动指令</a:t>
            </a:r>
            <a:r>
              <a:rPr lang="en-US" altLang="zh-CN"/>
              <a:t>-PPT13</a:t>
            </a:r>
            <a:r>
              <a:rPr lang="zh-CN" altLang="en-US"/>
              <a:t>页</a:t>
            </a:r>
            <a:endParaRPr lang="en-US" altLang="zh-CN"/>
          </a:p>
          <a:p>
            <a:r>
              <a:rPr lang="zh-CN" altLang="en-US"/>
              <a:t>高级控制：前运动皮层（</a:t>
            </a:r>
            <a:r>
              <a:rPr lang="en-US" altLang="zh-CN"/>
              <a:t>6</a:t>
            </a:r>
            <a:r>
              <a:rPr lang="zh-CN" altLang="en-US"/>
              <a:t>区）规划复杂动作序列</a:t>
            </a:r>
            <a:endParaRPr lang="en-US" altLang="zh-CN"/>
          </a:p>
          <a:p>
            <a:r>
              <a:rPr lang="zh-CN" altLang="en-US"/>
              <a:t>临床关联：额叶损伤可导致失用症（如无法系鞋带）或帕金森病的运动启动困难</a:t>
            </a:r>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皮质脊髓束是中枢神经系统中最重要的运动传导通路，负责将大脑皮层的运动指令传递到脊髓，进而控制躯干和四肢的随意运动。</a:t>
            </a:r>
            <a:endParaRPr lang="zh-CN" altLang="en-US"/>
          </a:p>
          <a:p>
            <a:r>
              <a:rPr lang="zh-CN" altLang="en-US"/>
              <a:t>纤维下行经过内囊后肢</a:t>
            </a:r>
            <a:r>
              <a:rPr lang="en-US" altLang="zh-CN"/>
              <a:t> </a:t>
            </a:r>
            <a:r>
              <a:rPr lang="en-US" altLang="en-US"/>
              <a:t>→</a:t>
            </a:r>
            <a:r>
              <a:rPr lang="en-US" altLang="zh-CN"/>
              <a:t> </a:t>
            </a:r>
            <a:r>
              <a:rPr lang="zh-CN" altLang="en-US"/>
              <a:t>大脑脚（中脑）</a:t>
            </a:r>
            <a:r>
              <a:rPr lang="en-US" altLang="zh-CN"/>
              <a:t> </a:t>
            </a:r>
            <a:r>
              <a:rPr lang="en-US" altLang="en-US"/>
              <a:t>→</a:t>
            </a:r>
            <a:r>
              <a:rPr lang="en-US" altLang="zh-CN"/>
              <a:t> </a:t>
            </a:r>
            <a:r>
              <a:rPr lang="zh-CN" altLang="en-US"/>
              <a:t>脑桥</a:t>
            </a:r>
            <a:r>
              <a:rPr lang="en-US" altLang="zh-CN"/>
              <a:t> </a:t>
            </a:r>
            <a:r>
              <a:rPr lang="en-US" altLang="en-US"/>
              <a:t>→</a:t>
            </a:r>
            <a:r>
              <a:rPr lang="en-US" altLang="zh-CN"/>
              <a:t> </a:t>
            </a:r>
            <a:r>
              <a:rPr lang="zh-CN" altLang="en-US"/>
              <a:t>延髓锥体。</a:t>
            </a:r>
            <a:endParaRPr lang="zh-CN" altLang="en-US"/>
          </a:p>
          <a:p>
            <a:r>
              <a:rPr lang="zh-CN" altLang="en-US"/>
              <a:t>在延髓下端，约</a:t>
            </a:r>
            <a:r>
              <a:rPr lang="en-US" altLang="zh-CN"/>
              <a:t> 85-90% </a:t>
            </a:r>
            <a:r>
              <a:rPr lang="zh-CN" altLang="en-US"/>
              <a:t>的纤维交叉至对侧（形成皮质脊髓侧束），少数不交叉（形成皮质脊髓前束）。</a:t>
            </a:r>
            <a:endParaRPr lang="zh-CN" altLang="en-US"/>
          </a:p>
          <a:p>
            <a:r>
              <a:rPr lang="zh-CN" altLang="en-US"/>
              <a:t>控制精细、随意的肢体运动（如手指的灵活操作）。</a:t>
            </a:r>
            <a:endParaRPr lang="zh-CN" altLang="en-US"/>
          </a:p>
          <a:p>
            <a:r>
              <a:rPr lang="zh-CN" altLang="en-US"/>
              <a:t>损伤后会导致上运动神经元损伤（如偏瘫、肌张力增高、病理征阳性）。</a:t>
            </a:r>
            <a:endParaRPr lang="zh-CN" altLang="en-US"/>
          </a:p>
          <a:p>
            <a:endParaRPr lang="zh-CN" altLang="en-US"/>
          </a:p>
          <a:p>
            <a:r>
              <a:rPr lang="zh-CN" altLang="en-US"/>
              <a:t>例子：脑卒中（中风）对皮质脊髓束的影响</a:t>
            </a:r>
            <a:endParaRPr lang="zh-CN" altLang="en-US"/>
          </a:p>
          <a:p>
            <a:endParaRPr lang="en-US" altLang="zh-CN"/>
          </a:p>
          <a:p>
            <a:r>
              <a:rPr lang="zh-CN" altLang="en-US"/>
              <a:t>场景：一名高血压患者突发右侧大脑中动脉梗死（左侧肢体偏瘫）。</a:t>
            </a:r>
            <a:endParaRPr lang="zh-CN" altLang="en-US"/>
          </a:p>
          <a:p>
            <a:endParaRPr lang="en-US" altLang="zh-CN"/>
          </a:p>
          <a:p>
            <a:r>
              <a:rPr lang="zh-CN" altLang="en-US"/>
              <a:t>损伤机制：</a:t>
            </a:r>
            <a:endParaRPr lang="zh-CN" altLang="en-US"/>
          </a:p>
          <a:p>
            <a:endParaRPr lang="en-US" altLang="zh-CN"/>
          </a:p>
          <a:p>
            <a:r>
              <a:rPr lang="zh-CN" altLang="en-US"/>
              <a:t>梗死灶损害了左侧大脑半球的内囊后肢（皮质脊髓束集中通过的区域）。</a:t>
            </a:r>
            <a:endParaRPr lang="zh-CN" altLang="en-US"/>
          </a:p>
          <a:p>
            <a:r>
              <a:rPr lang="zh-CN" altLang="en-US"/>
              <a:t>导致右侧肢体运动指令无法传递。</a:t>
            </a:r>
            <a:endParaRPr lang="zh-CN" altLang="en-US"/>
          </a:p>
          <a:p>
            <a:r>
              <a:rPr lang="zh-CN" altLang="en-US"/>
              <a:t>临床表现：</a:t>
            </a:r>
            <a:endParaRPr lang="zh-CN" altLang="en-US"/>
          </a:p>
          <a:p>
            <a:endParaRPr lang="en-US" altLang="zh-CN"/>
          </a:p>
          <a:p>
            <a:r>
              <a:rPr lang="zh-CN" altLang="en-US"/>
              <a:t>运动障碍：</a:t>
            </a:r>
            <a:endParaRPr lang="zh-CN" altLang="en-US"/>
          </a:p>
          <a:p>
            <a:r>
              <a:rPr lang="zh-CN" altLang="en-US"/>
              <a:t>右侧肢体偏瘫（上肢重于下肢，远端精细运动丧失）。</a:t>
            </a:r>
            <a:endParaRPr lang="zh-CN" altLang="en-US"/>
          </a:p>
          <a:p>
            <a:r>
              <a:rPr lang="zh-CN" altLang="en-US"/>
              <a:t>肌张力增高（痉挛性瘫痪）。</a:t>
            </a:r>
            <a:endParaRPr lang="zh-CN" altLang="en-US"/>
          </a:p>
          <a:p>
            <a:r>
              <a:rPr lang="zh-CN" altLang="en-US"/>
              <a:t>病理征阳性：</a:t>
            </a:r>
            <a:endParaRPr lang="zh-CN" altLang="en-US"/>
          </a:p>
          <a:p>
            <a:r>
              <a:rPr lang="zh-CN" altLang="en-US"/>
              <a:t>巴宾斯基征（</a:t>
            </a:r>
            <a:r>
              <a:rPr lang="en-US" altLang="zh-CN"/>
              <a:t>Babinski sign</a:t>
            </a:r>
            <a:r>
              <a:rPr lang="zh-CN" altLang="en-US"/>
              <a:t>）：划足底时，拇趾背屈（正常应跖屈）。</a:t>
            </a:r>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皮质核束（皮质脑干束）则是</a:t>
            </a:r>
            <a:r>
              <a:rPr lang="zh-CN" altLang="en-US"/>
              <a:t>负责头面部的运动控制，支配脑干运动核团（如面神经核、舌下神经核），调控表情、咀嚼、发音等。</a:t>
            </a:r>
            <a:endParaRPr lang="zh-CN" altLang="en-US"/>
          </a:p>
          <a:p>
            <a:r>
              <a:rPr lang="zh-CN" altLang="en-US"/>
              <a:t>其损伤表现：</a:t>
            </a:r>
            <a:endParaRPr lang="zh-CN" altLang="en-US"/>
          </a:p>
          <a:p>
            <a:r>
              <a:rPr lang="zh-CN" altLang="en-US"/>
              <a:t>中枢性面瘫（仅下半面部瘫痪，如脑干卒中）</a:t>
            </a:r>
            <a:endParaRPr lang="en-US" altLang="zh-CN"/>
          </a:p>
          <a:p>
            <a:r>
              <a:rPr lang="zh-CN" altLang="en-US"/>
              <a:t>假性球麻痹（双侧损伤致吞咽困难、强哭强笑）</a:t>
            </a:r>
            <a:endParaRPr lang="zh-CN" altLang="en-US"/>
          </a:p>
          <a:p>
            <a:endParaRPr lang="zh-CN" altLang="en-US"/>
          </a:p>
          <a:p>
            <a:endParaRPr lang="zh-CN" altLang="en-US"/>
          </a:p>
          <a:p>
            <a:r>
              <a:rPr lang="zh-CN" altLang="en-US"/>
              <a:t>皮质核束（又称皮质脑干束，</a:t>
            </a:r>
            <a:r>
              <a:rPr lang="en-US" altLang="zh-CN"/>
              <a:t>Corticobulbar Tract</a:t>
            </a:r>
            <a:r>
              <a:rPr lang="zh-CN" altLang="en-US"/>
              <a:t>）是中枢神经系统的重要运动传导通路，负责将大脑皮层的运动指令传递到脑干运动神经核，进而控制头面部肌肉的随意运动。</a:t>
            </a:r>
            <a:endParaRPr lang="zh-CN" altLang="en-US"/>
          </a:p>
          <a:p>
            <a:endParaRPr lang="zh-CN" altLang="en-US"/>
          </a:p>
          <a:p>
            <a:r>
              <a:rPr lang="en-US" altLang="zh-CN"/>
              <a:t>1. </a:t>
            </a:r>
            <a:r>
              <a:rPr lang="zh-CN" altLang="en-US"/>
              <a:t>起源与走行</a:t>
            </a:r>
            <a:endParaRPr lang="zh-CN" altLang="en-US"/>
          </a:p>
          <a:p>
            <a:endParaRPr lang="en-US" altLang="zh-CN"/>
          </a:p>
          <a:p>
            <a:r>
              <a:rPr lang="zh-CN" altLang="en-US"/>
              <a:t>起源：</a:t>
            </a:r>
            <a:endParaRPr lang="zh-CN" altLang="en-US"/>
          </a:p>
          <a:p>
            <a:r>
              <a:rPr lang="zh-CN" altLang="en-US"/>
              <a:t>主要起源于大脑皮层运动区（初级运动皮层、前运动皮层等）。</a:t>
            </a:r>
            <a:endParaRPr lang="zh-CN" altLang="en-US"/>
          </a:p>
          <a:p>
            <a:r>
              <a:rPr lang="zh-CN" altLang="en-US"/>
              <a:t>与皮质脊髓束同源，但终止于脑干，而非脊髓。</a:t>
            </a:r>
            <a:endParaRPr lang="zh-CN" altLang="en-US"/>
          </a:p>
          <a:p>
            <a:r>
              <a:rPr lang="zh-CN" altLang="en-US"/>
              <a:t>走行：</a:t>
            </a:r>
            <a:endParaRPr lang="zh-CN" altLang="en-US"/>
          </a:p>
          <a:p>
            <a:r>
              <a:rPr lang="zh-CN" altLang="en-US"/>
              <a:t>纤维下行经过内囊膝部</a:t>
            </a:r>
            <a:r>
              <a:rPr lang="en-US" altLang="zh-CN"/>
              <a:t> </a:t>
            </a:r>
            <a:r>
              <a:rPr lang="en-US" altLang="en-US"/>
              <a:t>→</a:t>
            </a:r>
            <a:r>
              <a:rPr lang="en-US" altLang="zh-CN"/>
              <a:t> </a:t>
            </a:r>
            <a:r>
              <a:rPr lang="zh-CN" altLang="en-US"/>
              <a:t>大脑脚（中脑）</a:t>
            </a:r>
            <a:r>
              <a:rPr lang="en-US" altLang="zh-CN"/>
              <a:t> </a:t>
            </a:r>
            <a:r>
              <a:rPr lang="en-US" altLang="en-US"/>
              <a:t>→</a:t>
            </a:r>
            <a:r>
              <a:rPr lang="en-US" altLang="zh-CN"/>
              <a:t> </a:t>
            </a:r>
            <a:r>
              <a:rPr lang="zh-CN" altLang="en-US"/>
              <a:t>脑桥</a:t>
            </a:r>
            <a:r>
              <a:rPr lang="en-US" altLang="zh-CN"/>
              <a:t> </a:t>
            </a:r>
            <a:r>
              <a:rPr lang="en-US" altLang="en-US"/>
              <a:t>→</a:t>
            </a:r>
            <a:r>
              <a:rPr lang="en-US" altLang="zh-CN"/>
              <a:t> </a:t>
            </a:r>
            <a:r>
              <a:rPr lang="zh-CN" altLang="en-US"/>
              <a:t>延髓。</a:t>
            </a:r>
            <a:endParaRPr lang="zh-CN" altLang="en-US"/>
          </a:p>
          <a:p>
            <a:r>
              <a:rPr lang="zh-CN" altLang="en-US"/>
              <a:t>在脑干水平，纤维部分交叉或不交叉，具体取决于目标神经核。</a:t>
            </a:r>
            <a:endParaRPr lang="zh-CN" altLang="en-US"/>
          </a:p>
          <a:p>
            <a:endParaRPr lang="zh-CN" altLang="en-US"/>
          </a:p>
          <a:p>
            <a:r>
              <a:rPr lang="zh-CN" altLang="en-US"/>
              <a:t>控制头面部、咽喉、舌肌的随意运动，包括：</a:t>
            </a:r>
            <a:endParaRPr lang="zh-CN" altLang="en-US"/>
          </a:p>
          <a:p>
            <a:r>
              <a:rPr lang="zh-CN" altLang="en-US"/>
              <a:t>表情肌（如微笑、皱眉）</a:t>
            </a:r>
            <a:r>
              <a:rPr lang="en-US" altLang="en-US"/>
              <a:t>→</a:t>
            </a:r>
            <a:r>
              <a:rPr lang="en-US" altLang="zh-CN"/>
              <a:t> </a:t>
            </a:r>
            <a:r>
              <a:rPr lang="zh-CN" altLang="en-US"/>
              <a:t>面神经核（</a:t>
            </a:r>
            <a:r>
              <a:rPr lang="en-US" altLang="zh-CN"/>
              <a:t>CN VII</a:t>
            </a:r>
            <a:r>
              <a:rPr lang="zh-CN" altLang="en-US"/>
              <a:t>）</a:t>
            </a:r>
            <a:endParaRPr lang="zh-CN" altLang="en-US"/>
          </a:p>
          <a:p>
            <a:r>
              <a:rPr lang="zh-CN" altLang="en-US"/>
              <a:t>咀嚼肌</a:t>
            </a:r>
            <a:r>
              <a:rPr lang="en-US" altLang="en-US"/>
              <a:t>→</a:t>
            </a:r>
            <a:r>
              <a:rPr lang="en-US" altLang="zh-CN"/>
              <a:t> </a:t>
            </a:r>
            <a:r>
              <a:rPr lang="zh-CN" altLang="en-US"/>
              <a:t>三叉神经运动核（</a:t>
            </a:r>
            <a:r>
              <a:rPr lang="en-US" altLang="zh-CN"/>
              <a:t>CN V</a:t>
            </a:r>
            <a:r>
              <a:rPr lang="zh-CN" altLang="en-US"/>
              <a:t>）</a:t>
            </a:r>
            <a:endParaRPr lang="zh-CN" altLang="en-US"/>
          </a:p>
          <a:p>
            <a:r>
              <a:rPr lang="zh-CN" altLang="en-US"/>
              <a:t>咽喉肌（吞咽、发音）</a:t>
            </a:r>
            <a:r>
              <a:rPr lang="en-US" altLang="en-US"/>
              <a:t>→</a:t>
            </a:r>
            <a:r>
              <a:rPr lang="en-US" altLang="zh-CN"/>
              <a:t> </a:t>
            </a:r>
            <a:r>
              <a:rPr lang="zh-CN" altLang="en-US"/>
              <a:t>疑核（</a:t>
            </a:r>
            <a:r>
              <a:rPr lang="en-US" altLang="zh-CN"/>
              <a:t>CN IX</a:t>
            </a:r>
            <a:r>
              <a:rPr lang="zh-CN" altLang="en-US"/>
              <a:t>、</a:t>
            </a:r>
            <a:r>
              <a:rPr lang="en-US" altLang="zh-CN"/>
              <a:t>X</a:t>
            </a:r>
            <a:r>
              <a:rPr lang="zh-CN" altLang="en-US"/>
              <a:t>）</a:t>
            </a:r>
            <a:endParaRPr lang="zh-CN" altLang="en-US"/>
          </a:p>
          <a:p>
            <a:r>
              <a:rPr lang="zh-CN" altLang="en-US"/>
              <a:t>舌肌</a:t>
            </a:r>
            <a:r>
              <a:rPr lang="en-US" altLang="en-US"/>
              <a:t>→</a:t>
            </a:r>
            <a:r>
              <a:rPr lang="en-US" altLang="zh-CN"/>
              <a:t> </a:t>
            </a:r>
            <a:r>
              <a:rPr lang="zh-CN" altLang="en-US"/>
              <a:t>舌下神经核（</a:t>
            </a:r>
            <a:r>
              <a:rPr lang="en-US" altLang="zh-CN"/>
              <a:t>CN XII</a:t>
            </a:r>
            <a:r>
              <a:rPr lang="zh-CN" altLang="en-US"/>
              <a:t>）</a:t>
            </a:r>
            <a:endParaRPr lang="zh-CN" altLang="en-US"/>
          </a:p>
          <a:p>
            <a:endParaRPr lang="zh-CN" altLang="en-US"/>
          </a:p>
          <a:p>
            <a:r>
              <a:rPr lang="en-US" altLang="zh-CN"/>
              <a:t> </a:t>
            </a:r>
            <a:r>
              <a:rPr lang="zh-CN" altLang="en-US"/>
              <a:t>神经支配特点</a:t>
            </a:r>
            <a:endParaRPr lang="zh-CN" altLang="en-US"/>
          </a:p>
          <a:p>
            <a:endParaRPr lang="en-US" altLang="zh-CN"/>
          </a:p>
          <a:p>
            <a:r>
              <a:rPr lang="zh-CN" altLang="en-US"/>
              <a:t>双侧支配：</a:t>
            </a:r>
            <a:endParaRPr lang="zh-CN" altLang="en-US"/>
          </a:p>
          <a:p>
            <a:r>
              <a:rPr lang="zh-CN" altLang="en-US"/>
              <a:t>多数脑神经运动核（如三叉神经运动核、疑核）接受双侧皮质核束支配，因此单侧损伤通常不影响功能。</a:t>
            </a:r>
            <a:endParaRPr lang="zh-CN" altLang="en-US"/>
          </a:p>
          <a:p>
            <a:r>
              <a:rPr lang="zh-CN" altLang="en-US"/>
              <a:t>单侧支配例外：</a:t>
            </a:r>
            <a:endParaRPr lang="zh-CN" altLang="en-US"/>
          </a:p>
          <a:p>
            <a:r>
              <a:rPr lang="zh-CN" altLang="en-US"/>
              <a:t>面神经核下部（控制下半面部表情肌）和舌下神经核主要受对侧皮质核束支配，因此单侧损伤会导致：</a:t>
            </a:r>
            <a:endParaRPr lang="zh-CN" altLang="en-US"/>
          </a:p>
          <a:p>
            <a:r>
              <a:rPr lang="zh-CN" altLang="en-US"/>
              <a:t>下半面部表情肌瘫痪（如口角歪向健侧）。</a:t>
            </a:r>
            <a:endParaRPr lang="zh-CN" altLang="en-US"/>
          </a:p>
          <a:p>
            <a:r>
              <a:rPr lang="zh-CN" altLang="en-US"/>
              <a:t>伸舌时舌尖偏向患侧。</a:t>
            </a:r>
            <a:endParaRPr lang="zh-CN" altLang="en-US"/>
          </a:p>
          <a:p>
            <a:endParaRPr lang="zh-CN" altLang="en-US"/>
          </a:p>
          <a:p>
            <a:r>
              <a:rPr lang="zh-CN" altLang="en-US"/>
              <a:t>例子：脑卒中导致的面瘫</a:t>
            </a:r>
            <a:endParaRPr lang="zh-CN" altLang="en-US"/>
          </a:p>
          <a:p>
            <a:endParaRPr lang="en-US" altLang="zh-CN"/>
          </a:p>
          <a:p>
            <a:r>
              <a:rPr lang="zh-CN" altLang="en-US"/>
              <a:t>场景：一名患者左侧大脑中动脉梗死（右侧肢体偏瘫</a:t>
            </a:r>
            <a:r>
              <a:rPr lang="en-US" altLang="zh-CN"/>
              <a:t> + </a:t>
            </a:r>
            <a:r>
              <a:rPr lang="zh-CN" altLang="en-US"/>
              <a:t>右侧下半面部无力）。</a:t>
            </a:r>
            <a:endParaRPr lang="zh-CN" altLang="en-US"/>
          </a:p>
          <a:p>
            <a:endParaRPr lang="en-US" altLang="zh-CN"/>
          </a:p>
          <a:p>
            <a:r>
              <a:rPr lang="zh-CN" altLang="en-US"/>
              <a:t>损伤机制</a:t>
            </a:r>
            <a:endParaRPr lang="zh-CN" altLang="en-US"/>
          </a:p>
          <a:p>
            <a:endParaRPr lang="en-US" altLang="zh-CN"/>
          </a:p>
          <a:p>
            <a:r>
              <a:rPr lang="zh-CN" altLang="en-US"/>
              <a:t>左侧内囊膝部（皮质核束通过处）受损，影响：</a:t>
            </a:r>
            <a:endParaRPr lang="zh-CN" altLang="en-US"/>
          </a:p>
          <a:p>
            <a:r>
              <a:rPr lang="zh-CN" altLang="en-US"/>
              <a:t>右侧面神经核下部（对侧支配）</a:t>
            </a:r>
            <a:r>
              <a:rPr lang="en-US" altLang="en-US"/>
              <a:t>→</a:t>
            </a:r>
            <a:r>
              <a:rPr lang="en-US" altLang="zh-CN"/>
              <a:t> </a:t>
            </a:r>
            <a:r>
              <a:rPr lang="zh-CN" altLang="en-US"/>
              <a:t>右侧下半面部表情肌瘫痪。</a:t>
            </a:r>
            <a:endParaRPr lang="zh-CN" altLang="en-US"/>
          </a:p>
          <a:p>
            <a:r>
              <a:rPr lang="zh-CN" altLang="en-US"/>
              <a:t>右侧舌下神经核（对侧支配）</a:t>
            </a:r>
            <a:r>
              <a:rPr lang="en-US" altLang="en-US"/>
              <a:t>→</a:t>
            </a:r>
            <a:r>
              <a:rPr lang="en-US" altLang="zh-CN"/>
              <a:t> </a:t>
            </a:r>
            <a:r>
              <a:rPr lang="zh-CN" altLang="en-US"/>
              <a:t>伸舌时舌尖偏向右侧。</a:t>
            </a:r>
            <a:endParaRPr lang="zh-CN" altLang="en-US"/>
          </a:p>
          <a:p>
            <a:r>
              <a:rPr lang="zh-CN" altLang="en-US"/>
              <a:t>临床表现</a:t>
            </a:r>
            <a:endParaRPr lang="zh-CN" altLang="en-US"/>
          </a:p>
          <a:p>
            <a:endParaRPr lang="en-US" altLang="zh-CN"/>
          </a:p>
          <a:p>
            <a:r>
              <a:rPr lang="zh-CN" altLang="en-US"/>
              <a:t>中枢性面瘫（仅下半面部受累）：</a:t>
            </a:r>
            <a:endParaRPr lang="zh-CN" altLang="en-US"/>
          </a:p>
          <a:p>
            <a:r>
              <a:rPr lang="zh-CN" altLang="en-US"/>
              <a:t>患者可正常闭眼、抬眉（上半面部受双侧支配），但右侧鼻唇沟变浅、口角下垂。</a:t>
            </a:r>
            <a:endParaRPr lang="zh-CN" altLang="en-US"/>
          </a:p>
          <a:p>
            <a:r>
              <a:rPr lang="zh-CN" altLang="en-US"/>
              <a:t>舌肌瘫痪：</a:t>
            </a:r>
            <a:endParaRPr lang="zh-CN" altLang="en-US"/>
          </a:p>
          <a:p>
            <a:r>
              <a:rPr lang="zh-CN" altLang="en-US"/>
              <a:t>伸舌时舌尖偏向右侧（患侧）。</a:t>
            </a:r>
            <a:endParaRPr lang="zh-CN" altLang="en-US"/>
          </a:p>
          <a:p>
            <a:r>
              <a:rPr lang="zh-CN" altLang="en-US"/>
              <a:t>其他功能保留：</a:t>
            </a:r>
            <a:endParaRPr lang="zh-CN" altLang="en-US"/>
          </a:p>
          <a:p>
            <a:r>
              <a:rPr lang="zh-CN" altLang="en-US"/>
              <a:t>咀嚼、吞咽、发音正常（因相关神经核受双侧支配）。</a:t>
            </a:r>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瘫痪相当于</a:t>
            </a:r>
            <a:r>
              <a:rPr lang="zh-CN" altLang="en-US"/>
              <a:t>人体运动输出的崩溃</a:t>
            </a:r>
            <a:endParaRPr lang="zh-CN" altLang="en-US"/>
          </a:p>
          <a:p>
            <a:r>
              <a:rPr lang="zh-CN" altLang="en-US"/>
              <a:t>额叶病变特点：</a:t>
            </a:r>
            <a:endParaRPr lang="en-US" altLang="zh-CN"/>
          </a:p>
          <a:p>
            <a:r>
              <a:rPr lang="zh-CN" altLang="en-US"/>
              <a:t>对侧肢体瘫痪（单侧初级运动皮层损伤）</a:t>
            </a:r>
            <a:endParaRPr lang="en-US" altLang="zh-CN"/>
          </a:p>
          <a:p>
            <a:r>
              <a:rPr lang="zh-CN" altLang="en-US"/>
              <a:t>失用症（前运动皮层损伤：无法执行复杂动作，如刷牙）</a:t>
            </a:r>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癫痫属于</a:t>
            </a:r>
            <a:r>
              <a:rPr lang="zh-CN" altLang="en-US"/>
              <a:t>是额叶的异常放电</a:t>
            </a:r>
            <a:endParaRPr lang="zh-CN" altLang="en-US"/>
          </a:p>
          <a:p>
            <a:r>
              <a:rPr lang="zh-CN" altLang="en-US"/>
              <a:t>运动表现：</a:t>
            </a:r>
            <a:endParaRPr lang="en-US" altLang="zh-CN"/>
          </a:p>
          <a:p>
            <a:r>
              <a:rPr lang="en-US" altLang="zh-CN"/>
              <a:t>Jackson</a:t>
            </a:r>
            <a:r>
              <a:rPr lang="zh-CN" altLang="en-US"/>
              <a:t>癫痫：抽搐从局部（如手指）扩散至全身</a:t>
            </a:r>
            <a:endParaRPr lang="en-US" altLang="zh-CN"/>
          </a:p>
          <a:p>
            <a:r>
              <a:rPr lang="zh-CN" altLang="en-US"/>
              <a:t>姿势性发作（额叶癫痫：击剑样姿势）</a:t>
            </a:r>
            <a:endParaRPr lang="en-US" altLang="zh-CN"/>
          </a:p>
          <a:p>
            <a:r>
              <a:rPr lang="zh-CN" altLang="en-US"/>
              <a:t>自动症（如重复搓手动作）</a:t>
            </a:r>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眼动障碍属于是额叶眼区（</a:t>
            </a:r>
            <a:r>
              <a:rPr lang="en-US" altLang="zh-CN"/>
              <a:t>8</a:t>
            </a:r>
            <a:r>
              <a:rPr lang="zh-CN" altLang="en-US"/>
              <a:t>区）的失控的典型症状</a:t>
            </a:r>
            <a:r>
              <a:rPr lang="en-US" altLang="zh-CN"/>
              <a:t>-</a:t>
            </a:r>
            <a:r>
              <a:rPr lang="zh-CN" altLang="en-US"/>
              <a:t>见</a:t>
            </a:r>
            <a:r>
              <a:rPr lang="en-US" altLang="zh-CN"/>
              <a:t>PPT15</a:t>
            </a:r>
            <a:r>
              <a:rPr lang="zh-CN" altLang="en-US"/>
              <a:t>页</a:t>
            </a:r>
            <a:endParaRPr lang="zh-CN" altLang="en-US"/>
          </a:p>
          <a:p>
            <a:r>
              <a:rPr lang="zh-CN" altLang="en-US"/>
              <a:t>功能：调控随意眼动（如命令性</a:t>
            </a:r>
            <a:r>
              <a:rPr lang="en-US" altLang="zh-CN"/>
              <a:t>“</a:t>
            </a:r>
            <a:r>
              <a:rPr lang="zh-CN" altLang="en-US"/>
              <a:t>向左看</a:t>
            </a:r>
            <a:r>
              <a:rPr lang="en-US" altLang="zh-CN"/>
              <a:t>”</a:t>
            </a:r>
            <a:r>
              <a:rPr lang="zh-CN" altLang="en-US"/>
              <a:t>）。</a:t>
            </a:r>
            <a:endParaRPr lang="en-US" altLang="zh-CN"/>
          </a:p>
          <a:p>
            <a:r>
              <a:rPr lang="zh-CN" altLang="en-US"/>
              <a:t>损伤表现：</a:t>
            </a:r>
            <a:endParaRPr lang="en-US" altLang="zh-CN"/>
          </a:p>
          <a:p>
            <a:r>
              <a:rPr lang="zh-CN" altLang="en-US"/>
              <a:t>凝视麻痹（双眼向病灶侧偏斜，如急性额叶卒中）</a:t>
            </a:r>
            <a:endParaRPr lang="en-US" altLang="zh-CN"/>
          </a:p>
          <a:p>
            <a:r>
              <a:rPr lang="zh-CN" altLang="en-US"/>
              <a:t>眼动失用（无法按指令转动眼球）</a:t>
            </a:r>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持续行为则视为前额叶的抑制失效的症状，如持续动作（如反复扣纽扣，即使任务已完成）或模仿行为（不自主重复他人动作），其原因是背外侧前额叶（</a:t>
            </a:r>
            <a:r>
              <a:rPr lang="en-US" altLang="zh-CN"/>
              <a:t>DLPFC</a:t>
            </a:r>
            <a:r>
              <a:rPr lang="zh-CN" altLang="en-US"/>
              <a:t>）抑制功能受损。</a:t>
            </a:r>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反射异常相当于</a:t>
            </a:r>
            <a:r>
              <a:rPr lang="zh-CN" altLang="en-US"/>
              <a:t>高级控制的丧失</a:t>
            </a:r>
            <a:endParaRPr lang="en-US" altLang="zh-CN"/>
          </a:p>
          <a:p>
            <a:r>
              <a:rPr lang="en-US" altLang="zh-CN"/>
              <a:t>1. </a:t>
            </a:r>
            <a:r>
              <a:rPr lang="zh-CN" altLang="en-US"/>
              <a:t>强制性反射</a:t>
            </a:r>
            <a:endParaRPr lang="zh-CN" altLang="en-US"/>
          </a:p>
          <a:p>
            <a:r>
              <a:rPr lang="zh-CN" altLang="en-US"/>
              <a:t>机制：额叶（尤其是前额叶）对低级运动中枢的抑制作用丧失，导致婴儿期原始反射重新出现。</a:t>
            </a:r>
            <a:endParaRPr lang="zh-CN" altLang="en-US"/>
          </a:p>
          <a:p>
            <a:r>
              <a:rPr lang="zh-CN" altLang="en-US"/>
              <a:t>常见类型：</a:t>
            </a:r>
            <a:endParaRPr lang="en-US" altLang="zh-CN"/>
          </a:p>
          <a:p>
            <a:r>
              <a:rPr lang="en-US" altLang="zh-CN"/>
              <a:t>-</a:t>
            </a:r>
            <a:r>
              <a:rPr lang="zh-CN" altLang="en-US"/>
              <a:t>抓握反射</a:t>
            </a:r>
            <a:endParaRPr lang="en-US" altLang="zh-CN"/>
          </a:p>
          <a:p>
            <a:r>
              <a:rPr lang="zh-CN" altLang="en-US"/>
              <a:t>轻划患者手掌，出现不自主抓握并难以松开，提示对侧额叶（尤其是运动前区或补充运动区）病变。</a:t>
            </a:r>
            <a:endParaRPr lang="en-US" altLang="zh-CN"/>
          </a:p>
          <a:p>
            <a:r>
              <a:rPr lang="en-US" altLang="zh-CN"/>
              <a:t>-</a:t>
            </a:r>
            <a:r>
              <a:rPr lang="zh-CN" altLang="en-US"/>
              <a:t>噘嘴反射</a:t>
            </a:r>
            <a:endParaRPr lang="en-US" altLang="zh-CN"/>
          </a:p>
          <a:p>
            <a:r>
              <a:rPr lang="zh-CN" altLang="en-US"/>
              <a:t>轻叩患者嘴唇，诱发不自主噘嘴动作，常见于弥漫性额叶损伤（如额叶痴呆、脑积水）。</a:t>
            </a:r>
            <a:endParaRPr lang="en-US" altLang="zh-CN"/>
          </a:p>
          <a:p>
            <a:r>
              <a:rPr lang="en-US" altLang="zh-CN"/>
              <a:t>-</a:t>
            </a:r>
            <a:r>
              <a:rPr lang="zh-CN" altLang="en-US"/>
              <a:t>强直性颈反射</a:t>
            </a:r>
            <a:endParaRPr lang="en-US" altLang="zh-CN"/>
          </a:p>
          <a:p>
            <a:r>
              <a:rPr lang="zh-CN" altLang="en-US"/>
              <a:t>头转向一侧时，同侧肢体伸展，对侧屈曲（成人出现提示严重脑损伤）。</a:t>
            </a:r>
            <a:endParaRPr lang="zh-CN" altLang="en-US"/>
          </a:p>
          <a:p>
            <a:endParaRPr lang="zh-CN" altLang="en-US"/>
          </a:p>
          <a:p>
            <a:r>
              <a:rPr lang="en-US" altLang="zh-CN"/>
              <a:t>2. </a:t>
            </a:r>
            <a:r>
              <a:rPr lang="zh-CN" altLang="en-US"/>
              <a:t>锥体束征则是表示</a:t>
            </a:r>
            <a:r>
              <a:rPr lang="zh-CN" altLang="en-US"/>
              <a:t>为皮质脊髓束（锥体束）损伤导致脊髓反射弧脱抑制，表现为上运动神经元（</a:t>
            </a:r>
            <a:r>
              <a:rPr lang="en-US" altLang="zh-CN"/>
              <a:t>UMN</a:t>
            </a:r>
            <a:r>
              <a:rPr lang="zh-CN" altLang="en-US"/>
              <a:t>）损伤体征。</a:t>
            </a:r>
            <a:endParaRPr lang="zh-CN" altLang="en-US"/>
          </a:p>
          <a:p>
            <a:r>
              <a:rPr lang="zh-CN" altLang="en-US"/>
              <a:t>如划足底外侧，拇趾背屈（正常：跖屈）或弹拨中指远端指节，出现拇指屈曲内收都是锥体束受损的经典标志，不同部位损伤</a:t>
            </a:r>
            <a:r>
              <a:rPr lang="zh-CN" altLang="en-US"/>
              <a:t>症状不同。</a:t>
            </a:r>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额叶语言区</a:t>
            </a:r>
            <a:endParaRPr lang="zh-CN" altLang="en-US"/>
          </a:p>
          <a:p>
            <a:r>
              <a:rPr lang="en-US" altLang="zh-CN"/>
              <a:t>(1) </a:t>
            </a:r>
            <a:r>
              <a:rPr lang="zh-CN" altLang="en-US"/>
              <a:t>左额下回后部，</a:t>
            </a:r>
            <a:r>
              <a:rPr lang="en-US" altLang="zh-CN"/>
              <a:t>Brodmann 44/45</a:t>
            </a:r>
            <a:r>
              <a:rPr lang="zh-CN" altLang="en-US"/>
              <a:t>区，功能：语言表达、语法加工、发音编程</a:t>
            </a:r>
            <a:endParaRPr lang="zh-CN" altLang="en-US"/>
          </a:p>
          <a:p>
            <a:r>
              <a:rPr lang="en-US" altLang="zh-CN"/>
              <a:t>(2) </a:t>
            </a:r>
            <a:r>
              <a:rPr lang="zh-CN" altLang="en-US"/>
              <a:t>前运动皮层（</a:t>
            </a:r>
            <a:r>
              <a:rPr lang="en-US" altLang="zh-CN"/>
              <a:t>6</a:t>
            </a:r>
            <a:r>
              <a:rPr lang="zh-CN" altLang="en-US"/>
              <a:t>区），功能：语言流畅性、发音协调</a:t>
            </a:r>
            <a:endParaRPr lang="zh-CN" altLang="en-US"/>
          </a:p>
          <a:p>
            <a:r>
              <a:rPr lang="en-US" altLang="zh-CN"/>
              <a:t>(3) </a:t>
            </a:r>
            <a:r>
              <a:rPr lang="zh-CN" altLang="en-US"/>
              <a:t>背外侧前额叶（</a:t>
            </a:r>
            <a:r>
              <a:rPr lang="en-US" altLang="zh-CN"/>
              <a:t>9/46</a:t>
            </a:r>
            <a:r>
              <a:rPr lang="zh-CN" altLang="en-US"/>
              <a:t>区），功能：语言计划、工作记忆（如组织长句）</a:t>
            </a:r>
            <a:endParaRPr lang="zh-CN" altLang="en-US"/>
          </a:p>
          <a:p>
            <a:r>
              <a:rPr lang="en-US" altLang="zh-CN"/>
              <a:t>(4) </a:t>
            </a:r>
            <a:r>
              <a:rPr lang="zh-CN" altLang="en-US"/>
              <a:t>辅助运动区，功能：语言启动</a:t>
            </a:r>
            <a:endParaRPr lang="zh-CN" altLang="en-US"/>
          </a:p>
          <a:p>
            <a:r>
              <a:rPr lang="zh-CN" altLang="en-US"/>
              <a:t>颞叶语言区</a:t>
            </a:r>
            <a:endParaRPr lang="zh-CN" altLang="en-US"/>
          </a:p>
          <a:p>
            <a:r>
              <a:rPr lang="en-US" altLang="zh-CN"/>
              <a:t>(1) Wernicke</a:t>
            </a:r>
            <a:r>
              <a:rPr lang="zh-CN" altLang="en-US"/>
              <a:t>区（左颞上回后部，</a:t>
            </a:r>
            <a:r>
              <a:rPr lang="en-US" altLang="zh-CN"/>
              <a:t>Brodmann 22</a:t>
            </a:r>
            <a:r>
              <a:rPr lang="zh-CN" altLang="en-US"/>
              <a:t>区），功能：语言理解、语义加工</a:t>
            </a:r>
            <a:endParaRPr lang="zh-CN" altLang="en-US"/>
          </a:p>
          <a:p>
            <a:r>
              <a:rPr lang="en-US" altLang="zh-CN"/>
              <a:t>(2) </a:t>
            </a:r>
            <a:r>
              <a:rPr lang="zh-CN" altLang="en-US"/>
              <a:t>颞中回</a:t>
            </a:r>
            <a:r>
              <a:rPr lang="en-US" altLang="zh-CN"/>
              <a:t>/</a:t>
            </a:r>
            <a:r>
              <a:rPr lang="zh-CN" altLang="en-US"/>
              <a:t>颞下回，功能：词汇检索、语义记忆</a:t>
            </a:r>
            <a:endParaRPr lang="zh-CN" altLang="en-US"/>
          </a:p>
          <a:p>
            <a:r>
              <a:rPr lang="zh-CN" altLang="en-US"/>
              <a:t>顶叶语言区</a:t>
            </a:r>
            <a:endParaRPr lang="zh-CN" altLang="en-US"/>
          </a:p>
          <a:p>
            <a:r>
              <a:rPr lang="en-US" altLang="zh-CN"/>
              <a:t>(1) </a:t>
            </a:r>
            <a:r>
              <a:rPr lang="zh-CN" altLang="en-US"/>
              <a:t>角回（</a:t>
            </a:r>
            <a:r>
              <a:rPr lang="en-US" altLang="zh-CN"/>
              <a:t>Brodmann 39</a:t>
            </a:r>
            <a:r>
              <a:rPr lang="zh-CN" altLang="en-US"/>
              <a:t>区），功能：阅读、书写、语义整合</a:t>
            </a:r>
            <a:endParaRPr lang="zh-CN" altLang="en-US"/>
          </a:p>
          <a:p>
            <a:r>
              <a:rPr lang="en-US" altLang="zh-CN"/>
              <a:t>(2) </a:t>
            </a:r>
            <a:r>
              <a:rPr lang="zh-CN" altLang="en-US"/>
              <a:t>缘上回（</a:t>
            </a:r>
            <a:r>
              <a:rPr lang="en-US" altLang="zh-CN"/>
              <a:t>Brodmann 40</a:t>
            </a:r>
            <a:r>
              <a:rPr lang="zh-CN" altLang="en-US"/>
              <a:t>区），功能：复述、语音加工</a:t>
            </a:r>
            <a:endParaRPr lang="zh-CN" altLang="en-US"/>
          </a:p>
          <a:p>
            <a:r>
              <a:rPr lang="zh-CN" altLang="en-US"/>
              <a:t>皮层下语言区</a:t>
            </a:r>
            <a:endParaRPr lang="zh-CN" altLang="en-US"/>
          </a:p>
          <a:p>
            <a:r>
              <a:rPr lang="en-US" altLang="zh-CN"/>
              <a:t>(1) </a:t>
            </a:r>
            <a:r>
              <a:rPr lang="zh-CN" altLang="en-US"/>
              <a:t>基底节（尾状核、壳核），功能：语言流畅性调节</a:t>
            </a:r>
            <a:endParaRPr lang="zh-CN" altLang="en-US"/>
          </a:p>
          <a:p>
            <a:r>
              <a:rPr lang="en-US" altLang="zh-CN"/>
              <a:t>(2) </a:t>
            </a:r>
            <a:r>
              <a:rPr lang="zh-CN" altLang="en-US"/>
              <a:t>弓状束（连接</a:t>
            </a:r>
            <a:r>
              <a:rPr lang="en-US" altLang="zh-CN"/>
              <a:t>Broca</a:t>
            </a:r>
            <a:r>
              <a:rPr lang="zh-CN" altLang="en-US"/>
              <a:t>区和</a:t>
            </a:r>
            <a:r>
              <a:rPr lang="en-US" altLang="zh-CN"/>
              <a:t>Wernicke</a:t>
            </a:r>
            <a:r>
              <a:rPr lang="zh-CN" altLang="en-US"/>
              <a:t>区），功能：语音信息传递</a:t>
            </a:r>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障碍类型</a:t>
            </a:r>
            <a:r>
              <a:rPr lang="en-US" altLang="zh-CN"/>
              <a:t>	</a:t>
            </a:r>
            <a:r>
              <a:rPr lang="zh-CN" altLang="en-US"/>
              <a:t>关键脑区</a:t>
            </a:r>
            <a:r>
              <a:rPr lang="en-US" altLang="zh-CN"/>
              <a:t>		</a:t>
            </a:r>
            <a:r>
              <a:rPr lang="zh-CN" altLang="en-US"/>
              <a:t>核心症状</a:t>
            </a:r>
            <a:r>
              <a:rPr lang="en-US" altLang="zh-CN"/>
              <a:t>		</a:t>
            </a:r>
            <a:r>
              <a:rPr lang="zh-CN" altLang="en-US"/>
              <a:t>复述能力</a:t>
            </a:r>
            <a:endParaRPr lang="zh-CN" altLang="en-US"/>
          </a:p>
          <a:p>
            <a:r>
              <a:rPr lang="en-US" altLang="zh-CN"/>
              <a:t>Broca</a:t>
            </a:r>
            <a:r>
              <a:rPr lang="zh-CN" altLang="en-US"/>
              <a:t>失语</a:t>
            </a:r>
            <a:r>
              <a:rPr lang="en-US" altLang="zh-CN"/>
              <a:t>	</a:t>
            </a:r>
            <a:r>
              <a:rPr lang="zh-CN" altLang="en-US"/>
              <a:t>左额下回后部</a:t>
            </a:r>
            <a:r>
              <a:rPr lang="en-US" altLang="zh-CN"/>
              <a:t>		</a:t>
            </a:r>
            <a:r>
              <a:rPr lang="zh-CN" altLang="en-US"/>
              <a:t>非流畅性、语法缺失</a:t>
            </a:r>
            <a:r>
              <a:rPr lang="en-US" altLang="zh-CN"/>
              <a:t>	</a:t>
            </a:r>
            <a:r>
              <a:rPr lang="zh-CN" altLang="en-US"/>
              <a:t>受损</a:t>
            </a:r>
            <a:endParaRPr lang="zh-CN" altLang="en-US"/>
          </a:p>
          <a:p>
            <a:r>
              <a:rPr lang="zh-CN" altLang="en-US"/>
              <a:t>动力性失语</a:t>
            </a:r>
            <a:r>
              <a:rPr lang="en-US" altLang="zh-CN"/>
              <a:t>	</a:t>
            </a:r>
            <a:r>
              <a:rPr lang="zh-CN" altLang="en-US"/>
              <a:t>左额叶前部</a:t>
            </a:r>
            <a:r>
              <a:rPr lang="en-US" altLang="zh-CN"/>
              <a:t>/DLPFC	</a:t>
            </a:r>
            <a:r>
              <a:rPr lang="zh-CN" altLang="en-US"/>
              <a:t>语言启动困难</a:t>
            </a:r>
            <a:r>
              <a:rPr lang="en-US" altLang="zh-CN"/>
              <a:t>		</a:t>
            </a:r>
            <a:r>
              <a:rPr lang="zh-CN" altLang="en-US"/>
              <a:t>保留</a:t>
            </a:r>
            <a:endParaRPr lang="zh-CN" altLang="en-US"/>
          </a:p>
          <a:p>
            <a:r>
              <a:rPr lang="zh-CN" altLang="en-US"/>
              <a:t>语言流畅度异常</a:t>
            </a:r>
            <a:r>
              <a:rPr lang="en-US" altLang="zh-CN"/>
              <a:t>	</a:t>
            </a:r>
            <a:r>
              <a:rPr lang="zh-CN" altLang="en-US"/>
              <a:t>前运动皮层</a:t>
            </a:r>
            <a:r>
              <a:rPr lang="en-US" altLang="zh-CN"/>
              <a:t>/SMA		</a:t>
            </a:r>
            <a:r>
              <a:rPr lang="zh-CN" altLang="en-US"/>
              <a:t>中断、重复、韵律异常</a:t>
            </a:r>
            <a:r>
              <a:rPr lang="en-US" altLang="zh-CN"/>
              <a:t>	</a:t>
            </a:r>
            <a:r>
              <a:rPr lang="zh-CN" altLang="en-US"/>
              <a:t>部分保留</a:t>
            </a:r>
            <a:endParaRPr lang="zh-CN" altLang="en-US"/>
          </a:p>
          <a:p>
            <a:r>
              <a:rPr lang="zh-CN" altLang="en-US"/>
              <a:t>失写症</a:t>
            </a:r>
            <a:r>
              <a:rPr lang="en-US" altLang="zh-CN"/>
              <a:t>	</a:t>
            </a:r>
            <a:r>
              <a:rPr lang="zh-CN" altLang="en-US"/>
              <a:t>左额中回</a:t>
            </a:r>
            <a:r>
              <a:rPr lang="en-US" altLang="zh-CN"/>
              <a:t>/Exner</a:t>
            </a:r>
            <a:r>
              <a:rPr lang="zh-CN" altLang="en-US"/>
              <a:t>区</a:t>
            </a:r>
            <a:r>
              <a:rPr lang="en-US" altLang="zh-CN"/>
              <a:t>	</a:t>
            </a:r>
            <a:r>
              <a:rPr lang="zh-CN" altLang="en-US"/>
              <a:t>书写混乱或无法书写</a:t>
            </a:r>
            <a:r>
              <a:rPr lang="en-US" altLang="zh-CN"/>
              <a:t>	</a:t>
            </a:r>
            <a:r>
              <a:rPr lang="zh-CN" altLang="en-US"/>
              <a:t>无关（口语保留）</a:t>
            </a:r>
            <a:endParaRPr lang="zh-CN" altLang="en-US"/>
          </a:p>
          <a:p>
            <a:r>
              <a:rPr lang="zh-CN" altLang="en-US" b="1"/>
              <a:t>详述：</a:t>
            </a:r>
            <a:endParaRPr lang="en-US" altLang="zh-CN" b="1"/>
          </a:p>
          <a:p>
            <a:r>
              <a:rPr lang="en-US" altLang="zh-CN"/>
              <a:t>1. </a:t>
            </a:r>
            <a:r>
              <a:rPr lang="zh-CN" altLang="en-US"/>
              <a:t>运动性失语</a:t>
            </a:r>
            <a:endParaRPr lang="zh-CN" altLang="en-US"/>
          </a:p>
          <a:p>
            <a:r>
              <a:rPr lang="zh-CN" altLang="en-US"/>
              <a:t>非流畅性语言：说话费力、短短语、语法缺失（电报式语言，如</a:t>
            </a:r>
            <a:r>
              <a:rPr lang="en-US" altLang="zh-CN"/>
              <a:t>“</a:t>
            </a:r>
            <a:r>
              <a:rPr lang="zh-CN" altLang="en-US"/>
              <a:t>饭</a:t>
            </a:r>
            <a:r>
              <a:rPr lang="en-US" altLang="zh-CN"/>
              <a:t>…</a:t>
            </a:r>
            <a:r>
              <a:rPr lang="zh-CN" altLang="en-US"/>
              <a:t>吃</a:t>
            </a:r>
            <a:r>
              <a:rPr lang="en-US" altLang="zh-CN"/>
              <a:t>…”</a:t>
            </a:r>
            <a:r>
              <a:rPr lang="zh-CN" altLang="en-US"/>
              <a:t>）</a:t>
            </a:r>
            <a:endParaRPr lang="en-US" altLang="zh-CN"/>
          </a:p>
          <a:p>
            <a:r>
              <a:rPr lang="zh-CN" altLang="en-US"/>
              <a:t>复述困难：可理解但无法准确复述句子</a:t>
            </a:r>
            <a:endParaRPr lang="en-US" altLang="zh-CN"/>
          </a:p>
          <a:p>
            <a:r>
              <a:rPr lang="zh-CN" altLang="en-US"/>
              <a:t>相对保留：语言理解较好，书写能力受损（但比口语稍好）</a:t>
            </a:r>
            <a:endParaRPr lang="zh-CN" altLang="en-US"/>
          </a:p>
          <a:p>
            <a:r>
              <a:rPr lang="zh-CN" altLang="en-US"/>
              <a:t>机制：运动性语言中枢破坏</a:t>
            </a:r>
            <a:r>
              <a:rPr lang="en-US" altLang="en-US"/>
              <a:t>→</a:t>
            </a:r>
            <a:r>
              <a:rPr lang="zh-CN" altLang="en-US"/>
              <a:t>发音编程障碍</a:t>
            </a:r>
            <a:endParaRPr lang="zh-CN" altLang="en-US"/>
          </a:p>
          <a:p>
            <a:r>
              <a:rPr lang="en-US" altLang="zh-CN"/>
              <a:t>2. </a:t>
            </a:r>
            <a:r>
              <a:rPr lang="zh-CN" altLang="en-US"/>
              <a:t>额叶动力性失语（经皮质运动性失语）</a:t>
            </a:r>
            <a:endParaRPr lang="zh-CN" altLang="en-US"/>
          </a:p>
          <a:p>
            <a:r>
              <a:rPr lang="zh-CN" altLang="en-US"/>
              <a:t>临床表现：</a:t>
            </a:r>
            <a:endParaRPr lang="en-US" altLang="zh-CN"/>
          </a:p>
          <a:p>
            <a:r>
              <a:rPr lang="zh-CN" altLang="en-US"/>
              <a:t>语言启动困难：自发语言极少，需外界提示（如问：</a:t>
            </a:r>
            <a:r>
              <a:rPr lang="en-US" altLang="zh-CN"/>
              <a:t>“</a:t>
            </a:r>
            <a:r>
              <a:rPr lang="zh-CN" altLang="en-US"/>
              <a:t>你今天吃饭了吗？</a:t>
            </a:r>
            <a:r>
              <a:rPr lang="en-US" altLang="zh-CN"/>
              <a:t>”</a:t>
            </a:r>
            <a:r>
              <a:rPr lang="zh-CN" altLang="en-US"/>
              <a:t>答：</a:t>
            </a:r>
            <a:r>
              <a:rPr lang="en-US" altLang="zh-CN"/>
              <a:t>“</a:t>
            </a:r>
            <a:r>
              <a:rPr lang="zh-CN" altLang="en-US"/>
              <a:t>吃了</a:t>
            </a:r>
            <a:r>
              <a:rPr lang="en-US" altLang="zh-CN"/>
              <a:t>”</a:t>
            </a:r>
            <a:r>
              <a:rPr lang="zh-CN" altLang="en-US"/>
              <a:t>）</a:t>
            </a:r>
            <a:endParaRPr lang="en-US" altLang="zh-CN"/>
          </a:p>
          <a:p>
            <a:r>
              <a:rPr lang="zh-CN" altLang="en-US"/>
              <a:t>复述保留：可完整复述长句（与</a:t>
            </a:r>
            <a:r>
              <a:rPr lang="en-US" altLang="zh-CN"/>
              <a:t>Broca</a:t>
            </a:r>
            <a:r>
              <a:rPr lang="zh-CN" altLang="en-US"/>
              <a:t>失语的关键区别）</a:t>
            </a:r>
            <a:endParaRPr lang="en-US" altLang="zh-CN"/>
          </a:p>
          <a:p>
            <a:r>
              <a:rPr lang="zh-CN" altLang="en-US"/>
              <a:t>书写障碍：与口语类似，书写启动困难</a:t>
            </a:r>
            <a:endParaRPr lang="zh-CN" altLang="en-US"/>
          </a:p>
          <a:p>
            <a:r>
              <a:rPr lang="zh-CN" altLang="en-US"/>
              <a:t>机制：语言动力系统受损</a:t>
            </a:r>
            <a:r>
              <a:rPr lang="en-US" altLang="en-US"/>
              <a:t>→</a:t>
            </a:r>
            <a:r>
              <a:rPr lang="zh-CN" altLang="en-US"/>
              <a:t>无法自主启动语言计划</a:t>
            </a:r>
            <a:endParaRPr lang="zh-CN" altLang="en-US"/>
          </a:p>
          <a:p>
            <a:r>
              <a:rPr lang="en-US" altLang="zh-CN"/>
              <a:t>3. </a:t>
            </a:r>
            <a:r>
              <a:rPr lang="zh-CN" altLang="en-US"/>
              <a:t>语言流畅度异常</a:t>
            </a:r>
            <a:endParaRPr lang="zh-CN" altLang="en-US"/>
          </a:p>
          <a:p>
            <a:r>
              <a:rPr lang="zh-CN" altLang="en-US"/>
              <a:t>临床表现：</a:t>
            </a:r>
            <a:endParaRPr lang="en-US" altLang="zh-CN"/>
          </a:p>
          <a:p>
            <a:r>
              <a:rPr lang="zh-CN" altLang="en-US"/>
              <a:t>语言中断：说话突然停顿，找不到词（非语法错误）</a:t>
            </a:r>
            <a:endParaRPr lang="en-US" altLang="zh-CN"/>
          </a:p>
          <a:p>
            <a:r>
              <a:rPr lang="zh-CN" altLang="en-US"/>
              <a:t>重复性语言：无意义重复单词（如</a:t>
            </a:r>
            <a:r>
              <a:rPr lang="en-US" altLang="zh-CN"/>
              <a:t>“</a:t>
            </a:r>
            <a:r>
              <a:rPr lang="zh-CN" altLang="en-US"/>
              <a:t>那个</a:t>
            </a:r>
            <a:r>
              <a:rPr lang="en-US" altLang="zh-CN"/>
              <a:t>…</a:t>
            </a:r>
            <a:r>
              <a:rPr lang="zh-CN" altLang="en-US"/>
              <a:t>那个</a:t>
            </a:r>
            <a:r>
              <a:rPr lang="en-US" altLang="zh-CN"/>
              <a:t>…”</a:t>
            </a:r>
            <a:r>
              <a:rPr lang="zh-CN" altLang="en-US"/>
              <a:t>）</a:t>
            </a:r>
            <a:endParaRPr lang="en-US" altLang="zh-CN"/>
          </a:p>
          <a:p>
            <a:r>
              <a:rPr lang="zh-CN" altLang="en-US"/>
              <a:t>韵律异常：语调平淡，缺乏节奏</a:t>
            </a:r>
            <a:endParaRPr lang="zh-CN" altLang="en-US"/>
          </a:p>
          <a:p>
            <a:r>
              <a:rPr lang="zh-CN" altLang="en-US"/>
              <a:t>机制：运动程序整合障碍</a:t>
            </a:r>
            <a:r>
              <a:rPr lang="en-US" altLang="en-US"/>
              <a:t>→</a:t>
            </a:r>
            <a:r>
              <a:rPr lang="zh-CN" altLang="en-US"/>
              <a:t>语言流畅性破坏</a:t>
            </a:r>
            <a:endParaRPr lang="zh-CN" altLang="en-US"/>
          </a:p>
          <a:p>
            <a:r>
              <a:rPr lang="en-US" altLang="zh-CN"/>
              <a:t>4.</a:t>
            </a:r>
            <a:r>
              <a:rPr lang="zh-CN" altLang="en-US"/>
              <a:t>失写</a:t>
            </a:r>
            <a:r>
              <a:rPr lang="zh-CN" altLang="en-US"/>
              <a:t>症</a:t>
            </a:r>
            <a:endParaRPr lang="zh-CN" altLang="en-US"/>
          </a:p>
          <a:p>
            <a:r>
              <a:rPr lang="zh-CN" altLang="en-US"/>
              <a:t>临床表现：</a:t>
            </a:r>
            <a:endParaRPr lang="en-US" altLang="zh-CN"/>
          </a:p>
          <a:p>
            <a:r>
              <a:rPr lang="zh-CN" altLang="en-US"/>
              <a:t>空间性失写：字母堆叠、行距混乱（右额叶损伤也可能出现）</a:t>
            </a:r>
            <a:endParaRPr lang="en-US" altLang="zh-CN"/>
          </a:p>
          <a:p>
            <a:r>
              <a:rPr lang="zh-CN" altLang="en-US"/>
              <a:t>运动性失写：书写笨拙、笔画错误（伴</a:t>
            </a:r>
            <a:r>
              <a:rPr lang="en-US" altLang="zh-CN"/>
              <a:t>Broca</a:t>
            </a:r>
            <a:r>
              <a:rPr lang="zh-CN" altLang="en-US"/>
              <a:t>失语时）</a:t>
            </a:r>
            <a:endParaRPr lang="en-US" altLang="zh-CN"/>
          </a:p>
          <a:p>
            <a:r>
              <a:rPr lang="zh-CN" altLang="en-US"/>
              <a:t>纯失写：可口语表达，但无法书写（罕见，需排除顶叶病变）</a:t>
            </a:r>
            <a:endParaRPr lang="zh-CN" altLang="en-US"/>
          </a:p>
          <a:p>
            <a:r>
              <a:rPr lang="zh-CN" altLang="en-US"/>
              <a:t>机制：书写运动程序或空间规划能力受损</a:t>
            </a:r>
            <a:endParaRPr lang="zh-CN" altLang="en-US"/>
          </a:p>
          <a:p>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额叶，尤其是前额叶皮层（</a:t>
            </a:r>
            <a:r>
              <a:rPr lang="en-US" altLang="zh-CN"/>
              <a:t>PFC</a:t>
            </a:r>
            <a:r>
              <a:rPr lang="zh-CN" altLang="en-US"/>
              <a:t>），被誉为大脑的</a:t>
            </a:r>
            <a:r>
              <a:rPr lang="en-US" altLang="zh-CN"/>
              <a:t>“</a:t>
            </a:r>
            <a:r>
              <a:rPr lang="zh-CN" altLang="en-US"/>
              <a:t>指挥中心</a:t>
            </a:r>
            <a:r>
              <a:rPr lang="en-US" altLang="zh-CN"/>
              <a:t>”</a:t>
            </a:r>
            <a:r>
              <a:rPr lang="zh-CN" altLang="en-US"/>
              <a:t>，负责最高级的认知功能。它不仅让我们能够规划未来、控制冲动，还能灵活适应变化、记住关键信息，并保持专注。可以说，人类的理性思考、决策能力和社会行为，都深深依赖于额叶的高效运作。一旦额叶受损，即使基本的感知和运动功能完好，患者也可能陷入混乱，根据宋迎（</a:t>
            </a:r>
            <a:r>
              <a:rPr lang="en-US" altLang="zh-CN"/>
              <a:t>2014</a:t>
            </a:r>
            <a:r>
              <a:rPr lang="zh-CN" altLang="en-US"/>
              <a:t>）的研究，所有脑损伤部位中，额叶损伤患者的认知障碍概率为最高，达到了</a:t>
            </a:r>
            <a:r>
              <a:rPr lang="en-US" altLang="zh-CN"/>
              <a:t>94.1%</a:t>
            </a:r>
            <a:r>
              <a:rPr lang="zh-CN" altLang="en-US"/>
              <a:t>。</a:t>
            </a:r>
            <a:r>
              <a:rPr lang="zh-CN" altLang="en-US"/>
              <a:t>额叶损伤患者无法制定计划、容易分心，甚至丧失自我监控能力。接下来，让我们深入探索额叶如何具体调控这些认知核心功能。</a:t>
            </a:r>
            <a:endParaRPr lang="zh-CN" altLang="en-US"/>
          </a:p>
          <a:p>
            <a:endParaRPr lang="zh-CN" altLang="en-US"/>
          </a:p>
          <a:p>
            <a:r>
              <a:rPr lang="zh-CN" altLang="en-US"/>
              <a:t>宋迎</a:t>
            </a:r>
            <a:r>
              <a:rPr lang="en-US" altLang="zh-CN"/>
              <a:t>. (2014). </a:t>
            </a:r>
            <a:r>
              <a:rPr lang="zh-CN" altLang="en-US"/>
              <a:t>缺血性脑卒中患者认知功能障碍与病灶部位的相关性分析</a:t>
            </a:r>
            <a:r>
              <a:rPr lang="en-US" altLang="zh-CN"/>
              <a:t> [</a:t>
            </a:r>
            <a:r>
              <a:rPr lang="zh-CN" altLang="en-US"/>
              <a:t>硕士学位论文</a:t>
            </a:r>
            <a:r>
              <a:rPr lang="en-US" altLang="zh-CN"/>
              <a:t>]. </a:t>
            </a:r>
            <a:r>
              <a:rPr lang="zh-CN" altLang="en-US"/>
              <a:t>天津医科大学</a:t>
            </a:r>
            <a:r>
              <a:rPr lang="en-US" altLang="zh-CN"/>
              <a:t>.</a:t>
            </a:r>
            <a:endParaRPr lang="en-US" altLang="zh-CN"/>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en-US" altLang="zh-CN"/>
              <a:t>1.</a:t>
            </a:r>
            <a:r>
              <a:rPr lang="zh-CN" altLang="en-US"/>
              <a:t>计划与执行</a:t>
            </a:r>
            <a:endParaRPr lang="en-US" altLang="zh-CN"/>
          </a:p>
          <a:p>
            <a:r>
              <a:rPr lang="zh-CN" altLang="en-US"/>
              <a:t>计划：前额叶背外侧（</a:t>
            </a:r>
            <a:r>
              <a:rPr lang="en-US" altLang="zh-CN"/>
              <a:t>DLPFC</a:t>
            </a:r>
            <a:r>
              <a:rPr lang="zh-CN" altLang="en-US"/>
              <a:t>）帮助我们将大目标分解为可行步骤。</a:t>
            </a:r>
            <a:endParaRPr lang="en-US" altLang="zh-CN"/>
          </a:p>
          <a:p>
            <a:r>
              <a:rPr lang="zh-CN" altLang="en-US"/>
              <a:t>认知灵活性：额叶眼区（</a:t>
            </a:r>
            <a:r>
              <a:rPr lang="en-US" altLang="zh-CN"/>
              <a:t>8</a:t>
            </a:r>
            <a:r>
              <a:rPr lang="zh-CN" altLang="en-US"/>
              <a:t>区）让我们能快速切换任务（如从开车转为聊天）。</a:t>
            </a:r>
            <a:endParaRPr lang="en-US" altLang="zh-CN"/>
          </a:p>
          <a:p>
            <a:r>
              <a:rPr lang="zh-CN" altLang="en-US"/>
              <a:t>工作记忆：</a:t>
            </a:r>
            <a:r>
              <a:rPr lang="en-US" altLang="zh-CN"/>
              <a:t>DLPFC</a:t>
            </a:r>
            <a:r>
              <a:rPr lang="zh-CN" altLang="en-US"/>
              <a:t>像</a:t>
            </a:r>
            <a:r>
              <a:rPr lang="en-US" altLang="zh-CN"/>
              <a:t>“</a:t>
            </a:r>
            <a:r>
              <a:rPr lang="zh-CN" altLang="en-US"/>
              <a:t>大脑便签本</a:t>
            </a:r>
            <a:r>
              <a:rPr lang="en-US" altLang="zh-CN"/>
              <a:t>”</a:t>
            </a:r>
            <a:r>
              <a:rPr lang="zh-CN" altLang="en-US"/>
              <a:t>，临时存储电话号码等信息。</a:t>
            </a:r>
            <a:endParaRPr lang="en-US" altLang="zh-CN"/>
          </a:p>
          <a:p>
            <a:r>
              <a:rPr lang="zh-CN" altLang="en-US"/>
              <a:t>抑制控制与自我监控：眶额皮层（</a:t>
            </a:r>
            <a:r>
              <a:rPr lang="en-US" altLang="zh-CN"/>
              <a:t>OFC</a:t>
            </a:r>
            <a:r>
              <a:rPr lang="zh-CN" altLang="en-US"/>
              <a:t>）阻止冲动行为（如忍住不打断别人说话）。</a:t>
            </a:r>
            <a:endParaRPr lang="en-US" altLang="zh-CN"/>
          </a:p>
          <a:p>
            <a:r>
              <a:rPr lang="en-US" altLang="zh-CN"/>
              <a:t>2.</a:t>
            </a:r>
            <a:r>
              <a:rPr lang="zh-CN" altLang="en-US"/>
              <a:t>记忆力</a:t>
            </a:r>
            <a:endParaRPr lang="en-US" altLang="zh-CN"/>
          </a:p>
          <a:p>
            <a:r>
              <a:rPr lang="zh-CN" altLang="en-US"/>
              <a:t>工作记忆：</a:t>
            </a:r>
            <a:r>
              <a:rPr lang="en-US" altLang="zh-CN"/>
              <a:t>DLPFC</a:t>
            </a:r>
            <a:r>
              <a:rPr lang="zh-CN" altLang="en-US"/>
              <a:t>维持</a:t>
            </a:r>
            <a:r>
              <a:rPr lang="en-US" altLang="zh-CN"/>
              <a:t>“</a:t>
            </a:r>
            <a:r>
              <a:rPr lang="zh-CN" altLang="en-US"/>
              <a:t>在线信息</a:t>
            </a:r>
            <a:r>
              <a:rPr lang="en-US" altLang="zh-CN"/>
              <a:t>”</a:t>
            </a:r>
            <a:r>
              <a:rPr lang="zh-CN" altLang="en-US"/>
              <a:t>（如心算时记住数字）。</a:t>
            </a:r>
            <a:endParaRPr lang="en-US" altLang="zh-CN"/>
          </a:p>
          <a:p>
            <a:r>
              <a:rPr lang="zh-CN" altLang="en-US"/>
              <a:t>期待性记忆：前扣带回（</a:t>
            </a:r>
            <a:r>
              <a:rPr lang="en-US" altLang="zh-CN"/>
              <a:t>ACC</a:t>
            </a:r>
            <a:r>
              <a:rPr lang="zh-CN" altLang="en-US"/>
              <a:t>）提醒未来任务（如</a:t>
            </a:r>
            <a:r>
              <a:rPr lang="en-US" altLang="zh-CN"/>
              <a:t>“</a:t>
            </a:r>
            <a:r>
              <a:rPr lang="zh-CN" altLang="en-US"/>
              <a:t>下班后买牛奶</a:t>
            </a:r>
            <a:r>
              <a:rPr lang="en-US" altLang="zh-CN"/>
              <a:t>”</a:t>
            </a:r>
            <a:r>
              <a:rPr lang="zh-CN" altLang="en-US"/>
              <a:t>）。</a:t>
            </a:r>
            <a:endParaRPr lang="en-US" altLang="zh-CN"/>
          </a:p>
          <a:p>
            <a:r>
              <a:rPr lang="zh-CN" altLang="en-US"/>
              <a:t>控制干扰：抑制无关信息（如嘈杂环境中专注听讲）。</a:t>
            </a:r>
            <a:endParaRPr lang="en-US" altLang="zh-CN"/>
          </a:p>
          <a:p>
            <a:r>
              <a:rPr lang="zh-CN" altLang="en-US"/>
              <a:t>抑制优势反应：抵抗习惯干扰（如用新密码覆盖旧记忆）。</a:t>
            </a:r>
            <a:endParaRPr lang="en-US" altLang="zh-CN"/>
          </a:p>
          <a:p>
            <a:r>
              <a:rPr lang="en-US" altLang="zh-CN"/>
              <a:t>3.</a:t>
            </a:r>
            <a:r>
              <a:rPr lang="zh-CN" altLang="en-US"/>
              <a:t>注意力</a:t>
            </a:r>
            <a:endParaRPr lang="en-US" altLang="zh-CN"/>
          </a:p>
          <a:p>
            <a:r>
              <a:rPr lang="zh-CN" altLang="en-US"/>
              <a:t>选择性注意：顶额网络过滤干扰（如听课忽略手机通知）。</a:t>
            </a:r>
            <a:endParaRPr lang="en-US" altLang="zh-CN"/>
          </a:p>
          <a:p>
            <a:r>
              <a:rPr lang="zh-CN" altLang="en-US"/>
              <a:t>持续注意：右额叶维持长时间专注（如完成冗长报告）。</a:t>
            </a:r>
            <a:endParaRPr lang="en-US" altLang="zh-CN"/>
          </a:p>
          <a:p>
            <a:r>
              <a:rPr lang="zh-CN" altLang="en-US"/>
              <a:t>分配性注意：多任务处理（如边做饭边接电话）。</a:t>
            </a:r>
            <a:endParaRPr lang="zh-CN" altLang="en-US"/>
          </a:p>
          <a:p>
            <a:endParaRPr lang="zh-CN" altLang="en-US"/>
          </a:p>
          <a:p>
            <a:r>
              <a:rPr lang="zh-CN" altLang="en-US"/>
              <a:t>它们的协作让我们既能深谋远虑，又能随机应变。例如：为什么我们总忘记带钥匙？</a:t>
            </a:r>
            <a:r>
              <a:rPr lang="zh-CN" altLang="en-US"/>
              <a:t>就是因为额叶的期待性记忆罢工了</a:t>
            </a:r>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额叶就像我们大脑里的</a:t>
            </a:r>
            <a:r>
              <a:rPr lang="en-US" altLang="zh-CN"/>
              <a:t>“</a:t>
            </a:r>
            <a:r>
              <a:rPr lang="zh-CN" altLang="en-US"/>
              <a:t>总指挥</a:t>
            </a:r>
            <a:r>
              <a:rPr lang="en-US" altLang="zh-CN"/>
              <a:t>”</a:t>
            </a:r>
            <a:r>
              <a:rPr lang="zh-CN" altLang="en-US"/>
              <a:t>，尤其是前额叶，它管着我们的性格、情绪和社交能力。</a:t>
            </a:r>
            <a:endParaRPr lang="en-US" altLang="zh-CN"/>
          </a:p>
          <a:p>
            <a:r>
              <a:rPr lang="zh-CN" altLang="en-US"/>
              <a:t>理性决策：前额叶帮你克制冲动，比如忍住不骂人、不暴饮暴食。如果这里受伤，人可能会变得暴躁或做事不计后果（就像幻灯片</a:t>
            </a:r>
            <a:r>
              <a:rPr lang="zh-CN" altLang="en-US"/>
              <a:t>中著名的</a:t>
            </a:r>
            <a:r>
              <a:rPr lang="en-US" altLang="zh-CN"/>
              <a:t>“</a:t>
            </a:r>
            <a:r>
              <a:rPr lang="zh-CN" altLang="en-US"/>
              <a:t>菲尼亚斯</a:t>
            </a:r>
            <a:r>
              <a:rPr lang="en-US" altLang="zh-CN"/>
              <a:t>·</a:t>
            </a:r>
            <a:r>
              <a:rPr lang="zh-CN" altLang="en-US"/>
              <a:t>盖奇</a:t>
            </a:r>
            <a:r>
              <a:rPr lang="en-US" altLang="zh-CN"/>
              <a:t>”</a:t>
            </a:r>
            <a:r>
              <a:rPr lang="zh-CN" altLang="en-US"/>
              <a:t>病例，他被铁棍穿透前额叶后，从稳重可靠变成了粗鲁任性）。</a:t>
            </a:r>
            <a:endParaRPr lang="en-US" altLang="zh-CN"/>
          </a:p>
          <a:p>
            <a:r>
              <a:rPr lang="zh-CN" altLang="en-US"/>
              <a:t>共情能力：眼眶后面的额叶（眶额皮层）负责理解他人感受。这部分受损后，人可能会变得冷漠、开不合时宜的玩笑，甚至无视社会规则。</a:t>
            </a:r>
            <a:endParaRPr lang="en-US" altLang="zh-CN"/>
          </a:p>
          <a:p>
            <a:r>
              <a:rPr lang="zh-CN" altLang="en-US"/>
              <a:t>人格基础：额叶发育不良</a:t>
            </a:r>
            <a:r>
              <a:rPr lang="en-US" altLang="zh-CN"/>
              <a:t>xi</a:t>
            </a:r>
            <a:r>
              <a:rPr lang="zh-CN" altLang="en-US"/>
              <a:t>或受损（如外伤、痴呆）可能导致性格大变，比如从开朗变得孤僻，或从谨慎变得冒险。</a:t>
            </a:r>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顶叶是大脑的</a:t>
            </a:r>
            <a:r>
              <a:rPr lang="en-US" altLang="zh-CN"/>
              <a:t>"</a:t>
            </a:r>
            <a:r>
              <a:rPr lang="zh-CN" altLang="en-US"/>
              <a:t>信息整合中心</a:t>
            </a:r>
            <a:r>
              <a:rPr lang="en-US" altLang="zh-CN"/>
              <a:t>"</a:t>
            </a:r>
            <a:r>
              <a:rPr lang="zh-CN" altLang="en-US"/>
              <a:t>，主要负责空间感知、触觉处理和身体定位。它能让你闭眼也能摸出钥匙的形状、判断物体的远近，甚至完成系鞋带这样的精细动作。顶叶损伤可能导致无法辨认左右、忽视一侧身体（如中风后只梳半边头发）。</a:t>
            </a:r>
            <a:endParaRPr lang="zh-CN" altLang="en-US"/>
          </a:p>
          <a:p>
            <a:endParaRPr lang="en-US" altLang="zh-CN"/>
          </a:p>
          <a:p>
            <a:r>
              <a:rPr lang="zh-CN" altLang="en-US"/>
              <a:t>与前面我们所</a:t>
            </a:r>
            <a:r>
              <a:rPr lang="zh-CN" altLang="en-US"/>
              <a:t>讲的额叶不同的</a:t>
            </a:r>
            <a:r>
              <a:rPr lang="zh-CN" altLang="en-US"/>
              <a:t>是，顶叶更专注于</a:t>
            </a:r>
            <a:r>
              <a:rPr lang="en-US" altLang="zh-CN"/>
              <a:t>"</a:t>
            </a:r>
            <a:r>
              <a:rPr lang="zh-CN" altLang="en-US"/>
              <a:t>当下感知</a:t>
            </a:r>
            <a:r>
              <a:rPr lang="en-US" altLang="zh-CN"/>
              <a:t>"</a:t>
            </a:r>
            <a:r>
              <a:rPr lang="zh-CN" altLang="en-US"/>
              <a:t>（如身体在哪里、摸到什么），而额叶则负责</a:t>
            </a:r>
            <a:r>
              <a:rPr lang="en-US" altLang="zh-CN"/>
              <a:t>"</a:t>
            </a:r>
            <a:r>
              <a:rPr lang="zh-CN" altLang="en-US"/>
              <a:t>未来规划</a:t>
            </a:r>
            <a:r>
              <a:rPr lang="en-US" altLang="zh-CN"/>
              <a:t>"</a:t>
            </a:r>
            <a:r>
              <a:rPr lang="zh-CN" altLang="en-US"/>
              <a:t>（如决定下一步动作或控制冲动）。</a:t>
            </a:r>
            <a:endParaRPr lang="zh-CN" altLang="en-US"/>
          </a:p>
          <a:p>
            <a:pPr marL="24765" algn="l" rtl="0" eaLnBrk="0">
              <a:lnSpc>
                <a:spcPct val="88000"/>
              </a:lnSpc>
            </a:pPr>
            <a:endParaRPr lang="zh-CN" b="1" kern="0" spc="5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sym typeface="+mn-ea"/>
            </a:endParaRPr>
          </a:p>
          <a:p>
            <a:pPr marL="24765" algn="l" rtl="0" eaLnBrk="0">
              <a:lnSpc>
                <a:spcPct val="88000"/>
              </a:lnSpc>
            </a:pPr>
            <a:r>
              <a:rPr lang="zh-CN" b="1" kern="0" spc="5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sym typeface="+mn-ea"/>
              </a:rPr>
              <a:t>下面我们将从</a:t>
            </a:r>
            <a:r>
              <a:rPr b="1" kern="0" spc="5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sym typeface="+mn-ea"/>
              </a:rPr>
              <a:t>躯体感知觉</a:t>
            </a:r>
            <a:r>
              <a:rPr lang="zh-CN" b="1" kern="0" spc="50" dirty="0">
                <a:solidFill>
                  <a:srgbClr val="000000">
                    <a:alpha val="100000"/>
                  </a:srgbClr>
                </a:solidFill>
                <a:latin typeface="Microsoft JhengHei" panose="020B0604030504040204" charset="-120"/>
                <a:ea typeface="宋体" pitchFamily="2" charset="-122"/>
                <a:cs typeface="Microsoft JhengHei" panose="020B0604030504040204" charset="-120"/>
                <a:sym typeface="+mn-ea"/>
              </a:rPr>
              <a:t>，</a:t>
            </a:r>
            <a:r>
              <a:rPr b="1" kern="0" spc="9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sym typeface="+mn-ea"/>
              </a:rPr>
              <a:t>感觉间联合</a:t>
            </a:r>
            <a:r>
              <a:rPr lang="zh-CN" b="1" kern="0" spc="90" dirty="0">
                <a:solidFill>
                  <a:srgbClr val="000000">
                    <a:alpha val="100000"/>
                  </a:srgbClr>
                </a:solidFill>
                <a:latin typeface="Microsoft JhengHei" panose="020B0604030504040204" charset="-120"/>
                <a:ea typeface="宋体" pitchFamily="2" charset="-122"/>
                <a:cs typeface="Microsoft JhengHei" panose="020B0604030504040204" charset="-120"/>
                <a:sym typeface="+mn-ea"/>
              </a:rPr>
              <a:t>，</a:t>
            </a:r>
            <a:r>
              <a:rPr b="1" kern="0" spc="9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sym typeface="+mn-ea"/>
              </a:rPr>
              <a:t>空间认知</a:t>
            </a:r>
            <a:r>
              <a:rPr lang="zh-CN" b="1" kern="0" spc="90" dirty="0">
                <a:solidFill>
                  <a:srgbClr val="000000">
                    <a:alpha val="100000"/>
                  </a:srgbClr>
                </a:solidFill>
                <a:latin typeface="Microsoft JhengHei" panose="020B0604030504040204" charset="-120"/>
                <a:ea typeface="宋体" pitchFamily="2" charset="-122"/>
                <a:cs typeface="Microsoft JhengHei" panose="020B0604030504040204" charset="-120"/>
                <a:sym typeface="+mn-ea"/>
              </a:rPr>
              <a:t>，</a:t>
            </a:r>
            <a:r>
              <a:rPr b="1" kern="0" spc="6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sym typeface="+mn-ea"/>
              </a:rPr>
              <a:t>结构能力</a:t>
            </a:r>
            <a:r>
              <a:rPr lang="zh-CN" b="1" kern="0" spc="6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sym typeface="+mn-ea"/>
              </a:rPr>
              <a:t>四个部分讲解下顶叶的功能和损伤机制</a:t>
            </a:r>
            <a:endParaRPr b="1" dirty="0">
              <a:latin typeface="Microsoft JhengHei" panose="020B0604030504040204" charset="-120"/>
              <a:ea typeface="Microsoft JhengHei" panose="020B0604030504040204" charset="-120"/>
              <a:cs typeface="Microsoft JhengHei" panose="020B0604030504040204" charset="-120"/>
            </a:endParaRPr>
          </a:p>
          <a:p>
            <a:endParaRPr lang="zh-CN" altLang="en-US" b="1"/>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顶叶是大脑的</a:t>
            </a:r>
            <a:r>
              <a:rPr lang="en-US" altLang="zh-CN"/>
              <a:t>"</a:t>
            </a:r>
            <a:r>
              <a:rPr lang="zh-CN" altLang="en-US"/>
              <a:t>身体地图师</a:t>
            </a:r>
            <a:r>
              <a:rPr lang="en-US" altLang="zh-CN"/>
              <a:t>"</a:t>
            </a:r>
            <a:r>
              <a:rPr lang="zh-CN" altLang="en-US"/>
              <a:t>，专门负责处理全身的触觉、温度、疼痛等感觉信息。它的主要功能包括：</a:t>
            </a:r>
            <a:endParaRPr lang="en-US" altLang="zh-CN"/>
          </a:p>
          <a:p>
            <a:r>
              <a:rPr lang="zh-CN" altLang="en-US"/>
              <a:t>接收全身感觉信号（就像个感觉信息总站）</a:t>
            </a:r>
            <a:endParaRPr lang="en-US" altLang="zh-CN"/>
          </a:p>
          <a:p>
            <a:r>
              <a:rPr lang="zh-CN" altLang="en-US"/>
              <a:t>构建身体感知地图（让你不用看也知道手脚在哪）</a:t>
            </a:r>
            <a:endParaRPr lang="zh-CN" altLang="en-US"/>
          </a:p>
          <a:p>
            <a:r>
              <a:rPr lang="zh-CN" altLang="en-US"/>
              <a:t>整合触觉和空间信息（比如闭眼也能准确摸到鼻子）</a:t>
            </a:r>
            <a:endParaRPr lang="zh-CN" altLang="en-US"/>
          </a:p>
          <a:p>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sym typeface="+mn-ea"/>
              </a:rPr>
              <a:t>相对的</a:t>
            </a:r>
            <a:endParaRPr lang="zh-CN" altLang="en-US">
              <a:sym typeface="+mn-ea"/>
            </a:endParaRPr>
          </a:p>
          <a:p>
            <a:r>
              <a:rPr lang="zh-CN" altLang="en-US">
                <a:sym typeface="+mn-ea"/>
              </a:rPr>
              <a:t>如果顶叶受损那么则可能出现：</a:t>
            </a:r>
            <a:endParaRPr lang="en-US" altLang="zh-CN"/>
          </a:p>
          <a:p>
            <a:r>
              <a:rPr lang="zh-CN" altLang="en-US">
                <a:sym typeface="+mn-ea"/>
              </a:rPr>
              <a:t>感觉失灵（如半边身体麻木）</a:t>
            </a:r>
            <a:endParaRPr lang="en-US" altLang="zh-CN"/>
          </a:p>
          <a:p>
            <a:r>
              <a:rPr lang="zh-CN" altLang="en-US">
                <a:sym typeface="+mn-ea"/>
              </a:rPr>
              <a:t>无法辨认物体（闭眼摸不出钥匙）</a:t>
            </a:r>
            <a:endParaRPr lang="en-US" altLang="zh-CN"/>
          </a:p>
          <a:p>
            <a:r>
              <a:rPr lang="zh-CN" altLang="en-US">
                <a:sym typeface="+mn-ea"/>
              </a:rPr>
              <a:t>甚至忽略自己身体的一侧（比如只梳半边头发）</a:t>
            </a:r>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大脑皮质的</a:t>
            </a:r>
            <a:r>
              <a:rPr lang="en-US" altLang="zh-CN"/>
              <a:t>"</a:t>
            </a:r>
            <a:r>
              <a:rPr lang="zh-CN" altLang="en-US"/>
              <a:t>感觉区</a:t>
            </a:r>
            <a:r>
              <a:rPr lang="en-US" altLang="zh-CN"/>
              <a:t>"</a:t>
            </a:r>
            <a:r>
              <a:rPr lang="zh-CN" altLang="en-US"/>
              <a:t>和</a:t>
            </a:r>
            <a:r>
              <a:rPr lang="en-US" altLang="zh-CN"/>
              <a:t>"</a:t>
            </a:r>
            <a:r>
              <a:rPr lang="zh-CN" altLang="en-US"/>
              <a:t>运动区</a:t>
            </a:r>
            <a:r>
              <a:rPr lang="en-US" altLang="zh-CN"/>
              <a:t>"</a:t>
            </a:r>
            <a:r>
              <a:rPr lang="zh-CN" altLang="en-US"/>
              <a:t>就像公司的两个部门，但规模差别很大。在</a:t>
            </a:r>
            <a:r>
              <a:rPr lang="zh-CN" altLang="en-US" b="1"/>
              <a:t>侏儒脑图</a:t>
            </a:r>
            <a:r>
              <a:rPr lang="zh-CN" altLang="en-US"/>
              <a:t>里可以</a:t>
            </a:r>
            <a:r>
              <a:rPr lang="zh-CN" altLang="en-US"/>
              <a:t>看出，负责全身感觉（如触觉、疼痛、温度）的感觉皮质占了较大面积，特别是手、嘴唇等敏感部位对应的区域特别大</a:t>
            </a:r>
            <a:r>
              <a:rPr lang="en-US" altLang="zh-CN"/>
              <a:t>——</a:t>
            </a:r>
            <a:r>
              <a:rPr lang="zh-CN" altLang="en-US"/>
              <a:t>就像给重要业务分配了更多办公位。而运动皮质相对小一些，主要控制肌肉动作，虽然重要但不需要那么多</a:t>
            </a:r>
            <a:r>
              <a:rPr lang="en-US" altLang="zh-CN"/>
              <a:t>"</a:t>
            </a:r>
            <a:r>
              <a:rPr lang="zh-CN" altLang="en-US"/>
              <a:t>工位</a:t>
            </a:r>
            <a:r>
              <a:rPr lang="en-US" altLang="zh-CN"/>
              <a:t>"</a:t>
            </a:r>
            <a:r>
              <a:rPr lang="zh-CN" altLang="en-US"/>
              <a:t>。</a:t>
            </a:r>
            <a:endParaRPr lang="zh-CN" altLang="en-US"/>
          </a:p>
          <a:p>
            <a:endParaRPr lang="en-US" altLang="zh-CN"/>
          </a:p>
          <a:p>
            <a:r>
              <a:rPr lang="zh-CN" altLang="en-US"/>
              <a:t>有趣的是，这两个区域的分配和实际人体部位尺寸</a:t>
            </a:r>
            <a:r>
              <a:rPr lang="zh-CN" altLang="en-US"/>
              <a:t>分配都是的</a:t>
            </a:r>
            <a:r>
              <a:rPr lang="zh-CN" altLang="en-US"/>
              <a:t>相反的：手指、舌头在感觉皮质占很大位置（因为需要精细感知），而背部、大腿的区域很小；运动皮质也一样，控制手部精细动作的区域比控制躯干的区域大得多。这种</a:t>
            </a:r>
            <a:r>
              <a:rPr lang="en-US" altLang="zh-CN"/>
              <a:t>"</a:t>
            </a:r>
            <a:r>
              <a:rPr lang="zh-CN" altLang="en-US"/>
              <a:t>不成比例</a:t>
            </a:r>
            <a:r>
              <a:rPr lang="en-US" altLang="zh-CN"/>
              <a:t>"</a:t>
            </a:r>
            <a:r>
              <a:rPr lang="zh-CN" altLang="en-US"/>
              <a:t>的分配，反映出大脑把更多资源留给了需要精细操作的部位。</a:t>
            </a:r>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这张图展示的是我们身体的感觉信号是如何一步步传递到大脑的：</a:t>
            </a:r>
            <a:endParaRPr lang="zh-CN" altLang="en-US"/>
          </a:p>
          <a:p>
            <a:endParaRPr lang="en-US" altLang="zh-CN"/>
          </a:p>
          <a:p>
            <a:r>
              <a:rPr lang="zh-CN" altLang="en-US"/>
              <a:t>最初：皮肤、肌肉等部位的感受器（如触觉、痛觉）通过感觉神经（后根神经节）发出信号；</a:t>
            </a:r>
            <a:endParaRPr lang="en-US" altLang="zh-CN"/>
          </a:p>
          <a:p>
            <a:r>
              <a:rPr lang="zh-CN" altLang="en-US"/>
              <a:t>第二段：信号分两条路进入脊髓</a:t>
            </a:r>
            <a:r>
              <a:rPr lang="en-US" altLang="zh-CN"/>
              <a:t>——</a:t>
            </a:r>
            <a:r>
              <a:rPr lang="zh-CN" altLang="en-US"/>
              <a:t>精细触觉和本体觉走</a:t>
            </a:r>
            <a:r>
              <a:rPr lang="en-US" altLang="zh-CN"/>
              <a:t>"</a:t>
            </a:r>
            <a:r>
              <a:rPr lang="zh-CN" altLang="en-US"/>
              <a:t>后索</a:t>
            </a:r>
            <a:r>
              <a:rPr lang="en-US" altLang="zh-CN"/>
              <a:t>"</a:t>
            </a:r>
            <a:r>
              <a:rPr lang="zh-CN" altLang="en-US"/>
              <a:t>（薄束、楔束），痛温觉走</a:t>
            </a:r>
            <a:r>
              <a:rPr lang="en-US" altLang="zh-CN"/>
              <a:t>"</a:t>
            </a:r>
            <a:r>
              <a:rPr lang="zh-CN" altLang="en-US"/>
              <a:t>脊髓丘脑束</a:t>
            </a:r>
            <a:r>
              <a:rPr lang="en-US" altLang="zh-CN"/>
              <a:t>"</a:t>
            </a:r>
            <a:r>
              <a:rPr lang="zh-CN" altLang="en-US"/>
              <a:t>；</a:t>
            </a:r>
            <a:endParaRPr lang="en-US" altLang="zh-CN"/>
          </a:p>
          <a:p>
            <a:r>
              <a:rPr lang="zh-CN" altLang="en-US"/>
              <a:t>第三段：这些信号在丘脑（大脑的</a:t>
            </a:r>
            <a:r>
              <a:rPr lang="en-US" altLang="zh-CN"/>
              <a:t>"</a:t>
            </a:r>
            <a:r>
              <a:rPr lang="zh-CN" altLang="en-US"/>
              <a:t>感觉快递站</a:t>
            </a:r>
            <a:r>
              <a:rPr lang="en-US" altLang="zh-CN"/>
              <a:t>"</a:t>
            </a:r>
            <a:r>
              <a:rPr lang="zh-CN" altLang="en-US"/>
              <a:t>）换神经元；</a:t>
            </a:r>
            <a:endParaRPr lang="en-US" altLang="zh-CN"/>
          </a:p>
          <a:p>
            <a:r>
              <a:rPr lang="zh-CN" altLang="en-US"/>
              <a:t>最终：最终送达大脑顶叶的</a:t>
            </a:r>
            <a:r>
              <a:rPr lang="en-US" altLang="zh-CN"/>
              <a:t>"</a:t>
            </a:r>
            <a:r>
              <a:rPr lang="zh-CN" altLang="en-US"/>
              <a:t>中央后回</a:t>
            </a:r>
            <a:r>
              <a:rPr lang="en-US" altLang="zh-CN"/>
              <a:t>"</a:t>
            </a:r>
            <a:r>
              <a:rPr lang="zh-CN" altLang="en-US"/>
              <a:t>（专门处理感觉的区域）。</a:t>
            </a:r>
            <a:endParaRPr lang="en-US" altLang="zh-CN"/>
          </a:p>
          <a:p>
            <a:r>
              <a:rPr lang="zh-CN" altLang="en-US"/>
              <a:t>简单说，从皮肤刺痛到大脑感知，信号要爬脊髓、过丘脑，最后到顶叶报到。不同感觉走不同</a:t>
            </a:r>
            <a:r>
              <a:rPr lang="zh-CN" altLang="en-US"/>
              <a:t>路径，但最终都汇到大脑的</a:t>
            </a:r>
            <a:r>
              <a:rPr lang="en-US" altLang="zh-CN"/>
              <a:t>"</a:t>
            </a:r>
            <a:r>
              <a:rPr lang="zh-CN" altLang="en-US"/>
              <a:t>感觉总部</a:t>
            </a:r>
            <a:r>
              <a:rPr lang="en-US" altLang="zh-CN"/>
              <a:t>"</a:t>
            </a:r>
            <a:r>
              <a:rPr lang="zh-CN" altLang="en-US"/>
              <a:t>。</a:t>
            </a:r>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顶叶与躯体感觉传导通路中的</a:t>
            </a:r>
            <a:r>
              <a:rPr lang="en-US" altLang="zh-CN"/>
              <a:t> Aα</a:t>
            </a:r>
            <a:r>
              <a:rPr lang="zh-CN" altLang="en-US"/>
              <a:t>、</a:t>
            </a:r>
            <a:r>
              <a:rPr lang="en-US" altLang="zh-CN"/>
              <a:t>Aβ</a:t>
            </a:r>
            <a:r>
              <a:rPr lang="zh-CN" altLang="en-US"/>
              <a:t>、</a:t>
            </a:r>
            <a:r>
              <a:rPr lang="en-US" altLang="zh-CN"/>
              <a:t>Aδ</a:t>
            </a:r>
            <a:r>
              <a:rPr lang="zh-CN" altLang="en-US"/>
              <a:t>、</a:t>
            </a:r>
            <a:r>
              <a:rPr lang="en-US" altLang="zh-CN"/>
              <a:t>C</a:t>
            </a:r>
            <a:r>
              <a:rPr lang="zh-CN" altLang="en-US"/>
              <a:t>类神经纤维存在明确的层级处理关系，共同构建精细的躯体感知觉。</a:t>
            </a:r>
            <a:endParaRPr lang="zh-CN" altLang="en-US"/>
          </a:p>
          <a:p>
            <a:r>
              <a:rPr lang="zh-CN" altLang="en-US"/>
              <a:t>这些神经纤维</a:t>
            </a:r>
            <a:r>
              <a:rPr lang="zh-CN" altLang="en-US"/>
              <a:t>的分工让身体既能快速回避伤害，又能持续监控不适感。</a:t>
            </a:r>
            <a:endParaRPr lang="zh-CN" altLang="en-US"/>
          </a:p>
          <a:p>
            <a:r>
              <a:rPr lang="zh-CN" altLang="en-US"/>
              <a:t>纤维类型</a:t>
            </a:r>
            <a:r>
              <a:rPr lang="en-US" altLang="zh-CN"/>
              <a:t>	</a:t>
            </a:r>
            <a:r>
              <a:rPr lang="zh-CN" altLang="en-US"/>
              <a:t>直径</a:t>
            </a:r>
            <a:r>
              <a:rPr lang="en-US" altLang="zh-CN"/>
              <a:t> (μm)	</a:t>
            </a:r>
            <a:r>
              <a:rPr lang="zh-CN" altLang="en-US"/>
              <a:t>传导速度</a:t>
            </a:r>
            <a:r>
              <a:rPr lang="en-US" altLang="zh-CN"/>
              <a:t> (m/s)	</a:t>
            </a:r>
            <a:r>
              <a:rPr lang="zh-CN" altLang="en-US"/>
              <a:t>髓鞘化</a:t>
            </a:r>
            <a:r>
              <a:rPr lang="en-US" altLang="zh-CN"/>
              <a:t>	</a:t>
            </a:r>
            <a:r>
              <a:rPr lang="zh-CN" altLang="en-US"/>
              <a:t>主要功能</a:t>
            </a:r>
            <a:r>
              <a:rPr lang="en-US" altLang="zh-CN"/>
              <a:t>		</a:t>
            </a:r>
            <a:r>
              <a:rPr lang="zh-CN" altLang="en-US"/>
              <a:t>对应感受器</a:t>
            </a:r>
            <a:endParaRPr lang="zh-CN" altLang="en-US"/>
          </a:p>
          <a:p>
            <a:r>
              <a:rPr lang="en-US" altLang="zh-CN"/>
              <a:t>Aα	12-20	70-120	</a:t>
            </a:r>
            <a:r>
              <a:rPr lang="zh-CN" altLang="en-US"/>
              <a:t>是</a:t>
            </a:r>
            <a:r>
              <a:rPr lang="en-US" altLang="zh-CN"/>
              <a:t>	</a:t>
            </a:r>
            <a:r>
              <a:rPr lang="zh-CN" altLang="en-US"/>
              <a:t>骨骼肌运动、本体感觉</a:t>
            </a:r>
            <a:r>
              <a:rPr lang="en-US" altLang="zh-CN"/>
              <a:t>	</a:t>
            </a:r>
            <a:r>
              <a:rPr lang="zh-CN" altLang="en-US"/>
              <a:t>肌梭、腱器官</a:t>
            </a:r>
            <a:endParaRPr lang="zh-CN" altLang="en-US"/>
          </a:p>
          <a:p>
            <a:r>
              <a:rPr lang="en-US" altLang="zh-CN"/>
              <a:t>Aβ	5-12	30-70	</a:t>
            </a:r>
            <a:r>
              <a:rPr lang="zh-CN" altLang="en-US"/>
              <a:t>是</a:t>
            </a:r>
            <a:r>
              <a:rPr lang="en-US" altLang="zh-CN"/>
              <a:t>	</a:t>
            </a:r>
            <a:r>
              <a:rPr lang="zh-CN" altLang="en-US"/>
              <a:t>触压觉、振动觉</a:t>
            </a:r>
            <a:r>
              <a:rPr lang="en-US" altLang="zh-CN"/>
              <a:t>		</a:t>
            </a:r>
            <a:r>
              <a:rPr lang="zh-CN" altLang="en-US"/>
              <a:t>触觉小体、环层小体</a:t>
            </a:r>
            <a:endParaRPr lang="zh-CN" altLang="en-US"/>
          </a:p>
          <a:p>
            <a:r>
              <a:rPr lang="en-US" altLang="zh-CN"/>
              <a:t>Aδ	1-5	5-30	</a:t>
            </a:r>
            <a:r>
              <a:rPr lang="zh-CN" altLang="en-US"/>
              <a:t>薄髓鞘</a:t>
            </a:r>
            <a:r>
              <a:rPr lang="en-US" altLang="zh-CN"/>
              <a:t>	</a:t>
            </a:r>
            <a:r>
              <a:rPr lang="zh-CN" altLang="en-US"/>
              <a:t>快痛、温度觉（冷）</a:t>
            </a:r>
            <a:r>
              <a:rPr lang="en-US" altLang="zh-CN"/>
              <a:t>	</a:t>
            </a:r>
            <a:r>
              <a:rPr lang="zh-CN" altLang="en-US"/>
              <a:t>游离神经末梢</a:t>
            </a:r>
            <a:endParaRPr lang="zh-CN" altLang="en-US"/>
          </a:p>
          <a:p>
            <a:r>
              <a:rPr lang="en-US" altLang="zh-CN"/>
              <a:t>C	0.2-1.5	0.5-2	</a:t>
            </a:r>
            <a:r>
              <a:rPr lang="zh-CN" altLang="en-US"/>
              <a:t>无</a:t>
            </a:r>
            <a:r>
              <a:rPr lang="en-US" altLang="zh-CN"/>
              <a:t>	</a:t>
            </a:r>
            <a:r>
              <a:rPr lang="zh-CN" altLang="en-US"/>
              <a:t>慢痛、温度觉（热）、痒觉</a:t>
            </a:r>
            <a:r>
              <a:rPr lang="en-US" altLang="zh-CN"/>
              <a:t>	</a:t>
            </a:r>
            <a:r>
              <a:rPr lang="zh-CN" altLang="en-US"/>
              <a:t>游离神经末梢</a:t>
            </a:r>
            <a:endParaRPr lang="zh-CN" altLang="en-US"/>
          </a:p>
          <a:p>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顶叶就像大脑的</a:t>
            </a:r>
            <a:r>
              <a:rPr lang="en-US" altLang="zh-CN"/>
              <a:t>"</a:t>
            </a:r>
            <a:r>
              <a:rPr lang="zh-CN" altLang="en-US"/>
              <a:t>感觉信息整合中心</a:t>
            </a:r>
            <a:r>
              <a:rPr lang="en-US" altLang="zh-CN"/>
              <a:t>"</a:t>
            </a:r>
            <a:r>
              <a:rPr lang="zh-CN" altLang="en-US"/>
              <a:t>，负责将触觉、视觉、空间感等不同感官信息拼接成完整认知。比如摸到一个苹果，顶叶会把触觉的硬度、视觉的红色、记忆中的形状联合起来，让你瞬间认出它。如果顶叶受损，即使单项感觉正常（能摸到、能看到），大脑也无法将这些线索组合起来</a:t>
            </a:r>
            <a:r>
              <a:rPr lang="en-US" altLang="zh-CN"/>
              <a:t>——</a:t>
            </a:r>
            <a:r>
              <a:rPr lang="zh-CN" altLang="en-US"/>
              <a:t>就像拿到拼图的碎片却拼不出图案。</a:t>
            </a:r>
            <a:endParaRPr lang="zh-CN" altLang="en-US"/>
          </a:p>
          <a:p>
            <a:endParaRPr lang="zh-CN" altLang="en-US"/>
          </a:p>
          <a:p>
            <a:r>
              <a:rPr lang="zh-CN" altLang="en-US"/>
              <a:t>之前有一部电影叫做</a:t>
            </a:r>
            <a:r>
              <a:rPr kern="0" spc="-1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sym typeface="+mn-ea"/>
              </a:rPr>
              <a:t>失认症</a:t>
            </a:r>
            <a:r>
              <a:rPr lang="zh-CN" kern="0" spc="-120" dirty="0">
                <a:solidFill>
                  <a:srgbClr val="000000">
                    <a:alpha val="100000"/>
                  </a:srgbClr>
                </a:solidFill>
                <a:latin typeface="Microsoft JhengHei" panose="020B0604030504040204" charset="-120"/>
                <a:ea typeface="宋体" pitchFamily="2" charset="-122"/>
                <a:cs typeface="Microsoft JhengHei" panose="020B0604030504040204" charset="-120"/>
                <a:sym typeface="+mn-ea"/>
              </a:rPr>
              <a:t>，就是</a:t>
            </a:r>
            <a:r>
              <a:rPr lang="zh-CN" altLang="en-US"/>
              <a:t>讲述了女主角在目睹凶杀案后受伤患上人面失认症（脸盲症），无法辨认他人面孔。</a:t>
            </a:r>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阅读障碍：顶叶（尤其是左顶叶角回）损伤可能导致失读症，患者能看到文字却无法理解，就像字母在页面上</a:t>
            </a:r>
            <a:r>
              <a:rPr lang="en-US" altLang="zh-CN"/>
              <a:t>“</a:t>
            </a:r>
            <a:r>
              <a:rPr lang="zh-CN" altLang="en-US"/>
              <a:t>跳舞</a:t>
            </a:r>
            <a:r>
              <a:rPr lang="en-US" altLang="zh-CN"/>
              <a:t>”</a:t>
            </a:r>
            <a:r>
              <a:rPr lang="zh-CN" altLang="en-US"/>
              <a:t>，难以组合成有意义的单词。</a:t>
            </a:r>
            <a:endParaRPr lang="en-US" altLang="zh-CN"/>
          </a:p>
          <a:p>
            <a:r>
              <a:rPr lang="zh-CN" altLang="en-US"/>
              <a:t>定向障碍：右顶叶病变会让人丧失方向感，即使在熟悉的地方也会迷路，无法判断左右或绘制简单地图。</a:t>
            </a:r>
            <a:endParaRPr lang="en-US" altLang="zh-CN"/>
          </a:p>
          <a:p>
            <a:r>
              <a:rPr lang="zh-CN" altLang="en-US"/>
              <a:t>忽略症（单侧空间忽视）：常见于右顶叶损伤，患者完全</a:t>
            </a:r>
            <a:r>
              <a:rPr lang="en-US" altLang="zh-CN"/>
              <a:t>“</a:t>
            </a:r>
            <a:r>
              <a:rPr lang="zh-CN" altLang="en-US"/>
              <a:t>忽略</a:t>
            </a:r>
            <a:r>
              <a:rPr lang="en-US" altLang="zh-CN"/>
              <a:t>”</a:t>
            </a:r>
            <a:r>
              <a:rPr lang="zh-CN" altLang="en-US"/>
              <a:t>左侧空间，比如只吃盘子右边的饭，或化妆只画半边脸。</a:t>
            </a:r>
            <a:endParaRPr lang="en-US" altLang="zh-CN"/>
          </a:p>
          <a:p>
            <a:r>
              <a:rPr lang="zh-CN" altLang="en-US"/>
              <a:t>失算症：顶叶（特别是左顶叶）参与数字处理，损伤后会导致计算困难，甚至无法完成简单的加减法。</a:t>
            </a:r>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当顶叶受损时，患者可能出现结构失用症</a:t>
            </a:r>
            <a:r>
              <a:rPr lang="en-US" altLang="zh-CN"/>
              <a:t>——</a:t>
            </a:r>
            <a:r>
              <a:rPr lang="zh-CN" altLang="en-US"/>
              <a:t>即使肌肉力量正常，也无法完成需要空间规划的动作，</a:t>
            </a:r>
            <a:endParaRPr lang="zh-CN" altLang="en-US"/>
          </a:p>
          <a:p>
            <a:r>
              <a:rPr lang="zh-CN" altLang="en-US"/>
              <a:t>比如：</a:t>
            </a:r>
            <a:endParaRPr lang="en-US" altLang="zh-CN"/>
          </a:p>
          <a:p>
            <a:r>
              <a:rPr lang="zh-CN" altLang="en-US"/>
              <a:t>画不出简单的几何图形（如立方体）</a:t>
            </a:r>
            <a:endParaRPr lang="en-US" altLang="zh-CN"/>
          </a:p>
          <a:p>
            <a:r>
              <a:rPr lang="zh-CN" altLang="en-US"/>
              <a:t>拼不齐积木或拼图</a:t>
            </a:r>
            <a:endParaRPr lang="en-US" altLang="zh-CN"/>
          </a:p>
          <a:p>
            <a:r>
              <a:rPr lang="zh-CN" altLang="en-US"/>
              <a:t>穿衣时搞错袖子与衣领的对应关系</a:t>
            </a:r>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颞叶是大脑的</a:t>
            </a:r>
            <a:r>
              <a:rPr lang="en-US" altLang="zh-CN"/>
              <a:t>"</a:t>
            </a:r>
            <a:r>
              <a:rPr lang="zh-CN" altLang="en-US"/>
              <a:t>多功能处理器</a:t>
            </a:r>
            <a:r>
              <a:rPr lang="en-US" altLang="zh-CN"/>
              <a:t>"</a:t>
            </a:r>
            <a:r>
              <a:rPr lang="zh-CN" altLang="en-US"/>
              <a:t>：它的内侧（海马）像记忆的</a:t>
            </a:r>
            <a:r>
              <a:rPr lang="en-US" altLang="zh-CN"/>
              <a:t>U</a:t>
            </a:r>
            <a:r>
              <a:rPr lang="zh-CN" altLang="en-US"/>
              <a:t>盘，负责储存新记忆（受伤会失忆）；上回是听觉总部，处理声音信息（损伤可致</a:t>
            </a:r>
            <a:r>
              <a:rPr lang="en-US" altLang="zh-CN"/>
              <a:t>"</a:t>
            </a:r>
            <a:r>
              <a:rPr lang="zh-CN" altLang="en-US"/>
              <a:t>听而不懂</a:t>
            </a:r>
            <a:r>
              <a:rPr lang="en-US" altLang="zh-CN"/>
              <a:t>"</a:t>
            </a:r>
            <a:r>
              <a:rPr lang="zh-CN" altLang="en-US"/>
              <a:t>）；下回和梭状回参与视觉识别（如辨别人脸，病变会导致</a:t>
            </a:r>
            <a:r>
              <a:rPr lang="en-US" altLang="zh-CN"/>
              <a:t>"</a:t>
            </a:r>
            <a:r>
              <a:rPr lang="zh-CN" altLang="en-US"/>
              <a:t>脸盲症</a:t>
            </a:r>
            <a:r>
              <a:rPr lang="en-US" altLang="zh-CN"/>
              <a:t>"</a:t>
            </a:r>
            <a:r>
              <a:rPr lang="zh-CN" altLang="en-US"/>
              <a:t>）；前端和杏仁核则调控情绪（尤其恐惧反应，异常会引发莫名焦虑）。简言之，颞叶既管</a:t>
            </a:r>
            <a:r>
              <a:rPr lang="en-US" altLang="zh-CN"/>
              <a:t>"</a:t>
            </a:r>
            <a:r>
              <a:rPr lang="zh-CN" altLang="en-US"/>
              <a:t>记住什么</a:t>
            </a:r>
            <a:r>
              <a:rPr lang="en-US" altLang="zh-CN"/>
              <a:t>"</a:t>
            </a:r>
            <a:r>
              <a:rPr lang="zh-CN" altLang="en-US"/>
              <a:t>，也管</a:t>
            </a:r>
            <a:r>
              <a:rPr lang="en-US" altLang="zh-CN"/>
              <a:t>"</a:t>
            </a:r>
            <a:r>
              <a:rPr lang="zh-CN" altLang="en-US"/>
              <a:t>听到啥、看到谁、怕不怕</a:t>
            </a:r>
            <a:r>
              <a:rPr lang="en-US" altLang="zh-CN"/>
              <a:t>"</a:t>
            </a:r>
            <a:r>
              <a:rPr lang="zh-CN" altLang="en-US"/>
              <a:t>。</a:t>
            </a:r>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双侧分工：记忆依赖双侧颞叶内侧（海马）协同工作，但单侧损伤仍可能导致轻度记忆减退，体现神经代偿潜力。</a:t>
            </a:r>
            <a:endParaRPr lang="zh-CN" altLang="en-US"/>
          </a:p>
          <a:p>
            <a:r>
              <a:rPr lang="zh-CN" altLang="en-US"/>
              <a:t>顺行性近事记忆障碍：海马损伤后，患者能回忆旧事（如童年），但无法形成新记忆（如忘记早餐内容），像</a:t>
            </a:r>
            <a:r>
              <a:rPr lang="en-US" altLang="zh-CN"/>
              <a:t>"</a:t>
            </a:r>
            <a:r>
              <a:rPr lang="zh-CN" altLang="en-US"/>
              <a:t>记忆录像带无法录制新内容</a:t>
            </a:r>
            <a:r>
              <a:rPr lang="en-US" altLang="zh-CN"/>
              <a:t>"</a:t>
            </a:r>
            <a:r>
              <a:rPr lang="zh-CN" altLang="en-US"/>
              <a:t>。</a:t>
            </a:r>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偏侧化差异：</a:t>
            </a:r>
            <a:endParaRPr lang="en-US" altLang="zh-CN"/>
          </a:p>
          <a:p>
            <a:r>
              <a:rPr lang="zh-CN" altLang="en-US"/>
              <a:t>左侧颞叶更关联语言类记忆（如记不住单词）；</a:t>
            </a:r>
            <a:endParaRPr lang="en-US" altLang="zh-CN"/>
          </a:p>
          <a:p>
            <a:r>
              <a:rPr lang="zh-CN" altLang="en-US"/>
              <a:t>右侧颞叶则影响非语言记忆（如迷路、记不住人脸）。</a:t>
            </a:r>
            <a:endParaRPr lang="zh-CN" altLang="en-US"/>
          </a:p>
          <a:p>
            <a:r>
              <a:rPr lang="zh-CN" altLang="en-US"/>
              <a:t>临床提示：阿尔茨海默病早期常累及左侧颞叶，导致记词困难先于空间记忆衰退。</a:t>
            </a:r>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颞叶功能检查阳性，即功能亢进或异常兴奋。就会表现为癫痫发作（如幻听、似曾相识感）、记忆扭曲（如虚构症）、情绪异常（如莫名恐惧）和我们之前讲到的额叶损伤导致的认知功能障碍是不是有些类似，都会造成行为</a:t>
            </a:r>
            <a:r>
              <a:rPr lang="zh-CN" altLang="en-US"/>
              <a:t>异常。那么</a:t>
            </a:r>
            <a:r>
              <a:rPr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sym typeface="+mn-ea"/>
              </a:rPr>
              <a:t>额叶（-）与颞叶（+）区别</a:t>
            </a:r>
            <a:r>
              <a:rPr lang="zh-CN"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sym typeface="+mn-ea"/>
              </a:rPr>
              <a:t>是什么呢？</a:t>
            </a:r>
            <a:endParaRPr lang="zh-CN" altLang="en-US"/>
          </a:p>
          <a:p>
            <a:endParaRPr lang="zh-CN" altLang="en-US"/>
          </a:p>
          <a:p>
            <a:r>
              <a:rPr lang="zh-CN" altLang="en-US"/>
              <a:t>额叶（</a:t>
            </a:r>
            <a:r>
              <a:rPr lang="en-US" altLang="zh-CN"/>
              <a:t>-</a:t>
            </a:r>
            <a:r>
              <a:rPr lang="zh-CN" altLang="en-US"/>
              <a:t>）：红绿灯瘫痪的十字路口，行人乱穿马路，车子走非机动车道（</a:t>
            </a:r>
            <a:r>
              <a:rPr lang="zh-CN" altLang="en-US"/>
              <a:t>性格突变）</a:t>
            </a:r>
            <a:endParaRPr lang="zh-CN" altLang="en-US"/>
          </a:p>
          <a:p>
            <a:r>
              <a:rPr lang="zh-CN" altLang="en-US"/>
              <a:t>颞叶（</a:t>
            </a:r>
            <a:r>
              <a:rPr lang="en-US" altLang="zh-CN"/>
              <a:t>+</a:t>
            </a:r>
            <a:r>
              <a:rPr lang="zh-CN" altLang="en-US"/>
              <a:t>）：百米比赛，你以为听到了声音，就跑出去了</a:t>
            </a:r>
            <a:r>
              <a:rPr lang="en-US" altLang="zh-CN"/>
              <a:t>-</a:t>
            </a:r>
            <a:r>
              <a:rPr lang="zh-CN" altLang="en-US"/>
              <a:t>记忆</a:t>
            </a:r>
            <a:r>
              <a:rPr lang="en-US" altLang="zh-CN"/>
              <a:t>/</a:t>
            </a:r>
            <a:r>
              <a:rPr lang="zh-CN" altLang="en-US"/>
              <a:t>听觉系统错误放大信号（</a:t>
            </a:r>
            <a:r>
              <a:rPr lang="zh-CN" altLang="en-US"/>
              <a:t>精神问题）</a:t>
            </a:r>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就如之前</a:t>
            </a:r>
            <a:r>
              <a:rPr lang="en-US" altLang="zh-CN"/>
              <a:t>Brodman areas</a:t>
            </a:r>
            <a:r>
              <a:rPr lang="zh-CN" altLang="en-US"/>
              <a:t>图所示，枕叶与我们的视觉控制息息相关。那么对应的，枕叶损伤</a:t>
            </a:r>
            <a:r>
              <a:rPr lang="zh-CN" altLang="en-US"/>
              <a:t>往往会引起视力下降、视野缺损等视功能改变</a:t>
            </a:r>
            <a:r>
              <a:rPr lang="en-US" altLang="zh-CN"/>
              <a:t>(</a:t>
            </a:r>
            <a:r>
              <a:rPr lang="zh-CN" altLang="en-US"/>
              <a:t>李炫隆等</a:t>
            </a:r>
            <a:r>
              <a:rPr lang="en-US" altLang="zh-CN"/>
              <a:t>, 2023)</a:t>
            </a:r>
            <a:r>
              <a:rPr lang="zh-CN" altLang="en-US"/>
              <a:t>，一般分为症状，视野缺损、皮质盲和视觉</a:t>
            </a:r>
            <a:r>
              <a:rPr lang="zh-CN" altLang="en-US"/>
              <a:t>失忆症</a:t>
            </a:r>
            <a:endParaRPr lang="zh-CN" altLang="en-US"/>
          </a:p>
          <a:p>
            <a:r>
              <a:rPr lang="zh-CN" altLang="en-US"/>
              <a:t>视野缺损：视野出现</a:t>
            </a:r>
            <a:r>
              <a:rPr lang="en-US" altLang="zh-CN"/>
              <a:t>“</a:t>
            </a:r>
            <a:r>
              <a:rPr lang="zh-CN" altLang="en-US"/>
              <a:t>黑块</a:t>
            </a:r>
            <a:r>
              <a:rPr lang="en-US" altLang="zh-CN"/>
              <a:t>”</a:t>
            </a:r>
            <a:r>
              <a:rPr lang="zh-CN" altLang="en-US"/>
              <a:t>（如左枕叶损伤</a:t>
            </a:r>
            <a:r>
              <a:rPr lang="en-US" altLang="en-US"/>
              <a:t>→</a:t>
            </a:r>
            <a:r>
              <a:rPr lang="zh-CN" altLang="en-US"/>
              <a:t>右侧视野缺失），</a:t>
            </a:r>
            <a:r>
              <a:rPr lang="zh-CN" altLang="en-US"/>
              <a:t>吃饭时总漏掉盘子右边的菜，走路常撞到右侧门框。</a:t>
            </a:r>
            <a:endParaRPr lang="zh-CN" altLang="en-US"/>
          </a:p>
          <a:p>
            <a:r>
              <a:rPr lang="zh-CN" altLang="en-US"/>
              <a:t>皮质盲：双眼完好但视觉功能</a:t>
            </a:r>
            <a:r>
              <a:rPr lang="zh-CN" altLang="en-US"/>
              <a:t>完全丧失，患者还有可能会虚构描述眼前景象。</a:t>
            </a:r>
            <a:r>
              <a:rPr lang="zh-CN" altLang="en-US"/>
              <a:t>例如医生问</a:t>
            </a:r>
            <a:r>
              <a:rPr lang="en-US" altLang="zh-CN"/>
              <a:t>“</a:t>
            </a:r>
            <a:r>
              <a:rPr lang="zh-CN" altLang="en-US"/>
              <a:t>你看见我的手吗？</a:t>
            </a:r>
            <a:r>
              <a:rPr lang="en-US" altLang="zh-CN"/>
              <a:t>”</a:t>
            </a:r>
            <a:r>
              <a:rPr lang="zh-CN" altLang="en-US"/>
              <a:t>患者答：</a:t>
            </a:r>
            <a:r>
              <a:rPr lang="en-US" altLang="zh-CN"/>
              <a:t>“</a:t>
            </a:r>
            <a:r>
              <a:rPr lang="zh-CN" altLang="en-US"/>
              <a:t>当然！你今天戴了蓝手套</a:t>
            </a:r>
            <a:r>
              <a:rPr lang="en-US" altLang="zh-CN"/>
              <a:t>”</a:t>
            </a:r>
            <a:r>
              <a:rPr lang="zh-CN" altLang="en-US"/>
              <a:t>（其实医生根本没伸手）。</a:t>
            </a:r>
            <a:endParaRPr lang="zh-CN" altLang="en-US"/>
          </a:p>
          <a:p>
            <a:r>
              <a:rPr lang="zh-CN" altLang="en-US"/>
              <a:t>视觉失认症：就好像是手机的人脸识别系统崩溃，能看见物体，但认不出是什么，和认知系统断联</a:t>
            </a:r>
            <a:r>
              <a:rPr lang="zh-CN" altLang="en-US"/>
              <a:t>了。</a:t>
            </a:r>
            <a:endParaRPr lang="zh-CN" altLang="en-US"/>
          </a:p>
          <a:p>
            <a:endParaRPr lang="zh-CN" altLang="en-US"/>
          </a:p>
          <a:p>
            <a:r>
              <a:rPr lang="zh-CN" altLang="en-US">
                <a:sym typeface="+mn-ea"/>
              </a:rPr>
              <a:t>李炫隆</a:t>
            </a:r>
            <a:r>
              <a:rPr lang="en-US" altLang="zh-CN">
                <a:sym typeface="+mn-ea"/>
              </a:rPr>
              <a:t>, </a:t>
            </a:r>
            <a:r>
              <a:rPr lang="zh-CN" altLang="en-US">
                <a:sym typeface="+mn-ea"/>
              </a:rPr>
              <a:t>陈希赟</a:t>
            </a:r>
            <a:r>
              <a:rPr lang="en-US" altLang="zh-CN">
                <a:sym typeface="+mn-ea"/>
              </a:rPr>
              <a:t>, </a:t>
            </a:r>
            <a:r>
              <a:rPr lang="zh-CN" altLang="en-US">
                <a:sym typeface="+mn-ea"/>
              </a:rPr>
              <a:t>魏世辉</a:t>
            </a:r>
            <a:r>
              <a:rPr lang="en-US" altLang="zh-CN">
                <a:sym typeface="+mn-ea"/>
              </a:rPr>
              <a:t>, &amp; </a:t>
            </a:r>
            <a:r>
              <a:rPr lang="zh-CN" altLang="en-US">
                <a:sym typeface="+mn-ea"/>
              </a:rPr>
              <a:t>周欢粉</a:t>
            </a:r>
            <a:r>
              <a:rPr lang="en-US" altLang="zh-CN">
                <a:sym typeface="+mn-ea"/>
              </a:rPr>
              <a:t>. (2023). </a:t>
            </a:r>
            <a:r>
              <a:rPr lang="zh-CN" altLang="en-US">
                <a:sym typeface="+mn-ea"/>
              </a:rPr>
              <a:t>枕极脑梗死病变导致不典型视野缺损一例</a:t>
            </a:r>
            <a:r>
              <a:rPr lang="en-US" altLang="zh-CN">
                <a:sym typeface="+mn-ea"/>
              </a:rPr>
              <a:t>.</a:t>
            </a:r>
            <a:r>
              <a:rPr lang="en-US" altLang="zh-CN" i="1">
                <a:sym typeface="+mn-ea"/>
              </a:rPr>
              <a:t> </a:t>
            </a:r>
            <a:r>
              <a:rPr lang="zh-CN" altLang="en-US" i="1">
                <a:sym typeface="+mn-ea"/>
              </a:rPr>
              <a:t>中国眼耳鼻喉科杂志</a:t>
            </a:r>
            <a:r>
              <a:rPr lang="en-US" altLang="zh-CN">
                <a:sym typeface="+mn-ea"/>
              </a:rPr>
              <a:t>, *23*(3). https://dx.doi.org/10.12419/j.issn.1000-4432.2023.03.13</a:t>
            </a:r>
            <a:endParaRPr lang="en-US" altLang="zh-CN"/>
          </a:p>
          <a:p>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边缘叶就像大脑的情感控制室，负责情绪、记忆、本能反应和生存行为。如果它出了问题，人可能会变得情绪失控、记忆混乱，甚至失去基本的恐惧或食欲调节能力。</a:t>
            </a:r>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边缘系统还有一个很重要的组成部分：</a:t>
            </a:r>
            <a:r>
              <a:rPr lang="zh-CN" altLang="en-US"/>
              <a:t>下丘脑。下丘脑位于丘脑下方，是皮层下核团，属于更原始的神经结构，与海马和杏仁核等协同管理情绪和生存本能，例如杏仁核（边缘叶）产生恐惧情绪，而下丘脑则</a:t>
            </a:r>
            <a:r>
              <a:rPr lang="zh-CN" altLang="en-US"/>
              <a:t>负责触发对应的生理反应（心跳加速、出汗）。</a:t>
            </a:r>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丘脑像</a:t>
            </a:r>
            <a:r>
              <a:rPr lang="en-US" altLang="zh-CN"/>
              <a:t>“</a:t>
            </a:r>
            <a:r>
              <a:rPr lang="zh-CN" altLang="en-US"/>
              <a:t>快递分拣中心</a:t>
            </a:r>
            <a:r>
              <a:rPr lang="en-US" altLang="zh-CN"/>
              <a:t>”</a:t>
            </a:r>
            <a:r>
              <a:rPr lang="zh-CN" altLang="en-US"/>
              <a:t>，感觉、记忆、语言都靠它精准投递！</a:t>
            </a:r>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丘脑痛又称中枢性疼痛，是丘脑（尤其是腹后核）损伤后导致的顽固性神经病理性疼痛，属于</a:t>
            </a:r>
            <a:r>
              <a:rPr lang="en-US" altLang="zh-CN"/>
              <a:t>“</a:t>
            </a:r>
            <a:r>
              <a:rPr lang="zh-CN" altLang="en-US"/>
              <a:t>去传入性疼痛</a:t>
            </a:r>
            <a:r>
              <a:rPr lang="en-US" altLang="zh-CN"/>
              <a:t>”</a:t>
            </a:r>
            <a:r>
              <a:rPr lang="zh-CN" altLang="en-US"/>
              <a:t>（如脑卒中后疼痛）。</a:t>
            </a:r>
            <a:endParaRPr lang="zh-CN" altLang="en-US"/>
          </a:p>
          <a:p>
            <a:r>
              <a:rPr lang="zh-CN" altLang="en-US"/>
              <a:t>自发性疼痛：无外界刺激时仍感灼烧样、撕裂样疼痛（常位于偏瘫侧肢体）。</a:t>
            </a:r>
            <a:endParaRPr lang="en-US" altLang="zh-CN"/>
          </a:p>
          <a:p>
            <a:r>
              <a:rPr lang="zh-CN" altLang="en-US"/>
              <a:t>痛觉超敏：轻微触碰（如衣物摩擦）诱发剧烈疼痛（</a:t>
            </a:r>
            <a:r>
              <a:rPr lang="en-US" altLang="zh-CN"/>
              <a:t>Allodynia</a:t>
            </a:r>
            <a:r>
              <a:rPr lang="zh-CN" altLang="en-US"/>
              <a:t>）。</a:t>
            </a:r>
            <a:endParaRPr lang="en-US" altLang="zh-CN"/>
          </a:p>
          <a:p>
            <a:r>
              <a:rPr lang="zh-CN" altLang="en-US"/>
              <a:t>情绪伴随症状：常合并抑郁、焦虑（因疼痛持续且治疗困难）。</a:t>
            </a:r>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类型</a:t>
            </a:r>
            <a:r>
              <a:rPr lang="en-US" altLang="zh-CN"/>
              <a:t>	</a:t>
            </a:r>
            <a:r>
              <a:rPr lang="zh-CN" altLang="en-US"/>
              <a:t>记忆障碍范围</a:t>
            </a:r>
            <a:endParaRPr lang="zh-CN" altLang="en-US"/>
          </a:p>
          <a:p>
            <a:r>
              <a:rPr lang="zh-CN" altLang="en-US"/>
              <a:t>顺行性遗忘</a:t>
            </a:r>
            <a:r>
              <a:rPr lang="en-US" altLang="zh-CN"/>
              <a:t>	</a:t>
            </a:r>
            <a:r>
              <a:rPr lang="zh-CN" altLang="en-US"/>
              <a:t>发病后新记忆无法形成</a:t>
            </a:r>
            <a:endParaRPr lang="zh-CN" altLang="en-US"/>
          </a:p>
          <a:p>
            <a:r>
              <a:rPr lang="zh-CN" altLang="en-US"/>
              <a:t>逆行性遗忘</a:t>
            </a:r>
            <a:r>
              <a:rPr lang="en-US" altLang="zh-CN"/>
              <a:t>	</a:t>
            </a:r>
            <a:r>
              <a:rPr lang="zh-CN" altLang="en-US"/>
              <a:t>发病前旧记忆丢失</a:t>
            </a:r>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运动型忽视（</a:t>
            </a:r>
            <a:r>
              <a:rPr lang="en-US" altLang="zh-CN"/>
              <a:t>Motor Neglect, MN) </a:t>
            </a:r>
            <a:r>
              <a:rPr lang="zh-CN" altLang="en-US"/>
              <a:t>在日常生活和动作执行过程中，患者往往仅使用优势侧肢体（通常为右侧）进行操作和手势表达，即便需要双侧协同完成的任务，也倾向于忽略非优势侧（多为左侧）肢体的参与，表现为将患侧肢体闲置不用。当被要求执行</a:t>
            </a:r>
            <a:r>
              <a:rPr lang="en-US" altLang="zh-CN"/>
              <a:t>"</a:t>
            </a:r>
            <a:r>
              <a:rPr lang="zh-CN" altLang="en-US"/>
              <a:t>举起双手</a:t>
            </a:r>
            <a:r>
              <a:rPr lang="en-US" altLang="zh-CN"/>
              <a:t>"</a:t>
            </a:r>
            <a:r>
              <a:rPr lang="zh-CN" altLang="en-US"/>
              <a:t>等双侧动作指令时，患者通常仅能完成健侧肢体的动作。在运动功能方面，行走时患侧上肢的伴随摆动明显减少；下肢忽视则主要表现为步态中患肢频繁与周围障碍物发生碰撞。</a:t>
            </a:r>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sym typeface="+mn-ea"/>
              </a:rPr>
              <a:t>穆浩月等（</a:t>
            </a:r>
            <a:r>
              <a:rPr lang="en-US" altLang="zh-CN">
                <a:sym typeface="+mn-ea"/>
              </a:rPr>
              <a:t>2022</a:t>
            </a:r>
            <a:r>
              <a:rPr lang="zh-CN" altLang="en-US">
                <a:sym typeface="+mn-ea"/>
              </a:rPr>
              <a:t>）提出</a:t>
            </a:r>
            <a:r>
              <a:rPr lang="zh-CN" altLang="en-US"/>
              <a:t>小脑是调控机体运动的重要中枢，根据其功能定位可分为三个功能分区：前庭小脑、脊髓小脑和大脑小脑。其中，前庭小脑主要负责维持躯体平衡和调节肌张力；脊髓小脑主要参与肌肉张力的协调与控制；大脑小脑则主要承担运动方向、力量和运动幅度的调控功能。</a:t>
            </a:r>
            <a:endParaRPr lang="zh-CN" altLang="en-US"/>
          </a:p>
          <a:p>
            <a:endParaRPr lang="zh-CN" altLang="en-US"/>
          </a:p>
          <a:p>
            <a:r>
              <a:rPr lang="zh-CN" altLang="en-US"/>
              <a:t>穆浩月</a:t>
            </a:r>
            <a:r>
              <a:rPr lang="en-US" altLang="zh-CN"/>
              <a:t>, </a:t>
            </a:r>
            <a:r>
              <a:rPr lang="zh-CN" altLang="en-US"/>
              <a:t>姜睿璇</a:t>
            </a:r>
            <a:r>
              <a:rPr lang="en-US" altLang="zh-CN"/>
              <a:t>, </a:t>
            </a:r>
            <a:r>
              <a:rPr lang="zh-CN" altLang="en-US"/>
              <a:t>王琰</a:t>
            </a:r>
            <a:r>
              <a:rPr lang="en-US" altLang="zh-CN"/>
              <a:t>, </a:t>
            </a:r>
            <a:r>
              <a:rPr lang="zh-CN" altLang="en-US"/>
              <a:t>鞠奕</a:t>
            </a:r>
            <a:r>
              <a:rPr lang="en-US" altLang="zh-CN"/>
              <a:t>, &amp; </a:t>
            </a:r>
            <a:r>
              <a:rPr lang="zh-CN" altLang="en-US"/>
              <a:t>赵性泉</a:t>
            </a:r>
            <a:r>
              <a:rPr lang="en-US" altLang="zh-CN"/>
              <a:t>. (2022). </a:t>
            </a:r>
            <a:r>
              <a:rPr lang="zh-CN" altLang="en-US"/>
              <a:t>小脑卒中后非运动功能障碍的研究进展</a:t>
            </a:r>
            <a:r>
              <a:rPr lang="en-US" altLang="zh-CN"/>
              <a:t>. </a:t>
            </a:r>
            <a:r>
              <a:rPr lang="zh-CN" altLang="en-US" i="1"/>
              <a:t>中国卒中杂志</a:t>
            </a:r>
            <a:r>
              <a:rPr lang="en-US" altLang="zh-CN"/>
              <a:t>, *17*(8). https://doi.org/10.3969/j.issn.1673-5765.2022.08.018</a:t>
            </a:r>
            <a:endParaRPr lang="en-US" altLang="zh-CN"/>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近年来，小脑功能研究经历了显著转变。传统上，学界对小脑的探索主要聚焦于其在运动控制和协调方面的作用。然而，过去十年间，研究范式发生了重要转变，小脑的非运动功能逐渐成为新的研究热点。其中，认知功能作为小脑损伤后非运动功能障碍的核心表现，已成为当前研究的重点方向</a:t>
            </a:r>
            <a:r>
              <a:rPr lang="en-US" altLang="zh-CN"/>
              <a:t>(</a:t>
            </a:r>
            <a:r>
              <a:rPr lang="zh-CN" altLang="en-US"/>
              <a:t>李政等</a:t>
            </a:r>
            <a:r>
              <a:rPr lang="en-US" altLang="zh-CN"/>
              <a:t>, 2019)</a:t>
            </a:r>
            <a:r>
              <a:rPr lang="zh-CN" altLang="en-US"/>
              <a:t>。</a:t>
            </a:r>
            <a:endParaRPr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柳金英</a:t>
            </a:r>
            <a:r>
              <a:rPr lang="en-US" altLang="zh-CN"/>
              <a:t>, &amp; </a:t>
            </a:r>
            <a:r>
              <a:rPr lang="zh-CN" altLang="en-US"/>
              <a:t>常静玲</a:t>
            </a:r>
            <a:r>
              <a:rPr lang="en-US" altLang="zh-CN"/>
              <a:t>. (2014). </a:t>
            </a:r>
            <a:r>
              <a:rPr lang="zh-CN" altLang="en-US"/>
              <a:t>脑卒中后基底核构音障碍的脑机制研究进展</a:t>
            </a:r>
            <a:r>
              <a:rPr lang="en-US" altLang="zh-CN"/>
              <a:t>. </a:t>
            </a:r>
            <a:r>
              <a:rPr lang="zh-CN" altLang="en-US" i="1"/>
              <a:t>中国康复医学杂志</a:t>
            </a:r>
            <a:r>
              <a:rPr lang="en-US" altLang="zh-CN"/>
              <a:t>, *29*(10). https://doi.org/10.3969/j.issn.1001-1242.2014.10.024</a:t>
            </a:r>
            <a:endParaRPr lang="en-US" altLang="zh-CN"/>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en-US" altLang="zh-CN"/>
              <a:t>1.</a:t>
            </a:r>
            <a:r>
              <a:rPr lang="zh-CN" altLang="en-US"/>
              <a:t>大脑运动皮层中，手部控制区占比超过下肢（</a:t>
            </a:r>
            <a:r>
              <a:rPr lang="en-US" altLang="zh-CN"/>
              <a:t>“</a:t>
            </a:r>
            <a:r>
              <a:rPr lang="zh-CN" altLang="en-US"/>
              <a:t>运动侏儒图</a:t>
            </a:r>
            <a:r>
              <a:rPr lang="en-US" altLang="zh-CN"/>
              <a:t>”</a:t>
            </a:r>
            <a:r>
              <a:rPr lang="zh-CN" altLang="en-US"/>
              <a:t>），且神经纤维高度密集，更易受缺血</a:t>
            </a:r>
            <a:r>
              <a:rPr lang="en-US" altLang="zh-CN"/>
              <a:t>/</a:t>
            </a:r>
            <a:r>
              <a:rPr lang="zh-CN" altLang="en-US"/>
              <a:t>出血影响。</a:t>
            </a:r>
            <a:endParaRPr lang="zh-CN" altLang="en-US"/>
          </a:p>
          <a:p>
            <a:r>
              <a:rPr lang="en-US" altLang="zh-CN"/>
              <a:t>2.</a:t>
            </a:r>
            <a:r>
              <a:rPr lang="zh-CN" altLang="en-US"/>
              <a:t>国人脑卒中以</a:t>
            </a:r>
            <a:r>
              <a:rPr lang="en-US" altLang="zh-CN"/>
              <a:t>MCA</a:t>
            </a:r>
            <a:r>
              <a:rPr lang="zh-CN" altLang="en-US"/>
              <a:t>供血区（涵盖手运动区）梗死最常见，占缺血性卒中的</a:t>
            </a:r>
            <a:r>
              <a:rPr lang="en-US" altLang="zh-CN"/>
              <a:t>60%-70%</a:t>
            </a:r>
            <a:r>
              <a:rPr lang="zh-CN" altLang="en-US"/>
              <a:t>（与高血压、动脉粥样硬化相关）。</a:t>
            </a:r>
            <a:endParaRPr lang="zh-CN" altLang="en-US"/>
          </a:p>
          <a:p>
            <a:r>
              <a:rPr lang="en-US" altLang="zh-CN"/>
              <a:t>3. </a:t>
            </a:r>
            <a:r>
              <a:rPr lang="zh-CN" altLang="en-US"/>
              <a:t>功能代偿的</a:t>
            </a:r>
            <a:r>
              <a:rPr lang="en-US" altLang="zh-CN"/>
              <a:t>“</a:t>
            </a:r>
            <a:r>
              <a:rPr lang="zh-CN" altLang="en-US"/>
              <a:t>难易差异</a:t>
            </a:r>
            <a:r>
              <a:rPr lang="en-US" altLang="zh-CN"/>
              <a:t>”</a:t>
            </a:r>
            <a:endParaRPr lang="en-US" altLang="zh-CN"/>
          </a:p>
          <a:p>
            <a:r>
              <a:rPr lang="zh-CN" altLang="en-US"/>
              <a:t>下肢更易代偿：步行功能可通过健侧腿、辅助器具（拐杖）或脊髓固有模式（无需大脑精细控制）部分恢复；而手部精细动作（如捏、抓）几乎完全依赖皮层控制，代偿极难。</a:t>
            </a:r>
            <a:endParaRPr lang="zh-CN" altLang="en-US"/>
          </a:p>
          <a:p>
            <a:r>
              <a:rPr lang="en-US" altLang="zh-CN"/>
              <a:t>1. </a:t>
            </a:r>
            <a:r>
              <a:rPr lang="zh-CN" altLang="en-US"/>
              <a:t>脑血管解剖差异</a:t>
            </a:r>
            <a:endParaRPr lang="zh-CN" altLang="en-US"/>
          </a:p>
          <a:p>
            <a:r>
              <a:rPr lang="zh-CN" altLang="en-US"/>
              <a:t>血管分支模式：</a:t>
            </a:r>
            <a:endParaRPr lang="en-US" altLang="zh-CN"/>
          </a:p>
          <a:p>
            <a:r>
              <a:rPr lang="zh-CN" altLang="en-US"/>
              <a:t>亚洲人大脑中动脉（</a:t>
            </a:r>
            <a:r>
              <a:rPr lang="en-US" altLang="zh-CN"/>
              <a:t>MCA</a:t>
            </a:r>
            <a:r>
              <a:rPr lang="zh-CN" altLang="en-US"/>
              <a:t>）更易出现早期分叉，导致皮质支供血范围不同，影响运动</a:t>
            </a:r>
            <a:r>
              <a:rPr lang="en-US" altLang="zh-CN"/>
              <a:t>/</a:t>
            </a:r>
            <a:r>
              <a:rPr lang="zh-CN" altLang="en-US"/>
              <a:t>感觉皮层的缺血敏感性。</a:t>
            </a:r>
            <a:endParaRPr lang="en-US" altLang="zh-CN"/>
          </a:p>
          <a:p>
            <a:r>
              <a:rPr lang="zh-CN" altLang="en-US"/>
              <a:t>非裔人群后循环（椎基底动脉）变异率较高，可能改变枕叶</a:t>
            </a:r>
            <a:r>
              <a:rPr lang="en-US" altLang="zh-CN"/>
              <a:t>/</a:t>
            </a:r>
            <a:r>
              <a:rPr lang="zh-CN" altLang="en-US"/>
              <a:t>小脑的血流分配。</a:t>
            </a:r>
            <a:endParaRPr lang="en-US" altLang="zh-CN"/>
          </a:p>
          <a:p>
            <a:r>
              <a:rPr lang="zh-CN" altLang="en-US"/>
              <a:t>侧支循环能力：</a:t>
            </a:r>
            <a:endParaRPr lang="en-US" altLang="zh-CN"/>
          </a:p>
          <a:p>
            <a:r>
              <a:rPr lang="zh-CN" altLang="en-US"/>
              <a:t>白种人</a:t>
            </a:r>
            <a:r>
              <a:rPr lang="en-US" altLang="zh-CN"/>
              <a:t>Willis</a:t>
            </a:r>
            <a:r>
              <a:rPr lang="zh-CN" altLang="en-US"/>
              <a:t>环完整率较高（约</a:t>
            </a:r>
            <a:r>
              <a:rPr lang="en-US" altLang="zh-CN"/>
              <a:t>70%</a:t>
            </a:r>
            <a:r>
              <a:rPr lang="zh-CN" altLang="en-US"/>
              <a:t>），而亚洲人部分变异（如后交通动脉缺如）可能加重卒中后缺血。</a:t>
            </a:r>
            <a:endParaRPr lang="en-US" altLang="zh-CN"/>
          </a:p>
          <a:p>
            <a:r>
              <a:rPr lang="zh-CN" altLang="en-US"/>
              <a:t>临床意义：同一梗死部位，不同人种的功能缺损程度可能不同（如</a:t>
            </a:r>
            <a:r>
              <a:rPr lang="en-US" altLang="zh-CN"/>
              <a:t>MCA</a:t>
            </a:r>
            <a:r>
              <a:rPr lang="zh-CN" altLang="en-US"/>
              <a:t>梗死时，亚洲人上肢瘫痪更显著）。</a:t>
            </a:r>
            <a:endParaRPr lang="zh-CN"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en-US" altLang="zh-CN"/>
              <a:t>Aβ</a:t>
            </a:r>
            <a:r>
              <a:rPr lang="zh-CN" altLang="en-US"/>
              <a:t>纤维（传递触压觉</a:t>
            </a:r>
            <a:r>
              <a:rPr lang="en-US" altLang="zh-CN"/>
              <a:t>/</a:t>
            </a:r>
            <a:r>
              <a:rPr lang="zh-CN" altLang="en-US"/>
              <a:t>温度觉）</a:t>
            </a:r>
            <a:r>
              <a:rPr lang="en-US" altLang="zh-CN"/>
              <a:t> </a:t>
            </a:r>
            <a:r>
              <a:rPr lang="en-US" altLang="en-US"/>
              <a:t>→</a:t>
            </a:r>
            <a:r>
              <a:rPr lang="en-US" altLang="zh-CN"/>
              <a:t> </a:t>
            </a:r>
            <a:r>
              <a:rPr lang="zh-CN" altLang="en-US"/>
              <a:t>这些信号传入脊髓背角</a:t>
            </a:r>
            <a:r>
              <a:rPr lang="en-US" altLang="zh-CN"/>
              <a:t> </a:t>
            </a:r>
            <a:r>
              <a:rPr lang="en-US" altLang="en-US"/>
              <a:t>→</a:t>
            </a:r>
            <a:r>
              <a:rPr lang="en-US" altLang="zh-CN"/>
              <a:t> </a:t>
            </a:r>
            <a:r>
              <a:rPr lang="zh-CN" altLang="en-US"/>
              <a:t>抑制同一区域的痛觉信号传递（</a:t>
            </a:r>
            <a:r>
              <a:rPr lang="en-US" altLang="zh-CN"/>
              <a:t>Aδ</a:t>
            </a:r>
            <a:r>
              <a:rPr lang="zh-CN" altLang="en-US"/>
              <a:t>和</a:t>
            </a:r>
            <a:r>
              <a:rPr lang="en-US" altLang="zh-CN"/>
              <a:t>C</a:t>
            </a:r>
            <a:r>
              <a:rPr lang="zh-CN" altLang="en-US"/>
              <a:t>纤维）。</a:t>
            </a:r>
            <a:endParaRPr lang="zh-CN" altLang="en-US"/>
          </a:p>
          <a:p>
            <a:r>
              <a:rPr lang="zh-CN" altLang="en-US"/>
              <a:t>效果：</a:t>
            </a:r>
            <a:endParaRPr lang="zh-CN" altLang="en-US"/>
          </a:p>
          <a:p>
            <a:r>
              <a:rPr lang="zh-CN" altLang="en-US"/>
              <a:t>如同</a:t>
            </a:r>
            <a:r>
              <a:rPr lang="en-US" altLang="zh-CN"/>
              <a:t>“</a:t>
            </a:r>
            <a:r>
              <a:rPr lang="zh-CN" altLang="en-US"/>
              <a:t>关闭疼痛闸门</a:t>
            </a:r>
            <a:r>
              <a:rPr lang="en-US" altLang="zh-CN"/>
              <a:t>”</a:t>
            </a:r>
            <a:r>
              <a:rPr lang="zh-CN" altLang="en-US"/>
              <a:t>，热刺激产生的非痛信号</a:t>
            </a:r>
            <a:r>
              <a:rPr lang="en-US" altLang="zh-CN"/>
              <a:t> </a:t>
            </a:r>
            <a:r>
              <a:rPr lang="zh-CN" altLang="en-US"/>
              <a:t>竞争性阻断</a:t>
            </a:r>
            <a:r>
              <a:rPr lang="en-US" altLang="zh-CN"/>
              <a:t> </a:t>
            </a:r>
            <a:r>
              <a:rPr lang="zh-CN" altLang="en-US"/>
              <a:t>痛觉信号上传至大脑。</a:t>
            </a:r>
            <a:endParaRPr lang="zh-CN"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2.png"/><Relationship Id="rId7" Type="http://schemas.openxmlformats.org/officeDocument/2006/relationships/image" Target="../media/image1.png"/><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jpeg"/><Relationship Id="rId3" Type="http://schemas.openxmlformats.org/officeDocument/2006/relationships/image" Target="../media/image6.jpeg"/><Relationship Id="rId2" Type="http://schemas.openxmlformats.org/officeDocument/2006/relationships/image" Target="../media/image5.jpeg"/><Relationship Id="rId10" Type="http://schemas.openxmlformats.org/officeDocument/2006/relationships/notesSlide" Target="../notesSlides/notesSlide2.xml"/><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image" Target="../media/image1.png"/><Relationship Id="rId2" Type="http://schemas.openxmlformats.org/officeDocument/2006/relationships/image" Target="../media/image11.jpeg"/><Relationship Id="rId1" Type="http://schemas.openxmlformats.org/officeDocument/2006/relationships/image" Target="../media/image10.jpeg"/></Relationships>
</file>

<file path=ppt/slides/_rels/slide5.xml.rels><?xml version="1.0" encoding="UTF-8" standalone="yes"?>
<Relationships xmlns="http://schemas.openxmlformats.org/package/2006/relationships"><Relationship Id="rId7" Type="http://schemas.openxmlformats.org/officeDocument/2006/relationships/notesSlide" Target="../notesSlides/notesSlide4.xml"/><Relationship Id="rId6"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4.png"/><Relationship Id="rId3" Type="http://schemas.openxmlformats.org/officeDocument/2006/relationships/image" Target="../media/image1.png"/><Relationship Id="rId2" Type="http://schemas.openxmlformats.org/officeDocument/2006/relationships/image" Target="../media/image13.jpeg"/><Relationship Id="rId1" Type="http://schemas.openxmlformats.org/officeDocument/2006/relationships/image" Target="../media/image12.jpe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image" Target="../media/image15.jpeg"/></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image" Target="../media/image16.pn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image" Target="../media/image17.GIF"/></Relationships>
</file>

<file path=ppt/slides/_rels/slide9.xml.rels><?xml version="1.0" encoding="UTF-8" standalone="yes"?>
<Relationships xmlns="http://schemas.openxmlformats.org/package/2006/relationships"><Relationship Id="rId9" Type="http://schemas.openxmlformats.org/officeDocument/2006/relationships/notesSlide" Target="../notesSlides/notesSlide8.xml"/><Relationship Id="rId8" Type="http://schemas.openxmlformats.org/officeDocument/2006/relationships/slideLayout" Target="../slideLayouts/slideLayout1.xml"/><Relationship Id="rId7" Type="http://schemas.openxmlformats.org/officeDocument/2006/relationships/image" Target="../media/image2.png"/><Relationship Id="rId6" Type="http://schemas.openxmlformats.org/officeDocument/2006/relationships/image" Target="../media/image22.png"/><Relationship Id="rId5" Type="http://schemas.openxmlformats.org/officeDocument/2006/relationships/image" Target="../media/image1.png"/><Relationship Id="rId4" Type="http://schemas.openxmlformats.org/officeDocument/2006/relationships/image" Target="../media/image21.jpeg"/><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image" Target="../media/image18.jpeg"/></Relationships>
</file>

<file path=ppt/slides/_rels/slide10.xml.rels><?xml version="1.0" encoding="UTF-8" standalone="yes"?>
<Relationships xmlns="http://schemas.openxmlformats.org/package/2006/relationships"><Relationship Id="rId7" Type="http://schemas.openxmlformats.org/officeDocument/2006/relationships/notesSlide" Target="../notesSlides/notesSlide9.xml"/><Relationship Id="rId6"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 Id="rId3" Type="http://schemas.openxmlformats.org/officeDocument/2006/relationships/image" Target="../media/image23.jpeg"/><Relationship Id="rId2" Type="http://schemas.openxmlformats.org/officeDocument/2006/relationships/image" Target="../media/image19.jpeg"/><Relationship Id="rId1" Type="http://schemas.openxmlformats.org/officeDocument/2006/relationships/image" Target="../media/image20.jpe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image" Target="../media/image24.jpeg"/></Relationships>
</file>

<file path=ppt/slides/_rels/slide12.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 Id="rId3" Type="http://schemas.openxmlformats.org/officeDocument/2006/relationships/image" Target="../media/image26.jpeg"/><Relationship Id="rId2" Type="http://schemas.openxmlformats.org/officeDocument/2006/relationships/hyperlink" Target="http://upload.wikimedia.org/wikipedia/commons/2/23/Postcentral_gyrus.gif" TargetMode="External"/><Relationship Id="rId1" Type="http://schemas.openxmlformats.org/officeDocument/2006/relationships/image" Target="../media/image25.jpeg"/></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image" Target="../media/image1.png"/><Relationship Id="rId2" Type="http://schemas.openxmlformats.org/officeDocument/2006/relationships/image" Target="../media/image28.jpeg"/><Relationship Id="rId1" Type="http://schemas.openxmlformats.org/officeDocument/2006/relationships/image" Target="../media/image27.jpeg"/></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image" Target="../media/image1.png"/><Relationship Id="rId2" Type="http://schemas.openxmlformats.org/officeDocument/2006/relationships/image" Target="../media/image30.jpeg"/><Relationship Id="rId1" Type="http://schemas.openxmlformats.org/officeDocument/2006/relationships/image" Target="../media/image29.jpeg"/></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image" Target="../media/image1.png"/><Relationship Id="rId2" Type="http://schemas.openxmlformats.org/officeDocument/2006/relationships/image" Target="../media/image32.jpeg"/><Relationship Id="rId1" Type="http://schemas.openxmlformats.org/officeDocument/2006/relationships/image" Target="../media/image31.jpeg"/></Relationships>
</file>

<file path=ppt/slides/_rels/slide16.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image" Target="../media/image33.jpeg"/></Relationships>
</file>

<file path=ppt/slides/_rels/slide17.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image" Target="../media/image36.jpeg"/></Relationships>
</file>

<file path=ppt/slides/_rels/slide18.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image" Target="../media/image1.png"/><Relationship Id="rId2" Type="http://schemas.openxmlformats.org/officeDocument/2006/relationships/image" Target="../media/image40.jpeg"/><Relationship Id="rId1" Type="http://schemas.openxmlformats.org/officeDocument/2006/relationships/image" Target="../media/image39.jpeg"/></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image" Target="../media/image1.png"/><Relationship Id="rId2" Type="http://schemas.openxmlformats.org/officeDocument/2006/relationships/image" Target="../media/image42.jpeg"/><Relationship Id="rId1" Type="http://schemas.openxmlformats.org/officeDocument/2006/relationships/image" Target="../media/image41.jpeg"/></Relationships>
</file>

<file path=ppt/slides/_rels/slide20.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image" Target="../media/image1.png"/><Relationship Id="rId2" Type="http://schemas.openxmlformats.org/officeDocument/2006/relationships/image" Target="../media/image44.jpeg"/><Relationship Id="rId1" Type="http://schemas.openxmlformats.org/officeDocument/2006/relationships/image" Target="../media/image43.jpeg"/></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image" Target="../media/image45.jpeg"/></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image" Target="../media/image46.jpeg"/></Relationships>
</file>

<file path=ppt/slides/_rels/slide23.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image" Target="../media/image1.png"/><Relationship Id="rId2" Type="http://schemas.openxmlformats.org/officeDocument/2006/relationships/image" Target="../media/image48.jpeg"/><Relationship Id="rId1" Type="http://schemas.openxmlformats.org/officeDocument/2006/relationships/image" Target="../media/image47.jpeg"/></Relationships>
</file>

<file path=ppt/slides/_rels/slide2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image" Target="../media/image1.png"/><Relationship Id="rId2" Type="http://schemas.openxmlformats.org/officeDocument/2006/relationships/image" Target="../media/image42.jpeg"/><Relationship Id="rId1" Type="http://schemas.openxmlformats.org/officeDocument/2006/relationships/image" Target="../media/image49.jpeg"/></Relationships>
</file>

<file path=ppt/slides/_rels/slide25.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image" Target="../media/image1.png"/><Relationship Id="rId2" Type="http://schemas.openxmlformats.org/officeDocument/2006/relationships/image" Target="../media/image42.jpeg"/><Relationship Id="rId1" Type="http://schemas.openxmlformats.org/officeDocument/2006/relationships/image" Target="../media/image50.jpeg"/></Relationships>
</file>

<file path=ppt/slides/_rels/slide2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image" Target="../media/image1.png"/><Relationship Id="rId2" Type="http://schemas.openxmlformats.org/officeDocument/2006/relationships/image" Target="../media/image52.jpeg"/><Relationship Id="rId1" Type="http://schemas.openxmlformats.org/officeDocument/2006/relationships/image" Target="../media/image51.jpeg"/></Relationships>
</file>

<file path=ppt/slides/_rels/slide27.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image" Target="../media/image1.png"/><Relationship Id="rId2" Type="http://schemas.openxmlformats.org/officeDocument/2006/relationships/image" Target="../media/image54.jpeg"/><Relationship Id="rId1" Type="http://schemas.openxmlformats.org/officeDocument/2006/relationships/image" Target="../media/image53.jpeg"/></Relationships>
</file>

<file path=ppt/slides/_rels/slide28.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image" Target="../media/image55.jpeg"/></Relationships>
</file>

<file path=ppt/slides/_rels/slide29.xml.rels><?xml version="1.0" encoding="UTF-8" standalone="yes"?>
<Relationships xmlns="http://schemas.openxmlformats.org/package/2006/relationships"><Relationship Id="rId7" Type="http://schemas.openxmlformats.org/officeDocument/2006/relationships/notesSlide" Target="../notesSlides/notesSlide11.xml"/><Relationship Id="rId6"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 Id="rId3" Type="http://schemas.openxmlformats.org/officeDocument/2006/relationships/image" Target="../media/image55.jpeg"/><Relationship Id="rId2" Type="http://schemas.openxmlformats.org/officeDocument/2006/relationships/image" Target="../media/image57.png"/><Relationship Id="rId1" Type="http://schemas.openxmlformats.org/officeDocument/2006/relationships/image" Target="../media/image56.jpeg"/></Relationships>
</file>

<file path=ppt/slides/_rels/slide30.xml.rels><?xml version="1.0" encoding="UTF-8" standalone="yes"?>
<Relationships xmlns="http://schemas.openxmlformats.org/package/2006/relationships"><Relationship Id="rId7" Type="http://schemas.openxmlformats.org/officeDocument/2006/relationships/notesSlide" Target="../notesSlides/notesSlide12.xml"/><Relationship Id="rId6"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 Id="rId3" Type="http://schemas.openxmlformats.org/officeDocument/2006/relationships/image" Target="../media/image55.jpeg"/><Relationship Id="rId2" Type="http://schemas.openxmlformats.org/officeDocument/2006/relationships/image" Target="../media/image59.jpeg"/><Relationship Id="rId1" Type="http://schemas.openxmlformats.org/officeDocument/2006/relationships/image" Target="../media/image58.jpe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60.jpeg"/></Relationships>
</file>

<file path=ppt/slides/_rels/slide32.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image" Target="../media/image62.jpeg"/><Relationship Id="rId1" Type="http://schemas.openxmlformats.org/officeDocument/2006/relationships/image" Target="../media/image61.jpe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34.xml.rels><?xml version="1.0" encoding="UTF-8" standalone="yes"?>
<Relationships xmlns="http://schemas.openxmlformats.org/package/2006/relationships"><Relationship Id="rId7" Type="http://schemas.openxmlformats.org/officeDocument/2006/relationships/notesSlide" Target="../notesSlides/notesSlide13.xml"/><Relationship Id="rId6"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 Id="rId3" Type="http://schemas.openxmlformats.org/officeDocument/2006/relationships/image" Target="../media/image55.jpeg"/><Relationship Id="rId2" Type="http://schemas.openxmlformats.org/officeDocument/2006/relationships/image" Target="../media/image59.jpeg"/><Relationship Id="rId1" Type="http://schemas.openxmlformats.org/officeDocument/2006/relationships/image" Target="../media/image63.jpeg"/></Relationships>
</file>

<file path=ppt/slides/_rels/slide35.xml.rels><?xml version="1.0" encoding="UTF-8" standalone="yes"?>
<Relationships xmlns="http://schemas.openxmlformats.org/package/2006/relationships"><Relationship Id="rId7" Type="http://schemas.openxmlformats.org/officeDocument/2006/relationships/notesSlide" Target="../notesSlides/notesSlide14.xml"/><Relationship Id="rId6"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 Id="rId3" Type="http://schemas.openxmlformats.org/officeDocument/2006/relationships/image" Target="../media/image55.jpeg"/><Relationship Id="rId2" Type="http://schemas.openxmlformats.org/officeDocument/2006/relationships/image" Target="../media/image59.jpeg"/><Relationship Id="rId1" Type="http://schemas.openxmlformats.org/officeDocument/2006/relationships/image" Target="../media/image64.jpeg"/></Relationships>
</file>

<file path=ppt/slides/_rels/slide36.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image" Target="../media/image1.png"/><Relationship Id="rId2" Type="http://schemas.openxmlformats.org/officeDocument/2006/relationships/image" Target="../media/image55.jpeg"/><Relationship Id="rId1" Type="http://schemas.openxmlformats.org/officeDocument/2006/relationships/image" Target="../media/image59.jpeg"/></Relationships>
</file>

<file path=ppt/slides/_rels/slide37.xml.rels><?xml version="1.0" encoding="UTF-8" standalone="yes"?>
<Relationships xmlns="http://schemas.openxmlformats.org/package/2006/relationships"><Relationship Id="rId7" Type="http://schemas.openxmlformats.org/officeDocument/2006/relationships/notesSlide" Target="../notesSlides/notesSlide16.xml"/><Relationship Id="rId6"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 Id="rId3" Type="http://schemas.openxmlformats.org/officeDocument/2006/relationships/image" Target="../media/image55.jpeg"/><Relationship Id="rId2" Type="http://schemas.openxmlformats.org/officeDocument/2006/relationships/image" Target="../media/image65.jpeg"/><Relationship Id="rId1" Type="http://schemas.openxmlformats.org/officeDocument/2006/relationships/image" Target="../media/image59.jpeg"/></Relationships>
</file>

<file path=ppt/slides/_rels/slide38.xml.rels><?xml version="1.0" encoding="UTF-8" standalone="yes"?>
<Relationships xmlns="http://schemas.openxmlformats.org/package/2006/relationships"><Relationship Id="rId7" Type="http://schemas.openxmlformats.org/officeDocument/2006/relationships/notesSlide" Target="../notesSlides/notesSlide17.xml"/><Relationship Id="rId6"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 Id="rId3" Type="http://schemas.openxmlformats.org/officeDocument/2006/relationships/image" Target="../media/image55.jpeg"/><Relationship Id="rId2" Type="http://schemas.openxmlformats.org/officeDocument/2006/relationships/image" Target="../media/image59.jpeg"/><Relationship Id="rId1" Type="http://schemas.openxmlformats.org/officeDocument/2006/relationships/image" Target="../media/image66.jpeg"/></Relationships>
</file>

<file path=ppt/slides/_rels/slide39.xml.rels><?xml version="1.0" encoding="UTF-8" standalone="yes"?>
<Relationships xmlns="http://schemas.openxmlformats.org/package/2006/relationships"><Relationship Id="rId7" Type="http://schemas.openxmlformats.org/officeDocument/2006/relationships/notesSlide" Target="../notesSlides/notesSlide18.xml"/><Relationship Id="rId6"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 Id="rId3" Type="http://schemas.openxmlformats.org/officeDocument/2006/relationships/image" Target="../media/image55.jpeg"/><Relationship Id="rId2" Type="http://schemas.openxmlformats.org/officeDocument/2006/relationships/image" Target="../media/image59.jpeg"/><Relationship Id="rId1" Type="http://schemas.openxmlformats.org/officeDocument/2006/relationships/image" Target="../media/image67.jpeg"/></Relationships>
</file>

<file path=ppt/slides/_rels/slide40.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image" Target="../media/image1.png"/><Relationship Id="rId2" Type="http://schemas.openxmlformats.org/officeDocument/2006/relationships/image" Target="../media/image55.jpeg"/><Relationship Id="rId1" Type="http://schemas.openxmlformats.org/officeDocument/2006/relationships/image" Target="../media/image68.jpeg"/></Relationships>
</file>

<file path=ppt/slides/_rels/slide41.xml.rels><?xml version="1.0" encoding="UTF-8" standalone="yes"?>
<Relationships xmlns="http://schemas.openxmlformats.org/package/2006/relationships"><Relationship Id="rId6" Type="http://schemas.openxmlformats.org/officeDocument/2006/relationships/notesSlide" Target="../notesSlides/notesSlide20.xml"/><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image" Target="../media/image1.png"/><Relationship Id="rId2" Type="http://schemas.openxmlformats.org/officeDocument/2006/relationships/image" Target="../media/image55.jpeg"/><Relationship Id="rId1" Type="http://schemas.openxmlformats.org/officeDocument/2006/relationships/image" Target="../media/image68.jpeg"/></Relationships>
</file>

<file path=ppt/slides/_rels/slide42.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image" Target="../media/image69.jpeg"/></Relationships>
</file>

<file path=ppt/slides/_rels/slide43.xml.rels><?xml version="1.0" encoding="UTF-8" standalone="yes"?>
<Relationships xmlns="http://schemas.openxmlformats.org/package/2006/relationships"><Relationship Id="rId5" Type="http://schemas.openxmlformats.org/officeDocument/2006/relationships/notesSlide" Target="../notesSlides/notesSlide22.xml"/><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image" Target="../media/image69.jpeg"/></Relationships>
</file>

<file path=ppt/slides/_rels/slide44.xml.rels><?xml version="1.0" encoding="UTF-8" standalone="yes"?>
<Relationships xmlns="http://schemas.openxmlformats.org/package/2006/relationships"><Relationship Id="rId6" Type="http://schemas.openxmlformats.org/officeDocument/2006/relationships/notesSlide" Target="../notesSlides/notesSlide23.xml"/><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image" Target="../media/image1.png"/><Relationship Id="rId2" Type="http://schemas.openxmlformats.org/officeDocument/2006/relationships/image" Target="../media/image55.jpeg"/><Relationship Id="rId1" Type="http://schemas.openxmlformats.org/officeDocument/2006/relationships/image" Target="../media/image70.jpeg"/></Relationships>
</file>

<file path=ppt/slides/_rels/slide45.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image" Target="../media/image71.jpeg"/></Relationships>
</file>

<file path=ppt/slides/_rels/slide46.xml.rels><?xml version="1.0" encoding="UTF-8" standalone="yes"?>
<Relationships xmlns="http://schemas.openxmlformats.org/package/2006/relationships"><Relationship Id="rId6" Type="http://schemas.openxmlformats.org/officeDocument/2006/relationships/notesSlide" Target="../notesSlides/notesSlide25.xml"/><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image" Target="../media/image1.png"/><Relationship Id="rId2" Type="http://schemas.openxmlformats.org/officeDocument/2006/relationships/image" Target="../media/image71.jpeg"/><Relationship Id="rId1" Type="http://schemas.openxmlformats.org/officeDocument/2006/relationships/image" Target="../media/image72.jpeg"/></Relationships>
</file>

<file path=ppt/slides/_rels/slide47.xml.rels><?xml version="1.0" encoding="UTF-8" standalone="yes"?>
<Relationships xmlns="http://schemas.openxmlformats.org/package/2006/relationships"><Relationship Id="rId6" Type="http://schemas.openxmlformats.org/officeDocument/2006/relationships/notesSlide" Target="../notesSlides/notesSlide26.xml"/><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image" Target="../media/image1.png"/><Relationship Id="rId2" Type="http://schemas.openxmlformats.org/officeDocument/2006/relationships/image" Target="../media/image71.jpeg"/><Relationship Id="rId1" Type="http://schemas.openxmlformats.org/officeDocument/2006/relationships/image" Target="../media/image73.jpeg"/></Relationships>
</file>

<file path=ppt/slides/_rels/slide48.xml.rels><?xml version="1.0" encoding="UTF-8" standalone="yes"?>
<Relationships xmlns="http://schemas.openxmlformats.org/package/2006/relationships"><Relationship Id="rId6" Type="http://schemas.openxmlformats.org/officeDocument/2006/relationships/notesSlide" Target="../notesSlides/notesSlide27.xml"/><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image" Target="../media/image1.png"/><Relationship Id="rId2" Type="http://schemas.openxmlformats.org/officeDocument/2006/relationships/image" Target="../media/image73.jpeg"/><Relationship Id="rId1" Type="http://schemas.openxmlformats.org/officeDocument/2006/relationships/image" Target="../media/image74.jpeg"/></Relationships>
</file>

<file path=ppt/slides/_rels/slide49.xml.rels><?xml version="1.0" encoding="UTF-8" standalone="yes"?>
<Relationships xmlns="http://schemas.openxmlformats.org/package/2006/relationships"><Relationship Id="rId6" Type="http://schemas.openxmlformats.org/officeDocument/2006/relationships/notesSlide" Target="../notesSlides/notesSlide28.xml"/><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image" Target="../media/image1.png"/><Relationship Id="rId2" Type="http://schemas.openxmlformats.org/officeDocument/2006/relationships/image" Target="../media/image73.jpeg"/><Relationship Id="rId1" Type="http://schemas.openxmlformats.org/officeDocument/2006/relationships/image" Target="../media/image75.jpeg"/></Relationships>
</file>

<file path=ppt/slides/_rels/slide50.xml.rels><?xml version="1.0" encoding="UTF-8" standalone="yes"?>
<Relationships xmlns="http://schemas.openxmlformats.org/package/2006/relationships"><Relationship Id="rId5" Type="http://schemas.openxmlformats.org/officeDocument/2006/relationships/notesSlide" Target="../notesSlides/notesSlide29.xml"/><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image" Target="../media/image76.jpeg"/></Relationships>
</file>

<file path=ppt/slides/_rels/slide51.xml.rels><?xml version="1.0" encoding="UTF-8" standalone="yes"?>
<Relationships xmlns="http://schemas.openxmlformats.org/package/2006/relationships"><Relationship Id="rId6" Type="http://schemas.openxmlformats.org/officeDocument/2006/relationships/notesSlide" Target="../notesSlides/notesSlide30.xml"/><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image" Target="../media/image1.png"/><Relationship Id="rId2" Type="http://schemas.openxmlformats.org/officeDocument/2006/relationships/image" Target="../media/image77.jpeg"/><Relationship Id="rId1" Type="http://schemas.openxmlformats.org/officeDocument/2006/relationships/image" Target="../media/image71.jpeg"/></Relationships>
</file>

<file path=ppt/slides/_rels/slide52.xml.rels><?xml version="1.0" encoding="UTF-8" standalone="yes"?>
<Relationships xmlns="http://schemas.openxmlformats.org/package/2006/relationships"><Relationship Id="rId5" Type="http://schemas.openxmlformats.org/officeDocument/2006/relationships/notesSlide" Target="../notesSlides/notesSlide31.xml"/><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image" Target="../media/image71.jpeg"/></Relationships>
</file>

<file path=ppt/slides/_rels/slide53.xml.rels><?xml version="1.0" encoding="UTF-8" standalone="yes"?>
<Relationships xmlns="http://schemas.openxmlformats.org/package/2006/relationships"><Relationship Id="rId5" Type="http://schemas.openxmlformats.org/officeDocument/2006/relationships/notesSlide" Target="../notesSlides/notesSlide32.xml"/><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image" Target="../media/image71.jpeg"/></Relationships>
</file>

<file path=ppt/slides/_rels/slide54.xml.rels><?xml version="1.0" encoding="UTF-8" standalone="yes"?>
<Relationships xmlns="http://schemas.openxmlformats.org/package/2006/relationships"><Relationship Id="rId5" Type="http://schemas.openxmlformats.org/officeDocument/2006/relationships/notesSlide" Target="../notesSlides/notesSlide33.xml"/><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image" Target="../media/image71.jpeg"/></Relationships>
</file>

<file path=ppt/slides/_rels/slide55.xml.rels><?xml version="1.0" encoding="UTF-8" standalone="yes"?>
<Relationships xmlns="http://schemas.openxmlformats.org/package/2006/relationships"><Relationship Id="rId7" Type="http://schemas.openxmlformats.org/officeDocument/2006/relationships/notesSlide" Target="../notesSlides/notesSlide34.xml"/><Relationship Id="rId6"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 Id="rId3" Type="http://schemas.openxmlformats.org/officeDocument/2006/relationships/image" Target="../media/image71.jpeg"/><Relationship Id="rId2" Type="http://schemas.openxmlformats.org/officeDocument/2006/relationships/image" Target="../media/image79.jpeg"/><Relationship Id="rId1" Type="http://schemas.openxmlformats.org/officeDocument/2006/relationships/image" Target="../media/image78.jpeg"/></Relationships>
</file>

<file path=ppt/slides/_rels/slide56.xml.rels><?xml version="1.0" encoding="UTF-8" standalone="yes"?>
<Relationships xmlns="http://schemas.openxmlformats.org/package/2006/relationships"><Relationship Id="rId6" Type="http://schemas.openxmlformats.org/officeDocument/2006/relationships/notesSlide" Target="../notesSlides/notesSlide35.xml"/><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image" Target="../media/image1.png"/><Relationship Id="rId2" Type="http://schemas.openxmlformats.org/officeDocument/2006/relationships/image" Target="../media/image71.jpeg"/><Relationship Id="rId1" Type="http://schemas.openxmlformats.org/officeDocument/2006/relationships/image" Target="../media/image80.jpeg"/></Relationships>
</file>

<file path=ppt/slides/_rels/slide57.xml.rels><?xml version="1.0" encoding="UTF-8" standalone="yes"?>
<Relationships xmlns="http://schemas.openxmlformats.org/package/2006/relationships"><Relationship Id="rId6" Type="http://schemas.openxmlformats.org/officeDocument/2006/relationships/notesSlide" Target="../notesSlides/notesSlide36.xml"/><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image" Target="../media/image1.png"/><Relationship Id="rId2" Type="http://schemas.openxmlformats.org/officeDocument/2006/relationships/image" Target="../media/image71.jpeg"/><Relationship Id="rId1" Type="http://schemas.openxmlformats.org/officeDocument/2006/relationships/image" Target="../media/image81.jpeg"/></Relationships>
</file>

<file path=ppt/slides/_rels/slide58.xml.rels><?xml version="1.0" encoding="UTF-8" standalone="yes"?>
<Relationships xmlns="http://schemas.openxmlformats.org/package/2006/relationships"><Relationship Id="rId6" Type="http://schemas.openxmlformats.org/officeDocument/2006/relationships/notesSlide" Target="../notesSlides/notesSlide37.xml"/><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image" Target="../media/image1.png"/><Relationship Id="rId2" Type="http://schemas.openxmlformats.org/officeDocument/2006/relationships/image" Target="../media/image82.jpeg"/><Relationship Id="rId1" Type="http://schemas.openxmlformats.org/officeDocument/2006/relationships/image" Target="../media/image71.jpeg"/></Relationships>
</file>

<file path=ppt/slides/_rels/slide59.xml.rels><?xml version="1.0" encoding="UTF-8" standalone="yes"?>
<Relationships xmlns="http://schemas.openxmlformats.org/package/2006/relationships"><Relationship Id="rId8" Type="http://schemas.openxmlformats.org/officeDocument/2006/relationships/notesSlide" Target="../notesSlides/notesSlide38.xml"/><Relationship Id="rId7" Type="http://schemas.openxmlformats.org/officeDocument/2006/relationships/slideLayout" Target="../slideLayouts/slideLayout1.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png"/><Relationship Id="rId3" Type="http://schemas.openxmlformats.org/officeDocument/2006/relationships/image" Target="../media/image1.png"/><Relationship Id="rId2" Type="http://schemas.openxmlformats.org/officeDocument/2006/relationships/image" Target="../media/image83.png"/><Relationship Id="rId1" Type="http://schemas.openxmlformats.org/officeDocument/2006/relationships/image" Target="../media/image2.png"/></Relationships>
</file>

<file path=ppt/slides/_rels/slide60.xml.rels><?xml version="1.0" encoding="UTF-8" standalone="yes"?>
<Relationships xmlns="http://schemas.openxmlformats.org/package/2006/relationships"><Relationship Id="rId9" Type="http://schemas.openxmlformats.org/officeDocument/2006/relationships/notesSlide" Target="../notesSlides/notesSlide39.xml"/><Relationship Id="rId8" Type="http://schemas.openxmlformats.org/officeDocument/2006/relationships/slideLayout" Target="../slideLayouts/slideLayout1.xml"/><Relationship Id="rId7" Type="http://schemas.openxmlformats.org/officeDocument/2006/relationships/image" Target="../media/image2.png"/><Relationship Id="rId6" Type="http://schemas.openxmlformats.org/officeDocument/2006/relationships/image" Target="../media/image91.jpeg"/><Relationship Id="rId5" Type="http://schemas.openxmlformats.org/officeDocument/2006/relationships/image" Target="../media/image90.jpeg"/><Relationship Id="rId4" Type="http://schemas.openxmlformats.org/officeDocument/2006/relationships/image" Target="../media/image89.jpeg"/><Relationship Id="rId3" Type="http://schemas.openxmlformats.org/officeDocument/2006/relationships/image" Target="../media/image1.png"/><Relationship Id="rId2" Type="http://schemas.openxmlformats.org/officeDocument/2006/relationships/image" Target="../media/image88.jpeg"/><Relationship Id="rId1" Type="http://schemas.openxmlformats.org/officeDocument/2006/relationships/image" Target="../media/image87.jpeg"/></Relationships>
</file>

<file path=ppt/slides/_rels/slide61.xml.rels><?xml version="1.0" encoding="UTF-8" standalone="yes"?>
<Relationships xmlns="http://schemas.openxmlformats.org/package/2006/relationships"><Relationship Id="rId5" Type="http://schemas.openxmlformats.org/officeDocument/2006/relationships/notesSlide" Target="../notesSlides/notesSlide40.xml"/><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image" Target="../media/image92.jpeg"/></Relationships>
</file>

<file path=ppt/slides/_rels/slide62.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image" Target="../media/image1.png"/><Relationship Id="rId2" Type="http://schemas.openxmlformats.org/officeDocument/2006/relationships/image" Target="../media/image94.jpeg"/><Relationship Id="rId1" Type="http://schemas.openxmlformats.org/officeDocument/2006/relationships/image" Target="../media/image93.jpeg"/></Relationships>
</file>

<file path=ppt/slides/_rels/slide63.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97.jpeg"/><Relationship Id="rId3" Type="http://schemas.openxmlformats.org/officeDocument/2006/relationships/image" Target="../media/image93.jpeg"/><Relationship Id="rId2" Type="http://schemas.openxmlformats.org/officeDocument/2006/relationships/image" Target="../media/image96.png"/><Relationship Id="rId1" Type="http://schemas.openxmlformats.org/officeDocument/2006/relationships/image" Target="../media/image95.jpeg"/></Relationships>
</file>

<file path=ppt/slides/_rels/slide6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98.png"/><Relationship Id="rId1" Type="http://schemas.openxmlformats.org/officeDocument/2006/relationships/image" Target="../media/image2.png"/></Relationships>
</file>

<file path=ppt/slides/_rels/slide6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image" Target="../media/image99.png"/></Relationships>
</file>

<file path=ppt/slides/_rels/slide66.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103.jpeg"/><Relationship Id="rId3" Type="http://schemas.openxmlformats.org/officeDocument/2006/relationships/image" Target="../media/image102.jpeg"/><Relationship Id="rId2" Type="http://schemas.openxmlformats.org/officeDocument/2006/relationships/image" Target="../media/image101.jpeg"/><Relationship Id="rId1" Type="http://schemas.openxmlformats.org/officeDocument/2006/relationships/image" Target="../media/image100.jpeg"/></Relationships>
</file>

<file path=ppt/slides/_rels/slide67.xml.rels><?xml version="1.0" encoding="UTF-8" standalone="yes"?>
<Relationships xmlns="http://schemas.openxmlformats.org/package/2006/relationships"><Relationship Id="rId6" Type="http://schemas.openxmlformats.org/officeDocument/2006/relationships/notesSlide" Target="../notesSlides/notesSlide41.xml"/><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image" Target="../media/image1.png"/><Relationship Id="rId2" Type="http://schemas.openxmlformats.org/officeDocument/2006/relationships/image" Target="../media/image105.jpeg"/><Relationship Id="rId1" Type="http://schemas.openxmlformats.org/officeDocument/2006/relationships/image" Target="../media/image104.png"/></Relationships>
</file>

<file path=ppt/slides/_rels/slide68.xml.rels><?xml version="1.0" encoding="UTF-8" standalone="yes"?>
<Relationships xmlns="http://schemas.openxmlformats.org/package/2006/relationships"><Relationship Id="rId5" Type="http://schemas.openxmlformats.org/officeDocument/2006/relationships/notesSlide" Target="../notesSlides/notesSlide42.xml"/><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image" Target="../media/image106.jpeg"/></Relationships>
</file>

<file path=ppt/slides/_rels/slide69.xml.rels><?xml version="1.0" encoding="UTF-8" standalone="yes"?>
<Relationships xmlns="http://schemas.openxmlformats.org/package/2006/relationships"><Relationship Id="rId5" Type="http://schemas.openxmlformats.org/officeDocument/2006/relationships/notesSlide" Target="../notesSlides/notesSlide43.xml"/><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image" Target="../media/image107.jpeg"/></Relationships>
</file>

<file path=ppt/slides/_rels/slide70.xml.rels><?xml version="1.0" encoding="UTF-8" standalone="yes"?>
<Relationships xmlns="http://schemas.openxmlformats.org/package/2006/relationships"><Relationship Id="rId6" Type="http://schemas.openxmlformats.org/officeDocument/2006/relationships/notesSlide" Target="../notesSlides/notesSlide44.xml"/><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image" Target="../media/image1.png"/><Relationship Id="rId2" Type="http://schemas.openxmlformats.org/officeDocument/2006/relationships/image" Target="../media/image108.png"/><Relationship Id="rId1" Type="http://schemas.openxmlformats.org/officeDocument/2006/relationships/image" Target="../media/image107.jpeg"/></Relationships>
</file>

<file path=ppt/slides/_rels/slide7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image" Target="../media/image107.jpeg"/></Relationships>
</file>

<file path=ppt/slides/_rels/slide72.xml.rels><?xml version="1.0" encoding="UTF-8" standalone="yes"?>
<Relationships xmlns="http://schemas.openxmlformats.org/package/2006/relationships"><Relationship Id="rId5" Type="http://schemas.openxmlformats.org/officeDocument/2006/relationships/notesSlide" Target="../notesSlides/notesSlide45.xml"/><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image" Target="../media/image107.jpeg"/></Relationships>
</file>

<file path=ppt/slides/_rels/slide7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09.jpeg"/></Relationships>
</file>

<file path=ppt/slides/_rels/slide74.xml.rels><?xml version="1.0" encoding="UTF-8" standalone="yes"?>
<Relationships xmlns="http://schemas.openxmlformats.org/package/2006/relationships"><Relationship Id="rId5" Type="http://schemas.openxmlformats.org/officeDocument/2006/relationships/notesSlide" Target="../notesSlides/notesSlide46.xml"/><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image" Target="../media/image110.jpeg"/></Relationships>
</file>

<file path=ppt/slides/_rels/slide75.xml.rels><?xml version="1.0" encoding="UTF-8" standalone="yes"?>
<Relationships xmlns="http://schemas.openxmlformats.org/package/2006/relationships"><Relationship Id="rId5" Type="http://schemas.openxmlformats.org/officeDocument/2006/relationships/notesSlide" Target="../notesSlides/notesSlide47.xml"/><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image" Target="../media/image110.jpeg"/></Relationships>
</file>

<file path=ppt/slides/_rels/slide76.xml.rels><?xml version="1.0" encoding="UTF-8" standalone="yes"?>
<Relationships xmlns="http://schemas.openxmlformats.org/package/2006/relationships"><Relationship Id="rId5" Type="http://schemas.openxmlformats.org/officeDocument/2006/relationships/notesSlide" Target="../notesSlides/notesSlide48.xml"/><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image" Target="../media/image110.jpeg"/></Relationships>
</file>

<file path=ppt/slides/_rels/slide77.xml.rels><?xml version="1.0" encoding="UTF-8" standalone="yes"?>
<Relationships xmlns="http://schemas.openxmlformats.org/package/2006/relationships"><Relationship Id="rId5" Type="http://schemas.openxmlformats.org/officeDocument/2006/relationships/notesSlide" Target="../notesSlides/notesSlide49.xml"/><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image" Target="../media/image110.jpeg"/></Relationships>
</file>

<file path=ppt/slides/_rels/slide78.xml.rels><?xml version="1.0" encoding="UTF-8" standalone="yes"?>
<Relationships xmlns="http://schemas.openxmlformats.org/package/2006/relationships"><Relationship Id="rId5" Type="http://schemas.openxmlformats.org/officeDocument/2006/relationships/notesSlide" Target="../notesSlides/notesSlide50.xml"/><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image" Target="../media/image110.jpeg"/></Relationships>
</file>

<file path=ppt/slides/_rels/slide79.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image" Target="../media/image111.jpeg"/></Relationships>
</file>

<file path=ppt/slides/_rels/slide80.xml.rels><?xml version="1.0" encoding="UTF-8" standalone="yes"?>
<Relationships xmlns="http://schemas.openxmlformats.org/package/2006/relationships"><Relationship Id="rId5" Type="http://schemas.openxmlformats.org/officeDocument/2006/relationships/notesSlide" Target="../notesSlides/notesSlide51.xml"/><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image" Target="../media/image111.jpeg"/></Relationships>
</file>

<file path=ppt/slides/_rels/slide81.xml.rels><?xml version="1.0" encoding="UTF-8" standalone="yes"?>
<Relationships xmlns="http://schemas.openxmlformats.org/package/2006/relationships"><Relationship Id="rId5" Type="http://schemas.openxmlformats.org/officeDocument/2006/relationships/notesSlide" Target="../notesSlides/notesSlide52.xml"/><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image" Target="../media/image112.jpeg"/></Relationships>
</file>

<file path=ppt/slides/_rels/slide82.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image" Target="../media/image1.png"/><Relationship Id="rId2" Type="http://schemas.openxmlformats.org/officeDocument/2006/relationships/image" Target="../media/image114.jpeg"/><Relationship Id="rId1" Type="http://schemas.openxmlformats.org/officeDocument/2006/relationships/image" Target="../media/image113.png"/></Relationships>
</file>

<file path=ppt/slides/_rels/slide83.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image" Target="../media/image1.png"/></Relationships>
</file>

<file path=ppt/slides/_rels/slide8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image" Target="../media/image1.png"/><Relationship Id="rId2" Type="http://schemas.openxmlformats.org/officeDocument/2006/relationships/image" Target="../media/image118.png"/><Relationship Id="rId1" Type="http://schemas.openxmlformats.org/officeDocument/2006/relationships/image" Target="../media/image117.png"/></Relationships>
</file>

<file path=ppt/slides/_rels/slide8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tags" Target="../tags/tag1.xml"/></Relationships>
</file>

<file path=ppt/slides/_rels/slide8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image" Target="../media/image119.jpeg"/></Relationships>
</file>

<file path=ppt/slides/_rels/slide87.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123.jpeg"/><Relationship Id="rId3" Type="http://schemas.openxmlformats.org/officeDocument/2006/relationships/image" Target="../media/image122.jpeg"/><Relationship Id="rId2" Type="http://schemas.openxmlformats.org/officeDocument/2006/relationships/image" Target="../media/image121.jpeg"/><Relationship Id="rId1" Type="http://schemas.openxmlformats.org/officeDocument/2006/relationships/image" Target="../media/image120.jpeg"/></Relationships>
</file>

<file path=ppt/slides/_rels/slide8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image" Target="../media/image124.png"/></Relationships>
</file>

<file path=ppt/slides/_rels/slide89.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image" Target="../media/image125.png"/></Relationships>
</file>

<file path=ppt/slides/_rels/slide90.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image" Target="../media/image126.png"/></Relationships>
</file>

<file path=ppt/slides/_rels/slide91.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 Id="rId3" Type="http://schemas.openxmlformats.org/officeDocument/2006/relationships/image" Target="../media/image129.jpeg"/><Relationship Id="rId2" Type="http://schemas.openxmlformats.org/officeDocument/2006/relationships/image" Target="../media/image128.jpeg"/><Relationship Id="rId1" Type="http://schemas.openxmlformats.org/officeDocument/2006/relationships/image" Target="../media/image127.png"/></Relationships>
</file>

<file path=ppt/slides/_rels/slide92.xml.rels><?xml version="1.0" encoding="UTF-8" standalone="yes"?>
<Relationships xmlns="http://schemas.openxmlformats.org/package/2006/relationships"><Relationship Id="rId4" Type="http://schemas.openxmlformats.org/officeDocument/2006/relationships/notesSlide" Target="../notesSlides/notesSlide53.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30.png"/></Relationships>
</file>

<file path=ppt/slides/_rels/slide93.xml.rels><?xml version="1.0" encoding="UTF-8" standalone="yes"?>
<Relationships xmlns="http://schemas.openxmlformats.org/package/2006/relationships"><Relationship Id="rId5" Type="http://schemas.openxmlformats.org/officeDocument/2006/relationships/notesSlide" Target="../notesSlides/notesSlide54.xml"/><Relationship Id="rId4" Type="http://schemas.openxmlformats.org/officeDocument/2006/relationships/slideLayout" Target="../slideLayouts/slideLayout1.xml"/><Relationship Id="rId3" Type="http://schemas.openxmlformats.org/officeDocument/2006/relationships/hyperlink" Target="https://doi.org/10.3969/j.issn.1009-6469.2019.12.015" TargetMode="External"/><Relationship Id="rId2" Type="http://schemas.openxmlformats.org/officeDocument/2006/relationships/image" Target="../media/image2.png"/><Relationship Id="rId1" Type="http://schemas.openxmlformats.org/officeDocument/2006/relationships/image" Target="../media/image130.png"/></Relationships>
</file>

<file path=ppt/slides/_rels/slide9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p:nvPr/>
        </p:nvSpPr>
        <p:spPr>
          <a:xfrm>
            <a:off x="3046791" y="1372153"/>
            <a:ext cx="6114415" cy="3926204"/>
          </a:xfrm>
          <a:prstGeom prst="rect">
            <a:avLst/>
          </a:prstGeom>
          <a:noFill/>
          <a:ln w="0" cap="flat">
            <a:noFill/>
            <a:prstDash val="solid"/>
            <a:miter lim="0"/>
          </a:ln>
        </p:spPr>
        <p:txBody>
          <a:bodyPr vert="horz" wrap="square" lIns="0" tIns="0" rIns="0" bIns="0"/>
          <a:lstStyle/>
          <a:p>
            <a:pPr algn="l" rtl="0" eaLnBrk="0">
              <a:lnSpc>
                <a:spcPct val="26000"/>
              </a:lnSpc>
            </a:pPr>
            <a:endParaRPr sz="100" dirty="0">
              <a:latin typeface="Arial" panose="020B0604020202090204"/>
              <a:ea typeface="Arial" panose="020B0604020202090204"/>
              <a:cs typeface="Arial" panose="020B0604020202090204"/>
            </a:endParaRPr>
          </a:p>
          <a:p>
            <a:pPr algn="ctr" rtl="0" eaLnBrk="0">
              <a:lnSpc>
                <a:spcPct val="109000"/>
              </a:lnSpc>
            </a:pPr>
            <a:r>
              <a:rPr lang="zh-CN" sz="6000" dirty="0">
                <a:latin typeface="Arial" panose="020B0604020202090204"/>
                <a:ea typeface="Arial" panose="020B0604020202090204"/>
                <a:cs typeface="Arial" panose="020B0604020202090204"/>
              </a:rPr>
              <a:t>大脑神经科学</a:t>
            </a:r>
            <a:endParaRPr lang="zh-CN" sz="6000" dirty="0">
              <a:latin typeface="Arial" panose="020B0604020202090204"/>
              <a:ea typeface="Arial" panose="020B0604020202090204"/>
              <a:cs typeface="Arial" panose="020B0604020202090204"/>
            </a:endParaRPr>
          </a:p>
          <a:p>
            <a:pPr algn="ctr" rtl="0" eaLnBrk="0">
              <a:lnSpc>
                <a:spcPct val="109000"/>
              </a:lnSpc>
            </a:pPr>
            <a:endParaRPr lang="zh-CN" sz="6000" dirty="0">
              <a:latin typeface="Arial" panose="020B0604020202090204"/>
              <a:ea typeface="Arial" panose="020B0604020202090204"/>
              <a:cs typeface="Arial" panose="020B0604020202090204"/>
            </a:endParaRPr>
          </a:p>
          <a:p>
            <a:pPr algn="ctr" rtl="0" eaLnBrk="0">
              <a:lnSpc>
                <a:spcPct val="109000"/>
              </a:lnSpc>
            </a:pPr>
            <a:r>
              <a:rPr lang="en-US" altLang="zh-CN" sz="2800" b="1" dirty="0">
                <a:latin typeface="Arial Regular" panose="020B0604020202090204" charset="0"/>
                <a:ea typeface="仿宋" charset="0"/>
                <a:cs typeface="Arial Regular" panose="020B0604020202090204" charset="0"/>
              </a:rPr>
              <a:t>PT3</a:t>
            </a:r>
            <a:r>
              <a:rPr lang="zh-CN" altLang="en-US" sz="2800" b="1" dirty="0">
                <a:latin typeface="Arial Regular" panose="020B0604020202090204" charset="0"/>
                <a:ea typeface="仿宋" charset="0"/>
                <a:cs typeface="Arial Regular" panose="020B0604020202090204" charset="0"/>
              </a:rPr>
              <a:t>肌骨组</a:t>
            </a:r>
            <a:endParaRPr sz="2800" b="1" dirty="0">
              <a:latin typeface="Arial Regular" panose="020B0604020202090204" charset="0"/>
              <a:ea typeface="仿宋" charset="0"/>
              <a:cs typeface="Arial Regular" panose="020B0604020202090204" charset="0"/>
            </a:endParaRPr>
          </a:p>
          <a:p>
            <a:pPr algn="l" rtl="0" eaLnBrk="0">
              <a:lnSpc>
                <a:spcPct val="109000"/>
              </a:lnSpc>
            </a:pPr>
            <a:endParaRPr sz="2800" b="1" dirty="0">
              <a:latin typeface="Arial Regular" panose="020B0604020202090204" charset="0"/>
              <a:ea typeface="仿宋" charset="0"/>
              <a:cs typeface="Arial Regular" panose="020B0604020202090204" charset="0"/>
            </a:endParaRPr>
          </a:p>
          <a:p>
            <a:pPr algn="ctr" rtl="0" eaLnBrk="0">
              <a:lnSpc>
                <a:spcPct val="109000"/>
              </a:lnSpc>
            </a:pPr>
            <a:r>
              <a:rPr lang="zh-CN" sz="2800" b="1" dirty="0">
                <a:latin typeface="Arial Regular" panose="020B0604020202090204" charset="0"/>
                <a:ea typeface="仿宋" charset="0"/>
                <a:cs typeface="Arial Regular" panose="020B0604020202090204" charset="0"/>
                <a:sym typeface="+mn-ea"/>
              </a:rPr>
              <a:t>倪静</a:t>
            </a:r>
            <a:endParaRPr sz="2800" dirty="0">
              <a:latin typeface="Arial Regular" panose="020B0604020202090204" charset="0"/>
              <a:ea typeface="仿宋" charset="0"/>
              <a:cs typeface="Arial Regular" panose="020B0604020202090204" charset="0"/>
            </a:endParaRPr>
          </a:p>
          <a:p>
            <a:pPr algn="l" rtl="0" eaLnBrk="0">
              <a:lnSpc>
                <a:spcPct val="109000"/>
              </a:lnSpc>
            </a:pPr>
            <a:endParaRPr sz="1000" dirty="0">
              <a:latin typeface="Arial" panose="020B0604020202090204"/>
              <a:ea typeface="Arial" panose="020B0604020202090204"/>
              <a:cs typeface="Arial" panose="020B0604020202090204"/>
            </a:endParaRPr>
          </a:p>
          <a:p>
            <a:pPr algn="l" rtl="0" eaLnBrk="0">
              <a:lnSpc>
                <a:spcPct val="109000"/>
              </a:lnSpc>
            </a:pPr>
            <a:endParaRPr sz="1000" dirty="0">
              <a:latin typeface="Arial" panose="020B0604020202090204"/>
              <a:ea typeface="Arial" panose="020B0604020202090204"/>
              <a:cs typeface="Arial" panose="020B0604020202090204"/>
            </a:endParaRPr>
          </a:p>
          <a:p>
            <a:pPr algn="l" rtl="0" eaLnBrk="0">
              <a:lnSpc>
                <a:spcPct val="110000"/>
              </a:lnSpc>
            </a:pPr>
            <a:endParaRPr sz="1000" dirty="0">
              <a:latin typeface="Arial" panose="020B0604020202090204"/>
              <a:ea typeface="Arial" panose="020B0604020202090204"/>
              <a:cs typeface="Arial" panose="020B0604020202090204"/>
            </a:endParaRPr>
          </a:p>
          <a:p>
            <a:pPr algn="l" rtl="0" eaLnBrk="0">
              <a:lnSpc>
                <a:spcPct val="110000"/>
              </a:lnSpc>
            </a:pPr>
            <a:endParaRPr sz="1800" dirty="0">
              <a:latin typeface="Microsoft JhengHei" panose="020B0604030504040204" charset="-120"/>
              <a:ea typeface="Microsoft JhengHei" panose="020B0604030504040204" charset="-120"/>
              <a:cs typeface="Microsoft JhengHei" panose="020B0604030504040204" charset="-120"/>
            </a:endParaRPr>
          </a:p>
        </p:txBody>
      </p:sp>
      <p:pic>
        <p:nvPicPr>
          <p:cNvPr id="4" name="picture 4"/>
          <p:cNvPicPr>
            <a:picLocks noChangeAspect="1"/>
          </p:cNvPicPr>
          <p:nvPr/>
        </p:nvPicPr>
        <p:blipFill>
          <a:blip r:embed="rId1"/>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2"/>
          <a:stretch>
            <a:fillRect/>
          </a:stretch>
        </p:blipFill>
        <p:spPr>
          <a:xfrm>
            <a:off x="9751060" y="0"/>
            <a:ext cx="2440940" cy="182753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1a757ebee91755380c510ca07280f9c8"/>
          <p:cNvPicPr>
            <a:picLocks noChangeAspect="1"/>
          </p:cNvPicPr>
          <p:nvPr/>
        </p:nvPicPr>
        <p:blipFill>
          <a:blip r:embed="rId1"/>
          <a:srcRect l="5333" t="7312" r="7559" b="16362"/>
          <a:stretch>
            <a:fillRect/>
          </a:stretch>
        </p:blipFill>
        <p:spPr>
          <a:xfrm>
            <a:off x="1310005" y="1070610"/>
            <a:ext cx="10287000" cy="5615940"/>
          </a:xfrm>
          <a:prstGeom prst="rect">
            <a:avLst/>
          </a:prstGeom>
        </p:spPr>
      </p:pic>
      <p:sp>
        <p:nvSpPr>
          <p:cNvPr id="244" name="textbox 244"/>
          <p:cNvSpPr/>
          <p:nvPr/>
        </p:nvSpPr>
        <p:spPr>
          <a:xfrm>
            <a:off x="480695" y="317500"/>
            <a:ext cx="4150995" cy="598170"/>
          </a:xfrm>
          <a:prstGeom prst="rect">
            <a:avLst/>
          </a:prstGeom>
          <a:noFill/>
          <a:ln w="0" cap="flat">
            <a:noFill/>
            <a:prstDash val="solid"/>
            <a:miter lim="0"/>
          </a:ln>
        </p:spPr>
        <p:txBody>
          <a:bodyPr vert="horz" wrap="square" lIns="0" tIns="0" rIns="0" bIns="0"/>
          <a:p>
            <a:pPr algn="l" rtl="0" eaLnBrk="0">
              <a:lnSpc>
                <a:spcPct val="97000"/>
              </a:lnSpc>
            </a:pPr>
            <a:endParaRPr sz="100" dirty="0">
              <a:latin typeface="Arial" panose="020B0604020202090204"/>
              <a:ea typeface="Arial" panose="020B0604020202090204"/>
              <a:cs typeface="Arial" panose="020B0604020202090204"/>
            </a:endParaRPr>
          </a:p>
          <a:p>
            <a:pPr marL="12700" algn="l" rtl="0" eaLnBrk="0">
              <a:lnSpc>
                <a:spcPct val="87000"/>
              </a:lnSpc>
            </a:pPr>
            <a:r>
              <a:rPr lang="zh-CN" altLang="en-US" sz="4300" dirty="0">
                <a:latin typeface="Microsoft JhengHei" panose="020B0604030504040204" charset="-120"/>
                <a:ea typeface="Microsoft JhengHei" panose="020B0604030504040204" charset="-120"/>
                <a:cs typeface="Microsoft JhengHei" panose="020B0604030504040204" charset="-120"/>
                <a:sym typeface="+mn-ea"/>
              </a:rPr>
              <a:t>大脑神经</a:t>
            </a:r>
            <a:r>
              <a:rPr lang="zh-CN" altLang="en-US" sz="4300" dirty="0">
                <a:latin typeface="Microsoft JhengHei" panose="020B0604030504040204" charset="-120"/>
                <a:ea typeface="Microsoft JhengHei" panose="020B0604030504040204" charset="-120"/>
                <a:cs typeface="Microsoft JhengHei" panose="020B0604030504040204" charset="-120"/>
                <a:sym typeface="+mn-ea"/>
              </a:rPr>
              <a:t>科学</a:t>
            </a:r>
            <a:r>
              <a:rPr sz="4300" kern="0" spc="15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4300" kern="0" spc="150" dirty="0">
                <a:solidFill>
                  <a:srgbClr val="FF0000">
                    <a:alpha val="100000"/>
                  </a:srgbClr>
                </a:solidFill>
                <a:latin typeface="Microsoft JhengHei" panose="020B0604030504040204" charset="-120"/>
                <a:ea typeface="Microsoft JhengHei" panose="020B0604030504040204" charset="-120"/>
                <a:cs typeface="Microsoft JhengHei" panose="020B0604030504040204" charset="-120"/>
              </a:rPr>
              <a:t>★</a:t>
            </a:r>
            <a:endParaRPr sz="4300" dirty="0">
              <a:latin typeface="Microsoft JhengHei" panose="020B0604030504040204" charset="-120"/>
              <a:ea typeface="Microsoft JhengHei" panose="020B0604030504040204" charset="-120"/>
              <a:cs typeface="Microsoft JhengHei" panose="020B0604030504040204" charset="-120"/>
            </a:endParaRPr>
          </a:p>
        </p:txBody>
      </p:sp>
      <p:sp>
        <p:nvSpPr>
          <p:cNvPr id="5" name="圆角矩形 4"/>
          <p:cNvSpPr/>
          <p:nvPr/>
        </p:nvSpPr>
        <p:spPr>
          <a:xfrm>
            <a:off x="8191500" y="3361690"/>
            <a:ext cx="3503930" cy="2244725"/>
          </a:xfrm>
          <a:prstGeom prst="round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文本框 6"/>
          <p:cNvSpPr txBox="1"/>
          <p:nvPr/>
        </p:nvSpPr>
        <p:spPr>
          <a:xfrm>
            <a:off x="8290560" y="3515360"/>
            <a:ext cx="3306445" cy="1938020"/>
          </a:xfrm>
          <a:prstGeom prst="rect">
            <a:avLst/>
          </a:prstGeom>
          <a:noFill/>
        </p:spPr>
        <p:txBody>
          <a:bodyPr wrap="square" rtlCol="0">
            <a:spAutoFit/>
          </a:bodyPr>
          <a:p>
            <a:pPr indent="0">
              <a:lnSpc>
                <a:spcPct val="150000"/>
              </a:lnSpc>
              <a:buFont typeface="Arial" panose="020B0604020202090204" pitchFamily="34" charset="0"/>
              <a:buNone/>
            </a:pPr>
            <a:r>
              <a:rPr lang="en-US" altLang="zh-CN" sz="2000" b="1">
                <a:solidFill>
                  <a:schemeClr val="bg1"/>
                </a:solidFill>
                <a:latin typeface="Arial Bold" panose="020B0604020202090204" charset="0"/>
              </a:rPr>
              <a:t>2009</a:t>
            </a:r>
            <a:r>
              <a:rPr lang="zh-CN" altLang="en-US" sz="2000" b="1">
                <a:solidFill>
                  <a:schemeClr val="bg1"/>
                </a:solidFill>
                <a:latin typeface="Arial Bold" panose="020B0604020202090204" charset="0"/>
              </a:rPr>
              <a:t>年美国国立卫生</a:t>
            </a:r>
            <a:r>
              <a:rPr lang="en-US" altLang="zh-CN" sz="2000" b="1">
                <a:solidFill>
                  <a:schemeClr val="bg1"/>
                </a:solidFill>
                <a:latin typeface="Arial Bold" panose="020B0604020202090204" charset="0"/>
              </a:rPr>
              <a:t>---</a:t>
            </a:r>
            <a:r>
              <a:rPr lang="zh-CN" altLang="en-US" sz="2000" b="1">
                <a:solidFill>
                  <a:schemeClr val="bg1"/>
                </a:solidFill>
                <a:latin typeface="Arial Bold" panose="020B0604020202090204" charset="0"/>
              </a:rPr>
              <a:t>千人脑功能链接计划</a:t>
            </a:r>
            <a:endParaRPr lang="zh-CN" altLang="en-US" sz="2000" b="1">
              <a:solidFill>
                <a:schemeClr val="bg1"/>
              </a:solidFill>
              <a:latin typeface="Arial Bold" panose="020B0604020202090204" charset="0"/>
            </a:endParaRPr>
          </a:p>
          <a:p>
            <a:pPr indent="0">
              <a:lnSpc>
                <a:spcPct val="150000"/>
              </a:lnSpc>
              <a:buFont typeface="Arial" panose="020B0604020202090204" pitchFamily="34" charset="0"/>
              <a:buNone/>
            </a:pPr>
            <a:r>
              <a:rPr lang="en-US" altLang="zh-CN" sz="2000" b="1">
                <a:solidFill>
                  <a:schemeClr val="bg1"/>
                </a:solidFill>
                <a:latin typeface="Arial Bold" panose="020B0604020202090204" charset="0"/>
              </a:rPr>
              <a:t>2013</a:t>
            </a:r>
            <a:r>
              <a:rPr lang="zh-CN" altLang="en-US" sz="2000" b="1">
                <a:solidFill>
                  <a:schemeClr val="bg1"/>
                </a:solidFill>
                <a:latin typeface="Arial Bold" panose="020B0604020202090204" charset="0"/>
              </a:rPr>
              <a:t>年美国推出十年人脑研究项目</a:t>
            </a:r>
            <a:r>
              <a:rPr lang="en-US" altLang="zh-CN" sz="2000" b="1">
                <a:solidFill>
                  <a:schemeClr val="bg1"/>
                </a:solidFill>
                <a:latin typeface="Arial Bold" panose="020B0604020202090204" charset="0"/>
              </a:rPr>
              <a:t>---</a:t>
            </a:r>
            <a:r>
              <a:rPr lang="zh-CN" altLang="en-US" sz="2000" b="1">
                <a:solidFill>
                  <a:schemeClr val="bg1"/>
                </a:solidFill>
                <a:latin typeface="Arial Bold" panose="020B0604020202090204" charset="0"/>
              </a:rPr>
              <a:t>大脑活动图</a:t>
            </a:r>
            <a:r>
              <a:rPr lang="zh-CN" altLang="en-US" sz="2000" b="1">
                <a:solidFill>
                  <a:schemeClr val="bg1"/>
                </a:solidFill>
                <a:latin typeface="Arial Bold" panose="020B0604020202090204" charset="0"/>
              </a:rPr>
              <a:t>项目</a:t>
            </a:r>
            <a:endParaRPr lang="zh-CN" altLang="en-US" sz="2000" b="1">
              <a:solidFill>
                <a:schemeClr val="bg1"/>
              </a:solidFill>
              <a:latin typeface="Arial Bold" panose="020B0604020202090204" charset="0"/>
            </a:endParaRPr>
          </a:p>
        </p:txBody>
      </p:sp>
      <p:sp>
        <p:nvSpPr>
          <p:cNvPr id="8" name="圆角矩形 7"/>
          <p:cNvSpPr/>
          <p:nvPr/>
        </p:nvSpPr>
        <p:spPr>
          <a:xfrm>
            <a:off x="4434205" y="5154930"/>
            <a:ext cx="3307080" cy="1195705"/>
          </a:xfrm>
          <a:prstGeom prst="round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 name="文本框 8"/>
          <p:cNvSpPr txBox="1"/>
          <p:nvPr/>
        </p:nvSpPr>
        <p:spPr>
          <a:xfrm>
            <a:off x="4631690" y="5245735"/>
            <a:ext cx="2999740" cy="1014730"/>
          </a:xfrm>
          <a:prstGeom prst="rect">
            <a:avLst/>
          </a:prstGeom>
          <a:noFill/>
        </p:spPr>
        <p:txBody>
          <a:bodyPr wrap="square" rtlCol="0">
            <a:spAutoFit/>
          </a:bodyPr>
          <a:p>
            <a:pPr>
              <a:lnSpc>
                <a:spcPct val="150000"/>
              </a:lnSpc>
            </a:pPr>
            <a:r>
              <a:rPr lang="en-US" altLang="zh-CN" sz="2000">
                <a:solidFill>
                  <a:schemeClr val="bg1"/>
                </a:solidFill>
              </a:rPr>
              <a:t>2013</a:t>
            </a:r>
            <a:r>
              <a:rPr lang="zh-CN" altLang="en-US" sz="2000">
                <a:solidFill>
                  <a:schemeClr val="bg1"/>
                </a:solidFill>
              </a:rPr>
              <a:t>年欧盟提出人脑计划</a:t>
            </a:r>
            <a:r>
              <a:rPr lang="en-US" altLang="zh-CN" sz="2000">
                <a:solidFill>
                  <a:schemeClr val="bg1"/>
                </a:solidFill>
              </a:rPr>
              <a:t>---</a:t>
            </a:r>
            <a:r>
              <a:rPr lang="zh-CN" altLang="en-US" sz="2000">
                <a:solidFill>
                  <a:schemeClr val="bg1"/>
                </a:solidFill>
              </a:rPr>
              <a:t>计算机技术模拟大脑</a:t>
            </a:r>
            <a:endParaRPr lang="zh-CN" altLang="en-US" sz="2000">
              <a:solidFill>
                <a:schemeClr val="bg1"/>
              </a:solidFill>
            </a:endParaRPr>
          </a:p>
        </p:txBody>
      </p:sp>
      <p:sp>
        <p:nvSpPr>
          <p:cNvPr id="10" name="圆角矩形 9"/>
          <p:cNvSpPr/>
          <p:nvPr/>
        </p:nvSpPr>
        <p:spPr>
          <a:xfrm>
            <a:off x="4434840" y="3744595"/>
            <a:ext cx="3307080" cy="1195705"/>
          </a:xfrm>
          <a:prstGeom prst="round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1" name="文本框 10"/>
          <p:cNvSpPr txBox="1"/>
          <p:nvPr/>
        </p:nvSpPr>
        <p:spPr>
          <a:xfrm>
            <a:off x="4434840" y="3803650"/>
            <a:ext cx="3307715" cy="1014730"/>
          </a:xfrm>
          <a:prstGeom prst="rect">
            <a:avLst/>
          </a:prstGeom>
          <a:noFill/>
        </p:spPr>
        <p:txBody>
          <a:bodyPr wrap="square" rtlCol="0">
            <a:spAutoFit/>
          </a:bodyPr>
          <a:p>
            <a:pPr algn="l">
              <a:lnSpc>
                <a:spcPct val="150000"/>
              </a:lnSpc>
            </a:pPr>
            <a:r>
              <a:rPr lang="en-US" altLang="zh-CN" sz="2000">
                <a:solidFill>
                  <a:schemeClr val="bg1"/>
                </a:solidFill>
              </a:rPr>
              <a:t>2014</a:t>
            </a:r>
            <a:r>
              <a:rPr lang="zh-CN" altLang="en-US" sz="2000">
                <a:solidFill>
                  <a:schemeClr val="bg1"/>
                </a:solidFill>
              </a:rPr>
              <a:t>年日本科学家发起大脑研究计划</a:t>
            </a:r>
            <a:r>
              <a:rPr lang="en-US" altLang="zh-CN" sz="2000">
                <a:solidFill>
                  <a:schemeClr val="bg1"/>
                </a:solidFill>
              </a:rPr>
              <a:t>---Brain/</a:t>
            </a:r>
            <a:r>
              <a:rPr lang="en-US" altLang="zh-CN" sz="2000">
                <a:solidFill>
                  <a:schemeClr val="bg1"/>
                </a:solidFill>
              </a:rPr>
              <a:t>MIDNS</a:t>
            </a:r>
            <a:endParaRPr lang="en-US" altLang="zh-CN" sz="2000">
              <a:solidFill>
                <a:schemeClr val="bg1"/>
              </a:solidFill>
            </a:endParaRPr>
          </a:p>
        </p:txBody>
      </p:sp>
      <p:sp>
        <p:nvSpPr>
          <p:cNvPr id="12" name="圆角矩形 11"/>
          <p:cNvSpPr/>
          <p:nvPr/>
        </p:nvSpPr>
        <p:spPr>
          <a:xfrm>
            <a:off x="7272655" y="1644015"/>
            <a:ext cx="3307080" cy="1195705"/>
          </a:xfrm>
          <a:prstGeom prst="round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3" name="文本框 12"/>
          <p:cNvSpPr txBox="1"/>
          <p:nvPr/>
        </p:nvSpPr>
        <p:spPr>
          <a:xfrm>
            <a:off x="7272655" y="1734820"/>
            <a:ext cx="3307715" cy="1014730"/>
          </a:xfrm>
          <a:prstGeom prst="rect">
            <a:avLst/>
          </a:prstGeom>
          <a:noFill/>
        </p:spPr>
        <p:txBody>
          <a:bodyPr wrap="square" rtlCol="0">
            <a:spAutoFit/>
          </a:bodyPr>
          <a:p>
            <a:pPr algn="l">
              <a:lnSpc>
                <a:spcPct val="150000"/>
              </a:lnSpc>
            </a:pPr>
            <a:r>
              <a:rPr lang="zh-CN" altLang="en-US" sz="2000">
                <a:solidFill>
                  <a:schemeClr val="bg1"/>
                </a:solidFill>
              </a:rPr>
              <a:t>随后澳大利亚等国家也都建立了各自的脑计划项目</a:t>
            </a:r>
            <a:endParaRPr lang="zh-CN" altLang="en-US" sz="2000">
              <a:solidFill>
                <a:schemeClr val="bg1"/>
              </a:solidFill>
            </a:endParaRPr>
          </a:p>
        </p:txBody>
      </p:sp>
      <p:sp>
        <p:nvSpPr>
          <p:cNvPr id="14" name="圆角矩形 13"/>
          <p:cNvSpPr/>
          <p:nvPr/>
        </p:nvSpPr>
        <p:spPr>
          <a:xfrm>
            <a:off x="2658745" y="1592580"/>
            <a:ext cx="3961765" cy="1646555"/>
          </a:xfrm>
          <a:prstGeom prst="round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5" name="文本框 14"/>
          <p:cNvSpPr txBox="1"/>
          <p:nvPr/>
        </p:nvSpPr>
        <p:spPr>
          <a:xfrm>
            <a:off x="2791460" y="1591945"/>
            <a:ext cx="3961130" cy="1476375"/>
          </a:xfrm>
          <a:prstGeom prst="rect">
            <a:avLst/>
          </a:prstGeom>
          <a:noFill/>
        </p:spPr>
        <p:txBody>
          <a:bodyPr wrap="square" rtlCol="0">
            <a:spAutoFit/>
          </a:bodyPr>
          <a:p>
            <a:pPr algn="l">
              <a:lnSpc>
                <a:spcPct val="150000"/>
              </a:lnSpc>
            </a:pPr>
            <a:r>
              <a:rPr lang="en-US" altLang="zh-CN" sz="2000">
                <a:solidFill>
                  <a:schemeClr val="bg1"/>
                </a:solidFill>
              </a:rPr>
              <a:t>2001</a:t>
            </a:r>
            <a:r>
              <a:rPr lang="zh-CN" altLang="en-US" sz="2000">
                <a:solidFill>
                  <a:schemeClr val="bg1"/>
                </a:solidFill>
              </a:rPr>
              <a:t>年，中国成为“人类脑计划”第</a:t>
            </a:r>
            <a:r>
              <a:rPr lang="en-US" altLang="zh-CN" sz="2000">
                <a:solidFill>
                  <a:schemeClr val="bg1"/>
                </a:solidFill>
              </a:rPr>
              <a:t>20</a:t>
            </a:r>
            <a:r>
              <a:rPr lang="zh-CN" altLang="en-US" sz="2000">
                <a:solidFill>
                  <a:schemeClr val="bg1"/>
                </a:solidFill>
              </a:rPr>
              <a:t>个成员国</a:t>
            </a:r>
            <a:endParaRPr lang="zh-CN" altLang="en-US" sz="2000">
              <a:solidFill>
                <a:schemeClr val="bg1"/>
              </a:solidFill>
            </a:endParaRPr>
          </a:p>
          <a:p>
            <a:pPr algn="l">
              <a:lnSpc>
                <a:spcPct val="150000"/>
              </a:lnSpc>
            </a:pPr>
            <a:r>
              <a:rPr lang="zh-CN" altLang="en-US" sz="2000">
                <a:solidFill>
                  <a:schemeClr val="bg1"/>
                </a:solidFill>
                <a:sym typeface="+mn-ea"/>
              </a:rPr>
              <a:t>随后的“</a:t>
            </a:r>
            <a:r>
              <a:rPr lang="en-US" altLang="zh-CN" sz="2000">
                <a:solidFill>
                  <a:schemeClr val="bg1"/>
                </a:solidFill>
                <a:sym typeface="+mn-ea"/>
              </a:rPr>
              <a:t>937</a:t>
            </a:r>
            <a:r>
              <a:rPr lang="zh-CN" altLang="en-US" sz="2000">
                <a:solidFill>
                  <a:schemeClr val="bg1"/>
                </a:solidFill>
                <a:sym typeface="+mn-ea"/>
              </a:rPr>
              <a:t>计划”，“</a:t>
            </a:r>
            <a:r>
              <a:rPr lang="en-US" altLang="zh-CN" sz="2000">
                <a:solidFill>
                  <a:schemeClr val="bg1"/>
                </a:solidFill>
                <a:sym typeface="+mn-ea"/>
              </a:rPr>
              <a:t>836</a:t>
            </a:r>
            <a:r>
              <a:rPr lang="zh-CN" altLang="en-US" sz="2000">
                <a:solidFill>
                  <a:schemeClr val="bg1"/>
                </a:solidFill>
                <a:sym typeface="+mn-ea"/>
              </a:rPr>
              <a:t>计划”</a:t>
            </a:r>
            <a:r>
              <a:rPr lang="en-US" altLang="zh-CN" sz="2000">
                <a:solidFill>
                  <a:schemeClr val="bg1"/>
                </a:solidFill>
                <a:sym typeface="+mn-ea"/>
              </a:rPr>
              <a:t>......</a:t>
            </a:r>
            <a:endParaRPr lang="en-US" altLang="zh-CN" sz="2000">
              <a:solidFill>
                <a:schemeClr val="bg1"/>
              </a:solidFill>
            </a:endParaRPr>
          </a:p>
        </p:txBody>
      </p:sp>
      <p:sp>
        <p:nvSpPr>
          <p:cNvPr id="16" name="文本框 15"/>
          <p:cNvSpPr txBox="1"/>
          <p:nvPr/>
        </p:nvSpPr>
        <p:spPr>
          <a:xfrm>
            <a:off x="4993640" y="506095"/>
            <a:ext cx="3106420" cy="521970"/>
          </a:xfrm>
          <a:prstGeom prst="rect">
            <a:avLst/>
          </a:prstGeom>
          <a:noFill/>
        </p:spPr>
        <p:txBody>
          <a:bodyPr wrap="square" rtlCol="0" anchor="t">
            <a:spAutoFit/>
          </a:bodyPr>
          <a:p>
            <a:r>
              <a:rPr lang="zh-CN" altLang="en-US" sz="2800" b="1" dirty="0">
                <a:latin typeface="Microsoft JhengHei" panose="020B0604030504040204" charset="-120"/>
                <a:ea typeface="Microsoft JhengHei" panose="020B0604030504040204" charset="-120"/>
                <a:cs typeface="Microsoft JhengHei" panose="020B0604030504040204" charset="-120"/>
                <a:sym typeface="+mn-ea"/>
              </a:rPr>
              <a:t>（闫俊义</a:t>
            </a:r>
            <a:r>
              <a:rPr lang="en-US" altLang="zh-CN" sz="2800" b="1" dirty="0">
                <a:latin typeface="Microsoft JhengHei" panose="020B0604030504040204" charset="-120"/>
                <a:ea typeface="Microsoft JhengHei" panose="020B0604030504040204" charset="-120"/>
                <a:cs typeface="Microsoft JhengHei" panose="020B0604030504040204" charset="-120"/>
                <a:sym typeface="+mn-ea"/>
              </a:rPr>
              <a:t>, 2022</a:t>
            </a:r>
            <a:r>
              <a:rPr lang="zh-CN" altLang="en-US" sz="2800" b="1" dirty="0">
                <a:latin typeface="Microsoft JhengHei" panose="020B0604030504040204" charset="-120"/>
                <a:ea typeface="Microsoft JhengHei" panose="020B0604030504040204" charset="-120"/>
                <a:cs typeface="Microsoft JhengHei" panose="020B0604030504040204" charset="-120"/>
                <a:sym typeface="+mn-ea"/>
              </a:rPr>
              <a:t>）</a:t>
            </a:r>
            <a:endParaRPr lang="zh-CN" altLang="en-US" sz="2800" b="1" dirty="0">
              <a:latin typeface="Microsoft JhengHei" panose="020B0604030504040204" charset="-120"/>
              <a:ea typeface="Microsoft JhengHei" panose="020B0604030504040204" charset="-120"/>
              <a:cs typeface="Microsoft JhengHei" panose="020B0604030504040204" charset="-120"/>
              <a:sym typeface="+mn-ea"/>
            </a:endParaRPr>
          </a:p>
        </p:txBody>
      </p:sp>
      <p:pic>
        <p:nvPicPr>
          <p:cNvPr id="6" name="图片 5" descr="君爱医院logo"/>
          <p:cNvPicPr>
            <a:picLocks noChangeAspect="1"/>
          </p:cNvPicPr>
          <p:nvPr/>
        </p:nvPicPr>
        <p:blipFill>
          <a:blip r:embed="rId2"/>
          <a:stretch>
            <a:fillRect/>
          </a:stretch>
        </p:blipFill>
        <p:spPr>
          <a:xfrm>
            <a:off x="9765665" y="-306705"/>
            <a:ext cx="2440940" cy="182753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8" name="picture 258"/>
          <p:cNvPicPr>
            <a:picLocks noChangeAspect="1"/>
          </p:cNvPicPr>
          <p:nvPr/>
        </p:nvPicPr>
        <p:blipFill>
          <a:blip r:embed="rId1"/>
          <a:stretch>
            <a:fillRect/>
          </a:stretch>
        </p:blipFill>
        <p:spPr>
          <a:xfrm rot="21600000">
            <a:off x="3340989" y="4563503"/>
            <a:ext cx="2919983" cy="1824990"/>
          </a:xfrm>
          <a:prstGeom prst="rect">
            <a:avLst/>
          </a:prstGeom>
        </p:spPr>
      </p:pic>
      <p:pic>
        <p:nvPicPr>
          <p:cNvPr id="260" name="picture 260"/>
          <p:cNvPicPr>
            <a:picLocks noChangeAspect="1"/>
          </p:cNvPicPr>
          <p:nvPr/>
        </p:nvPicPr>
        <p:blipFill>
          <a:blip r:embed="rId2"/>
          <a:stretch>
            <a:fillRect/>
          </a:stretch>
        </p:blipFill>
        <p:spPr>
          <a:xfrm rot="21600000">
            <a:off x="5813171" y="2574417"/>
            <a:ext cx="1942211" cy="1804415"/>
          </a:xfrm>
          <a:prstGeom prst="rect">
            <a:avLst/>
          </a:prstGeom>
        </p:spPr>
      </p:pic>
      <p:pic>
        <p:nvPicPr>
          <p:cNvPr id="262" name="picture 262"/>
          <p:cNvPicPr>
            <a:picLocks noChangeAspect="1"/>
          </p:cNvPicPr>
          <p:nvPr/>
        </p:nvPicPr>
        <p:blipFill>
          <a:blip r:embed="rId3"/>
          <a:stretch>
            <a:fillRect/>
          </a:stretch>
        </p:blipFill>
        <p:spPr>
          <a:xfrm rot="21600000">
            <a:off x="3465957" y="2574290"/>
            <a:ext cx="2113026" cy="1584832"/>
          </a:xfrm>
          <a:prstGeom prst="rect">
            <a:avLst/>
          </a:prstGeom>
        </p:spPr>
      </p:pic>
      <p:pic>
        <p:nvPicPr>
          <p:cNvPr id="264" name="picture 264"/>
          <p:cNvPicPr>
            <a:picLocks noChangeAspect="1"/>
          </p:cNvPicPr>
          <p:nvPr/>
        </p:nvPicPr>
        <p:blipFill>
          <a:blip r:embed="rId4"/>
          <a:stretch>
            <a:fillRect/>
          </a:stretch>
        </p:blipFill>
        <p:spPr>
          <a:xfrm rot="21600000">
            <a:off x="371817" y="2594990"/>
            <a:ext cx="2196591" cy="1467358"/>
          </a:xfrm>
          <a:prstGeom prst="rect">
            <a:avLst/>
          </a:prstGeom>
        </p:spPr>
      </p:pic>
      <p:pic>
        <p:nvPicPr>
          <p:cNvPr id="266" name="picture 266"/>
          <p:cNvPicPr>
            <a:picLocks noChangeAspect="1"/>
          </p:cNvPicPr>
          <p:nvPr/>
        </p:nvPicPr>
        <p:blipFill>
          <a:blip r:embed="rId5"/>
          <a:stretch>
            <a:fillRect/>
          </a:stretch>
        </p:blipFill>
        <p:spPr>
          <a:xfrm rot="21600000">
            <a:off x="9819894" y="2594991"/>
            <a:ext cx="1896364" cy="1602231"/>
          </a:xfrm>
          <a:prstGeom prst="rect">
            <a:avLst/>
          </a:prstGeom>
        </p:spPr>
      </p:pic>
      <p:sp>
        <p:nvSpPr>
          <p:cNvPr id="268" name="textbox 268"/>
          <p:cNvSpPr/>
          <p:nvPr/>
        </p:nvSpPr>
        <p:spPr>
          <a:xfrm>
            <a:off x="596265" y="470535"/>
            <a:ext cx="3599815" cy="938530"/>
          </a:xfrm>
          <a:prstGeom prst="rect">
            <a:avLst/>
          </a:prstGeom>
          <a:noFill/>
          <a:ln w="0" cap="flat">
            <a:noFill/>
            <a:prstDash val="solid"/>
            <a:miter lim="0"/>
          </a:ln>
        </p:spPr>
        <p:txBody>
          <a:bodyPr vert="horz" wrap="square" lIns="0" tIns="0" rIns="0" bIns="0"/>
          <a:lstStyle/>
          <a:p>
            <a:pPr algn="l" rtl="0" eaLnBrk="0">
              <a:lnSpc>
                <a:spcPct val="97000"/>
              </a:lnSpc>
            </a:pPr>
            <a:endParaRPr sz="100" dirty="0">
              <a:latin typeface="Arial" panose="020B0604020202090204"/>
              <a:ea typeface="Arial" panose="020B0604020202090204"/>
              <a:cs typeface="Arial" panose="020B0604020202090204"/>
            </a:endParaRPr>
          </a:p>
          <a:p>
            <a:pPr marL="24130" algn="l" rtl="0" eaLnBrk="0">
              <a:lnSpc>
                <a:spcPct val="87000"/>
              </a:lnSpc>
            </a:pPr>
            <a:r>
              <a:rPr sz="4300" kern="0" spc="6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a:t>
            </a:r>
            <a:endParaRPr sz="4300" dirty="0">
              <a:latin typeface="Microsoft JhengHei" panose="020B0604030504040204" charset="-120"/>
              <a:ea typeface="Microsoft JhengHei" panose="020B0604030504040204" charset="-120"/>
              <a:cs typeface="Microsoft JhengHei" panose="020B0604030504040204" charset="-120"/>
            </a:endParaRPr>
          </a:p>
          <a:p>
            <a:pPr algn="l" rtl="0" eaLnBrk="0">
              <a:lnSpc>
                <a:spcPct val="111000"/>
              </a:lnSpc>
            </a:pPr>
            <a:endParaRPr sz="600" dirty="0">
              <a:latin typeface="Arial" panose="020B0604020202090204"/>
              <a:ea typeface="Arial" panose="020B0604020202090204"/>
              <a:cs typeface="Arial" panose="020B0604020202090204"/>
            </a:endParaRPr>
          </a:p>
          <a:p>
            <a:pPr marL="12700" algn="l" rtl="0" eaLnBrk="0">
              <a:lnSpc>
                <a:spcPct val="87000"/>
              </a:lnSpc>
              <a:spcBef>
                <a:spcPts val="0"/>
              </a:spcBef>
            </a:pPr>
            <a:r>
              <a:rPr sz="2400" kern="0" spc="5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大脑神经科学研究方法</a:t>
            </a:r>
            <a:endParaRPr sz="2400" kern="0" spc="5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endParaRPr>
          </a:p>
        </p:txBody>
      </p:sp>
      <p:pic>
        <p:nvPicPr>
          <p:cNvPr id="270" name="picture 270"/>
          <p:cNvPicPr>
            <a:picLocks noChangeAspect="1"/>
          </p:cNvPicPr>
          <p:nvPr/>
        </p:nvPicPr>
        <p:blipFill>
          <a:blip r:embed="rId6"/>
          <a:stretch>
            <a:fillRect/>
          </a:stretch>
        </p:blipFill>
        <p:spPr>
          <a:xfrm rot="21600000">
            <a:off x="7989569" y="2591435"/>
            <a:ext cx="1482217" cy="1980056"/>
          </a:xfrm>
          <a:prstGeom prst="rect">
            <a:avLst/>
          </a:prstGeom>
        </p:spPr>
      </p:pic>
      <p:pic>
        <p:nvPicPr>
          <p:cNvPr id="272" name="picture 272"/>
          <p:cNvPicPr>
            <a:picLocks noChangeAspect="1"/>
          </p:cNvPicPr>
          <p:nvPr/>
        </p:nvPicPr>
        <p:blipFill>
          <a:blip r:embed="rId7"/>
          <a:stretch>
            <a:fillRect/>
          </a:stretch>
        </p:blipFill>
        <p:spPr>
          <a:xfrm rot="21600000">
            <a:off x="2948" y="6687093"/>
            <a:ext cx="12171144" cy="122838"/>
          </a:xfrm>
          <a:prstGeom prst="rect">
            <a:avLst/>
          </a:prstGeom>
        </p:spPr>
      </p:pic>
      <p:sp>
        <p:nvSpPr>
          <p:cNvPr id="274" name="textbox 274"/>
          <p:cNvSpPr/>
          <p:nvPr/>
        </p:nvSpPr>
        <p:spPr>
          <a:xfrm>
            <a:off x="984885" y="1875790"/>
            <a:ext cx="2831465" cy="563245"/>
          </a:xfrm>
          <a:prstGeom prst="rect">
            <a:avLst/>
          </a:prstGeom>
          <a:noFill/>
          <a:ln w="0" cap="flat">
            <a:noFill/>
            <a:prstDash val="solid"/>
            <a:miter lim="0"/>
          </a:ln>
        </p:spPr>
        <p:txBody>
          <a:bodyPr vert="horz" wrap="square" lIns="0" tIns="0" rIns="0" bIns="0"/>
          <a:lstStyle/>
          <a:p>
            <a:pPr algn="l" rtl="0" eaLnBrk="0">
              <a:lnSpc>
                <a:spcPct val="89000"/>
              </a:lnSpc>
            </a:pPr>
            <a:endParaRPr sz="100" dirty="0">
              <a:latin typeface="Arial" panose="020B0604020202090204"/>
              <a:ea typeface="Arial" panose="020B0604020202090204"/>
              <a:cs typeface="Arial" panose="020B0604020202090204"/>
            </a:endParaRPr>
          </a:p>
          <a:p>
            <a:pPr marL="12700" algn="l" rtl="0" eaLnBrk="0">
              <a:lnSpc>
                <a:spcPct val="87000"/>
              </a:lnSpc>
            </a:pPr>
            <a:r>
              <a:rPr sz="2800"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你告诉我</a:t>
            </a:r>
            <a:endParaRPr sz="2800"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endParaRPr>
          </a:p>
        </p:txBody>
      </p:sp>
      <p:sp>
        <p:nvSpPr>
          <p:cNvPr id="276" name="textbox 276"/>
          <p:cNvSpPr/>
          <p:nvPr/>
        </p:nvSpPr>
        <p:spPr>
          <a:xfrm>
            <a:off x="6354445" y="1876425"/>
            <a:ext cx="2920365" cy="563245"/>
          </a:xfrm>
          <a:prstGeom prst="rect">
            <a:avLst/>
          </a:prstGeom>
          <a:noFill/>
          <a:ln w="0" cap="flat">
            <a:noFill/>
            <a:prstDash val="solid"/>
            <a:miter lim="0"/>
          </a:ln>
        </p:spPr>
        <p:txBody>
          <a:bodyPr vert="horz" wrap="square" lIns="0" tIns="0" rIns="0" bIns="0"/>
          <a:lstStyle/>
          <a:p>
            <a:pPr algn="l" rtl="0" eaLnBrk="0">
              <a:lnSpc>
                <a:spcPct val="87000"/>
              </a:lnSpc>
            </a:pPr>
            <a:endParaRPr sz="100" dirty="0">
              <a:latin typeface="Arial" panose="020B0604020202090204"/>
              <a:ea typeface="Arial" panose="020B0604020202090204"/>
              <a:cs typeface="Arial" panose="020B0604020202090204"/>
            </a:endParaRPr>
          </a:p>
          <a:p>
            <a:pPr marL="12700" algn="l" rtl="0" eaLnBrk="0">
              <a:lnSpc>
                <a:spcPct val="87000"/>
              </a:lnSpc>
            </a:pPr>
            <a:r>
              <a:rPr sz="2800" kern="0" spc="-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我测试你</a:t>
            </a:r>
            <a:endParaRPr sz="2800" kern="0" spc="-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endParaRPr>
          </a:p>
        </p:txBody>
      </p:sp>
      <p:pic>
        <p:nvPicPr>
          <p:cNvPr id="6" name="图片 5" descr="君爱医院logo"/>
          <p:cNvPicPr>
            <a:picLocks noChangeAspect="1"/>
          </p:cNvPicPr>
          <p:nvPr/>
        </p:nvPicPr>
        <p:blipFill>
          <a:blip r:embed="rId8"/>
          <a:stretch>
            <a:fillRect/>
          </a:stretch>
        </p:blipFill>
        <p:spPr>
          <a:xfrm>
            <a:off x="9751060" y="0"/>
            <a:ext cx="2440940" cy="1827530"/>
          </a:xfrm>
          <a:prstGeom prst="rect">
            <a:avLst/>
          </a:prstGeom>
        </p:spPr>
      </p:pic>
      <p:sp>
        <p:nvSpPr>
          <p:cNvPr id="2" name="文本框 1"/>
          <p:cNvSpPr txBox="1"/>
          <p:nvPr/>
        </p:nvSpPr>
        <p:spPr>
          <a:xfrm>
            <a:off x="6078220" y="6166485"/>
            <a:ext cx="6096000" cy="460375"/>
          </a:xfrm>
          <a:prstGeom prst="rect">
            <a:avLst/>
          </a:prstGeom>
          <a:noFill/>
        </p:spPr>
        <p:txBody>
          <a:bodyPr wrap="square" rtlCol="0" anchor="t">
            <a:spAutoFit/>
          </a:bodyPr>
          <a:p>
            <a:r>
              <a:rPr lang="zh-CN" altLang="en-US" sz="1200">
                <a:sym typeface="+mn-ea"/>
              </a:rPr>
              <a:t>资料来源：葛祎，仲颖，洪文军，徐蓉．脑机接口在中枢神经系统疾病康复中的应用</a:t>
            </a:r>
            <a:r>
              <a:rPr lang="en-US" altLang="zh-CN" sz="1200">
                <a:sym typeface="+mn-ea"/>
              </a:rPr>
              <a:t>[J/OL]</a:t>
            </a:r>
            <a:r>
              <a:rPr lang="zh-CN" altLang="en-US" sz="1200">
                <a:sym typeface="+mn-ea"/>
              </a:rPr>
              <a:t>．</a:t>
            </a:r>
            <a:r>
              <a:rPr lang="zh-CN" altLang="en-US" sz="1200" i="1">
                <a:sym typeface="+mn-ea"/>
              </a:rPr>
              <a:t>康复学报</a:t>
            </a:r>
            <a:r>
              <a:rPr lang="en-US" altLang="zh-CN" sz="1200">
                <a:sym typeface="+mn-ea"/>
              </a:rPr>
              <a:t>. https://link.cnki.net/urlid/35.1329.R.20250611.0931.002</a:t>
            </a:r>
            <a:endParaRPr lang="en-US" altLang="zh-CN" sz="1200">
              <a:sym typeface="+mn-e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8" name="picture 278"/>
          <p:cNvPicPr>
            <a:picLocks noChangeAspect="1"/>
          </p:cNvPicPr>
          <p:nvPr/>
        </p:nvPicPr>
        <p:blipFill>
          <a:blip r:embed="rId1"/>
          <a:stretch>
            <a:fillRect/>
          </a:stretch>
        </p:blipFill>
        <p:spPr>
          <a:xfrm rot="21600000">
            <a:off x="7206742" y="1064552"/>
            <a:ext cx="3770629" cy="5033644"/>
          </a:xfrm>
          <a:prstGeom prst="rect">
            <a:avLst/>
          </a:prstGeom>
        </p:spPr>
      </p:pic>
      <p:pic>
        <p:nvPicPr>
          <p:cNvPr id="280" name="picture 280"/>
          <p:cNvPicPr>
            <a:picLocks noChangeAspect="1"/>
          </p:cNvPicPr>
          <p:nvPr/>
        </p:nvPicPr>
        <p:blipFill>
          <a:blip r:embed="rId2"/>
          <a:stretch>
            <a:fillRect/>
          </a:stretch>
        </p:blipFill>
        <p:spPr>
          <a:xfrm rot="21600000">
            <a:off x="701230" y="2009775"/>
            <a:ext cx="4791075" cy="2838450"/>
          </a:xfrm>
          <a:prstGeom prst="rect">
            <a:avLst/>
          </a:prstGeom>
        </p:spPr>
      </p:pic>
      <p:sp>
        <p:nvSpPr>
          <p:cNvPr id="282" name="textbox 282"/>
          <p:cNvSpPr/>
          <p:nvPr/>
        </p:nvSpPr>
        <p:spPr>
          <a:xfrm>
            <a:off x="607898" y="470434"/>
            <a:ext cx="3354704" cy="598169"/>
          </a:xfrm>
          <a:prstGeom prst="rect">
            <a:avLst/>
          </a:prstGeom>
          <a:noFill/>
          <a:ln w="0" cap="flat">
            <a:noFill/>
            <a:prstDash val="solid"/>
            <a:miter lim="0"/>
          </a:ln>
        </p:spPr>
        <p:txBody>
          <a:bodyPr vert="horz" wrap="square" lIns="0" tIns="0" rIns="0" bIns="0"/>
          <a:lstStyle/>
          <a:p>
            <a:pPr algn="l" rtl="0" eaLnBrk="0">
              <a:lnSpc>
                <a:spcPct val="97000"/>
              </a:lnSpc>
            </a:pPr>
            <a:endParaRPr sz="100" dirty="0">
              <a:latin typeface="Arial" panose="020B0604020202090204"/>
              <a:ea typeface="Arial" panose="020B0604020202090204"/>
              <a:cs typeface="Arial" panose="020B0604020202090204"/>
            </a:endParaRPr>
          </a:p>
          <a:p>
            <a:pPr marL="12700" algn="l" rtl="0" eaLnBrk="0">
              <a:lnSpc>
                <a:spcPct val="87000"/>
              </a:lnSpc>
            </a:pPr>
            <a:r>
              <a:rPr sz="4300" kern="0" spc="6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a:t>
            </a:r>
            <a:endParaRPr sz="4300" dirty="0">
              <a:latin typeface="Microsoft JhengHei" panose="020B0604030504040204" charset="-120"/>
              <a:ea typeface="Microsoft JhengHei" panose="020B0604030504040204" charset="-120"/>
              <a:cs typeface="Microsoft JhengHei" panose="020B0604030504040204" charset="-120"/>
            </a:endParaRPr>
          </a:p>
        </p:txBody>
      </p:sp>
      <p:pic>
        <p:nvPicPr>
          <p:cNvPr id="284" name="picture 284"/>
          <p:cNvPicPr>
            <a:picLocks noChangeAspect="1"/>
          </p:cNvPicPr>
          <p:nvPr/>
        </p:nvPicPr>
        <p:blipFill>
          <a:blip r:embed="rId3"/>
          <a:stretch>
            <a:fillRect/>
          </a:stretch>
        </p:blipFill>
        <p:spPr>
          <a:xfrm rot="21600000">
            <a:off x="2948" y="6687093"/>
            <a:ext cx="12171144" cy="122838"/>
          </a:xfrm>
          <a:prstGeom prst="rect">
            <a:avLst/>
          </a:prstGeom>
        </p:spPr>
      </p:pic>
      <p:sp>
        <p:nvSpPr>
          <p:cNvPr id="286" name="textbox 286"/>
          <p:cNvSpPr/>
          <p:nvPr/>
        </p:nvSpPr>
        <p:spPr>
          <a:xfrm>
            <a:off x="1357630" y="5400040"/>
            <a:ext cx="3769995" cy="480695"/>
          </a:xfrm>
          <a:prstGeom prst="rect">
            <a:avLst/>
          </a:prstGeom>
          <a:noFill/>
          <a:ln w="0" cap="flat">
            <a:noFill/>
            <a:prstDash val="solid"/>
            <a:miter lim="0"/>
          </a:ln>
        </p:spPr>
        <p:txBody>
          <a:bodyPr vert="horz" wrap="square" lIns="0" tIns="0" rIns="0" bIns="0"/>
          <a:lstStyle/>
          <a:p>
            <a:pPr algn="l" rtl="0" eaLnBrk="0">
              <a:lnSpc>
                <a:spcPct val="79000"/>
              </a:lnSpc>
            </a:pPr>
            <a:endParaRPr sz="100" dirty="0">
              <a:latin typeface="Arial" panose="020B0604020202090204"/>
              <a:ea typeface="Arial" panose="020B0604020202090204"/>
              <a:cs typeface="Arial" panose="020B0604020202090204"/>
            </a:endParaRPr>
          </a:p>
          <a:p>
            <a:pPr marL="12700" algn="l" rtl="0" eaLnBrk="0">
              <a:lnSpc>
                <a:spcPct val="88000"/>
              </a:lnSpc>
            </a:pPr>
            <a:r>
              <a:rPr sz="3200" kern="0" spc="-10" dirty="0">
                <a:solidFill>
                  <a:srgbClr val="000000">
                    <a:alpha val="100000"/>
                  </a:srgbClr>
                </a:solidFill>
                <a:latin typeface="Calibri" panose="020F0502020204030204"/>
                <a:ea typeface="Calibri" panose="020F0502020204030204"/>
                <a:cs typeface="Calibri" panose="020F0502020204030204"/>
              </a:rPr>
              <a:t>fMRI</a:t>
            </a:r>
            <a:r>
              <a:rPr sz="32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的作用是什么</a:t>
            </a:r>
            <a:r>
              <a:rPr lang="zh-CN" sz="32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a:t>
            </a:r>
            <a:endParaRPr lang="zh-CN" sz="32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endParaRPr>
          </a:p>
        </p:txBody>
      </p:sp>
      <p:pic>
        <p:nvPicPr>
          <p:cNvPr id="6" name="图片 5" descr="君爱医院logo"/>
          <p:cNvPicPr>
            <a:picLocks noChangeAspect="1"/>
          </p:cNvPicPr>
          <p:nvPr/>
        </p:nvPicPr>
        <p:blipFill>
          <a:blip r:embed="rId4"/>
          <a:stretch>
            <a:fillRect/>
          </a:stretch>
        </p:blipFill>
        <p:spPr>
          <a:xfrm>
            <a:off x="9751060" y="0"/>
            <a:ext cx="2440940" cy="1827530"/>
          </a:xfrm>
          <a:prstGeom prst="rect">
            <a:avLst/>
          </a:prstGeom>
        </p:spPr>
      </p:pic>
      <p:sp>
        <p:nvSpPr>
          <p:cNvPr id="3" name="文本框 2"/>
          <p:cNvSpPr txBox="1"/>
          <p:nvPr/>
        </p:nvSpPr>
        <p:spPr>
          <a:xfrm>
            <a:off x="287655" y="1242060"/>
            <a:ext cx="6096000" cy="480060"/>
          </a:xfrm>
          <a:prstGeom prst="rect">
            <a:avLst/>
          </a:prstGeom>
          <a:noFill/>
        </p:spPr>
        <p:txBody>
          <a:bodyPr wrap="square" rtlCol="0" anchor="t">
            <a:spAutoFit/>
          </a:bodyPr>
          <a:p>
            <a:pPr algn="l" rtl="0" eaLnBrk="0">
              <a:lnSpc>
                <a:spcPct val="97000"/>
              </a:lnSpc>
            </a:pPr>
            <a:endParaRPr sz="100" dirty="0">
              <a:latin typeface="Arial" panose="020B0604020202090204"/>
              <a:ea typeface="Arial" panose="020B0604020202090204"/>
              <a:cs typeface="Arial" panose="020B0604020202090204"/>
            </a:endParaRPr>
          </a:p>
          <a:p>
            <a:pPr marL="12700" algn="l" rtl="0" eaLnBrk="0">
              <a:lnSpc>
                <a:spcPct val="87000"/>
              </a:lnSpc>
            </a:pPr>
            <a:r>
              <a:rPr lang="zh-CN" altLang="en-US" sz="2800" b="1" dirty="0">
                <a:latin typeface="Microsoft JhengHei" panose="020B0604030504040204" charset="-120"/>
                <a:ea typeface="Microsoft JhengHei" panose="020B0604030504040204" charset="-120"/>
                <a:cs typeface="Microsoft JhengHei" panose="020B0604030504040204" charset="-120"/>
                <a:sym typeface="+mn-ea"/>
              </a:rPr>
              <a:t>（闫俊义</a:t>
            </a:r>
            <a:r>
              <a:rPr lang="en-US" altLang="zh-CN" sz="2800" b="1" dirty="0">
                <a:latin typeface="Microsoft JhengHei" panose="020B0604030504040204" charset="-120"/>
                <a:ea typeface="Microsoft JhengHei" panose="020B0604030504040204" charset="-120"/>
                <a:cs typeface="Microsoft JhengHei" panose="020B0604030504040204" charset="-120"/>
                <a:sym typeface="+mn-ea"/>
              </a:rPr>
              <a:t>, 2022</a:t>
            </a:r>
            <a:r>
              <a:rPr lang="zh-CN" altLang="en-US" sz="2800" b="1" dirty="0">
                <a:latin typeface="Microsoft JhengHei" panose="020B0604030504040204" charset="-120"/>
                <a:ea typeface="Microsoft JhengHei" panose="020B0604030504040204" charset="-120"/>
                <a:cs typeface="Microsoft JhengHei" panose="020B0604030504040204" charset="-120"/>
                <a:sym typeface="+mn-ea"/>
              </a:rPr>
              <a:t>；李锡君等</a:t>
            </a:r>
            <a:r>
              <a:rPr lang="en-US" altLang="zh-CN" sz="2800" b="1" dirty="0">
                <a:latin typeface="Microsoft JhengHei" panose="020B0604030504040204" charset="-120"/>
                <a:ea typeface="Microsoft JhengHei" panose="020B0604030504040204" charset="-120"/>
                <a:cs typeface="Microsoft JhengHei" panose="020B0604030504040204" charset="-120"/>
                <a:sym typeface="+mn-ea"/>
              </a:rPr>
              <a:t>, 2025)</a:t>
            </a:r>
            <a:endParaRPr lang="en-US" altLang="zh-CN" sz="2800" b="1" dirty="0">
              <a:latin typeface="Microsoft JhengHei" panose="020B0604030504040204" charset="-120"/>
              <a:ea typeface="Microsoft JhengHei" panose="020B0604030504040204" charset="-120"/>
              <a:cs typeface="Microsoft JhengHei" panose="020B0604030504040204" charset="-120"/>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2" name="picture 292"/>
          <p:cNvPicPr>
            <a:picLocks noChangeAspect="1"/>
          </p:cNvPicPr>
          <p:nvPr/>
        </p:nvPicPr>
        <p:blipFill>
          <a:blip r:embed="rId1"/>
          <a:stretch>
            <a:fillRect/>
          </a:stretch>
        </p:blipFill>
        <p:spPr>
          <a:xfrm rot="21600000">
            <a:off x="7194676" y="1068704"/>
            <a:ext cx="3602863" cy="2486025"/>
          </a:xfrm>
          <a:prstGeom prst="rect">
            <a:avLst/>
          </a:prstGeom>
        </p:spPr>
      </p:pic>
      <p:pic>
        <p:nvPicPr>
          <p:cNvPr id="294" name="picture 294"/>
          <p:cNvPicPr>
            <a:picLocks noChangeAspect="1"/>
          </p:cNvPicPr>
          <p:nvPr/>
        </p:nvPicPr>
        <p:blipFill>
          <a:blip r:embed="rId2"/>
          <a:stretch>
            <a:fillRect/>
          </a:stretch>
        </p:blipFill>
        <p:spPr>
          <a:xfrm rot="21600000">
            <a:off x="7193915" y="3769360"/>
            <a:ext cx="3603625" cy="2702560"/>
          </a:xfrm>
          <a:prstGeom prst="rect">
            <a:avLst/>
          </a:prstGeom>
        </p:spPr>
      </p:pic>
      <p:pic>
        <p:nvPicPr>
          <p:cNvPr id="298" name="picture 298"/>
          <p:cNvPicPr>
            <a:picLocks noChangeAspect="1"/>
          </p:cNvPicPr>
          <p:nvPr/>
        </p:nvPicPr>
        <p:blipFill>
          <a:blip r:embed="rId3"/>
          <a:stretch>
            <a:fillRect/>
          </a:stretch>
        </p:blipFill>
        <p:spPr>
          <a:xfrm rot="21600000">
            <a:off x="2948" y="6687093"/>
            <a:ext cx="12171144" cy="122838"/>
          </a:xfrm>
          <a:prstGeom prst="rect">
            <a:avLst/>
          </a:prstGeom>
        </p:spPr>
      </p:pic>
      <p:pic>
        <p:nvPicPr>
          <p:cNvPr id="2" name="图片 1" descr="v2-bd87ccab07376c48706dcecdd874f5f2_r"/>
          <p:cNvPicPr>
            <a:picLocks noChangeAspect="1"/>
          </p:cNvPicPr>
          <p:nvPr/>
        </p:nvPicPr>
        <p:blipFill>
          <a:blip r:embed="rId4"/>
          <a:stretch>
            <a:fillRect/>
          </a:stretch>
        </p:blipFill>
        <p:spPr>
          <a:xfrm>
            <a:off x="1235710" y="1773555"/>
            <a:ext cx="5381625" cy="3896995"/>
          </a:xfrm>
          <a:prstGeom prst="rect">
            <a:avLst/>
          </a:prstGeom>
        </p:spPr>
      </p:pic>
      <p:sp>
        <p:nvSpPr>
          <p:cNvPr id="3" name="文本框 2"/>
          <p:cNvSpPr txBox="1"/>
          <p:nvPr/>
        </p:nvSpPr>
        <p:spPr>
          <a:xfrm>
            <a:off x="628650" y="622300"/>
            <a:ext cx="6384290" cy="583565"/>
          </a:xfrm>
          <a:prstGeom prst="rect">
            <a:avLst/>
          </a:prstGeom>
          <a:noFill/>
        </p:spPr>
        <p:txBody>
          <a:bodyPr wrap="square" rtlCol="0">
            <a:spAutoFit/>
          </a:bodyPr>
          <a:p>
            <a:r>
              <a:rPr lang="zh-CN" altLang="en-US" sz="3200"/>
              <a:t>（葛松等，</a:t>
            </a:r>
            <a:r>
              <a:rPr lang="en-US" altLang="zh-CN" sz="3200"/>
              <a:t>2020</a:t>
            </a:r>
            <a:r>
              <a:rPr lang="zh-CN" altLang="en-US" sz="3200">
                <a:ea typeface="宋体" pitchFamily="2" charset="-122"/>
              </a:rPr>
              <a:t>）</a:t>
            </a:r>
            <a:endParaRPr lang="zh-CN" altLang="en-US" sz="3200">
              <a:ea typeface="宋体" pitchFamily="2" charset="-122"/>
            </a:endParaRPr>
          </a:p>
        </p:txBody>
      </p:sp>
      <p:pic>
        <p:nvPicPr>
          <p:cNvPr id="6" name="图片 5" descr="君爱医院logo"/>
          <p:cNvPicPr>
            <a:picLocks noChangeAspect="1"/>
          </p:cNvPicPr>
          <p:nvPr/>
        </p:nvPicPr>
        <p:blipFill>
          <a:blip r:embed="rId5"/>
          <a:stretch>
            <a:fillRect/>
          </a:stretch>
        </p:blipFill>
        <p:spPr>
          <a:xfrm>
            <a:off x="9751060" y="0"/>
            <a:ext cx="2440940" cy="182753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0" name="picture 300" descr="C:/Users/gao96/OneDrive/桌面/bobath.jpgbobath"/>
          <p:cNvPicPr>
            <a:picLocks noChangeAspect="1"/>
          </p:cNvPicPr>
          <p:nvPr/>
        </p:nvPicPr>
        <p:blipFill>
          <a:blip r:embed="rId1"/>
          <a:srcRect t="4826" b="4826"/>
          <a:stretch>
            <a:fillRect/>
          </a:stretch>
        </p:blipFill>
        <p:spPr>
          <a:xfrm rot="21600000">
            <a:off x="636904" y="1445259"/>
            <a:ext cx="7059294" cy="4246880"/>
          </a:xfrm>
          <a:prstGeom prst="rect">
            <a:avLst/>
          </a:prstGeom>
        </p:spPr>
      </p:pic>
      <p:sp>
        <p:nvSpPr>
          <p:cNvPr id="302" name="textbox 302"/>
          <p:cNvSpPr/>
          <p:nvPr/>
        </p:nvSpPr>
        <p:spPr>
          <a:xfrm>
            <a:off x="8473440" y="2962910"/>
            <a:ext cx="1622425" cy="1970405"/>
          </a:xfrm>
          <a:prstGeom prst="rect">
            <a:avLst/>
          </a:prstGeom>
          <a:noFill/>
          <a:ln w="0" cap="flat">
            <a:noFill/>
            <a:prstDash val="solid"/>
            <a:miter lim="0"/>
          </a:ln>
        </p:spPr>
        <p:txBody>
          <a:bodyPr vert="horz" wrap="square" lIns="0" tIns="0" rIns="0" bIns="0"/>
          <a:lstStyle/>
          <a:p>
            <a:pPr algn="l" rtl="0" eaLnBrk="0">
              <a:lnSpc>
                <a:spcPct val="74000"/>
              </a:lnSpc>
            </a:pPr>
            <a:endParaRPr sz="100" dirty="0">
              <a:latin typeface="Arial" panose="020B0604020202090204"/>
              <a:ea typeface="Arial" panose="020B0604020202090204"/>
              <a:cs typeface="Arial" panose="020B0604020202090204"/>
            </a:endParaRPr>
          </a:p>
          <a:p>
            <a:pPr marL="27940" algn="l" rtl="0" eaLnBrk="0">
              <a:lnSpc>
                <a:spcPct val="73000"/>
              </a:lnSpc>
            </a:pPr>
            <a:r>
              <a:rPr sz="1800" b="1" kern="0" spc="-40" dirty="0">
                <a:solidFill>
                  <a:schemeClr val="tx1">
                    <a:alpha val="100000"/>
                  </a:schemeClr>
                </a:solidFill>
                <a:latin typeface="Calibri" panose="020F0502020204030204"/>
                <a:ea typeface="Calibri" panose="020F0502020204030204"/>
                <a:cs typeface="Calibri" panose="020F0502020204030204"/>
              </a:rPr>
              <a:t>Bobath</a:t>
            </a:r>
            <a:endParaRPr sz="1800" b="1" dirty="0">
              <a:solidFill>
                <a:schemeClr val="tx1"/>
              </a:solidFill>
              <a:latin typeface="Calibri" panose="020F0502020204030204"/>
              <a:ea typeface="Calibri" panose="020F0502020204030204"/>
              <a:cs typeface="Calibri" panose="020F0502020204030204"/>
            </a:endParaRPr>
          </a:p>
          <a:p>
            <a:pPr marL="27940" algn="l" rtl="0" eaLnBrk="0">
              <a:lnSpc>
                <a:spcPct val="67000"/>
              </a:lnSpc>
              <a:spcBef>
                <a:spcPts val="690"/>
              </a:spcBef>
            </a:pPr>
            <a:r>
              <a:rPr sz="1800" b="1" kern="0" spc="-60" dirty="0">
                <a:solidFill>
                  <a:schemeClr val="tx1">
                    <a:alpha val="100000"/>
                  </a:schemeClr>
                </a:solidFill>
                <a:latin typeface="Calibri" panose="020F0502020204030204"/>
                <a:ea typeface="Calibri" panose="020F0502020204030204"/>
                <a:cs typeface="Calibri" panose="020F0502020204030204"/>
              </a:rPr>
              <a:t>PNF</a:t>
            </a:r>
            <a:endParaRPr sz="1800" b="1" dirty="0">
              <a:solidFill>
                <a:schemeClr val="tx1"/>
              </a:solidFill>
              <a:latin typeface="Calibri" panose="020F0502020204030204"/>
              <a:ea typeface="Calibri" panose="020F0502020204030204"/>
              <a:cs typeface="Calibri" panose="020F0502020204030204"/>
            </a:endParaRPr>
          </a:p>
          <a:p>
            <a:pPr marL="27940" algn="l" rtl="0" eaLnBrk="0">
              <a:lnSpc>
                <a:spcPct val="68000"/>
              </a:lnSpc>
              <a:spcBef>
                <a:spcPts val="700"/>
              </a:spcBef>
            </a:pPr>
            <a:r>
              <a:rPr sz="1800" b="1" kern="0" spc="-50" dirty="0">
                <a:solidFill>
                  <a:schemeClr val="tx1">
                    <a:alpha val="100000"/>
                  </a:schemeClr>
                </a:solidFill>
                <a:latin typeface="Calibri" panose="020F0502020204030204"/>
                <a:ea typeface="Calibri" panose="020F0502020204030204"/>
                <a:cs typeface="Calibri" panose="020F0502020204030204"/>
              </a:rPr>
              <a:t>ROOD</a:t>
            </a:r>
            <a:endParaRPr sz="1800" b="1" dirty="0">
              <a:solidFill>
                <a:schemeClr val="tx1"/>
              </a:solidFill>
              <a:latin typeface="Calibri" panose="020F0502020204030204"/>
              <a:ea typeface="Calibri" panose="020F0502020204030204"/>
              <a:cs typeface="Calibri" panose="020F0502020204030204"/>
            </a:endParaRPr>
          </a:p>
          <a:p>
            <a:pPr marL="19050" algn="l" rtl="0" eaLnBrk="0">
              <a:lnSpc>
                <a:spcPts val="1165"/>
              </a:lnSpc>
              <a:spcBef>
                <a:spcPts val="685"/>
              </a:spcBef>
            </a:pPr>
            <a:r>
              <a:rPr sz="1800" b="1" kern="0" spc="-20" dirty="0">
                <a:solidFill>
                  <a:schemeClr val="tx1">
                    <a:alpha val="100000"/>
                  </a:schemeClr>
                </a:solidFill>
                <a:latin typeface="Calibri" panose="020F0502020204030204"/>
                <a:ea typeface="Calibri" panose="020F0502020204030204"/>
                <a:cs typeface="Calibri" panose="020F0502020204030204"/>
              </a:rPr>
              <a:t>CIMT</a:t>
            </a:r>
            <a:endParaRPr sz="1800" b="1" dirty="0">
              <a:solidFill>
                <a:schemeClr val="tx1"/>
              </a:solidFill>
              <a:latin typeface="Calibri" panose="020F0502020204030204"/>
              <a:ea typeface="Calibri" panose="020F0502020204030204"/>
              <a:cs typeface="Calibri" panose="020F0502020204030204"/>
            </a:endParaRPr>
          </a:p>
          <a:p>
            <a:pPr marL="12700" algn="l" rtl="0" eaLnBrk="0">
              <a:lnSpc>
                <a:spcPct val="89000"/>
              </a:lnSpc>
              <a:spcBef>
                <a:spcPts val="15"/>
              </a:spcBef>
            </a:pPr>
            <a:r>
              <a:rPr sz="1800" b="1" kern="0" spc="-20" dirty="0">
                <a:solidFill>
                  <a:schemeClr val="tx1">
                    <a:alpha val="100000"/>
                  </a:schemeClr>
                </a:solidFill>
                <a:latin typeface="Calibri" panose="020F0502020204030204"/>
                <a:ea typeface="Calibri" panose="020F0502020204030204"/>
                <a:cs typeface="Calibri" panose="020F0502020204030204"/>
              </a:rPr>
              <a:t>VR</a:t>
            </a:r>
            <a:endParaRPr sz="1800" b="1" kern="0" spc="-20" dirty="0">
              <a:solidFill>
                <a:schemeClr val="tx1">
                  <a:alpha val="100000"/>
                </a:schemeClr>
              </a:solidFill>
              <a:latin typeface="Calibri" panose="020F0502020204030204"/>
              <a:ea typeface="Calibri" panose="020F0502020204030204"/>
              <a:cs typeface="Calibri" panose="020F0502020204030204"/>
            </a:endParaRPr>
          </a:p>
          <a:p>
            <a:pPr marL="12700" algn="l" rtl="0" eaLnBrk="0">
              <a:lnSpc>
                <a:spcPct val="99000"/>
              </a:lnSpc>
              <a:spcBef>
                <a:spcPts val="15"/>
              </a:spcBef>
            </a:pPr>
            <a:r>
              <a:rPr sz="1800" b="1" kern="0" spc="-10" dirty="0">
                <a:solidFill>
                  <a:schemeClr val="tx1">
                    <a:alpha val="100000"/>
                  </a:schemeClr>
                </a:solidFill>
                <a:latin typeface="Calibri" panose="020F0502020204030204"/>
                <a:ea typeface="Calibri" panose="020F0502020204030204"/>
                <a:cs typeface="Calibri" panose="020F0502020204030204"/>
              </a:rPr>
              <a:t>Computer-</a:t>
            </a:r>
            <a:r>
              <a:rPr sz="1800" b="1" kern="0" spc="-20" dirty="0">
                <a:solidFill>
                  <a:schemeClr val="tx1">
                    <a:alpha val="100000"/>
                  </a:schemeClr>
                </a:solidFill>
                <a:latin typeface="Calibri" panose="020F0502020204030204"/>
                <a:ea typeface="Calibri" panose="020F0502020204030204"/>
                <a:cs typeface="Calibri" panose="020F0502020204030204"/>
              </a:rPr>
              <a:t>based</a:t>
            </a:r>
            <a:endParaRPr sz="1800" b="1" dirty="0">
              <a:solidFill>
                <a:schemeClr val="tx1"/>
              </a:solidFill>
              <a:latin typeface="Calibri" panose="020F0502020204030204"/>
              <a:ea typeface="Calibri" panose="020F0502020204030204"/>
              <a:cs typeface="Calibri" panose="020F0502020204030204"/>
            </a:endParaRPr>
          </a:p>
          <a:p>
            <a:pPr algn="l" rtl="0" eaLnBrk="0">
              <a:lnSpc>
                <a:spcPct val="91000"/>
              </a:lnSpc>
            </a:pPr>
            <a:endParaRPr sz="1000" dirty="0">
              <a:latin typeface="Arial" panose="020B0604020202090204"/>
              <a:ea typeface="Arial" panose="020B0604020202090204"/>
              <a:cs typeface="Arial" panose="020B0604020202090204"/>
            </a:endParaRPr>
          </a:p>
          <a:p>
            <a:pPr algn="l" rtl="0" eaLnBrk="0">
              <a:lnSpc>
                <a:spcPct val="101000"/>
              </a:lnSpc>
            </a:pPr>
            <a:endParaRPr sz="1000" dirty="0">
              <a:latin typeface="Arial" panose="020B0604020202090204"/>
              <a:ea typeface="Arial" panose="020B0604020202090204"/>
              <a:cs typeface="Arial" panose="020B0604020202090204"/>
            </a:endParaRPr>
          </a:p>
          <a:p>
            <a:pPr algn="l" rtl="0" eaLnBrk="0">
              <a:lnSpc>
                <a:spcPct val="101000"/>
              </a:lnSpc>
            </a:pPr>
            <a:endParaRPr sz="1000" dirty="0">
              <a:latin typeface="Arial" panose="020B0604020202090204"/>
              <a:ea typeface="Arial" panose="020B0604020202090204"/>
              <a:cs typeface="Arial" panose="020B0604020202090204"/>
            </a:endParaRPr>
          </a:p>
          <a:p>
            <a:pPr algn="l" rtl="0" eaLnBrk="0">
              <a:lnSpc>
                <a:spcPct val="101000"/>
              </a:lnSpc>
            </a:pPr>
            <a:endParaRPr sz="1000" dirty="0">
              <a:latin typeface="Arial" panose="020B0604020202090204"/>
              <a:ea typeface="Arial" panose="020B0604020202090204"/>
              <a:cs typeface="Arial" panose="020B0604020202090204"/>
            </a:endParaRPr>
          </a:p>
          <a:p>
            <a:pPr algn="l" rtl="0" eaLnBrk="0">
              <a:lnSpc>
                <a:spcPct val="101000"/>
              </a:lnSpc>
            </a:pPr>
            <a:endParaRPr sz="1000" dirty="0">
              <a:latin typeface="Arial" panose="020B0604020202090204"/>
              <a:ea typeface="Arial" panose="020B0604020202090204"/>
              <a:cs typeface="Arial" panose="020B0604020202090204"/>
            </a:endParaRPr>
          </a:p>
          <a:p>
            <a:pPr algn="l" rtl="0" eaLnBrk="0">
              <a:lnSpc>
                <a:spcPct val="101000"/>
              </a:lnSpc>
            </a:pPr>
            <a:endParaRPr sz="1000" dirty="0">
              <a:latin typeface="Arial" panose="020B0604020202090204"/>
              <a:ea typeface="Arial" panose="020B0604020202090204"/>
              <a:cs typeface="Arial" panose="020B0604020202090204"/>
            </a:endParaRPr>
          </a:p>
          <a:p>
            <a:pPr algn="l" rtl="0" eaLnBrk="0">
              <a:lnSpc>
                <a:spcPct val="101000"/>
              </a:lnSpc>
            </a:pPr>
            <a:endParaRPr sz="1000" dirty="0">
              <a:latin typeface="Arial" panose="020B0604020202090204"/>
              <a:ea typeface="Arial" panose="020B0604020202090204"/>
              <a:cs typeface="Arial" panose="020B0604020202090204"/>
            </a:endParaRPr>
          </a:p>
          <a:p>
            <a:pPr algn="l" rtl="0" eaLnBrk="0">
              <a:lnSpc>
                <a:spcPct val="102000"/>
              </a:lnSpc>
            </a:pPr>
            <a:endParaRPr sz="1000" dirty="0">
              <a:latin typeface="Arial" panose="020B0604020202090204"/>
              <a:ea typeface="Arial" panose="020B0604020202090204"/>
              <a:cs typeface="Arial" panose="020B0604020202090204"/>
            </a:endParaRPr>
          </a:p>
          <a:p>
            <a:pPr algn="l" rtl="0" eaLnBrk="0">
              <a:lnSpc>
                <a:spcPct val="102000"/>
              </a:lnSpc>
            </a:pPr>
            <a:endParaRPr sz="1000" dirty="0">
              <a:latin typeface="Arial" panose="020B0604020202090204"/>
              <a:ea typeface="Arial" panose="020B0604020202090204"/>
              <a:cs typeface="Arial" panose="020B0604020202090204"/>
            </a:endParaRPr>
          </a:p>
          <a:p>
            <a:pPr algn="l" rtl="0" eaLnBrk="0">
              <a:lnSpc>
                <a:spcPct val="102000"/>
              </a:lnSpc>
            </a:pPr>
            <a:endParaRPr sz="1000" dirty="0">
              <a:latin typeface="Arial" panose="020B0604020202090204"/>
              <a:ea typeface="Arial" panose="020B0604020202090204"/>
              <a:cs typeface="Arial" panose="020B0604020202090204"/>
            </a:endParaRPr>
          </a:p>
          <a:p>
            <a:pPr algn="l" rtl="0" eaLnBrk="0">
              <a:lnSpc>
                <a:spcPct val="102000"/>
              </a:lnSpc>
            </a:pPr>
            <a:endParaRPr sz="1000" dirty="0">
              <a:latin typeface="Arial" panose="020B0604020202090204"/>
              <a:ea typeface="Arial" panose="020B0604020202090204"/>
              <a:cs typeface="Arial" panose="020B0604020202090204"/>
            </a:endParaRPr>
          </a:p>
          <a:p>
            <a:pPr algn="l" rtl="0" eaLnBrk="0">
              <a:lnSpc>
                <a:spcPct val="114000"/>
              </a:lnSpc>
            </a:pPr>
            <a:endParaRPr sz="400" dirty="0">
              <a:latin typeface="Arial" panose="020B0604020202090204"/>
              <a:ea typeface="Arial" panose="020B0604020202090204"/>
              <a:cs typeface="Arial" panose="020B0604020202090204"/>
            </a:endParaRPr>
          </a:p>
          <a:p>
            <a:pPr marL="18415" algn="l" rtl="0" eaLnBrk="0">
              <a:lnSpc>
                <a:spcPct val="87000"/>
              </a:lnSpc>
              <a:spcBef>
                <a:spcPts val="0"/>
              </a:spcBef>
            </a:pPr>
            <a:endParaRPr sz="1800" dirty="0">
              <a:latin typeface="Microsoft JhengHei" panose="020B0604030504040204" charset="-120"/>
              <a:ea typeface="Microsoft JhengHei" panose="020B0604030504040204" charset="-120"/>
              <a:cs typeface="Microsoft JhengHei" panose="020B0604030504040204" charset="-120"/>
            </a:endParaRPr>
          </a:p>
        </p:txBody>
      </p:sp>
      <p:sp>
        <p:nvSpPr>
          <p:cNvPr id="304" name="textbox 304"/>
          <p:cNvSpPr/>
          <p:nvPr/>
        </p:nvSpPr>
        <p:spPr>
          <a:xfrm>
            <a:off x="607898" y="470434"/>
            <a:ext cx="3354704" cy="598169"/>
          </a:xfrm>
          <a:prstGeom prst="rect">
            <a:avLst/>
          </a:prstGeom>
          <a:noFill/>
          <a:ln w="0" cap="flat">
            <a:noFill/>
            <a:prstDash val="solid"/>
            <a:miter lim="0"/>
          </a:ln>
        </p:spPr>
        <p:txBody>
          <a:bodyPr vert="horz" wrap="square" lIns="0" tIns="0" rIns="0" bIns="0"/>
          <a:lstStyle/>
          <a:p>
            <a:pPr algn="l" rtl="0" eaLnBrk="0">
              <a:lnSpc>
                <a:spcPct val="97000"/>
              </a:lnSpc>
            </a:pPr>
            <a:endParaRPr sz="100" dirty="0">
              <a:latin typeface="Arial" panose="020B0604020202090204"/>
              <a:ea typeface="Arial" panose="020B0604020202090204"/>
              <a:cs typeface="Arial" panose="020B0604020202090204"/>
            </a:endParaRPr>
          </a:p>
          <a:p>
            <a:pPr marL="12700" algn="l" rtl="0" eaLnBrk="0">
              <a:lnSpc>
                <a:spcPct val="87000"/>
              </a:lnSpc>
            </a:pPr>
            <a:r>
              <a:rPr sz="4300" kern="0" spc="6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a:t>
            </a:r>
            <a:endParaRPr sz="4300" dirty="0">
              <a:latin typeface="Microsoft JhengHei" panose="020B0604030504040204" charset="-120"/>
              <a:ea typeface="Microsoft JhengHei" panose="020B0604030504040204" charset="-120"/>
              <a:cs typeface="Microsoft JhengHei" panose="020B0604030504040204" charset="-120"/>
            </a:endParaRPr>
          </a:p>
        </p:txBody>
      </p:sp>
      <p:pic>
        <p:nvPicPr>
          <p:cNvPr id="306" name="picture 306"/>
          <p:cNvPicPr>
            <a:picLocks noChangeAspect="1"/>
          </p:cNvPicPr>
          <p:nvPr/>
        </p:nvPicPr>
        <p:blipFill>
          <a:blip r:embed="rId2"/>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3"/>
          <a:stretch>
            <a:fillRect/>
          </a:stretch>
        </p:blipFill>
        <p:spPr>
          <a:xfrm>
            <a:off x="9751060" y="0"/>
            <a:ext cx="2440940" cy="182753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8" name="picture 328"/>
          <p:cNvPicPr>
            <a:picLocks noChangeAspect="1"/>
          </p:cNvPicPr>
          <p:nvPr/>
        </p:nvPicPr>
        <p:blipFill>
          <a:blip r:embed="rId1"/>
          <a:stretch>
            <a:fillRect/>
          </a:stretch>
        </p:blipFill>
        <p:spPr>
          <a:xfrm rot="21600000">
            <a:off x="509447" y="1218323"/>
            <a:ext cx="11282629" cy="4557039"/>
          </a:xfrm>
          <a:prstGeom prst="rect">
            <a:avLst/>
          </a:prstGeom>
        </p:spPr>
      </p:pic>
      <p:graphicFrame>
        <p:nvGraphicFramePr>
          <p:cNvPr id="330" name="table 330"/>
          <p:cNvGraphicFramePr>
            <a:graphicFrameLocks noGrp="1"/>
          </p:cNvGraphicFramePr>
          <p:nvPr/>
        </p:nvGraphicFramePr>
        <p:xfrm>
          <a:off x="2527680" y="2477389"/>
          <a:ext cx="7370444" cy="3450590"/>
        </p:xfrm>
        <a:graphic>
          <a:graphicData uri="http://schemas.openxmlformats.org/drawingml/2006/table">
            <a:tbl>
              <a:tblPr/>
              <a:tblGrid>
                <a:gridCol w="3684904"/>
                <a:gridCol w="3685539"/>
              </a:tblGrid>
              <a:tr h="586740">
                <a:tc>
                  <a:txBody>
                    <a:bodyPr/>
                    <a:lstStyle/>
                    <a:p>
                      <a:pPr algn="l" rtl="0" eaLnBrk="0">
                        <a:lnSpc>
                          <a:spcPct val="102000"/>
                        </a:lnSpc>
                      </a:pPr>
                      <a:endParaRPr sz="500" dirty="0">
                        <a:latin typeface="Arial" panose="020B0604020202090204"/>
                        <a:ea typeface="Arial" panose="020B0604020202090204"/>
                        <a:cs typeface="Arial" panose="020B0604020202090204"/>
                      </a:endParaRPr>
                    </a:p>
                    <a:p>
                      <a:pPr marL="1245235" algn="l" rtl="0" eaLnBrk="0">
                        <a:lnSpc>
                          <a:spcPct val="87000"/>
                        </a:lnSpc>
                        <a:spcBef>
                          <a:spcPts val="5"/>
                        </a:spcBef>
                      </a:pPr>
                      <a:r>
                        <a:rPr sz="3200" b="1" kern="0" spc="-30" dirty="0">
                          <a:solidFill>
                            <a:srgbClr val="FFFFFF">
                              <a:alpha val="100000"/>
                            </a:srgbClr>
                          </a:solidFill>
                          <a:latin typeface="Microsoft JhengHei" panose="020B0604030504040204" charset="-120"/>
                          <a:ea typeface="Microsoft JhengHei" panose="020B0604030504040204" charset="-120"/>
                          <a:cs typeface="Microsoft JhengHei" panose="020B0604030504040204" charset="-120"/>
                        </a:rPr>
                        <a:t>左半球</a:t>
                      </a:r>
                      <a:endParaRPr sz="3200" dirty="0">
                        <a:latin typeface="Microsoft JhengHei" panose="020B0604030504040204" charset="-120"/>
                        <a:ea typeface="Microsoft JhengHei" panose="020B0604030504040204" charset="-120"/>
                        <a:cs typeface="Microsoft JhengHei" panose="020B0604030504040204" charset="-120"/>
                      </a:endParaRPr>
                    </a:p>
                  </a:txBody>
                  <a:tcPr marL="0" marR="0" marT="0" marB="0" vert="horz">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l" rtl="0" eaLnBrk="0">
                        <a:lnSpc>
                          <a:spcPct val="104000"/>
                        </a:lnSpc>
                      </a:pPr>
                      <a:endParaRPr sz="500" dirty="0">
                        <a:latin typeface="Arial" panose="020B0604020202090204"/>
                        <a:ea typeface="Arial" panose="020B0604020202090204"/>
                        <a:cs typeface="Arial" panose="020B0604020202090204"/>
                      </a:endParaRPr>
                    </a:p>
                    <a:p>
                      <a:pPr marL="1240790" algn="l" rtl="0" eaLnBrk="0">
                        <a:lnSpc>
                          <a:spcPct val="86000"/>
                        </a:lnSpc>
                        <a:spcBef>
                          <a:spcPts val="5"/>
                        </a:spcBef>
                      </a:pPr>
                      <a:r>
                        <a:rPr sz="3200" b="1" kern="0" spc="-30" dirty="0">
                          <a:solidFill>
                            <a:srgbClr val="FFFFFF">
                              <a:alpha val="100000"/>
                            </a:srgbClr>
                          </a:solidFill>
                          <a:latin typeface="Microsoft JhengHei" panose="020B0604030504040204" charset="-120"/>
                          <a:ea typeface="Microsoft JhengHei" panose="020B0604030504040204" charset="-120"/>
                          <a:cs typeface="Microsoft JhengHei" panose="020B0604030504040204" charset="-120"/>
                        </a:rPr>
                        <a:t>右半球</a:t>
                      </a:r>
                      <a:endParaRPr sz="3200" dirty="0">
                        <a:latin typeface="Microsoft JhengHei" panose="020B0604030504040204" charset="-120"/>
                        <a:ea typeface="Microsoft JhengHei" panose="020B0604030504040204" charset="-120"/>
                        <a:cs typeface="Microsoft JhengHei" panose="020B0604030504040204" charset="-120"/>
                      </a:endParaRPr>
                    </a:p>
                  </a:txBody>
                  <a:tcPr marL="0" marR="0" marT="0" marB="0" vert="horz">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r>
              <a:tr h="580390">
                <a:tc>
                  <a:txBody>
                    <a:bodyPr/>
                    <a:lstStyle/>
                    <a:p>
                      <a:pPr algn="l" rtl="0" eaLnBrk="0">
                        <a:lnSpc>
                          <a:spcPct val="116000"/>
                        </a:lnSpc>
                      </a:pPr>
                      <a:endParaRPr sz="400" dirty="0">
                        <a:latin typeface="Arial" panose="020B0604020202090204"/>
                        <a:ea typeface="Arial" panose="020B0604020202090204"/>
                        <a:cs typeface="Arial" panose="020B0604020202090204"/>
                      </a:endParaRPr>
                    </a:p>
                    <a:p>
                      <a:pPr marL="1249680" algn="l" rtl="0" eaLnBrk="0">
                        <a:lnSpc>
                          <a:spcPct val="87000"/>
                        </a:lnSpc>
                        <a:spcBef>
                          <a:spcPts val="5"/>
                        </a:spcBef>
                      </a:pPr>
                      <a:r>
                        <a:rPr sz="3200" kern="0" spc="-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线性的</a:t>
                      </a:r>
                      <a:endParaRPr sz="3200" dirty="0">
                        <a:latin typeface="Microsoft JhengHei" panose="020B0604030504040204" charset="-120"/>
                        <a:ea typeface="Microsoft JhengHei" panose="020B0604030504040204" charset="-120"/>
                        <a:cs typeface="Microsoft JhengHei" panose="020B0604030504040204" charset="-120"/>
                      </a:endParaRPr>
                    </a:p>
                  </a:txBody>
                  <a:tcPr marL="0" marR="0" marT="0" marB="0" vert="horz">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eaLnBrk="0">
                        <a:lnSpc>
                          <a:spcPct val="116000"/>
                        </a:lnSpc>
                      </a:pPr>
                      <a:endParaRPr sz="400" dirty="0">
                        <a:latin typeface="Arial" panose="020B0604020202090204"/>
                        <a:ea typeface="Arial" panose="020B0604020202090204"/>
                        <a:cs typeface="Arial" panose="020B0604020202090204"/>
                      </a:endParaRPr>
                    </a:p>
                    <a:p>
                      <a:pPr marL="1245235" algn="l" rtl="0" eaLnBrk="0">
                        <a:lnSpc>
                          <a:spcPct val="87000"/>
                        </a:lnSpc>
                        <a:spcBef>
                          <a:spcPts val="5"/>
                        </a:spcBef>
                      </a:pPr>
                      <a:r>
                        <a:rPr sz="3200" kern="0" spc="-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整体的</a:t>
                      </a:r>
                      <a:endParaRPr sz="3200" dirty="0">
                        <a:latin typeface="Microsoft JhengHei" panose="020B0604030504040204" charset="-120"/>
                        <a:ea typeface="Microsoft JhengHei" panose="020B0604030504040204" charset="-120"/>
                        <a:cs typeface="Microsoft JhengHei" panose="020B0604030504040204" charset="-120"/>
                      </a:endParaRPr>
                    </a:p>
                  </a:txBody>
                  <a:tcPr marL="0" marR="0" marT="0" marB="0" vert="horz">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0390">
                <a:tc>
                  <a:txBody>
                    <a:bodyPr/>
                    <a:lstStyle/>
                    <a:p>
                      <a:pPr algn="l" rtl="0" eaLnBrk="0">
                        <a:lnSpc>
                          <a:spcPct val="119000"/>
                        </a:lnSpc>
                      </a:pPr>
                      <a:endParaRPr sz="400" dirty="0">
                        <a:latin typeface="Arial" panose="020B0604020202090204"/>
                        <a:ea typeface="Arial" panose="020B0604020202090204"/>
                        <a:cs typeface="Arial" panose="020B0604020202090204"/>
                      </a:endParaRPr>
                    </a:p>
                    <a:p>
                      <a:pPr marL="1251585" algn="l" rtl="0" eaLnBrk="0">
                        <a:lnSpc>
                          <a:spcPct val="87000"/>
                        </a:lnSpc>
                        <a:spcBef>
                          <a:spcPts val="5"/>
                        </a:spcBef>
                      </a:pPr>
                      <a:r>
                        <a:rPr sz="3200" kern="0" spc="-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逻辑的</a:t>
                      </a:r>
                      <a:endParaRPr sz="3200" dirty="0">
                        <a:latin typeface="Microsoft JhengHei" panose="020B0604030504040204" charset="-120"/>
                        <a:ea typeface="Microsoft JhengHei" panose="020B0604030504040204" charset="-120"/>
                        <a:cs typeface="Microsoft JhengHei" panose="020B0604030504040204" charset="-120"/>
                      </a:endParaRPr>
                    </a:p>
                  </a:txBody>
                  <a:tcPr marL="0" marR="0" marT="0" marB="0" vert="horz">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eaLnBrk="0">
                        <a:lnSpc>
                          <a:spcPct val="117000"/>
                        </a:lnSpc>
                      </a:pPr>
                      <a:endParaRPr sz="400" dirty="0">
                        <a:latin typeface="Arial" panose="020B0604020202090204"/>
                        <a:ea typeface="Arial" panose="020B0604020202090204"/>
                        <a:cs typeface="Arial" panose="020B0604020202090204"/>
                      </a:endParaRPr>
                    </a:p>
                    <a:p>
                      <a:pPr marL="1253490" algn="l" rtl="0" eaLnBrk="0">
                        <a:lnSpc>
                          <a:spcPct val="87000"/>
                        </a:lnSpc>
                        <a:spcBef>
                          <a:spcPts val="5"/>
                        </a:spcBef>
                      </a:pPr>
                      <a:r>
                        <a:rPr sz="3200"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直觉的</a:t>
                      </a:r>
                      <a:endParaRPr sz="3200" dirty="0">
                        <a:latin typeface="Microsoft JhengHei" panose="020B0604030504040204" charset="-120"/>
                        <a:ea typeface="Microsoft JhengHei" panose="020B0604030504040204" charset="-120"/>
                        <a:cs typeface="Microsoft JhengHei" panose="020B0604030504040204" charset="-120"/>
                      </a:endParaRPr>
                    </a:p>
                  </a:txBody>
                  <a:tcPr marL="0" marR="0" marT="0" marB="0" vert="horz">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0390">
                <a:tc>
                  <a:txBody>
                    <a:bodyPr/>
                    <a:lstStyle/>
                    <a:p>
                      <a:pPr algn="l" rtl="0" eaLnBrk="0">
                        <a:lnSpc>
                          <a:spcPct val="119000"/>
                        </a:lnSpc>
                      </a:pPr>
                      <a:endParaRPr sz="400" dirty="0">
                        <a:latin typeface="Arial" panose="020B0604020202090204"/>
                        <a:ea typeface="Arial" panose="020B0604020202090204"/>
                        <a:cs typeface="Arial" panose="020B0604020202090204"/>
                      </a:endParaRPr>
                    </a:p>
                    <a:p>
                      <a:pPr marL="1268730" algn="l" rtl="0" eaLnBrk="0">
                        <a:lnSpc>
                          <a:spcPct val="87000"/>
                        </a:lnSpc>
                        <a:spcBef>
                          <a:spcPts val="0"/>
                        </a:spcBef>
                      </a:pPr>
                      <a:r>
                        <a:rPr sz="3200" kern="0" spc="-6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言语的</a:t>
                      </a:r>
                      <a:endParaRPr sz="3200" dirty="0">
                        <a:latin typeface="Microsoft JhengHei" panose="020B0604030504040204" charset="-120"/>
                        <a:ea typeface="Microsoft JhengHei" panose="020B0604030504040204" charset="-120"/>
                        <a:cs typeface="Microsoft JhengHei" panose="020B0604030504040204" charset="-120"/>
                      </a:endParaRPr>
                    </a:p>
                  </a:txBody>
                  <a:tcPr marL="0" marR="0" marT="0" marB="0" vert="horz">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eaLnBrk="0">
                        <a:lnSpc>
                          <a:spcPct val="119000"/>
                        </a:lnSpc>
                      </a:pPr>
                      <a:endParaRPr sz="400" dirty="0">
                        <a:latin typeface="Arial" panose="020B0604020202090204"/>
                        <a:ea typeface="Arial" panose="020B0604020202090204"/>
                        <a:cs typeface="Arial" panose="020B0604020202090204"/>
                      </a:endParaRPr>
                    </a:p>
                    <a:p>
                      <a:pPr marL="1049655" algn="l" rtl="0" eaLnBrk="0">
                        <a:lnSpc>
                          <a:spcPct val="87000"/>
                        </a:lnSpc>
                        <a:spcBef>
                          <a:spcPts val="0"/>
                        </a:spcBef>
                      </a:pPr>
                      <a:r>
                        <a:rPr sz="3200"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非言语的</a:t>
                      </a:r>
                      <a:endParaRPr sz="3200" dirty="0">
                        <a:latin typeface="Microsoft JhengHei" panose="020B0604030504040204" charset="-120"/>
                        <a:ea typeface="Microsoft JhengHei" panose="020B0604030504040204" charset="-120"/>
                        <a:cs typeface="Microsoft JhengHei" panose="020B0604030504040204" charset="-120"/>
                      </a:endParaRPr>
                    </a:p>
                  </a:txBody>
                  <a:tcPr marL="0" marR="0" marT="0" marB="0" vert="horz">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5940">
                <a:tc>
                  <a:txBody>
                    <a:bodyPr/>
                    <a:lstStyle/>
                    <a:p>
                      <a:pPr algn="l" rtl="0" eaLnBrk="0">
                        <a:lnSpc>
                          <a:spcPct val="119000"/>
                        </a:lnSpc>
                      </a:pPr>
                      <a:endParaRPr sz="400" dirty="0">
                        <a:latin typeface="Arial" panose="020B0604020202090204"/>
                        <a:ea typeface="Arial" panose="020B0604020202090204"/>
                        <a:cs typeface="Arial" panose="020B0604020202090204"/>
                      </a:endParaRPr>
                    </a:p>
                    <a:p>
                      <a:pPr marL="236220" algn="l" rtl="0" eaLnBrk="0">
                        <a:lnSpc>
                          <a:spcPct val="87000"/>
                        </a:lnSpc>
                        <a:spcBef>
                          <a:spcPts val="0"/>
                        </a:spcBef>
                      </a:pPr>
                      <a:r>
                        <a:rPr sz="3200" kern="0" spc="-2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符号的（抽象的）</a:t>
                      </a:r>
                      <a:endParaRPr sz="3200" dirty="0">
                        <a:latin typeface="Microsoft JhengHei" panose="020B0604030504040204" charset="-120"/>
                        <a:ea typeface="Microsoft JhengHei" panose="020B0604030504040204" charset="-120"/>
                        <a:cs typeface="Microsoft JhengHei" panose="020B0604030504040204" charset="-120"/>
                      </a:endParaRPr>
                    </a:p>
                  </a:txBody>
                  <a:tcPr marL="0" marR="0" marT="0" marB="0" vert="horz">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eaLnBrk="0">
                        <a:lnSpc>
                          <a:spcPct val="119000"/>
                        </a:lnSpc>
                      </a:pPr>
                      <a:endParaRPr sz="400" dirty="0">
                        <a:latin typeface="Arial" panose="020B0604020202090204"/>
                        <a:ea typeface="Arial" panose="020B0604020202090204"/>
                        <a:cs typeface="Arial" panose="020B0604020202090204"/>
                      </a:endParaRPr>
                    </a:p>
                    <a:p>
                      <a:pPr marL="243205" algn="l" rtl="0" eaLnBrk="0">
                        <a:lnSpc>
                          <a:spcPct val="87000"/>
                        </a:lnSpc>
                        <a:spcBef>
                          <a:spcPts val="0"/>
                        </a:spcBef>
                      </a:pPr>
                      <a:r>
                        <a:rPr sz="3200" kern="0" spc="-2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具体的（形象的）</a:t>
                      </a:r>
                      <a:endParaRPr sz="3200" dirty="0">
                        <a:latin typeface="Microsoft JhengHei" panose="020B0604030504040204" charset="-120"/>
                        <a:ea typeface="Microsoft JhengHei" panose="020B0604030504040204" charset="-120"/>
                        <a:cs typeface="Microsoft JhengHei" panose="020B0604030504040204" charset="-120"/>
                      </a:endParaRPr>
                    </a:p>
                  </a:txBody>
                  <a:tcPr marL="0" marR="0" marT="0" marB="0" vert="horz">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6740">
                <a:tc>
                  <a:txBody>
                    <a:bodyPr/>
                    <a:lstStyle/>
                    <a:p>
                      <a:pPr algn="l" rtl="0" eaLnBrk="0">
                        <a:lnSpc>
                          <a:spcPct val="123000"/>
                        </a:lnSpc>
                      </a:pPr>
                      <a:endParaRPr sz="400" dirty="0">
                        <a:latin typeface="Arial" panose="020B0604020202090204"/>
                        <a:ea typeface="Arial" panose="020B0604020202090204"/>
                        <a:cs typeface="Arial" panose="020B0604020202090204"/>
                      </a:endParaRPr>
                    </a:p>
                    <a:p>
                      <a:pPr marL="847725" algn="l" rtl="0" eaLnBrk="0">
                        <a:lnSpc>
                          <a:spcPct val="87000"/>
                        </a:lnSpc>
                        <a:spcBef>
                          <a:spcPts val="5"/>
                        </a:spcBef>
                      </a:pPr>
                      <a:r>
                        <a:rPr sz="3200" kern="0" spc="-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基于现实的</a:t>
                      </a:r>
                      <a:endParaRPr sz="3200" dirty="0">
                        <a:latin typeface="Microsoft JhengHei" panose="020B0604030504040204" charset="-120"/>
                        <a:ea typeface="Microsoft JhengHei" panose="020B0604030504040204" charset="-120"/>
                        <a:cs typeface="Microsoft JhengHei" panose="020B0604030504040204" charset="-120"/>
                      </a:endParaRPr>
                    </a:p>
                  </a:txBody>
                  <a:tcPr marL="0" marR="0" marT="0" marB="0" vert="horz">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eaLnBrk="0">
                        <a:lnSpc>
                          <a:spcPct val="119000"/>
                        </a:lnSpc>
                      </a:pPr>
                      <a:endParaRPr sz="400" dirty="0">
                        <a:latin typeface="Arial" panose="020B0604020202090204"/>
                        <a:ea typeface="Arial" panose="020B0604020202090204"/>
                        <a:cs typeface="Arial" panose="020B0604020202090204"/>
                      </a:endParaRPr>
                    </a:p>
                    <a:p>
                      <a:pPr marL="843280" algn="l" rtl="0" eaLnBrk="0">
                        <a:lnSpc>
                          <a:spcPct val="87000"/>
                        </a:lnSpc>
                        <a:spcBef>
                          <a:spcPts val="5"/>
                        </a:spcBef>
                      </a:pPr>
                      <a:r>
                        <a:rPr sz="3200"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基于想象的</a:t>
                      </a:r>
                      <a:endParaRPr sz="3200" dirty="0">
                        <a:latin typeface="Microsoft JhengHei" panose="020B0604030504040204" charset="-120"/>
                        <a:ea typeface="Microsoft JhengHei" panose="020B0604030504040204" charset="-120"/>
                        <a:cs typeface="Microsoft JhengHei" panose="020B0604030504040204" charset="-120"/>
                      </a:endParaRPr>
                    </a:p>
                  </a:txBody>
                  <a:tcPr marL="0" marR="0" marT="0" marB="0" vert="horz">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32" name="textbox 332"/>
          <p:cNvSpPr/>
          <p:nvPr/>
        </p:nvSpPr>
        <p:spPr>
          <a:xfrm>
            <a:off x="607898" y="470434"/>
            <a:ext cx="3354704" cy="598169"/>
          </a:xfrm>
          <a:prstGeom prst="rect">
            <a:avLst/>
          </a:prstGeom>
          <a:noFill/>
          <a:ln w="0" cap="flat">
            <a:noFill/>
            <a:prstDash val="solid"/>
            <a:miter lim="0"/>
          </a:ln>
        </p:spPr>
        <p:txBody>
          <a:bodyPr vert="horz" wrap="square" lIns="0" tIns="0" rIns="0" bIns="0"/>
          <a:lstStyle/>
          <a:p>
            <a:pPr algn="l" rtl="0" eaLnBrk="0">
              <a:lnSpc>
                <a:spcPct val="97000"/>
              </a:lnSpc>
            </a:pPr>
            <a:endParaRPr sz="100" dirty="0">
              <a:latin typeface="Arial" panose="020B0604020202090204"/>
              <a:ea typeface="Arial" panose="020B0604020202090204"/>
              <a:cs typeface="Arial" panose="020B0604020202090204"/>
            </a:endParaRPr>
          </a:p>
          <a:p>
            <a:pPr marL="12700" algn="l" rtl="0" eaLnBrk="0">
              <a:lnSpc>
                <a:spcPct val="87000"/>
              </a:lnSpc>
            </a:pPr>
            <a:r>
              <a:rPr sz="4300" kern="0" spc="6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a:t>
            </a:r>
            <a:endParaRPr sz="4300" dirty="0">
              <a:latin typeface="Microsoft JhengHei" panose="020B0604030504040204" charset="-120"/>
              <a:ea typeface="Microsoft JhengHei" panose="020B0604030504040204" charset="-120"/>
              <a:cs typeface="Microsoft JhengHei" panose="020B0604030504040204" charset="-120"/>
            </a:endParaRPr>
          </a:p>
        </p:txBody>
      </p:sp>
      <p:pic>
        <p:nvPicPr>
          <p:cNvPr id="334" name="picture 334"/>
          <p:cNvPicPr>
            <a:picLocks noChangeAspect="1"/>
          </p:cNvPicPr>
          <p:nvPr/>
        </p:nvPicPr>
        <p:blipFill>
          <a:blip r:embed="rId2"/>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3"/>
          <a:stretch>
            <a:fillRect/>
          </a:stretch>
        </p:blipFill>
        <p:spPr>
          <a:xfrm>
            <a:off x="9751060" y="0"/>
            <a:ext cx="2440940" cy="182753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328"/>
                                        </p:tgtEl>
                                        <p:attrNameLst>
                                          <p:attrName>ppt_x</p:attrName>
                                        </p:attrNameLst>
                                      </p:cBhvr>
                                      <p:tavLst>
                                        <p:tav tm="0">
                                          <p:val>
                                            <p:strVal val="ppt_x"/>
                                          </p:val>
                                        </p:tav>
                                        <p:tav tm="100000">
                                          <p:val>
                                            <p:strVal val="ppt_x"/>
                                          </p:val>
                                        </p:tav>
                                      </p:tavLst>
                                    </p:anim>
                                    <p:anim calcmode="lin" valueType="num">
                                      <p:cBhvr additive="base">
                                        <p:cTn id="7" dur="500"/>
                                        <p:tgtEl>
                                          <p:spTgt spid="328"/>
                                        </p:tgtEl>
                                        <p:attrNameLst>
                                          <p:attrName>ppt_y</p:attrName>
                                        </p:attrNameLst>
                                      </p:cBhvr>
                                      <p:tavLst>
                                        <p:tav tm="0">
                                          <p:val>
                                            <p:strVal val="ppt_y"/>
                                          </p:val>
                                        </p:tav>
                                        <p:tav tm="100000">
                                          <p:val>
                                            <p:strVal val="1+ppt_h/2"/>
                                          </p:val>
                                        </p:tav>
                                      </p:tavLst>
                                    </p:anim>
                                    <p:set>
                                      <p:cBhvr>
                                        <p:cTn id="8" dur="1" fill="hold">
                                          <p:stCondLst>
                                            <p:cond delay="499"/>
                                          </p:stCondLst>
                                        </p:cTn>
                                        <p:tgtEl>
                                          <p:spTgt spid="328"/>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30"/>
                                        </p:tgtEl>
                                        <p:attrNameLst>
                                          <p:attrName>style.visibility</p:attrName>
                                        </p:attrNameLst>
                                      </p:cBhvr>
                                      <p:to>
                                        <p:strVal val="visible"/>
                                      </p:to>
                                    </p:set>
                                    <p:anim calcmode="lin" valueType="num">
                                      <p:cBhvr additive="base">
                                        <p:cTn id="13" dur="500" fill="hold"/>
                                        <p:tgtEl>
                                          <p:spTgt spid="330"/>
                                        </p:tgtEl>
                                        <p:attrNameLst>
                                          <p:attrName>ppt_x</p:attrName>
                                        </p:attrNameLst>
                                      </p:cBhvr>
                                      <p:tavLst>
                                        <p:tav tm="0">
                                          <p:val>
                                            <p:strVal val="#ppt_x"/>
                                          </p:val>
                                        </p:tav>
                                        <p:tav tm="100000">
                                          <p:val>
                                            <p:strVal val="#ppt_x"/>
                                          </p:val>
                                        </p:tav>
                                      </p:tavLst>
                                    </p:anim>
                                    <p:anim calcmode="lin" valueType="num">
                                      <p:cBhvr additive="base">
                                        <p:cTn id="14" dur="500" fill="hold"/>
                                        <p:tgtEl>
                                          <p:spTgt spid="3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 name="picture 348" descr="C:/Users/gao96/OneDrive/桌面/R-C.gifR-C"/>
          <p:cNvPicPr>
            <a:picLocks noChangeAspect="1"/>
          </p:cNvPicPr>
          <p:nvPr/>
        </p:nvPicPr>
        <p:blipFill>
          <a:blip r:embed="rId1"/>
          <a:srcRect t="14" b="14"/>
          <a:stretch>
            <a:fillRect/>
          </a:stretch>
        </p:blipFill>
        <p:spPr>
          <a:xfrm rot="21600000">
            <a:off x="5236590" y="310197"/>
            <a:ext cx="4413249" cy="5883275"/>
          </a:xfrm>
          <a:prstGeom prst="rect">
            <a:avLst/>
          </a:prstGeom>
        </p:spPr>
      </p:pic>
      <p:sp>
        <p:nvSpPr>
          <p:cNvPr id="350" name="textbox 350"/>
          <p:cNvSpPr/>
          <p:nvPr/>
        </p:nvSpPr>
        <p:spPr>
          <a:xfrm>
            <a:off x="464820" y="470535"/>
            <a:ext cx="3985895" cy="687705"/>
          </a:xfrm>
          <a:prstGeom prst="rect">
            <a:avLst/>
          </a:prstGeom>
          <a:noFill/>
          <a:ln w="0" cap="flat">
            <a:noFill/>
            <a:prstDash val="solid"/>
            <a:miter lim="0"/>
          </a:ln>
        </p:spPr>
        <p:txBody>
          <a:bodyPr vert="horz" wrap="square" lIns="0" tIns="0" rIns="0" bIns="0"/>
          <a:lstStyle/>
          <a:p>
            <a:pPr algn="l" rtl="0" eaLnBrk="0">
              <a:lnSpc>
                <a:spcPct val="97000"/>
              </a:lnSpc>
            </a:pPr>
            <a:endParaRPr sz="100" dirty="0">
              <a:latin typeface="Arial" panose="020B0604020202090204"/>
              <a:ea typeface="Arial" panose="020B0604020202090204"/>
              <a:cs typeface="Arial" panose="020B0604020202090204"/>
            </a:endParaRPr>
          </a:p>
          <a:p>
            <a:pPr marL="154940" algn="l" rtl="0" eaLnBrk="0">
              <a:lnSpc>
                <a:spcPct val="87000"/>
              </a:lnSpc>
            </a:pPr>
            <a:r>
              <a:rPr sz="4300" kern="0" spc="6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a:t>
            </a:r>
            <a:endParaRPr sz="4300" dirty="0">
              <a:latin typeface="Microsoft JhengHei" panose="020B0604030504040204" charset="-120"/>
              <a:ea typeface="Microsoft JhengHei" panose="020B0604030504040204" charset="-120"/>
              <a:cs typeface="Microsoft JhengHei" panose="020B0604030504040204" charset="-120"/>
            </a:endParaRPr>
          </a:p>
          <a:p>
            <a:pPr algn="l" rtl="0" eaLnBrk="0">
              <a:lnSpc>
                <a:spcPct val="100000"/>
              </a:lnSpc>
            </a:pPr>
            <a:endParaRPr sz="1000" dirty="0">
              <a:latin typeface="Arial" panose="020B0604020202090204"/>
              <a:ea typeface="Arial" panose="020B0604020202090204"/>
              <a:cs typeface="Arial" panose="020B0604020202090204"/>
            </a:endParaRPr>
          </a:p>
          <a:p>
            <a:pPr algn="l" rtl="0" eaLnBrk="0">
              <a:lnSpc>
                <a:spcPct val="100000"/>
              </a:lnSpc>
            </a:pPr>
            <a:endParaRPr sz="1000" dirty="0">
              <a:latin typeface="Arial" panose="020B0604020202090204"/>
              <a:ea typeface="Arial" panose="020B0604020202090204"/>
              <a:cs typeface="Arial" panose="020B0604020202090204"/>
            </a:endParaRPr>
          </a:p>
          <a:p>
            <a:pPr algn="l" rtl="0" eaLnBrk="0">
              <a:lnSpc>
                <a:spcPct val="100000"/>
              </a:lnSpc>
            </a:pPr>
            <a:endParaRPr sz="1000" dirty="0">
              <a:latin typeface="Arial" panose="020B0604020202090204"/>
              <a:ea typeface="Arial" panose="020B0604020202090204"/>
              <a:cs typeface="Arial" panose="020B0604020202090204"/>
            </a:endParaRPr>
          </a:p>
          <a:p>
            <a:pPr algn="l" rtl="0" eaLnBrk="0">
              <a:lnSpc>
                <a:spcPct val="100000"/>
              </a:lnSpc>
            </a:pPr>
            <a:endParaRPr sz="1000" dirty="0">
              <a:latin typeface="Arial" panose="020B0604020202090204"/>
              <a:ea typeface="Arial" panose="020B0604020202090204"/>
              <a:cs typeface="Arial" panose="020B0604020202090204"/>
            </a:endParaRPr>
          </a:p>
          <a:p>
            <a:pPr algn="l" rtl="0" eaLnBrk="0">
              <a:lnSpc>
                <a:spcPct val="100000"/>
              </a:lnSpc>
            </a:pPr>
            <a:endParaRPr sz="1000" dirty="0">
              <a:latin typeface="Arial" panose="020B0604020202090204"/>
              <a:ea typeface="Arial" panose="020B0604020202090204"/>
              <a:cs typeface="Arial" panose="020B0604020202090204"/>
            </a:endParaRPr>
          </a:p>
          <a:p>
            <a:pPr algn="l" rtl="0" eaLnBrk="0">
              <a:lnSpc>
                <a:spcPct val="100000"/>
              </a:lnSpc>
            </a:pPr>
            <a:endParaRPr sz="1000" dirty="0">
              <a:latin typeface="Arial" panose="020B0604020202090204"/>
              <a:ea typeface="Arial" panose="020B0604020202090204"/>
              <a:cs typeface="Arial" panose="020B0604020202090204"/>
            </a:endParaRPr>
          </a:p>
          <a:p>
            <a:pPr algn="l" rtl="0" eaLnBrk="0">
              <a:lnSpc>
                <a:spcPct val="100000"/>
              </a:lnSpc>
            </a:pPr>
            <a:endParaRPr sz="1000" dirty="0">
              <a:latin typeface="Arial" panose="020B0604020202090204"/>
              <a:ea typeface="Arial" panose="020B0604020202090204"/>
              <a:cs typeface="Arial" panose="020B0604020202090204"/>
            </a:endParaRPr>
          </a:p>
          <a:p>
            <a:pPr algn="l" rtl="0" eaLnBrk="0">
              <a:lnSpc>
                <a:spcPct val="100000"/>
              </a:lnSpc>
            </a:pPr>
            <a:endParaRPr sz="1000" dirty="0">
              <a:latin typeface="Arial" panose="020B0604020202090204"/>
              <a:ea typeface="Arial" panose="020B0604020202090204"/>
              <a:cs typeface="Arial" panose="020B0604020202090204"/>
            </a:endParaRPr>
          </a:p>
          <a:p>
            <a:pPr algn="l" rtl="0" eaLnBrk="0">
              <a:lnSpc>
                <a:spcPct val="100000"/>
              </a:lnSpc>
            </a:pPr>
            <a:endParaRPr sz="1000" dirty="0">
              <a:latin typeface="Arial" panose="020B0604020202090204"/>
              <a:ea typeface="Arial" panose="020B0604020202090204"/>
              <a:cs typeface="Arial" panose="020B0604020202090204"/>
            </a:endParaRPr>
          </a:p>
          <a:p>
            <a:pPr algn="l" rtl="0" eaLnBrk="0">
              <a:lnSpc>
                <a:spcPct val="100000"/>
              </a:lnSpc>
            </a:pPr>
            <a:endParaRPr sz="1000" dirty="0">
              <a:latin typeface="Arial" panose="020B0604020202090204"/>
              <a:ea typeface="Arial" panose="020B0604020202090204"/>
              <a:cs typeface="Arial" panose="020B0604020202090204"/>
            </a:endParaRPr>
          </a:p>
          <a:p>
            <a:pPr algn="l" rtl="0" eaLnBrk="0">
              <a:lnSpc>
                <a:spcPct val="100000"/>
              </a:lnSpc>
            </a:pPr>
            <a:endParaRPr sz="1000" dirty="0">
              <a:latin typeface="Arial" panose="020B0604020202090204"/>
              <a:ea typeface="Arial" panose="020B0604020202090204"/>
              <a:cs typeface="Arial" panose="020B0604020202090204"/>
            </a:endParaRPr>
          </a:p>
          <a:p>
            <a:pPr algn="l" rtl="0" eaLnBrk="0">
              <a:lnSpc>
                <a:spcPct val="100000"/>
              </a:lnSpc>
            </a:pPr>
            <a:endParaRPr sz="1000" dirty="0">
              <a:latin typeface="Arial" panose="020B0604020202090204"/>
              <a:ea typeface="Arial" panose="020B0604020202090204"/>
              <a:cs typeface="Arial" panose="020B0604020202090204"/>
            </a:endParaRPr>
          </a:p>
          <a:p>
            <a:pPr algn="l" rtl="0" eaLnBrk="0">
              <a:lnSpc>
                <a:spcPct val="100000"/>
              </a:lnSpc>
            </a:pPr>
            <a:endParaRPr sz="1000" dirty="0">
              <a:latin typeface="Arial" panose="020B0604020202090204"/>
              <a:ea typeface="Arial" panose="020B0604020202090204"/>
              <a:cs typeface="Arial" panose="020B0604020202090204"/>
            </a:endParaRPr>
          </a:p>
          <a:p>
            <a:pPr algn="l" rtl="0" eaLnBrk="0">
              <a:lnSpc>
                <a:spcPct val="100000"/>
              </a:lnSpc>
            </a:pPr>
            <a:endParaRPr sz="1000" dirty="0">
              <a:latin typeface="Arial" panose="020B0604020202090204"/>
              <a:ea typeface="Arial" panose="020B0604020202090204"/>
              <a:cs typeface="Arial" panose="020B0604020202090204"/>
            </a:endParaRPr>
          </a:p>
          <a:p>
            <a:pPr algn="l" rtl="0" eaLnBrk="0">
              <a:lnSpc>
                <a:spcPct val="100000"/>
              </a:lnSpc>
            </a:pPr>
            <a:endParaRPr sz="1000" dirty="0">
              <a:latin typeface="Arial" panose="020B0604020202090204"/>
              <a:ea typeface="Arial" panose="020B0604020202090204"/>
              <a:cs typeface="Arial" panose="020B0604020202090204"/>
            </a:endParaRPr>
          </a:p>
          <a:p>
            <a:pPr algn="l" rtl="0" eaLnBrk="0">
              <a:lnSpc>
                <a:spcPct val="100000"/>
              </a:lnSpc>
            </a:pPr>
            <a:endParaRPr sz="1000" dirty="0">
              <a:latin typeface="Arial" panose="020B0604020202090204"/>
              <a:ea typeface="Arial" panose="020B0604020202090204"/>
              <a:cs typeface="Arial" panose="020B0604020202090204"/>
            </a:endParaRPr>
          </a:p>
          <a:p>
            <a:pPr algn="l" rtl="0" eaLnBrk="0">
              <a:lnSpc>
                <a:spcPct val="100000"/>
              </a:lnSpc>
            </a:pPr>
            <a:endParaRPr sz="1000" dirty="0">
              <a:latin typeface="Arial" panose="020B0604020202090204"/>
              <a:ea typeface="Arial" panose="020B0604020202090204"/>
              <a:cs typeface="Arial" panose="020B0604020202090204"/>
            </a:endParaRPr>
          </a:p>
          <a:p>
            <a:pPr algn="l" rtl="0" eaLnBrk="0">
              <a:lnSpc>
                <a:spcPct val="100000"/>
              </a:lnSpc>
            </a:pPr>
            <a:endParaRPr sz="1000" dirty="0">
              <a:latin typeface="Arial" panose="020B0604020202090204"/>
              <a:ea typeface="Arial" panose="020B0604020202090204"/>
              <a:cs typeface="Arial" panose="020B0604020202090204"/>
            </a:endParaRPr>
          </a:p>
          <a:p>
            <a:pPr algn="l" rtl="0" eaLnBrk="0">
              <a:lnSpc>
                <a:spcPct val="100000"/>
              </a:lnSpc>
            </a:pPr>
            <a:endParaRPr sz="1000" dirty="0">
              <a:latin typeface="Arial" panose="020B0604020202090204"/>
              <a:ea typeface="Arial" panose="020B0604020202090204"/>
              <a:cs typeface="Arial" panose="020B0604020202090204"/>
            </a:endParaRPr>
          </a:p>
          <a:p>
            <a:pPr algn="l" rtl="0" eaLnBrk="0">
              <a:lnSpc>
                <a:spcPct val="100000"/>
              </a:lnSpc>
            </a:pPr>
            <a:endParaRPr sz="1000" dirty="0">
              <a:latin typeface="Arial" panose="020B0604020202090204"/>
              <a:ea typeface="Arial" panose="020B0604020202090204"/>
              <a:cs typeface="Arial" panose="020B0604020202090204"/>
            </a:endParaRPr>
          </a:p>
          <a:p>
            <a:pPr marL="18415" indent="-5715" algn="l" rtl="0" eaLnBrk="0">
              <a:lnSpc>
                <a:spcPct val="94000"/>
              </a:lnSpc>
              <a:spcBef>
                <a:spcPts val="605"/>
              </a:spcBef>
            </a:pPr>
            <a:r>
              <a:rPr b="1"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sym typeface="+mn-ea"/>
              </a:rPr>
              <a:t>顺时针转，说明你用的是右脑</a:t>
            </a:r>
            <a:r>
              <a:rPr lang="zh-CN" b="1" kern="0" spc="-20" dirty="0">
                <a:solidFill>
                  <a:srgbClr val="000000">
                    <a:alpha val="100000"/>
                  </a:srgbClr>
                </a:solidFill>
                <a:latin typeface="Microsoft JhengHei" panose="020B0604030504040204" charset="-120"/>
                <a:ea typeface="宋体" pitchFamily="2" charset="-122"/>
                <a:cs typeface="Microsoft JhengHei" panose="020B0604030504040204" charset="-120"/>
                <a:sym typeface="+mn-ea"/>
              </a:rPr>
              <a:t>：</a:t>
            </a:r>
            <a:r>
              <a:rPr b="1" kern="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sym typeface="+mn-ea"/>
              </a:rPr>
              <a:t>       </a:t>
            </a:r>
            <a:endParaRPr b="1" kern="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sym typeface="+mn-ea"/>
            </a:endParaRPr>
          </a:p>
          <a:p>
            <a:pPr marL="18415" indent="-5715" algn="l" rtl="0" eaLnBrk="0">
              <a:lnSpc>
                <a:spcPct val="94000"/>
              </a:lnSpc>
              <a:spcBef>
                <a:spcPts val="605"/>
              </a:spcBef>
            </a:pPr>
            <a:r>
              <a:rPr b="1" kern="0" spc="-9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sym typeface="+mn-ea"/>
              </a:rPr>
              <a:t>逆时针转，说明你用的左脑</a:t>
            </a:r>
            <a:r>
              <a:rPr lang="zh-CN" b="1" kern="0" spc="-90" dirty="0">
                <a:solidFill>
                  <a:srgbClr val="000000">
                    <a:alpha val="100000"/>
                  </a:srgbClr>
                </a:solidFill>
                <a:latin typeface="Microsoft JhengHei" panose="020B0604030504040204" charset="-120"/>
                <a:ea typeface="宋体" pitchFamily="2" charset="-122"/>
                <a:cs typeface="Microsoft JhengHei" panose="020B0604030504040204" charset="-120"/>
                <a:sym typeface="+mn-ea"/>
              </a:rPr>
              <a:t>。</a:t>
            </a:r>
            <a:endParaRPr sz="1000" dirty="0">
              <a:latin typeface="Arial" panose="020B0604020202090204"/>
              <a:ea typeface="Arial" panose="020B0604020202090204"/>
              <a:cs typeface="Arial" panose="020B0604020202090204"/>
            </a:endParaRPr>
          </a:p>
          <a:p>
            <a:pPr algn="l" rtl="0" eaLnBrk="0">
              <a:lnSpc>
                <a:spcPct val="101000"/>
              </a:lnSpc>
            </a:pPr>
            <a:endParaRPr sz="1000" dirty="0">
              <a:latin typeface="Arial" panose="020B0604020202090204"/>
              <a:ea typeface="Arial" panose="020B0604020202090204"/>
              <a:cs typeface="Arial" panose="020B0604020202090204"/>
            </a:endParaRPr>
          </a:p>
          <a:p>
            <a:pPr algn="l" rtl="0" eaLnBrk="0">
              <a:lnSpc>
                <a:spcPct val="101000"/>
              </a:lnSpc>
            </a:pPr>
            <a:endParaRPr sz="1000" dirty="0">
              <a:latin typeface="Arial" panose="020B0604020202090204"/>
              <a:ea typeface="Arial" panose="020B0604020202090204"/>
              <a:cs typeface="Arial" panose="020B0604020202090204"/>
            </a:endParaRPr>
          </a:p>
          <a:p>
            <a:pPr marL="18415" indent="-5715" algn="l" rtl="0" eaLnBrk="0">
              <a:lnSpc>
                <a:spcPct val="94000"/>
              </a:lnSpc>
              <a:spcBef>
                <a:spcPts val="605"/>
              </a:spcBef>
            </a:pPr>
            <a:endParaRPr sz="2000" dirty="0">
              <a:latin typeface="Microsoft JhengHei" panose="020B0604030504040204" charset="-120"/>
              <a:ea typeface="Microsoft JhengHei" panose="020B0604030504040204" charset="-120"/>
              <a:cs typeface="Microsoft JhengHei" panose="020B0604030504040204" charset="-120"/>
            </a:endParaRPr>
          </a:p>
        </p:txBody>
      </p:sp>
      <p:pic>
        <p:nvPicPr>
          <p:cNvPr id="352" name="picture 352"/>
          <p:cNvPicPr>
            <a:picLocks noChangeAspect="1"/>
          </p:cNvPicPr>
          <p:nvPr/>
        </p:nvPicPr>
        <p:blipFill>
          <a:blip r:embed="rId2"/>
          <a:stretch>
            <a:fillRect/>
          </a:stretch>
        </p:blipFill>
        <p:spPr>
          <a:xfrm rot="21600000">
            <a:off x="2948" y="6687093"/>
            <a:ext cx="12171144" cy="122838"/>
          </a:xfrm>
          <a:prstGeom prst="rect">
            <a:avLst/>
          </a:prstGeom>
        </p:spPr>
      </p:pic>
      <p:sp>
        <p:nvSpPr>
          <p:cNvPr id="354" name="textbox 354"/>
          <p:cNvSpPr/>
          <p:nvPr/>
        </p:nvSpPr>
        <p:spPr>
          <a:xfrm>
            <a:off x="10119893" y="1922746"/>
            <a:ext cx="1161414" cy="1077594"/>
          </a:xfrm>
          <a:prstGeom prst="rect">
            <a:avLst/>
          </a:prstGeom>
          <a:noFill/>
          <a:ln w="0" cap="flat">
            <a:noFill/>
            <a:prstDash val="solid"/>
            <a:miter lim="0"/>
          </a:ln>
        </p:spPr>
        <p:txBody>
          <a:bodyPr vert="horz" wrap="square" lIns="0" tIns="0" rIns="0" bIns="0"/>
          <a:lstStyle/>
          <a:p>
            <a:pPr algn="l" rtl="0" eaLnBrk="0">
              <a:lnSpc>
                <a:spcPct val="92000"/>
              </a:lnSpc>
            </a:pPr>
            <a:endParaRPr sz="100" dirty="0">
              <a:latin typeface="Arial" panose="020B0604020202090204"/>
              <a:ea typeface="Arial" panose="020B0604020202090204"/>
              <a:cs typeface="Arial" panose="020B0604020202090204"/>
            </a:endParaRPr>
          </a:p>
          <a:p>
            <a:pPr marL="13970" algn="l" rtl="0" eaLnBrk="0">
              <a:lnSpc>
                <a:spcPct val="87000"/>
              </a:lnSpc>
            </a:pPr>
            <a:r>
              <a:rPr sz="1800"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我的经历</a:t>
            </a:r>
            <a:endParaRPr sz="1800" dirty="0">
              <a:latin typeface="Microsoft JhengHei" panose="020B0604030504040204" charset="-120"/>
              <a:ea typeface="Microsoft JhengHei" panose="020B0604030504040204" charset="-120"/>
              <a:cs typeface="Microsoft JhengHei" panose="020B0604030504040204" charset="-120"/>
            </a:endParaRPr>
          </a:p>
          <a:p>
            <a:pPr marL="12700" algn="l" rtl="0" eaLnBrk="0">
              <a:lnSpc>
                <a:spcPct val="95000"/>
              </a:lnSpc>
              <a:spcBef>
                <a:spcPts val="240"/>
              </a:spcBef>
            </a:pPr>
            <a:r>
              <a:rPr sz="1800"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第一次看到</a:t>
            </a:r>
            <a:r>
              <a:rPr sz="1800"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1800"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第二次看到</a:t>
            </a:r>
            <a:r>
              <a:rPr sz="1800"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1800"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第</a:t>
            </a:r>
            <a:r>
              <a:rPr sz="1800" kern="0" spc="-20" dirty="0">
                <a:solidFill>
                  <a:srgbClr val="000000">
                    <a:alpha val="100000"/>
                  </a:srgbClr>
                </a:solidFill>
                <a:latin typeface="Calibri" panose="020F0502020204030204"/>
                <a:ea typeface="Calibri" panose="020F0502020204030204"/>
                <a:cs typeface="Calibri" panose="020F0502020204030204"/>
              </a:rPr>
              <a:t>N</a:t>
            </a:r>
            <a:r>
              <a:rPr sz="1800"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次看到</a:t>
            </a:r>
            <a:endParaRPr sz="1800" dirty="0">
              <a:latin typeface="Microsoft JhengHei" panose="020B0604030504040204" charset="-120"/>
              <a:ea typeface="Microsoft JhengHei" panose="020B0604030504040204" charset="-120"/>
              <a:cs typeface="Microsoft JhengHei" panose="020B0604030504040204" charset="-120"/>
            </a:endParaRPr>
          </a:p>
        </p:txBody>
      </p:sp>
      <p:pic>
        <p:nvPicPr>
          <p:cNvPr id="6" name="图片 5" descr="君爱医院logo"/>
          <p:cNvPicPr>
            <a:picLocks noChangeAspect="1"/>
          </p:cNvPicPr>
          <p:nvPr/>
        </p:nvPicPr>
        <p:blipFill>
          <a:blip r:embed="rId3"/>
          <a:stretch>
            <a:fillRect/>
          </a:stretch>
        </p:blipFill>
        <p:spPr>
          <a:xfrm>
            <a:off x="9751060" y="0"/>
            <a:ext cx="2440940" cy="182753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0" name="picture 370"/>
          <p:cNvPicPr>
            <a:picLocks noChangeAspect="1"/>
          </p:cNvPicPr>
          <p:nvPr/>
        </p:nvPicPr>
        <p:blipFill>
          <a:blip r:embed="rId1"/>
          <a:stretch>
            <a:fillRect/>
          </a:stretch>
        </p:blipFill>
        <p:spPr>
          <a:xfrm rot="21600000">
            <a:off x="6067171" y="717474"/>
            <a:ext cx="3961384" cy="5920104"/>
          </a:xfrm>
          <a:prstGeom prst="rect">
            <a:avLst/>
          </a:prstGeom>
        </p:spPr>
      </p:pic>
      <p:pic>
        <p:nvPicPr>
          <p:cNvPr id="372" name="picture 372"/>
          <p:cNvPicPr>
            <a:picLocks noChangeAspect="1"/>
          </p:cNvPicPr>
          <p:nvPr/>
        </p:nvPicPr>
        <p:blipFill>
          <a:blip r:embed="rId2"/>
          <a:stretch>
            <a:fillRect/>
          </a:stretch>
        </p:blipFill>
        <p:spPr>
          <a:xfrm rot="21600000">
            <a:off x="263372" y="3120390"/>
            <a:ext cx="3473195" cy="3473195"/>
          </a:xfrm>
          <a:prstGeom prst="rect">
            <a:avLst/>
          </a:prstGeom>
        </p:spPr>
      </p:pic>
      <p:pic>
        <p:nvPicPr>
          <p:cNvPr id="374" name="picture 374"/>
          <p:cNvPicPr>
            <a:picLocks noChangeAspect="1"/>
          </p:cNvPicPr>
          <p:nvPr/>
        </p:nvPicPr>
        <p:blipFill>
          <a:blip r:embed="rId3"/>
          <a:stretch>
            <a:fillRect/>
          </a:stretch>
        </p:blipFill>
        <p:spPr>
          <a:xfrm rot="21600000">
            <a:off x="2352801" y="1181989"/>
            <a:ext cx="3258946" cy="1817242"/>
          </a:xfrm>
          <a:prstGeom prst="rect">
            <a:avLst/>
          </a:prstGeom>
        </p:spPr>
      </p:pic>
      <p:pic>
        <p:nvPicPr>
          <p:cNvPr id="376" name="picture 376"/>
          <p:cNvPicPr>
            <a:picLocks noChangeAspect="1"/>
          </p:cNvPicPr>
          <p:nvPr/>
        </p:nvPicPr>
        <p:blipFill>
          <a:blip r:embed="rId4"/>
          <a:stretch>
            <a:fillRect/>
          </a:stretch>
        </p:blipFill>
        <p:spPr>
          <a:xfrm rot="21600000">
            <a:off x="263372" y="1181862"/>
            <a:ext cx="1940686" cy="1855342"/>
          </a:xfrm>
          <a:prstGeom prst="rect">
            <a:avLst/>
          </a:prstGeom>
        </p:spPr>
      </p:pic>
      <p:sp>
        <p:nvSpPr>
          <p:cNvPr id="378" name="textbox 378"/>
          <p:cNvSpPr/>
          <p:nvPr/>
        </p:nvSpPr>
        <p:spPr>
          <a:xfrm>
            <a:off x="607898" y="470434"/>
            <a:ext cx="3354704" cy="598169"/>
          </a:xfrm>
          <a:prstGeom prst="rect">
            <a:avLst/>
          </a:prstGeom>
          <a:noFill/>
          <a:ln w="0" cap="flat">
            <a:noFill/>
            <a:prstDash val="solid"/>
            <a:miter lim="0"/>
          </a:ln>
        </p:spPr>
        <p:txBody>
          <a:bodyPr vert="horz" wrap="square" lIns="0" tIns="0" rIns="0" bIns="0"/>
          <a:lstStyle/>
          <a:p>
            <a:pPr algn="l" rtl="0" eaLnBrk="0">
              <a:lnSpc>
                <a:spcPct val="97000"/>
              </a:lnSpc>
            </a:pPr>
            <a:endParaRPr sz="100" dirty="0">
              <a:latin typeface="Arial" panose="020B0604020202090204"/>
              <a:ea typeface="Arial" panose="020B0604020202090204"/>
              <a:cs typeface="Arial" panose="020B0604020202090204"/>
            </a:endParaRPr>
          </a:p>
          <a:p>
            <a:pPr marL="12700" algn="l" rtl="0" eaLnBrk="0">
              <a:lnSpc>
                <a:spcPct val="87000"/>
              </a:lnSpc>
            </a:pPr>
            <a:r>
              <a:rPr sz="4300" kern="0" spc="6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a:t>
            </a:r>
            <a:endParaRPr sz="4300" dirty="0">
              <a:latin typeface="Microsoft JhengHei" panose="020B0604030504040204" charset="-120"/>
              <a:ea typeface="Microsoft JhengHei" panose="020B0604030504040204" charset="-120"/>
              <a:cs typeface="Microsoft JhengHei" panose="020B0604030504040204" charset="-120"/>
            </a:endParaRPr>
          </a:p>
        </p:txBody>
      </p:sp>
      <p:pic>
        <p:nvPicPr>
          <p:cNvPr id="380" name="picture 380"/>
          <p:cNvPicPr>
            <a:picLocks noChangeAspect="1"/>
          </p:cNvPicPr>
          <p:nvPr/>
        </p:nvPicPr>
        <p:blipFill>
          <a:blip r:embed="rId5"/>
          <a:stretch>
            <a:fillRect/>
          </a:stretch>
        </p:blipFill>
        <p:spPr>
          <a:xfrm rot="21600000">
            <a:off x="2948" y="6687093"/>
            <a:ext cx="12171144" cy="122838"/>
          </a:xfrm>
          <a:prstGeom prst="rect">
            <a:avLst/>
          </a:prstGeom>
        </p:spPr>
      </p:pic>
      <p:pic>
        <p:nvPicPr>
          <p:cNvPr id="384" name="picture 384"/>
          <p:cNvPicPr>
            <a:picLocks noChangeAspect="1"/>
          </p:cNvPicPr>
          <p:nvPr/>
        </p:nvPicPr>
        <p:blipFill>
          <a:blip r:embed="rId6"/>
          <a:stretch>
            <a:fillRect/>
          </a:stretch>
        </p:blipFill>
        <p:spPr>
          <a:xfrm rot="21600000">
            <a:off x="5600004" y="3204971"/>
            <a:ext cx="100583" cy="201168"/>
          </a:xfrm>
          <a:prstGeom prst="rect">
            <a:avLst/>
          </a:prstGeom>
        </p:spPr>
      </p:pic>
      <p:pic>
        <p:nvPicPr>
          <p:cNvPr id="6" name="图片 5" descr="君爱医院logo"/>
          <p:cNvPicPr>
            <a:picLocks noChangeAspect="1"/>
          </p:cNvPicPr>
          <p:nvPr/>
        </p:nvPicPr>
        <p:blipFill>
          <a:blip r:embed="rId7"/>
          <a:stretch>
            <a:fillRect/>
          </a:stretch>
        </p:blipFill>
        <p:spPr>
          <a:xfrm>
            <a:off x="9751060" y="0"/>
            <a:ext cx="2440940" cy="182753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6" name="picture 356"/>
          <p:cNvPicPr>
            <a:picLocks noChangeAspect="1"/>
          </p:cNvPicPr>
          <p:nvPr/>
        </p:nvPicPr>
        <p:blipFill>
          <a:blip r:embed="rId1"/>
          <a:stretch>
            <a:fillRect/>
          </a:stretch>
        </p:blipFill>
        <p:spPr>
          <a:xfrm rot="21600000">
            <a:off x="3023235" y="1292339"/>
            <a:ext cx="7704963" cy="4296409"/>
          </a:xfrm>
          <a:prstGeom prst="rect">
            <a:avLst/>
          </a:prstGeom>
        </p:spPr>
      </p:pic>
      <p:pic>
        <p:nvPicPr>
          <p:cNvPr id="358" name="picture 358"/>
          <p:cNvPicPr>
            <a:picLocks noChangeAspect="1"/>
          </p:cNvPicPr>
          <p:nvPr/>
        </p:nvPicPr>
        <p:blipFill>
          <a:blip r:embed="rId2"/>
          <a:stretch>
            <a:fillRect/>
          </a:stretch>
        </p:blipFill>
        <p:spPr>
          <a:xfrm rot="21600000">
            <a:off x="516191" y="3641788"/>
            <a:ext cx="2185035" cy="2185035"/>
          </a:xfrm>
          <a:prstGeom prst="rect">
            <a:avLst/>
          </a:prstGeom>
        </p:spPr>
      </p:pic>
      <p:pic>
        <p:nvPicPr>
          <p:cNvPr id="360" name="picture 360"/>
          <p:cNvPicPr>
            <a:picLocks noChangeAspect="1"/>
          </p:cNvPicPr>
          <p:nvPr/>
        </p:nvPicPr>
        <p:blipFill>
          <a:blip r:embed="rId3"/>
          <a:stretch>
            <a:fillRect/>
          </a:stretch>
        </p:blipFill>
        <p:spPr>
          <a:xfrm rot="21600000">
            <a:off x="486232" y="1311529"/>
            <a:ext cx="2215006" cy="2117470"/>
          </a:xfrm>
          <a:prstGeom prst="rect">
            <a:avLst/>
          </a:prstGeom>
        </p:spPr>
      </p:pic>
      <p:sp>
        <p:nvSpPr>
          <p:cNvPr id="364" name="textbox 364"/>
          <p:cNvSpPr/>
          <p:nvPr/>
        </p:nvSpPr>
        <p:spPr>
          <a:xfrm>
            <a:off x="607898" y="470434"/>
            <a:ext cx="3354704" cy="598169"/>
          </a:xfrm>
          <a:prstGeom prst="rect">
            <a:avLst/>
          </a:prstGeom>
          <a:noFill/>
          <a:ln w="0" cap="flat">
            <a:noFill/>
            <a:prstDash val="solid"/>
            <a:miter lim="0"/>
          </a:ln>
        </p:spPr>
        <p:txBody>
          <a:bodyPr vert="horz" wrap="square" lIns="0" tIns="0" rIns="0" bIns="0"/>
          <a:lstStyle/>
          <a:p>
            <a:pPr algn="l" rtl="0" eaLnBrk="0">
              <a:lnSpc>
                <a:spcPct val="97000"/>
              </a:lnSpc>
            </a:pPr>
            <a:endParaRPr sz="100" dirty="0">
              <a:latin typeface="Arial" panose="020B0604020202090204"/>
              <a:ea typeface="Arial" panose="020B0604020202090204"/>
              <a:cs typeface="Arial" panose="020B0604020202090204"/>
            </a:endParaRPr>
          </a:p>
          <a:p>
            <a:pPr marL="12700" algn="l" rtl="0" eaLnBrk="0">
              <a:lnSpc>
                <a:spcPct val="87000"/>
              </a:lnSpc>
            </a:pPr>
            <a:r>
              <a:rPr sz="4300" kern="0" spc="6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a:t>
            </a:r>
            <a:endParaRPr sz="4300" dirty="0">
              <a:latin typeface="Microsoft JhengHei" panose="020B0604030504040204" charset="-120"/>
              <a:ea typeface="Microsoft JhengHei" panose="020B0604030504040204" charset="-120"/>
              <a:cs typeface="Microsoft JhengHei" panose="020B0604030504040204" charset="-120"/>
            </a:endParaRPr>
          </a:p>
        </p:txBody>
      </p:sp>
      <p:pic>
        <p:nvPicPr>
          <p:cNvPr id="366" name="picture 366"/>
          <p:cNvPicPr>
            <a:picLocks noChangeAspect="1"/>
          </p:cNvPicPr>
          <p:nvPr/>
        </p:nvPicPr>
        <p:blipFill>
          <a:blip r:embed="rId4"/>
          <a:stretch>
            <a:fillRect/>
          </a:stretch>
        </p:blipFill>
        <p:spPr>
          <a:xfrm rot="21600000">
            <a:off x="2948" y="6687093"/>
            <a:ext cx="12171144" cy="122838"/>
          </a:xfrm>
          <a:prstGeom prst="rect">
            <a:avLst/>
          </a:prstGeom>
        </p:spPr>
      </p:pic>
      <p:sp>
        <p:nvSpPr>
          <p:cNvPr id="368" name="textbox 368"/>
          <p:cNvSpPr/>
          <p:nvPr/>
        </p:nvSpPr>
        <p:spPr>
          <a:xfrm>
            <a:off x="4114800" y="5588635"/>
            <a:ext cx="7099300" cy="888365"/>
          </a:xfrm>
          <a:prstGeom prst="rect">
            <a:avLst/>
          </a:prstGeom>
          <a:noFill/>
          <a:ln w="0" cap="flat">
            <a:noFill/>
            <a:prstDash val="solid"/>
            <a:miter lim="0"/>
          </a:ln>
        </p:spPr>
        <p:txBody>
          <a:bodyPr vert="horz" wrap="square" lIns="0" tIns="0" rIns="0" bIns="0"/>
          <a:lstStyle/>
          <a:p>
            <a:pPr algn="l" rtl="0" eaLnBrk="0">
              <a:lnSpc>
                <a:spcPct val="83000"/>
              </a:lnSpc>
            </a:pPr>
            <a:endParaRPr sz="2800" b="1" dirty="0">
              <a:latin typeface="Microsoft Sans Serif" panose="020B0604020202020204" charset="0"/>
              <a:ea typeface="Arial" panose="020B0604020202090204"/>
              <a:cs typeface="Arial" panose="020B0604020202090204"/>
            </a:endParaRPr>
          </a:p>
          <a:p>
            <a:pPr marL="12700" algn="l" rtl="0" eaLnBrk="0">
              <a:lnSpc>
                <a:spcPct val="88000"/>
              </a:lnSpc>
            </a:pPr>
            <a:r>
              <a:rPr sz="2800" b="1" kern="0" spc="-60" dirty="0">
                <a:solidFill>
                  <a:srgbClr val="000000">
                    <a:alpha val="100000"/>
                  </a:srgbClr>
                </a:solidFill>
                <a:latin typeface="Microsoft Sans Serif" panose="020B0604020202020204" charset="0"/>
                <a:ea typeface="Microsoft JhengHei" panose="020B0604030504040204" charset="-120"/>
                <a:cs typeface="Microsoft JhengHei" panose="020B0604030504040204" charset="-120"/>
              </a:rPr>
              <a:t>大脑</a:t>
            </a:r>
            <a:r>
              <a:rPr lang="zh-CN" sz="2800" b="1" kern="0" spc="-60" dirty="0">
                <a:solidFill>
                  <a:srgbClr val="000000">
                    <a:alpha val="100000"/>
                  </a:srgbClr>
                </a:solidFill>
                <a:latin typeface="Microsoft Sans Serif" panose="020B0604020202020204" charset="0"/>
                <a:ea typeface="Microsoft JhengHei" panose="020B0604030504040204" charset="-120"/>
                <a:cs typeface="Microsoft JhengHei" panose="020B0604030504040204" charset="-120"/>
              </a:rPr>
              <a:t>最多和最少</a:t>
            </a:r>
            <a:r>
              <a:rPr sz="2800" b="1" kern="0" spc="-60" dirty="0">
                <a:solidFill>
                  <a:srgbClr val="000000">
                    <a:alpha val="100000"/>
                  </a:srgbClr>
                </a:solidFill>
                <a:latin typeface="Microsoft Sans Serif" panose="020B0604020202020204" charset="0"/>
                <a:ea typeface="Microsoft JhengHei" panose="020B0604030504040204" charset="-120"/>
                <a:cs typeface="Microsoft JhengHei" panose="020B0604030504040204" charset="-120"/>
              </a:rPr>
              <a:t>可以由几个部分构成？</a:t>
            </a:r>
            <a:endParaRPr sz="2800" b="1" dirty="0">
              <a:latin typeface="Microsoft Sans Serif" panose="020B0604020202020204" charset="0"/>
              <a:ea typeface="Microsoft JhengHei" panose="020B0604030504040204" charset="-120"/>
              <a:cs typeface="Microsoft JhengHei" panose="020B0604030504040204" charset="-120"/>
            </a:endParaRPr>
          </a:p>
        </p:txBody>
      </p:sp>
      <p:pic>
        <p:nvPicPr>
          <p:cNvPr id="6" name="图片 5" descr="君爱医院logo"/>
          <p:cNvPicPr>
            <a:picLocks noChangeAspect="1"/>
          </p:cNvPicPr>
          <p:nvPr/>
        </p:nvPicPr>
        <p:blipFill>
          <a:blip r:embed="rId5"/>
          <a:stretch>
            <a:fillRect/>
          </a:stretch>
        </p:blipFill>
        <p:spPr>
          <a:xfrm>
            <a:off x="9751060" y="0"/>
            <a:ext cx="2440940" cy="182753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6" name="picture 386"/>
          <p:cNvPicPr>
            <a:picLocks noChangeAspect="1"/>
          </p:cNvPicPr>
          <p:nvPr/>
        </p:nvPicPr>
        <p:blipFill>
          <a:blip r:embed="rId1"/>
          <a:stretch>
            <a:fillRect/>
          </a:stretch>
        </p:blipFill>
        <p:spPr>
          <a:xfrm rot="21600000">
            <a:off x="2828670" y="1207871"/>
            <a:ext cx="7199884" cy="5094985"/>
          </a:xfrm>
          <a:prstGeom prst="rect">
            <a:avLst/>
          </a:prstGeom>
        </p:spPr>
      </p:pic>
      <p:sp>
        <p:nvSpPr>
          <p:cNvPr id="388" name="textbox 388"/>
          <p:cNvSpPr/>
          <p:nvPr/>
        </p:nvSpPr>
        <p:spPr>
          <a:xfrm>
            <a:off x="771509" y="1840775"/>
            <a:ext cx="1852295" cy="3771900"/>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Arial" panose="020B0604020202090204"/>
              <a:ea typeface="Arial" panose="020B0604020202090204"/>
              <a:cs typeface="Arial" panose="020B0604020202090204"/>
            </a:endParaRPr>
          </a:p>
          <a:p>
            <a:pPr marL="12700" indent="4445" algn="l" rtl="0" eaLnBrk="0">
              <a:lnSpc>
                <a:spcPct val="97000"/>
              </a:lnSpc>
            </a:pPr>
            <a:r>
              <a:rPr sz="600" kern="0" spc="-20" dirty="0">
                <a:solidFill>
                  <a:srgbClr val="000000">
                    <a:alpha val="100000"/>
                  </a:srgbClr>
                </a:solidFill>
                <a:latin typeface="Calibri" panose="020F0502020204030204"/>
                <a:ea typeface="Calibri" panose="020F0502020204030204"/>
                <a:cs typeface="Calibri" panose="020F0502020204030204"/>
              </a:rPr>
              <a:t>1</a:t>
            </a:r>
            <a:r>
              <a:rPr sz="600"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600" kern="0" spc="-20" dirty="0">
                <a:solidFill>
                  <a:srgbClr val="000000">
                    <a:alpha val="100000"/>
                  </a:srgbClr>
                </a:solidFill>
                <a:latin typeface="Calibri" panose="020F0502020204030204"/>
                <a:ea typeface="Calibri" panose="020F0502020204030204"/>
                <a:cs typeface="Calibri" panose="020F0502020204030204"/>
              </a:rPr>
              <a:t>2</a:t>
            </a:r>
            <a:r>
              <a:rPr sz="600"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和</a:t>
            </a:r>
            <a:r>
              <a:rPr sz="600" kern="0" spc="-20" dirty="0">
                <a:solidFill>
                  <a:srgbClr val="000000">
                    <a:alpha val="100000"/>
                  </a:srgbClr>
                </a:solidFill>
                <a:latin typeface="Calibri" panose="020F0502020204030204"/>
                <a:ea typeface="Calibri" panose="020F0502020204030204"/>
                <a:cs typeface="Calibri" panose="020F0502020204030204"/>
              </a:rPr>
              <a:t>3</a:t>
            </a:r>
            <a:r>
              <a:rPr sz="600"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区： 体感皮层（习惯上常称为“</a:t>
            </a:r>
            <a:r>
              <a:rPr sz="600" kern="0" spc="-20" dirty="0">
                <a:solidFill>
                  <a:srgbClr val="000000">
                    <a:alpha val="100000"/>
                  </a:srgbClr>
                </a:solidFill>
                <a:latin typeface="Calibri" panose="020F0502020204030204"/>
                <a:ea typeface="Calibri" panose="020F0502020204030204"/>
                <a:cs typeface="Calibri" panose="020F0502020204030204"/>
              </a:rPr>
              <a:t>3</a:t>
            </a:r>
            <a:r>
              <a:rPr sz="600"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a:t>
            </a:r>
            <a:r>
              <a:rPr sz="600" kern="0" spc="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600" kern="0" spc="-30" dirty="0">
                <a:solidFill>
                  <a:srgbClr val="000000">
                    <a:alpha val="100000"/>
                  </a:srgbClr>
                </a:solidFill>
                <a:latin typeface="Calibri" panose="020F0502020204030204"/>
                <a:ea typeface="Calibri" panose="020F0502020204030204"/>
                <a:cs typeface="Calibri" panose="020F0502020204030204"/>
              </a:rPr>
              <a:t>1</a:t>
            </a:r>
            <a:r>
              <a:rPr sz="600" kern="0" spc="-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和</a:t>
            </a:r>
            <a:r>
              <a:rPr sz="600" kern="0" spc="-30" dirty="0">
                <a:solidFill>
                  <a:srgbClr val="000000">
                    <a:alpha val="100000"/>
                  </a:srgbClr>
                </a:solidFill>
                <a:latin typeface="Calibri" panose="020F0502020204030204"/>
                <a:ea typeface="Calibri" panose="020F0502020204030204"/>
                <a:cs typeface="Calibri" panose="020F0502020204030204"/>
              </a:rPr>
              <a:t>2</a:t>
            </a:r>
            <a:r>
              <a:rPr sz="600" kern="0" spc="-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区”）</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600" kern="0" spc="0" dirty="0">
                <a:solidFill>
                  <a:srgbClr val="000000">
                    <a:alpha val="100000"/>
                  </a:srgbClr>
                </a:solidFill>
                <a:latin typeface="Calibri" panose="020F0502020204030204"/>
                <a:ea typeface="Calibri" panose="020F0502020204030204"/>
                <a:cs typeface="Calibri" panose="020F0502020204030204"/>
              </a:rPr>
              <a:t>4</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区 </a:t>
            </a:r>
            <a:r>
              <a:rPr sz="600" kern="0" spc="0" dirty="0">
                <a:solidFill>
                  <a:srgbClr val="000000">
                    <a:alpha val="100000"/>
                  </a:srgbClr>
                </a:solidFill>
                <a:latin typeface="Calibri" panose="020F0502020204030204"/>
                <a:ea typeface="Calibri" panose="020F0502020204030204"/>
                <a:cs typeface="Calibri" panose="020F0502020204030204"/>
              </a:rPr>
              <a:t>- </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初级运动皮层</a:t>
            </a:r>
            <a:endParaRPr sz="600" dirty="0">
              <a:latin typeface="Microsoft JhengHei" panose="020B0604030504040204" charset="-120"/>
              <a:ea typeface="Microsoft JhengHei" panose="020B0604030504040204" charset="-120"/>
              <a:cs typeface="Microsoft JhengHei" panose="020B0604030504040204" charset="-120"/>
            </a:endParaRPr>
          </a:p>
          <a:p>
            <a:pPr marL="14605" algn="l" rtl="0" eaLnBrk="0">
              <a:lnSpc>
                <a:spcPct val="94000"/>
              </a:lnSpc>
              <a:spcBef>
                <a:spcPts val="45"/>
              </a:spcBef>
            </a:pPr>
            <a:r>
              <a:rPr sz="600" kern="0" spc="0" dirty="0">
                <a:solidFill>
                  <a:srgbClr val="000000">
                    <a:alpha val="100000"/>
                  </a:srgbClr>
                </a:solidFill>
                <a:latin typeface="Calibri" panose="020F0502020204030204"/>
                <a:ea typeface="Calibri" panose="020F0502020204030204"/>
                <a:cs typeface="Calibri" panose="020F0502020204030204"/>
              </a:rPr>
              <a:t>5</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区 </a:t>
            </a:r>
            <a:r>
              <a:rPr sz="600" kern="0" spc="0" dirty="0">
                <a:solidFill>
                  <a:srgbClr val="000000">
                    <a:alpha val="100000"/>
                  </a:srgbClr>
                </a:solidFill>
                <a:latin typeface="Calibri" panose="020F0502020204030204"/>
                <a:ea typeface="Calibri" panose="020F0502020204030204"/>
                <a:cs typeface="Calibri" panose="020F0502020204030204"/>
              </a:rPr>
              <a:t>- </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体感联合皮层</a:t>
            </a:r>
            <a:endParaRPr sz="600" dirty="0">
              <a:latin typeface="Microsoft JhengHei" panose="020B0604030504040204" charset="-120"/>
              <a:ea typeface="Microsoft JhengHei" panose="020B0604030504040204" charset="-120"/>
              <a:cs typeface="Microsoft JhengHei" panose="020B0604030504040204" charset="-120"/>
            </a:endParaRPr>
          </a:p>
          <a:p>
            <a:pPr marL="14605" algn="l" rtl="0" eaLnBrk="0">
              <a:lnSpc>
                <a:spcPct val="94000"/>
              </a:lnSpc>
              <a:spcBef>
                <a:spcPts val="45"/>
              </a:spcBef>
            </a:pPr>
            <a:r>
              <a:rPr sz="600" kern="0" spc="0" dirty="0">
                <a:solidFill>
                  <a:srgbClr val="000000">
                    <a:alpha val="100000"/>
                  </a:srgbClr>
                </a:solidFill>
                <a:latin typeface="Calibri" panose="020F0502020204030204"/>
                <a:ea typeface="Calibri" panose="020F0502020204030204"/>
                <a:cs typeface="Calibri" panose="020F0502020204030204"/>
              </a:rPr>
              <a:t>6</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区 </a:t>
            </a:r>
            <a:r>
              <a:rPr sz="600" kern="0" spc="0" dirty="0">
                <a:solidFill>
                  <a:srgbClr val="000000">
                    <a:alpha val="100000"/>
                  </a:srgbClr>
                </a:solidFill>
                <a:latin typeface="Calibri" panose="020F0502020204030204"/>
                <a:ea typeface="Calibri" panose="020F0502020204030204"/>
                <a:cs typeface="Calibri" panose="020F0502020204030204"/>
              </a:rPr>
              <a:t>- </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前运动皮层和辅助运动区</a:t>
            </a:r>
            <a:endParaRPr sz="600" dirty="0">
              <a:latin typeface="Microsoft JhengHei" panose="020B0604030504040204" charset="-120"/>
              <a:ea typeface="Microsoft JhengHei" panose="020B0604030504040204" charset="-120"/>
              <a:cs typeface="Microsoft JhengHei" panose="020B0604030504040204" charset="-120"/>
            </a:endParaRPr>
          </a:p>
          <a:p>
            <a:pPr marL="14605" algn="l" rtl="0" eaLnBrk="0">
              <a:lnSpc>
                <a:spcPts val="765"/>
              </a:lnSpc>
            </a:pPr>
            <a:r>
              <a:rPr sz="600" kern="0" spc="0" dirty="0">
                <a:solidFill>
                  <a:srgbClr val="000000">
                    <a:alpha val="100000"/>
                  </a:srgbClr>
                </a:solidFill>
                <a:latin typeface="Calibri" panose="020F0502020204030204"/>
                <a:ea typeface="Calibri" panose="020F0502020204030204"/>
                <a:cs typeface="Calibri" panose="020F0502020204030204"/>
              </a:rPr>
              <a:t>7</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区 </a:t>
            </a:r>
            <a:r>
              <a:rPr sz="600" kern="0" spc="0" dirty="0">
                <a:solidFill>
                  <a:srgbClr val="000000">
                    <a:alpha val="100000"/>
                  </a:srgbClr>
                </a:solidFill>
                <a:latin typeface="Calibri" panose="020F0502020204030204"/>
                <a:ea typeface="Calibri" panose="020F0502020204030204"/>
                <a:cs typeface="Calibri" panose="020F0502020204030204"/>
              </a:rPr>
              <a:t>- </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体感联合皮层</a:t>
            </a:r>
            <a:endParaRPr sz="600" dirty="0">
              <a:latin typeface="Microsoft JhengHei" panose="020B0604030504040204" charset="-120"/>
              <a:ea typeface="Microsoft JhengHei" panose="020B0604030504040204" charset="-120"/>
              <a:cs typeface="Microsoft JhengHei" panose="020B0604030504040204" charset="-120"/>
            </a:endParaRPr>
          </a:p>
          <a:p>
            <a:pPr marL="13970" algn="l" rtl="0" eaLnBrk="0">
              <a:lnSpc>
                <a:spcPct val="94000"/>
              </a:lnSpc>
              <a:spcBef>
                <a:spcPts val="0"/>
              </a:spcBef>
            </a:pPr>
            <a:r>
              <a:rPr sz="600" kern="0" spc="0" dirty="0">
                <a:solidFill>
                  <a:srgbClr val="000000">
                    <a:alpha val="100000"/>
                  </a:srgbClr>
                </a:solidFill>
                <a:latin typeface="Calibri" panose="020F0502020204030204"/>
                <a:ea typeface="Calibri" panose="020F0502020204030204"/>
                <a:cs typeface="Calibri" panose="020F0502020204030204"/>
              </a:rPr>
              <a:t>8</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区 </a:t>
            </a:r>
            <a:r>
              <a:rPr sz="600" kern="0" spc="0" dirty="0">
                <a:solidFill>
                  <a:srgbClr val="000000">
                    <a:alpha val="100000"/>
                  </a:srgbClr>
                </a:solidFill>
                <a:latin typeface="Calibri" panose="020F0502020204030204"/>
                <a:ea typeface="Calibri" panose="020F0502020204030204"/>
                <a:cs typeface="Calibri" panose="020F0502020204030204"/>
              </a:rPr>
              <a:t>- </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包括额页眼动区（</a:t>
            </a:r>
            <a:r>
              <a:rPr sz="600" kern="0" spc="0" dirty="0">
                <a:solidFill>
                  <a:srgbClr val="000000">
                    <a:alpha val="100000"/>
                  </a:srgbClr>
                </a:solidFill>
                <a:latin typeface="Calibri" panose="020F0502020204030204"/>
                <a:ea typeface="Calibri" panose="020F0502020204030204"/>
                <a:cs typeface="Calibri" panose="020F0502020204030204"/>
              </a:rPr>
              <a:t>Frontal</a:t>
            </a:r>
            <a:r>
              <a:rPr sz="600" kern="0" spc="-20" dirty="0">
                <a:solidFill>
                  <a:srgbClr val="000000">
                    <a:alpha val="100000"/>
                  </a:srgbClr>
                </a:solidFill>
                <a:latin typeface="Calibri" panose="020F0502020204030204"/>
                <a:ea typeface="Calibri" panose="020F0502020204030204"/>
                <a:cs typeface="Calibri" panose="020F0502020204030204"/>
              </a:rPr>
              <a:t> </a:t>
            </a:r>
            <a:r>
              <a:rPr sz="600" kern="0" spc="0" dirty="0">
                <a:solidFill>
                  <a:srgbClr val="000000">
                    <a:alpha val="100000"/>
                  </a:srgbClr>
                </a:solidFill>
                <a:latin typeface="Calibri" panose="020F0502020204030204"/>
                <a:ea typeface="Calibri" panose="020F0502020204030204"/>
                <a:cs typeface="Calibri" panose="020F0502020204030204"/>
              </a:rPr>
              <a:t>eye</a:t>
            </a:r>
            <a:r>
              <a:rPr sz="600" kern="0" spc="-30" dirty="0">
                <a:solidFill>
                  <a:srgbClr val="000000">
                    <a:alpha val="100000"/>
                  </a:srgbClr>
                </a:solidFill>
                <a:latin typeface="Calibri" panose="020F0502020204030204"/>
                <a:ea typeface="Calibri" panose="020F0502020204030204"/>
                <a:cs typeface="Calibri" panose="020F0502020204030204"/>
              </a:rPr>
              <a:t> </a:t>
            </a:r>
            <a:r>
              <a:rPr sz="600" kern="0" spc="0" dirty="0">
                <a:solidFill>
                  <a:srgbClr val="000000">
                    <a:alpha val="100000"/>
                  </a:srgbClr>
                </a:solidFill>
                <a:latin typeface="Calibri" panose="020F0502020204030204"/>
                <a:ea typeface="Calibri" panose="020F0502020204030204"/>
                <a:cs typeface="Calibri" panose="020F0502020204030204"/>
              </a:rPr>
              <a:t>field</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a:t>
            </a:r>
            <a:endParaRPr sz="600" dirty="0">
              <a:latin typeface="Microsoft JhengHei" panose="020B0604030504040204" charset="-120"/>
              <a:ea typeface="Microsoft JhengHei" panose="020B0604030504040204" charset="-120"/>
              <a:cs typeface="Microsoft JhengHei" panose="020B0604030504040204" charset="-120"/>
            </a:endParaRPr>
          </a:p>
          <a:p>
            <a:pPr marL="13970" algn="l" rtl="0" eaLnBrk="0">
              <a:lnSpc>
                <a:spcPts val="760"/>
              </a:lnSpc>
            </a:pPr>
            <a:r>
              <a:rPr sz="600" kern="0" spc="0" dirty="0">
                <a:solidFill>
                  <a:srgbClr val="000000">
                    <a:alpha val="100000"/>
                  </a:srgbClr>
                </a:solidFill>
                <a:latin typeface="Calibri" panose="020F0502020204030204"/>
                <a:ea typeface="Calibri" panose="020F0502020204030204"/>
                <a:cs typeface="Calibri" panose="020F0502020204030204"/>
              </a:rPr>
              <a:t>9</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区 </a:t>
            </a:r>
            <a:r>
              <a:rPr sz="600" kern="0" spc="0" dirty="0">
                <a:solidFill>
                  <a:srgbClr val="000000">
                    <a:alpha val="100000"/>
                  </a:srgbClr>
                </a:solidFill>
                <a:latin typeface="Calibri" panose="020F0502020204030204"/>
                <a:ea typeface="Calibri" panose="020F0502020204030204"/>
                <a:cs typeface="Calibri" panose="020F0502020204030204"/>
              </a:rPr>
              <a:t>- </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后外侧前额叶皮层</a:t>
            </a:r>
            <a:endParaRPr sz="600" dirty="0">
              <a:latin typeface="Microsoft JhengHei" panose="020B0604030504040204" charset="-120"/>
              <a:ea typeface="Microsoft JhengHei" panose="020B0604030504040204" charset="-120"/>
              <a:cs typeface="Microsoft JhengHei" panose="020B0604030504040204" charset="-120"/>
            </a:endParaRPr>
          </a:p>
          <a:p>
            <a:pPr marL="17145" algn="l" rtl="0" eaLnBrk="0">
              <a:lnSpc>
                <a:spcPct val="94000"/>
              </a:lnSpc>
              <a:spcBef>
                <a:spcPts val="0"/>
              </a:spcBef>
            </a:pPr>
            <a:r>
              <a:rPr sz="600" kern="0" spc="-10" dirty="0">
                <a:solidFill>
                  <a:srgbClr val="000000">
                    <a:alpha val="100000"/>
                  </a:srgbClr>
                </a:solidFill>
                <a:latin typeface="Calibri" panose="020F0502020204030204"/>
                <a:ea typeface="Calibri" panose="020F0502020204030204"/>
                <a:cs typeface="Calibri" panose="020F0502020204030204"/>
              </a:rPr>
              <a:t>10</a:t>
            </a:r>
            <a:r>
              <a:rPr sz="6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区 </a:t>
            </a:r>
            <a:r>
              <a:rPr sz="600" kern="0" spc="-10" dirty="0">
                <a:solidFill>
                  <a:srgbClr val="000000">
                    <a:alpha val="100000"/>
                  </a:srgbClr>
                </a:solidFill>
                <a:latin typeface="Calibri" panose="020F0502020204030204"/>
                <a:ea typeface="Calibri" panose="020F0502020204030204"/>
                <a:cs typeface="Calibri" panose="020F0502020204030204"/>
              </a:rPr>
              <a:t>- </a:t>
            </a:r>
            <a:r>
              <a:rPr sz="6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额极区（上额回和中额回最前侧的部分）</a:t>
            </a:r>
            <a:endParaRPr sz="600" dirty="0">
              <a:latin typeface="Microsoft JhengHei" panose="020B0604030504040204" charset="-120"/>
              <a:ea typeface="Microsoft JhengHei" panose="020B0604030504040204" charset="-120"/>
              <a:cs typeface="Microsoft JhengHei" panose="020B0604030504040204" charset="-120"/>
            </a:endParaRPr>
          </a:p>
          <a:p>
            <a:pPr marL="17145" algn="l" rtl="0" eaLnBrk="0">
              <a:lnSpc>
                <a:spcPct val="97000"/>
              </a:lnSpc>
              <a:spcBef>
                <a:spcPts val="45"/>
              </a:spcBef>
            </a:pPr>
            <a:r>
              <a:rPr sz="600" kern="0" spc="0" dirty="0">
                <a:solidFill>
                  <a:srgbClr val="000000">
                    <a:alpha val="100000"/>
                  </a:srgbClr>
                </a:solidFill>
                <a:latin typeface="Calibri" panose="020F0502020204030204"/>
                <a:ea typeface="Calibri" panose="020F0502020204030204"/>
                <a:cs typeface="Calibri" panose="020F0502020204030204"/>
              </a:rPr>
              <a:t>11</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区 </a:t>
            </a:r>
            <a:r>
              <a:rPr sz="600" kern="0" spc="0" dirty="0">
                <a:solidFill>
                  <a:srgbClr val="000000">
                    <a:alpha val="100000"/>
                  </a:srgbClr>
                </a:solidFill>
                <a:latin typeface="Calibri" panose="020F0502020204030204"/>
                <a:ea typeface="Calibri" panose="020F0502020204030204"/>
                <a:cs typeface="Calibri" panose="020F0502020204030204"/>
              </a:rPr>
              <a:t>- </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额眶区（眶回，直回和上额回</a:t>
            </a:r>
            <a:r>
              <a:rPr sz="6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前侧的一部分）</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600" kern="0" spc="0" dirty="0">
                <a:solidFill>
                  <a:srgbClr val="000000">
                    <a:alpha val="100000"/>
                  </a:srgbClr>
                </a:solidFill>
                <a:latin typeface="Calibri" panose="020F0502020204030204"/>
                <a:ea typeface="Calibri" panose="020F0502020204030204"/>
                <a:cs typeface="Calibri" panose="020F0502020204030204"/>
              </a:rPr>
              <a:t>12</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区 </a:t>
            </a:r>
            <a:r>
              <a:rPr sz="600" kern="0" spc="0" dirty="0">
                <a:solidFill>
                  <a:srgbClr val="000000">
                    <a:alpha val="100000"/>
                  </a:srgbClr>
                </a:solidFill>
                <a:latin typeface="Calibri" panose="020F0502020204030204"/>
                <a:ea typeface="Calibri" panose="020F0502020204030204"/>
                <a:cs typeface="Calibri" panose="020F0502020204030204"/>
              </a:rPr>
              <a:t>- </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额眶区（上额回和下前回之间的区域）</a:t>
            </a:r>
            <a:endParaRPr sz="600" dirty="0">
              <a:latin typeface="Microsoft JhengHei" panose="020B0604030504040204" charset="-120"/>
              <a:ea typeface="Microsoft JhengHei" panose="020B0604030504040204" charset="-120"/>
              <a:cs typeface="Microsoft JhengHei" panose="020B0604030504040204" charset="-120"/>
            </a:endParaRPr>
          </a:p>
          <a:p>
            <a:pPr marL="17145" algn="l" rtl="0" eaLnBrk="0">
              <a:lnSpc>
                <a:spcPct val="94000"/>
              </a:lnSpc>
              <a:spcBef>
                <a:spcPts val="45"/>
              </a:spcBef>
            </a:pPr>
            <a:r>
              <a:rPr sz="600" kern="0" spc="-10" dirty="0">
                <a:solidFill>
                  <a:srgbClr val="000000">
                    <a:alpha val="100000"/>
                  </a:srgbClr>
                </a:solidFill>
                <a:latin typeface="Calibri" panose="020F0502020204030204"/>
                <a:ea typeface="Calibri" panose="020F0502020204030204"/>
                <a:cs typeface="Calibri" panose="020F0502020204030204"/>
              </a:rPr>
              <a:t>13</a:t>
            </a:r>
            <a:r>
              <a:rPr sz="6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区 </a:t>
            </a:r>
            <a:r>
              <a:rPr sz="600" kern="0" spc="-10" dirty="0">
                <a:solidFill>
                  <a:srgbClr val="000000">
                    <a:alpha val="100000"/>
                  </a:srgbClr>
                </a:solidFill>
                <a:latin typeface="Calibri" panose="020F0502020204030204"/>
                <a:ea typeface="Calibri" panose="020F0502020204030204"/>
                <a:cs typeface="Calibri" panose="020F0502020204030204"/>
              </a:rPr>
              <a:t>-</a:t>
            </a:r>
            <a:r>
              <a:rPr sz="600" kern="0" spc="30" dirty="0">
                <a:solidFill>
                  <a:srgbClr val="000000">
                    <a:alpha val="100000"/>
                  </a:srgbClr>
                </a:solidFill>
                <a:latin typeface="Calibri" panose="020F0502020204030204"/>
                <a:ea typeface="Calibri" panose="020F0502020204030204"/>
                <a:cs typeface="Calibri" panose="020F0502020204030204"/>
              </a:rPr>
              <a:t> </a:t>
            </a:r>
            <a:r>
              <a:rPr sz="6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岛皮层</a:t>
            </a:r>
            <a:endParaRPr sz="600" dirty="0">
              <a:latin typeface="Microsoft JhengHei" panose="020B0604030504040204" charset="-120"/>
              <a:ea typeface="Microsoft JhengHei" panose="020B0604030504040204" charset="-120"/>
              <a:cs typeface="Microsoft JhengHei" panose="020B0604030504040204" charset="-120"/>
            </a:endParaRPr>
          </a:p>
          <a:p>
            <a:pPr marL="17145" algn="l" rtl="0" eaLnBrk="0">
              <a:lnSpc>
                <a:spcPct val="94000"/>
              </a:lnSpc>
              <a:spcBef>
                <a:spcPts val="45"/>
              </a:spcBef>
            </a:pPr>
            <a:r>
              <a:rPr sz="600" kern="0" spc="-10" dirty="0">
                <a:solidFill>
                  <a:srgbClr val="000000">
                    <a:alpha val="100000"/>
                  </a:srgbClr>
                </a:solidFill>
                <a:latin typeface="Calibri" panose="020F0502020204030204"/>
                <a:ea typeface="Calibri" panose="020F0502020204030204"/>
                <a:cs typeface="Calibri" panose="020F0502020204030204"/>
              </a:rPr>
              <a:t>17</a:t>
            </a:r>
            <a:r>
              <a:rPr sz="6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区 </a:t>
            </a:r>
            <a:r>
              <a:rPr sz="600" kern="0" spc="-10" dirty="0">
                <a:solidFill>
                  <a:srgbClr val="000000">
                    <a:alpha val="100000"/>
                  </a:srgbClr>
                </a:solidFill>
                <a:latin typeface="Calibri" panose="020F0502020204030204"/>
                <a:ea typeface="Calibri" panose="020F0502020204030204"/>
                <a:cs typeface="Calibri" panose="020F0502020204030204"/>
              </a:rPr>
              <a:t>- </a:t>
            </a:r>
            <a:r>
              <a:rPr sz="6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初级视皮层</a:t>
            </a:r>
            <a:endParaRPr sz="600" dirty="0">
              <a:latin typeface="Microsoft JhengHei" panose="020B0604030504040204" charset="-120"/>
              <a:ea typeface="Microsoft JhengHei" panose="020B0604030504040204" charset="-120"/>
              <a:cs typeface="Microsoft JhengHei" panose="020B0604030504040204" charset="-120"/>
            </a:endParaRPr>
          </a:p>
          <a:p>
            <a:pPr marL="17145" algn="l" rtl="0" eaLnBrk="0">
              <a:lnSpc>
                <a:spcPct val="94000"/>
              </a:lnSpc>
              <a:spcBef>
                <a:spcPts val="45"/>
              </a:spcBef>
            </a:pPr>
            <a:r>
              <a:rPr sz="600" kern="0" spc="0" dirty="0">
                <a:solidFill>
                  <a:srgbClr val="000000">
                    <a:alpha val="100000"/>
                  </a:srgbClr>
                </a:solidFill>
                <a:latin typeface="Calibri" panose="020F0502020204030204"/>
                <a:ea typeface="Calibri" panose="020F0502020204030204"/>
                <a:cs typeface="Calibri" panose="020F0502020204030204"/>
              </a:rPr>
              <a:t>18</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区 </a:t>
            </a:r>
            <a:r>
              <a:rPr sz="600" kern="0" spc="0" dirty="0">
                <a:solidFill>
                  <a:srgbClr val="000000">
                    <a:alpha val="100000"/>
                  </a:srgbClr>
                </a:solidFill>
                <a:latin typeface="Calibri" panose="020F0502020204030204"/>
                <a:ea typeface="Calibri" panose="020F0502020204030204"/>
                <a:cs typeface="Calibri" panose="020F0502020204030204"/>
              </a:rPr>
              <a:t>- </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视觉联合</a:t>
            </a:r>
            <a:r>
              <a:rPr sz="6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皮层</a:t>
            </a:r>
            <a:endParaRPr sz="600" dirty="0">
              <a:latin typeface="Microsoft JhengHei" panose="020B0604030504040204" charset="-120"/>
              <a:ea typeface="Microsoft JhengHei" panose="020B0604030504040204" charset="-120"/>
              <a:cs typeface="Microsoft JhengHei" panose="020B0604030504040204" charset="-120"/>
            </a:endParaRPr>
          </a:p>
          <a:p>
            <a:pPr marL="17145" algn="l" rtl="0" eaLnBrk="0">
              <a:lnSpc>
                <a:spcPct val="94000"/>
              </a:lnSpc>
              <a:spcBef>
                <a:spcPts val="45"/>
              </a:spcBef>
            </a:pPr>
            <a:r>
              <a:rPr sz="600" kern="0" spc="0" dirty="0">
                <a:solidFill>
                  <a:srgbClr val="000000">
                    <a:alpha val="100000"/>
                  </a:srgbClr>
                </a:solidFill>
                <a:latin typeface="Calibri" panose="020F0502020204030204"/>
                <a:ea typeface="Calibri" panose="020F0502020204030204"/>
                <a:cs typeface="Calibri" panose="020F0502020204030204"/>
              </a:rPr>
              <a:t>19</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区 </a:t>
            </a:r>
            <a:r>
              <a:rPr sz="600" kern="0" spc="0" dirty="0">
                <a:solidFill>
                  <a:srgbClr val="000000">
                    <a:alpha val="100000"/>
                  </a:srgbClr>
                </a:solidFill>
                <a:latin typeface="Calibri" panose="020F0502020204030204"/>
                <a:ea typeface="Calibri" panose="020F0502020204030204"/>
                <a:cs typeface="Calibri" panose="020F0502020204030204"/>
              </a:rPr>
              <a:t>- </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视觉联合</a:t>
            </a:r>
            <a:r>
              <a:rPr sz="6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皮层</a:t>
            </a:r>
            <a:endParaRPr sz="600" dirty="0">
              <a:latin typeface="Microsoft JhengHei" panose="020B0604030504040204" charset="-120"/>
              <a:ea typeface="Microsoft JhengHei" panose="020B0604030504040204" charset="-120"/>
              <a:cs typeface="Microsoft JhengHei" panose="020B0604030504040204" charset="-120"/>
            </a:endParaRPr>
          </a:p>
          <a:p>
            <a:pPr marL="15240" algn="l" rtl="0" eaLnBrk="0">
              <a:lnSpc>
                <a:spcPts val="765"/>
              </a:lnSpc>
            </a:pPr>
            <a:r>
              <a:rPr sz="600" kern="0" spc="-10" dirty="0">
                <a:solidFill>
                  <a:srgbClr val="000000">
                    <a:alpha val="100000"/>
                  </a:srgbClr>
                </a:solidFill>
                <a:latin typeface="Calibri" panose="020F0502020204030204"/>
                <a:ea typeface="Calibri" panose="020F0502020204030204"/>
                <a:cs typeface="Calibri" panose="020F0502020204030204"/>
              </a:rPr>
              <a:t>20</a:t>
            </a:r>
            <a:r>
              <a:rPr sz="6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区 </a:t>
            </a:r>
            <a:r>
              <a:rPr sz="600" kern="0" spc="-10" dirty="0">
                <a:solidFill>
                  <a:srgbClr val="000000">
                    <a:alpha val="100000"/>
                  </a:srgbClr>
                </a:solidFill>
                <a:latin typeface="Calibri" panose="020F0502020204030204"/>
                <a:ea typeface="Calibri" panose="020F0502020204030204"/>
                <a:cs typeface="Calibri" panose="020F0502020204030204"/>
              </a:rPr>
              <a:t>- </a:t>
            </a:r>
            <a:r>
              <a:rPr sz="6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下颞回</a:t>
            </a:r>
            <a:endParaRPr sz="600" dirty="0">
              <a:latin typeface="Microsoft JhengHei" panose="020B0604030504040204" charset="-120"/>
              <a:ea typeface="Microsoft JhengHei" panose="020B0604030504040204" charset="-120"/>
              <a:cs typeface="Microsoft JhengHei" panose="020B0604030504040204" charset="-120"/>
            </a:endParaRPr>
          </a:p>
          <a:p>
            <a:pPr marL="15240" algn="l" rtl="0" eaLnBrk="0">
              <a:lnSpc>
                <a:spcPct val="94000"/>
              </a:lnSpc>
              <a:spcBef>
                <a:spcPts val="0"/>
              </a:spcBef>
            </a:pPr>
            <a:r>
              <a:rPr sz="600" kern="0" spc="-10" dirty="0">
                <a:solidFill>
                  <a:srgbClr val="000000">
                    <a:alpha val="100000"/>
                  </a:srgbClr>
                </a:solidFill>
                <a:latin typeface="Calibri" panose="020F0502020204030204"/>
                <a:ea typeface="Calibri" panose="020F0502020204030204"/>
                <a:cs typeface="Calibri" panose="020F0502020204030204"/>
              </a:rPr>
              <a:t>21</a:t>
            </a:r>
            <a:r>
              <a:rPr sz="6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区 </a:t>
            </a:r>
            <a:r>
              <a:rPr sz="600" kern="0" spc="-10" dirty="0">
                <a:solidFill>
                  <a:srgbClr val="000000">
                    <a:alpha val="100000"/>
                  </a:srgbClr>
                </a:solidFill>
                <a:latin typeface="Calibri" panose="020F0502020204030204"/>
                <a:ea typeface="Calibri" panose="020F0502020204030204"/>
                <a:cs typeface="Calibri" panose="020F0502020204030204"/>
              </a:rPr>
              <a:t>-</a:t>
            </a:r>
            <a:r>
              <a:rPr sz="600" kern="0" spc="50" dirty="0">
                <a:solidFill>
                  <a:srgbClr val="000000">
                    <a:alpha val="100000"/>
                  </a:srgbClr>
                </a:solidFill>
                <a:latin typeface="Calibri" panose="020F0502020204030204"/>
                <a:ea typeface="Calibri" panose="020F0502020204030204"/>
                <a:cs typeface="Calibri" panose="020F0502020204030204"/>
              </a:rPr>
              <a:t> </a:t>
            </a:r>
            <a:r>
              <a:rPr sz="6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中颞回</a:t>
            </a:r>
            <a:endParaRPr sz="600" dirty="0">
              <a:latin typeface="Microsoft JhengHei" panose="020B0604030504040204" charset="-120"/>
              <a:ea typeface="Microsoft JhengHei" panose="020B0604030504040204" charset="-120"/>
              <a:cs typeface="Microsoft JhengHei" panose="020B0604030504040204" charset="-120"/>
            </a:endParaRPr>
          </a:p>
          <a:p>
            <a:pPr marL="15240" algn="l" rtl="0" eaLnBrk="0">
              <a:lnSpc>
                <a:spcPct val="94000"/>
              </a:lnSpc>
              <a:spcBef>
                <a:spcPts val="45"/>
              </a:spcBef>
            </a:pPr>
            <a:r>
              <a:rPr sz="600" kern="0" spc="0" dirty="0">
                <a:solidFill>
                  <a:srgbClr val="000000">
                    <a:alpha val="100000"/>
                  </a:srgbClr>
                </a:solidFill>
                <a:latin typeface="Calibri" panose="020F0502020204030204"/>
                <a:ea typeface="Calibri" panose="020F0502020204030204"/>
                <a:cs typeface="Calibri" panose="020F0502020204030204"/>
              </a:rPr>
              <a:t>22</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区 </a:t>
            </a:r>
            <a:r>
              <a:rPr sz="600" kern="0" spc="0" dirty="0">
                <a:solidFill>
                  <a:srgbClr val="000000">
                    <a:alpha val="100000"/>
                  </a:srgbClr>
                </a:solidFill>
                <a:latin typeface="Calibri" panose="020F0502020204030204"/>
                <a:ea typeface="Calibri" panose="020F0502020204030204"/>
                <a:cs typeface="Calibri" panose="020F0502020204030204"/>
              </a:rPr>
              <a:t>- </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上颞回，其前侧部分属于韦尼克区</a:t>
            </a:r>
            <a:endParaRPr sz="600" dirty="0">
              <a:latin typeface="Microsoft JhengHei" panose="020B0604030504040204" charset="-120"/>
              <a:ea typeface="Microsoft JhengHei" panose="020B0604030504040204" charset="-120"/>
              <a:cs typeface="Microsoft JhengHei" panose="020B0604030504040204" charset="-120"/>
            </a:endParaRPr>
          </a:p>
          <a:p>
            <a:pPr marL="15240" algn="l" rtl="0" eaLnBrk="0">
              <a:lnSpc>
                <a:spcPts val="760"/>
              </a:lnSpc>
            </a:pPr>
            <a:r>
              <a:rPr sz="600" kern="0" spc="0" dirty="0">
                <a:solidFill>
                  <a:srgbClr val="000000">
                    <a:alpha val="100000"/>
                  </a:srgbClr>
                </a:solidFill>
                <a:latin typeface="Calibri" panose="020F0502020204030204"/>
                <a:ea typeface="Calibri" panose="020F0502020204030204"/>
                <a:cs typeface="Calibri" panose="020F0502020204030204"/>
              </a:rPr>
              <a:t>23</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区 </a:t>
            </a:r>
            <a:r>
              <a:rPr sz="600" kern="0" spc="0" dirty="0">
                <a:solidFill>
                  <a:srgbClr val="000000">
                    <a:alpha val="100000"/>
                  </a:srgbClr>
                </a:solidFill>
                <a:latin typeface="Calibri" panose="020F0502020204030204"/>
                <a:ea typeface="Calibri" panose="020F0502020204030204"/>
                <a:cs typeface="Calibri" panose="020F0502020204030204"/>
              </a:rPr>
              <a:t>- </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下后扣带皮</a:t>
            </a:r>
            <a:r>
              <a:rPr sz="6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层</a:t>
            </a:r>
            <a:endParaRPr sz="600" dirty="0">
              <a:latin typeface="Microsoft JhengHei" panose="020B0604030504040204" charset="-120"/>
              <a:ea typeface="Microsoft JhengHei" panose="020B0604030504040204" charset="-120"/>
              <a:cs typeface="Microsoft JhengHei" panose="020B0604030504040204" charset="-120"/>
            </a:endParaRPr>
          </a:p>
          <a:p>
            <a:pPr marL="15240" algn="l" rtl="0" eaLnBrk="0">
              <a:lnSpc>
                <a:spcPct val="94000"/>
              </a:lnSpc>
              <a:spcBef>
                <a:spcPts val="0"/>
              </a:spcBef>
            </a:pPr>
            <a:r>
              <a:rPr sz="600" kern="0" spc="0" dirty="0">
                <a:solidFill>
                  <a:srgbClr val="000000">
                    <a:alpha val="100000"/>
                  </a:srgbClr>
                </a:solidFill>
                <a:latin typeface="Calibri" panose="020F0502020204030204"/>
                <a:ea typeface="Calibri" panose="020F0502020204030204"/>
                <a:cs typeface="Calibri" panose="020F0502020204030204"/>
              </a:rPr>
              <a:t>24</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区 </a:t>
            </a:r>
            <a:r>
              <a:rPr sz="600" kern="0" spc="0" dirty="0">
                <a:solidFill>
                  <a:srgbClr val="000000">
                    <a:alpha val="100000"/>
                  </a:srgbClr>
                </a:solidFill>
                <a:latin typeface="Calibri" panose="020F0502020204030204"/>
                <a:ea typeface="Calibri" panose="020F0502020204030204"/>
                <a:cs typeface="Calibri" panose="020F0502020204030204"/>
              </a:rPr>
              <a:t>- </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下前扣带皮</a:t>
            </a:r>
            <a:r>
              <a:rPr sz="6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层</a:t>
            </a:r>
            <a:endParaRPr sz="600" dirty="0">
              <a:latin typeface="Microsoft JhengHei" panose="020B0604030504040204" charset="-120"/>
              <a:ea typeface="Microsoft JhengHei" panose="020B0604030504040204" charset="-120"/>
              <a:cs typeface="Microsoft JhengHei" panose="020B0604030504040204" charset="-120"/>
            </a:endParaRPr>
          </a:p>
          <a:p>
            <a:pPr marL="15240" algn="l" rtl="0" eaLnBrk="0">
              <a:lnSpc>
                <a:spcPts val="765"/>
              </a:lnSpc>
            </a:pPr>
            <a:r>
              <a:rPr sz="600" kern="0" spc="-10" dirty="0">
                <a:solidFill>
                  <a:srgbClr val="000000">
                    <a:alpha val="100000"/>
                  </a:srgbClr>
                </a:solidFill>
                <a:latin typeface="Calibri" panose="020F0502020204030204"/>
                <a:ea typeface="Calibri" panose="020F0502020204030204"/>
                <a:cs typeface="Calibri" panose="020F0502020204030204"/>
              </a:rPr>
              <a:t>25</a:t>
            </a:r>
            <a:r>
              <a:rPr sz="6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区 </a:t>
            </a:r>
            <a:r>
              <a:rPr sz="600" kern="0" spc="-10" dirty="0">
                <a:solidFill>
                  <a:srgbClr val="000000">
                    <a:alpha val="100000"/>
                  </a:srgbClr>
                </a:solidFill>
                <a:latin typeface="Calibri" panose="020F0502020204030204"/>
                <a:ea typeface="Calibri" panose="020F0502020204030204"/>
                <a:cs typeface="Calibri" panose="020F0502020204030204"/>
              </a:rPr>
              <a:t>-</a:t>
            </a:r>
            <a:r>
              <a:rPr sz="600" kern="0" spc="60" dirty="0">
                <a:solidFill>
                  <a:srgbClr val="000000">
                    <a:alpha val="100000"/>
                  </a:srgbClr>
                </a:solidFill>
                <a:latin typeface="Calibri" panose="020F0502020204030204"/>
                <a:ea typeface="Calibri" panose="020F0502020204030204"/>
                <a:cs typeface="Calibri" panose="020F0502020204030204"/>
              </a:rPr>
              <a:t> </a:t>
            </a:r>
            <a:r>
              <a:rPr sz="6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膝下皮层</a:t>
            </a:r>
            <a:endParaRPr sz="600" dirty="0">
              <a:latin typeface="Microsoft JhengHei" panose="020B0604030504040204" charset="-120"/>
              <a:ea typeface="Microsoft JhengHei" panose="020B0604030504040204" charset="-120"/>
              <a:cs typeface="Microsoft JhengHei" panose="020B0604030504040204" charset="-120"/>
            </a:endParaRPr>
          </a:p>
          <a:p>
            <a:pPr marL="15240" algn="l" rtl="0" eaLnBrk="0">
              <a:lnSpc>
                <a:spcPct val="94000"/>
              </a:lnSpc>
              <a:spcBef>
                <a:spcPts val="0"/>
              </a:spcBef>
            </a:pPr>
            <a:r>
              <a:rPr sz="600" kern="0" spc="0" dirty="0">
                <a:solidFill>
                  <a:srgbClr val="000000">
                    <a:alpha val="100000"/>
                  </a:srgbClr>
                </a:solidFill>
                <a:latin typeface="Calibri" panose="020F0502020204030204"/>
                <a:ea typeface="Calibri" panose="020F0502020204030204"/>
                <a:cs typeface="Calibri" panose="020F0502020204030204"/>
              </a:rPr>
              <a:t>26</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区 </a:t>
            </a:r>
            <a:r>
              <a:rPr sz="600" kern="0" spc="0" dirty="0">
                <a:solidFill>
                  <a:srgbClr val="000000">
                    <a:alpha val="100000"/>
                  </a:srgbClr>
                </a:solidFill>
                <a:latin typeface="Calibri" panose="020F0502020204030204"/>
                <a:ea typeface="Calibri" panose="020F0502020204030204"/>
                <a:cs typeface="Calibri" panose="020F0502020204030204"/>
              </a:rPr>
              <a:t>- </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压外区（</a:t>
            </a:r>
            <a:r>
              <a:rPr sz="600" kern="0" spc="0" dirty="0">
                <a:solidFill>
                  <a:srgbClr val="000000">
                    <a:alpha val="100000"/>
                  </a:srgbClr>
                </a:solidFill>
                <a:latin typeface="Calibri" panose="020F0502020204030204"/>
                <a:ea typeface="Calibri" panose="020F0502020204030204"/>
                <a:cs typeface="Calibri" panose="020F0502020204030204"/>
              </a:rPr>
              <a:t>Ectosplenial area</a:t>
            </a:r>
            <a:r>
              <a:rPr sz="6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a:t>
            </a:r>
            <a:endParaRPr sz="600" dirty="0">
              <a:latin typeface="Microsoft JhengHei" panose="020B0604030504040204" charset="-120"/>
              <a:ea typeface="Microsoft JhengHei" panose="020B0604030504040204" charset="-120"/>
              <a:cs typeface="Microsoft JhengHei" panose="020B0604030504040204" charset="-120"/>
            </a:endParaRPr>
          </a:p>
          <a:p>
            <a:pPr marL="15240" algn="l" rtl="0" eaLnBrk="0">
              <a:lnSpc>
                <a:spcPct val="94000"/>
              </a:lnSpc>
              <a:spcBef>
                <a:spcPts val="45"/>
              </a:spcBef>
            </a:pPr>
            <a:r>
              <a:rPr sz="600" kern="0" spc="0" dirty="0">
                <a:solidFill>
                  <a:srgbClr val="000000">
                    <a:alpha val="100000"/>
                  </a:srgbClr>
                </a:solidFill>
                <a:latin typeface="Calibri" panose="020F0502020204030204"/>
                <a:ea typeface="Calibri" panose="020F0502020204030204"/>
                <a:cs typeface="Calibri" panose="020F0502020204030204"/>
              </a:rPr>
              <a:t>28</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区 </a:t>
            </a:r>
            <a:r>
              <a:rPr sz="600" kern="0" spc="0" dirty="0">
                <a:solidFill>
                  <a:srgbClr val="000000">
                    <a:alpha val="100000"/>
                  </a:srgbClr>
                </a:solidFill>
                <a:latin typeface="Calibri" panose="020F0502020204030204"/>
                <a:ea typeface="Calibri" panose="020F0502020204030204"/>
                <a:cs typeface="Calibri" panose="020F0502020204030204"/>
              </a:rPr>
              <a:t>- </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后内嗅</a:t>
            </a:r>
            <a:r>
              <a:rPr sz="6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皮层</a:t>
            </a:r>
            <a:endParaRPr sz="600" dirty="0">
              <a:latin typeface="Microsoft JhengHei" panose="020B0604030504040204" charset="-120"/>
              <a:ea typeface="Microsoft JhengHei" panose="020B0604030504040204" charset="-120"/>
              <a:cs typeface="Microsoft JhengHei" panose="020B0604030504040204" charset="-120"/>
            </a:endParaRPr>
          </a:p>
          <a:p>
            <a:pPr marL="15240" algn="l" rtl="0" eaLnBrk="0">
              <a:lnSpc>
                <a:spcPct val="94000"/>
              </a:lnSpc>
              <a:spcBef>
                <a:spcPts val="45"/>
              </a:spcBef>
            </a:pPr>
            <a:r>
              <a:rPr sz="600" kern="0" spc="0" dirty="0">
                <a:solidFill>
                  <a:srgbClr val="000000">
                    <a:alpha val="100000"/>
                  </a:srgbClr>
                </a:solidFill>
                <a:latin typeface="Calibri" panose="020F0502020204030204"/>
                <a:ea typeface="Calibri" panose="020F0502020204030204"/>
                <a:cs typeface="Calibri" panose="020F0502020204030204"/>
              </a:rPr>
              <a:t>29</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区 </a:t>
            </a:r>
            <a:r>
              <a:rPr sz="600" kern="0" spc="0" dirty="0">
                <a:solidFill>
                  <a:srgbClr val="000000">
                    <a:alpha val="100000"/>
                  </a:srgbClr>
                </a:solidFill>
                <a:latin typeface="Calibri" panose="020F0502020204030204"/>
                <a:ea typeface="Calibri" panose="020F0502020204030204"/>
                <a:cs typeface="Calibri" panose="020F0502020204030204"/>
              </a:rPr>
              <a:t>- </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压后扣带皮</a:t>
            </a:r>
            <a:r>
              <a:rPr sz="6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层</a:t>
            </a:r>
            <a:endParaRPr sz="600" dirty="0">
              <a:latin typeface="Microsoft JhengHei" panose="020B0604030504040204" charset="-120"/>
              <a:ea typeface="Microsoft JhengHei" panose="020B0604030504040204" charset="-120"/>
              <a:cs typeface="Microsoft JhengHei" panose="020B0604030504040204" charset="-120"/>
            </a:endParaRPr>
          </a:p>
          <a:p>
            <a:pPr marL="14605" algn="l" rtl="0" eaLnBrk="0">
              <a:lnSpc>
                <a:spcPct val="94000"/>
              </a:lnSpc>
              <a:spcBef>
                <a:spcPts val="45"/>
              </a:spcBef>
            </a:pPr>
            <a:r>
              <a:rPr sz="600" kern="0" spc="0" dirty="0">
                <a:solidFill>
                  <a:srgbClr val="000000">
                    <a:alpha val="100000"/>
                  </a:srgbClr>
                </a:solidFill>
                <a:latin typeface="Calibri" panose="020F0502020204030204"/>
                <a:ea typeface="Calibri" panose="020F0502020204030204"/>
                <a:cs typeface="Calibri" panose="020F0502020204030204"/>
              </a:rPr>
              <a:t>30</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区 </a:t>
            </a:r>
            <a:r>
              <a:rPr sz="600" kern="0" spc="0" dirty="0">
                <a:solidFill>
                  <a:srgbClr val="000000">
                    <a:alpha val="100000"/>
                  </a:srgbClr>
                </a:solidFill>
                <a:latin typeface="Calibri" panose="020F0502020204030204"/>
                <a:ea typeface="Calibri" panose="020F0502020204030204"/>
                <a:cs typeface="Calibri" panose="020F0502020204030204"/>
              </a:rPr>
              <a:t>- </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扣带皮层的一部分</a:t>
            </a:r>
            <a:endParaRPr sz="600" dirty="0">
              <a:latin typeface="Microsoft JhengHei" panose="020B0604030504040204" charset="-120"/>
              <a:ea typeface="Microsoft JhengHei" panose="020B0604030504040204" charset="-120"/>
              <a:cs typeface="Microsoft JhengHei" panose="020B0604030504040204" charset="-120"/>
            </a:endParaRPr>
          </a:p>
          <a:p>
            <a:pPr marL="14605" algn="l" rtl="0" eaLnBrk="0">
              <a:lnSpc>
                <a:spcPts val="765"/>
              </a:lnSpc>
            </a:pPr>
            <a:r>
              <a:rPr sz="600" kern="0" spc="0" dirty="0">
                <a:solidFill>
                  <a:srgbClr val="000000">
                    <a:alpha val="100000"/>
                  </a:srgbClr>
                </a:solidFill>
                <a:latin typeface="Calibri" panose="020F0502020204030204"/>
                <a:ea typeface="Calibri" panose="020F0502020204030204"/>
                <a:cs typeface="Calibri" panose="020F0502020204030204"/>
              </a:rPr>
              <a:t>31</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区 </a:t>
            </a:r>
            <a:r>
              <a:rPr sz="600" kern="0" spc="0" dirty="0">
                <a:solidFill>
                  <a:srgbClr val="000000">
                    <a:alpha val="100000"/>
                  </a:srgbClr>
                </a:solidFill>
                <a:latin typeface="Calibri" panose="020F0502020204030204"/>
                <a:ea typeface="Calibri" panose="020F0502020204030204"/>
                <a:cs typeface="Calibri" panose="020F0502020204030204"/>
              </a:rPr>
              <a:t>- </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上后扣带皮层</a:t>
            </a:r>
            <a:endParaRPr sz="600" dirty="0">
              <a:latin typeface="Microsoft JhengHei" panose="020B0604030504040204" charset="-120"/>
              <a:ea typeface="Microsoft JhengHei" panose="020B0604030504040204" charset="-120"/>
              <a:cs typeface="Microsoft JhengHei" panose="020B0604030504040204" charset="-120"/>
            </a:endParaRPr>
          </a:p>
          <a:p>
            <a:pPr marL="14605" algn="l" rtl="0" eaLnBrk="0">
              <a:lnSpc>
                <a:spcPct val="94000"/>
              </a:lnSpc>
              <a:spcBef>
                <a:spcPts val="0"/>
              </a:spcBef>
            </a:pPr>
            <a:r>
              <a:rPr sz="600" kern="0" spc="0" dirty="0">
                <a:solidFill>
                  <a:srgbClr val="000000">
                    <a:alpha val="100000"/>
                  </a:srgbClr>
                </a:solidFill>
                <a:latin typeface="Calibri" panose="020F0502020204030204"/>
                <a:ea typeface="Calibri" panose="020F0502020204030204"/>
                <a:cs typeface="Calibri" panose="020F0502020204030204"/>
              </a:rPr>
              <a:t>32</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区 </a:t>
            </a:r>
            <a:r>
              <a:rPr sz="600" kern="0" spc="0" dirty="0">
                <a:solidFill>
                  <a:srgbClr val="000000">
                    <a:alpha val="100000"/>
                  </a:srgbClr>
                </a:solidFill>
                <a:latin typeface="Calibri" panose="020F0502020204030204"/>
                <a:ea typeface="Calibri" panose="020F0502020204030204"/>
                <a:cs typeface="Calibri" panose="020F0502020204030204"/>
              </a:rPr>
              <a:t>- </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上前扣带皮层</a:t>
            </a:r>
            <a:endParaRPr sz="600" dirty="0">
              <a:latin typeface="Microsoft JhengHei" panose="020B0604030504040204" charset="-120"/>
              <a:ea typeface="Microsoft JhengHei" panose="020B0604030504040204" charset="-120"/>
              <a:cs typeface="Microsoft JhengHei" panose="020B0604030504040204" charset="-120"/>
            </a:endParaRPr>
          </a:p>
          <a:p>
            <a:pPr marL="14605" algn="l" rtl="0" eaLnBrk="0">
              <a:lnSpc>
                <a:spcPct val="94000"/>
              </a:lnSpc>
              <a:spcBef>
                <a:spcPts val="45"/>
              </a:spcBef>
            </a:pPr>
            <a:r>
              <a:rPr sz="600" kern="0" spc="0" dirty="0">
                <a:solidFill>
                  <a:srgbClr val="000000">
                    <a:alpha val="100000"/>
                  </a:srgbClr>
                </a:solidFill>
                <a:latin typeface="Calibri" panose="020F0502020204030204"/>
                <a:ea typeface="Calibri" panose="020F0502020204030204"/>
                <a:cs typeface="Calibri" panose="020F0502020204030204"/>
              </a:rPr>
              <a:t>34</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区 </a:t>
            </a:r>
            <a:r>
              <a:rPr sz="600" kern="0" spc="0" dirty="0">
                <a:solidFill>
                  <a:srgbClr val="000000">
                    <a:alpha val="100000"/>
                  </a:srgbClr>
                </a:solidFill>
                <a:latin typeface="Calibri" panose="020F0502020204030204"/>
                <a:ea typeface="Calibri" panose="020F0502020204030204"/>
                <a:cs typeface="Calibri" panose="020F0502020204030204"/>
              </a:rPr>
              <a:t>- </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前扣带皮层，位于海马旁回</a:t>
            </a:r>
            <a:endParaRPr sz="600" dirty="0">
              <a:latin typeface="Microsoft JhengHei" panose="020B0604030504040204" charset="-120"/>
              <a:ea typeface="Microsoft JhengHei" panose="020B0604030504040204" charset="-120"/>
              <a:cs typeface="Microsoft JhengHei" panose="020B0604030504040204" charset="-120"/>
            </a:endParaRPr>
          </a:p>
          <a:p>
            <a:pPr marL="14605" algn="l" rtl="0" eaLnBrk="0">
              <a:lnSpc>
                <a:spcPts val="760"/>
              </a:lnSpc>
            </a:pPr>
            <a:r>
              <a:rPr sz="600" kern="0" spc="0" dirty="0">
                <a:solidFill>
                  <a:srgbClr val="000000">
                    <a:alpha val="100000"/>
                  </a:srgbClr>
                </a:solidFill>
                <a:latin typeface="Calibri" panose="020F0502020204030204"/>
                <a:ea typeface="Calibri" panose="020F0502020204030204"/>
                <a:cs typeface="Calibri" panose="020F0502020204030204"/>
              </a:rPr>
              <a:t>35</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区 </a:t>
            </a:r>
            <a:r>
              <a:rPr sz="600" kern="0" spc="0" dirty="0">
                <a:solidFill>
                  <a:srgbClr val="000000">
                    <a:alpha val="100000"/>
                  </a:srgbClr>
                </a:solidFill>
                <a:latin typeface="Calibri" panose="020F0502020204030204"/>
                <a:ea typeface="Calibri" panose="020F0502020204030204"/>
                <a:cs typeface="Calibri" panose="020F0502020204030204"/>
              </a:rPr>
              <a:t>- </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旁嗅皮层，位于海马旁回</a:t>
            </a:r>
            <a:endParaRPr sz="600" dirty="0">
              <a:latin typeface="Microsoft JhengHei" panose="020B0604030504040204" charset="-120"/>
              <a:ea typeface="Microsoft JhengHei" panose="020B0604030504040204" charset="-120"/>
              <a:cs typeface="Microsoft JhengHei" panose="020B0604030504040204" charset="-120"/>
            </a:endParaRPr>
          </a:p>
          <a:p>
            <a:pPr marL="14605" algn="l" rtl="0" eaLnBrk="0">
              <a:lnSpc>
                <a:spcPct val="94000"/>
              </a:lnSpc>
              <a:spcBef>
                <a:spcPts val="0"/>
              </a:spcBef>
            </a:pPr>
            <a:r>
              <a:rPr sz="600" kern="0" spc="0" dirty="0">
                <a:solidFill>
                  <a:srgbClr val="000000">
                    <a:alpha val="100000"/>
                  </a:srgbClr>
                </a:solidFill>
                <a:latin typeface="Calibri" panose="020F0502020204030204"/>
                <a:ea typeface="Calibri" panose="020F0502020204030204"/>
                <a:cs typeface="Calibri" panose="020F0502020204030204"/>
              </a:rPr>
              <a:t>36</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区 </a:t>
            </a:r>
            <a:r>
              <a:rPr sz="600" kern="0" spc="0" dirty="0">
                <a:solidFill>
                  <a:srgbClr val="000000">
                    <a:alpha val="100000"/>
                  </a:srgbClr>
                </a:solidFill>
                <a:latin typeface="Calibri" panose="020F0502020204030204"/>
                <a:ea typeface="Calibri" panose="020F0502020204030204"/>
                <a:cs typeface="Calibri" panose="020F0502020204030204"/>
              </a:rPr>
              <a:t>- </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海马旁皮</a:t>
            </a:r>
            <a:r>
              <a:rPr sz="6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层</a:t>
            </a:r>
            <a:endParaRPr sz="600" dirty="0">
              <a:latin typeface="Microsoft JhengHei" panose="020B0604030504040204" charset="-120"/>
              <a:ea typeface="Microsoft JhengHei" panose="020B0604030504040204" charset="-120"/>
              <a:cs typeface="Microsoft JhengHei" panose="020B0604030504040204" charset="-120"/>
            </a:endParaRPr>
          </a:p>
          <a:p>
            <a:pPr marL="14605" algn="l" rtl="0" eaLnBrk="0">
              <a:lnSpc>
                <a:spcPct val="95000"/>
              </a:lnSpc>
              <a:spcBef>
                <a:spcPts val="40"/>
              </a:spcBef>
            </a:pPr>
            <a:r>
              <a:rPr sz="600" kern="0" spc="-10" dirty="0">
                <a:solidFill>
                  <a:srgbClr val="000000">
                    <a:alpha val="100000"/>
                  </a:srgbClr>
                </a:solidFill>
                <a:latin typeface="Calibri" panose="020F0502020204030204"/>
                <a:ea typeface="Calibri" panose="020F0502020204030204"/>
                <a:cs typeface="Calibri" panose="020F0502020204030204"/>
              </a:rPr>
              <a:t>37</a:t>
            </a:r>
            <a:r>
              <a:rPr sz="6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区 </a:t>
            </a:r>
            <a:r>
              <a:rPr sz="600" kern="0" spc="-10" dirty="0">
                <a:solidFill>
                  <a:srgbClr val="000000">
                    <a:alpha val="100000"/>
                  </a:srgbClr>
                </a:solidFill>
                <a:latin typeface="Calibri" panose="020F0502020204030204"/>
                <a:ea typeface="Calibri" panose="020F0502020204030204"/>
                <a:cs typeface="Calibri" panose="020F0502020204030204"/>
              </a:rPr>
              <a:t>-</a:t>
            </a:r>
            <a:r>
              <a:rPr sz="600" kern="0" spc="40" dirty="0">
                <a:solidFill>
                  <a:srgbClr val="000000">
                    <a:alpha val="100000"/>
                  </a:srgbClr>
                </a:solidFill>
                <a:latin typeface="Calibri" panose="020F0502020204030204"/>
                <a:ea typeface="Calibri" panose="020F0502020204030204"/>
                <a:cs typeface="Calibri" panose="020F0502020204030204"/>
              </a:rPr>
              <a:t> </a:t>
            </a:r>
            <a:r>
              <a:rPr sz="6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梭状回</a:t>
            </a:r>
            <a:endParaRPr sz="600" dirty="0">
              <a:latin typeface="Microsoft JhengHei" panose="020B0604030504040204" charset="-120"/>
              <a:ea typeface="Microsoft JhengHei" panose="020B0604030504040204" charset="-120"/>
              <a:cs typeface="Microsoft JhengHei" panose="020B0604030504040204" charset="-120"/>
            </a:endParaRPr>
          </a:p>
          <a:p>
            <a:pPr marL="14605" algn="l" rtl="0" eaLnBrk="0">
              <a:lnSpc>
                <a:spcPct val="99000"/>
              </a:lnSpc>
              <a:spcBef>
                <a:spcPts val="5"/>
              </a:spcBef>
            </a:pPr>
            <a:r>
              <a:rPr sz="600" kern="0" spc="-10" dirty="0">
                <a:solidFill>
                  <a:srgbClr val="000000">
                    <a:alpha val="100000"/>
                  </a:srgbClr>
                </a:solidFill>
                <a:latin typeface="Calibri" panose="020F0502020204030204"/>
                <a:ea typeface="Calibri" panose="020F0502020204030204"/>
                <a:cs typeface="Calibri" panose="020F0502020204030204"/>
              </a:rPr>
              <a:t>38</a:t>
            </a:r>
            <a:r>
              <a:rPr sz="6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区 </a:t>
            </a:r>
            <a:r>
              <a:rPr sz="600" kern="0" spc="-10" dirty="0">
                <a:solidFill>
                  <a:srgbClr val="000000">
                    <a:alpha val="100000"/>
                  </a:srgbClr>
                </a:solidFill>
                <a:latin typeface="Calibri" panose="020F0502020204030204"/>
                <a:ea typeface="Calibri" panose="020F0502020204030204"/>
                <a:cs typeface="Calibri" panose="020F0502020204030204"/>
              </a:rPr>
              <a:t>-</a:t>
            </a:r>
            <a:r>
              <a:rPr sz="600" kern="0" spc="40" dirty="0">
                <a:solidFill>
                  <a:srgbClr val="000000">
                    <a:alpha val="100000"/>
                  </a:srgbClr>
                </a:solidFill>
                <a:latin typeface="Calibri" panose="020F0502020204030204"/>
                <a:ea typeface="Calibri" panose="020F0502020204030204"/>
                <a:cs typeface="Calibri" panose="020F0502020204030204"/>
              </a:rPr>
              <a:t> </a:t>
            </a:r>
            <a:r>
              <a:rPr sz="6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颞极区</a:t>
            </a:r>
            <a:endParaRPr sz="600" dirty="0">
              <a:latin typeface="Microsoft JhengHei" panose="020B0604030504040204" charset="-120"/>
              <a:ea typeface="Microsoft JhengHei" panose="020B0604030504040204" charset="-120"/>
              <a:cs typeface="Microsoft JhengHei" panose="020B0604030504040204" charset="-120"/>
            </a:endParaRPr>
          </a:p>
          <a:p>
            <a:pPr marL="14605" algn="l" rtl="0" eaLnBrk="0">
              <a:lnSpc>
                <a:spcPct val="94000"/>
              </a:lnSpc>
              <a:spcBef>
                <a:spcPts val="45"/>
              </a:spcBef>
            </a:pPr>
            <a:r>
              <a:rPr sz="600" kern="0" spc="0" dirty="0">
                <a:solidFill>
                  <a:srgbClr val="000000">
                    <a:alpha val="100000"/>
                  </a:srgbClr>
                </a:solidFill>
                <a:latin typeface="Calibri" panose="020F0502020204030204"/>
                <a:ea typeface="Calibri" panose="020F0502020204030204"/>
                <a:cs typeface="Calibri" panose="020F0502020204030204"/>
              </a:rPr>
              <a:t>39</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区 </a:t>
            </a:r>
            <a:r>
              <a:rPr sz="600" kern="0" spc="0" dirty="0">
                <a:solidFill>
                  <a:srgbClr val="000000">
                    <a:alpha val="100000"/>
                  </a:srgbClr>
                </a:solidFill>
                <a:latin typeface="Calibri" panose="020F0502020204030204"/>
                <a:ea typeface="Calibri" panose="020F0502020204030204"/>
                <a:cs typeface="Calibri" panose="020F0502020204030204"/>
              </a:rPr>
              <a:t>- </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角回，韦尼克区的一部分</a:t>
            </a:r>
            <a:endParaRPr sz="600" dirty="0">
              <a:latin typeface="Microsoft JhengHei" panose="020B0604030504040204" charset="-120"/>
              <a:ea typeface="Microsoft JhengHei" panose="020B0604030504040204" charset="-120"/>
              <a:cs typeface="Microsoft JhengHei" panose="020B0604030504040204" charset="-120"/>
            </a:endParaRPr>
          </a:p>
          <a:p>
            <a:pPr marL="12700" algn="l" rtl="0" eaLnBrk="0">
              <a:lnSpc>
                <a:spcPct val="94000"/>
              </a:lnSpc>
              <a:spcBef>
                <a:spcPts val="45"/>
              </a:spcBef>
            </a:pPr>
            <a:r>
              <a:rPr sz="600" kern="0" spc="10" dirty="0">
                <a:solidFill>
                  <a:srgbClr val="000000">
                    <a:alpha val="100000"/>
                  </a:srgbClr>
                </a:solidFill>
                <a:latin typeface="Calibri" panose="020F0502020204030204"/>
                <a:ea typeface="Calibri" panose="020F0502020204030204"/>
                <a:cs typeface="Calibri" panose="020F0502020204030204"/>
              </a:rPr>
              <a:t>40</a:t>
            </a:r>
            <a:r>
              <a:rPr sz="6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区 </a:t>
            </a:r>
            <a:r>
              <a:rPr sz="600" kern="0" spc="10" dirty="0">
                <a:solidFill>
                  <a:srgbClr val="000000">
                    <a:alpha val="100000"/>
                  </a:srgbClr>
                </a:solidFill>
                <a:latin typeface="Calibri" panose="020F0502020204030204"/>
                <a:ea typeface="Calibri" panose="020F0502020204030204"/>
                <a:cs typeface="Calibri" panose="020F0502020204030204"/>
              </a:rPr>
              <a:t>- </a:t>
            </a:r>
            <a:r>
              <a:rPr sz="6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缘上回</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，韦尼克区的一部分</a:t>
            </a:r>
            <a:endParaRPr sz="600" dirty="0">
              <a:latin typeface="Microsoft JhengHei" panose="020B0604030504040204" charset="-120"/>
              <a:ea typeface="Microsoft JhengHei" panose="020B0604030504040204" charset="-120"/>
              <a:cs typeface="Microsoft JhengHei" panose="020B0604030504040204" charset="-120"/>
            </a:endParaRPr>
          </a:p>
          <a:p>
            <a:pPr marL="12700" algn="l" rtl="0" eaLnBrk="0">
              <a:lnSpc>
                <a:spcPct val="94000"/>
              </a:lnSpc>
              <a:spcBef>
                <a:spcPts val="45"/>
              </a:spcBef>
            </a:pPr>
            <a:r>
              <a:rPr sz="600" kern="0" spc="0" dirty="0">
                <a:solidFill>
                  <a:srgbClr val="000000">
                    <a:alpha val="100000"/>
                  </a:srgbClr>
                </a:solidFill>
                <a:latin typeface="Calibri" panose="020F0502020204030204"/>
                <a:ea typeface="Calibri" panose="020F0502020204030204"/>
                <a:cs typeface="Calibri" panose="020F0502020204030204"/>
              </a:rPr>
              <a:t>41</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600" kern="0" spc="0" dirty="0">
                <a:solidFill>
                  <a:srgbClr val="000000">
                    <a:alpha val="100000"/>
                  </a:srgbClr>
                </a:solidFill>
                <a:latin typeface="Calibri" panose="020F0502020204030204"/>
                <a:ea typeface="Calibri" panose="020F0502020204030204"/>
                <a:cs typeface="Calibri" panose="020F0502020204030204"/>
              </a:rPr>
              <a:t>42</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区 </a:t>
            </a:r>
            <a:r>
              <a:rPr sz="600" kern="0" spc="0" dirty="0">
                <a:solidFill>
                  <a:srgbClr val="000000">
                    <a:alpha val="100000"/>
                  </a:srgbClr>
                </a:solidFill>
                <a:latin typeface="Calibri" panose="020F0502020204030204"/>
                <a:ea typeface="Calibri" panose="020F0502020204030204"/>
                <a:cs typeface="Calibri" panose="020F0502020204030204"/>
              </a:rPr>
              <a:t>- </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初级听皮</a:t>
            </a:r>
            <a:r>
              <a:rPr sz="6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层和听觉联合皮层</a:t>
            </a:r>
            <a:endParaRPr sz="600" dirty="0">
              <a:latin typeface="Microsoft JhengHei" panose="020B0604030504040204" charset="-120"/>
              <a:ea typeface="Microsoft JhengHei" panose="020B0604030504040204" charset="-120"/>
              <a:cs typeface="Microsoft JhengHei" panose="020B0604030504040204" charset="-120"/>
            </a:endParaRPr>
          </a:p>
          <a:p>
            <a:pPr marL="12700" algn="l" rtl="0" eaLnBrk="0">
              <a:lnSpc>
                <a:spcPts val="760"/>
              </a:lnSpc>
            </a:pPr>
            <a:r>
              <a:rPr sz="600" kern="0" spc="0" dirty="0">
                <a:solidFill>
                  <a:srgbClr val="000000">
                    <a:alpha val="100000"/>
                  </a:srgbClr>
                </a:solidFill>
                <a:latin typeface="Calibri" panose="020F0502020204030204"/>
                <a:ea typeface="Calibri" panose="020F0502020204030204"/>
                <a:cs typeface="Calibri" panose="020F0502020204030204"/>
              </a:rPr>
              <a:t>43</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区 </a:t>
            </a:r>
            <a:r>
              <a:rPr sz="600" kern="0" spc="0" dirty="0">
                <a:solidFill>
                  <a:srgbClr val="000000">
                    <a:alpha val="100000"/>
                  </a:srgbClr>
                </a:solidFill>
                <a:latin typeface="Calibri" panose="020F0502020204030204"/>
                <a:ea typeface="Calibri" panose="020F0502020204030204"/>
                <a:cs typeface="Calibri" panose="020F0502020204030204"/>
              </a:rPr>
              <a:t>-</a:t>
            </a:r>
            <a:r>
              <a:rPr sz="600" kern="0" spc="40" dirty="0">
                <a:solidFill>
                  <a:srgbClr val="000000">
                    <a:alpha val="100000"/>
                  </a:srgbClr>
                </a:solidFill>
                <a:latin typeface="Calibri" panose="020F0502020204030204"/>
                <a:ea typeface="Calibri" panose="020F0502020204030204"/>
                <a:cs typeface="Calibri" panose="020F0502020204030204"/>
              </a:rPr>
              <a:t> </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中央下区（</a:t>
            </a:r>
            <a:r>
              <a:rPr sz="600" kern="0" spc="0" dirty="0">
                <a:solidFill>
                  <a:srgbClr val="000000">
                    <a:alpha val="100000"/>
                  </a:srgbClr>
                </a:solidFill>
                <a:latin typeface="Calibri" panose="020F0502020204030204"/>
                <a:ea typeface="Calibri" panose="020F0502020204030204"/>
                <a:cs typeface="Calibri" panose="020F0502020204030204"/>
              </a:rPr>
              <a:t>Subcentral ar</a:t>
            </a:r>
            <a:r>
              <a:rPr sz="600" kern="0" spc="-10" dirty="0">
                <a:solidFill>
                  <a:srgbClr val="000000">
                    <a:alpha val="100000"/>
                  </a:srgbClr>
                </a:solidFill>
                <a:latin typeface="Calibri" panose="020F0502020204030204"/>
                <a:ea typeface="Calibri" panose="020F0502020204030204"/>
                <a:cs typeface="Calibri" panose="020F0502020204030204"/>
              </a:rPr>
              <a:t>ea</a:t>
            </a:r>
            <a:r>
              <a:rPr sz="6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a:t>
            </a:r>
            <a:endParaRPr sz="600" dirty="0">
              <a:latin typeface="Microsoft JhengHei" panose="020B0604030504040204" charset="-120"/>
              <a:ea typeface="Microsoft JhengHei" panose="020B0604030504040204" charset="-120"/>
              <a:cs typeface="Microsoft JhengHei" panose="020B0604030504040204" charset="-120"/>
            </a:endParaRPr>
          </a:p>
          <a:p>
            <a:pPr marL="12700" algn="l" rtl="0" eaLnBrk="0">
              <a:lnSpc>
                <a:spcPct val="94000"/>
              </a:lnSpc>
              <a:spcBef>
                <a:spcPts val="5"/>
              </a:spcBef>
            </a:pPr>
            <a:r>
              <a:rPr sz="600" kern="0" spc="10" dirty="0">
                <a:solidFill>
                  <a:srgbClr val="000000">
                    <a:alpha val="100000"/>
                  </a:srgbClr>
                </a:solidFill>
                <a:latin typeface="Calibri" panose="020F0502020204030204"/>
                <a:ea typeface="Calibri" panose="020F0502020204030204"/>
                <a:cs typeface="Calibri" panose="020F0502020204030204"/>
              </a:rPr>
              <a:t>44</a:t>
            </a:r>
            <a:r>
              <a:rPr sz="6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区 </a:t>
            </a:r>
            <a:r>
              <a:rPr sz="600" kern="0" spc="10" dirty="0">
                <a:solidFill>
                  <a:srgbClr val="000000">
                    <a:alpha val="100000"/>
                  </a:srgbClr>
                </a:solidFill>
                <a:latin typeface="Calibri" panose="020F0502020204030204"/>
                <a:ea typeface="Calibri" panose="020F0502020204030204"/>
                <a:cs typeface="Calibri" panose="020F0502020204030204"/>
              </a:rPr>
              <a:t>- </a:t>
            </a:r>
            <a:r>
              <a:rPr sz="6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三角部</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，布洛卡区的一部分</a:t>
            </a:r>
            <a:endParaRPr sz="600" dirty="0">
              <a:latin typeface="Microsoft JhengHei" panose="020B0604030504040204" charset="-120"/>
              <a:ea typeface="Microsoft JhengHei" panose="020B0604030504040204" charset="-120"/>
              <a:cs typeface="Microsoft JhengHei" panose="020B0604030504040204" charset="-120"/>
            </a:endParaRPr>
          </a:p>
          <a:p>
            <a:pPr marL="12700" algn="l" rtl="0" eaLnBrk="0">
              <a:lnSpc>
                <a:spcPct val="94000"/>
              </a:lnSpc>
              <a:spcBef>
                <a:spcPts val="45"/>
              </a:spcBef>
            </a:pPr>
            <a:r>
              <a:rPr sz="600" kern="0" spc="10" dirty="0">
                <a:solidFill>
                  <a:srgbClr val="000000">
                    <a:alpha val="100000"/>
                  </a:srgbClr>
                </a:solidFill>
                <a:latin typeface="Calibri" panose="020F0502020204030204"/>
                <a:ea typeface="Calibri" panose="020F0502020204030204"/>
                <a:cs typeface="Calibri" panose="020F0502020204030204"/>
              </a:rPr>
              <a:t>45</a:t>
            </a:r>
            <a:r>
              <a:rPr sz="6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区 </a:t>
            </a:r>
            <a:r>
              <a:rPr sz="600" kern="0" spc="10" dirty="0">
                <a:solidFill>
                  <a:srgbClr val="000000">
                    <a:alpha val="100000"/>
                  </a:srgbClr>
                </a:solidFill>
                <a:latin typeface="Calibri" panose="020F0502020204030204"/>
                <a:ea typeface="Calibri" panose="020F0502020204030204"/>
                <a:cs typeface="Calibri" panose="020F0502020204030204"/>
              </a:rPr>
              <a:t>- </a:t>
            </a:r>
            <a:r>
              <a:rPr sz="6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岛盖部</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，布洛卡区的一部分</a:t>
            </a:r>
            <a:endParaRPr sz="600" dirty="0">
              <a:latin typeface="Microsoft JhengHei" panose="020B0604030504040204" charset="-120"/>
              <a:ea typeface="Microsoft JhengHei" panose="020B0604030504040204" charset="-120"/>
              <a:cs typeface="Microsoft JhengHei" panose="020B0604030504040204" charset="-120"/>
            </a:endParaRPr>
          </a:p>
          <a:p>
            <a:pPr marL="12700" algn="l" rtl="0" eaLnBrk="0">
              <a:lnSpc>
                <a:spcPts val="760"/>
              </a:lnSpc>
            </a:pPr>
            <a:r>
              <a:rPr sz="600" kern="0" spc="0" dirty="0">
                <a:solidFill>
                  <a:srgbClr val="000000">
                    <a:alpha val="100000"/>
                  </a:srgbClr>
                </a:solidFill>
                <a:latin typeface="Calibri" panose="020F0502020204030204"/>
                <a:ea typeface="Calibri" panose="020F0502020204030204"/>
                <a:cs typeface="Calibri" panose="020F0502020204030204"/>
              </a:rPr>
              <a:t>46</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区 </a:t>
            </a:r>
            <a:r>
              <a:rPr sz="600" kern="0" spc="0" dirty="0">
                <a:solidFill>
                  <a:srgbClr val="000000">
                    <a:alpha val="100000"/>
                  </a:srgbClr>
                </a:solidFill>
                <a:latin typeface="Calibri" panose="020F0502020204030204"/>
                <a:ea typeface="Calibri" panose="020F0502020204030204"/>
                <a:cs typeface="Calibri" panose="020F0502020204030204"/>
              </a:rPr>
              <a:t>- </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上外额叶皮层</a:t>
            </a:r>
            <a:endParaRPr sz="600" dirty="0">
              <a:latin typeface="Microsoft JhengHei" panose="020B0604030504040204" charset="-120"/>
              <a:ea typeface="Microsoft JhengHei" panose="020B0604030504040204" charset="-120"/>
              <a:cs typeface="Microsoft JhengHei" panose="020B0604030504040204" charset="-120"/>
            </a:endParaRPr>
          </a:p>
          <a:p>
            <a:pPr marL="12700" algn="l" rtl="0" eaLnBrk="0">
              <a:lnSpc>
                <a:spcPct val="94000"/>
              </a:lnSpc>
              <a:spcBef>
                <a:spcPts val="0"/>
              </a:spcBef>
            </a:pPr>
            <a:r>
              <a:rPr sz="600" kern="0" spc="0" dirty="0">
                <a:solidFill>
                  <a:srgbClr val="000000">
                    <a:alpha val="100000"/>
                  </a:srgbClr>
                </a:solidFill>
                <a:latin typeface="Calibri" panose="020F0502020204030204"/>
                <a:ea typeface="Calibri" panose="020F0502020204030204"/>
                <a:cs typeface="Calibri" panose="020F0502020204030204"/>
              </a:rPr>
              <a:t>47</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区 </a:t>
            </a:r>
            <a:r>
              <a:rPr sz="600" kern="0" spc="0" dirty="0">
                <a:solidFill>
                  <a:srgbClr val="000000">
                    <a:alpha val="100000"/>
                  </a:srgbClr>
                </a:solidFill>
                <a:latin typeface="Calibri" panose="020F0502020204030204"/>
                <a:ea typeface="Calibri" panose="020F0502020204030204"/>
                <a:cs typeface="Calibri" panose="020F0502020204030204"/>
              </a:rPr>
              <a:t>- </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下额页皮层</a:t>
            </a:r>
            <a:endParaRPr sz="600" dirty="0">
              <a:latin typeface="Microsoft JhengHei" panose="020B0604030504040204" charset="-120"/>
              <a:ea typeface="Microsoft JhengHei" panose="020B0604030504040204" charset="-120"/>
              <a:cs typeface="Microsoft JhengHei" panose="020B0604030504040204" charset="-120"/>
            </a:endParaRPr>
          </a:p>
          <a:p>
            <a:pPr marL="12700" algn="l" rtl="0" eaLnBrk="0">
              <a:lnSpc>
                <a:spcPct val="94000"/>
              </a:lnSpc>
              <a:spcBef>
                <a:spcPts val="45"/>
              </a:spcBef>
            </a:pPr>
            <a:r>
              <a:rPr sz="600" kern="0" spc="0" dirty="0">
                <a:solidFill>
                  <a:srgbClr val="000000">
                    <a:alpha val="100000"/>
                  </a:srgbClr>
                </a:solidFill>
                <a:latin typeface="Calibri" panose="020F0502020204030204"/>
                <a:ea typeface="Calibri" panose="020F0502020204030204"/>
                <a:cs typeface="Calibri" panose="020F0502020204030204"/>
              </a:rPr>
              <a:t>48</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区 </a:t>
            </a:r>
            <a:r>
              <a:rPr sz="600" kern="0" spc="0" dirty="0">
                <a:solidFill>
                  <a:srgbClr val="000000">
                    <a:alpha val="100000"/>
                  </a:srgbClr>
                </a:solidFill>
                <a:latin typeface="Calibri" panose="020F0502020204030204"/>
                <a:ea typeface="Calibri" panose="020F0502020204030204"/>
                <a:cs typeface="Calibri" panose="020F0502020204030204"/>
              </a:rPr>
              <a:t>- </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下脚后区，颞叶内侧的一小部分</a:t>
            </a:r>
            <a:endParaRPr sz="600" dirty="0">
              <a:latin typeface="Microsoft JhengHei" panose="020B0604030504040204" charset="-120"/>
              <a:ea typeface="Microsoft JhengHei" panose="020B0604030504040204" charset="-120"/>
              <a:cs typeface="Microsoft JhengHei" panose="020B0604030504040204" charset="-120"/>
            </a:endParaRPr>
          </a:p>
          <a:p>
            <a:pPr marL="12700" algn="l" rtl="0" eaLnBrk="0">
              <a:lnSpc>
                <a:spcPct val="94000"/>
              </a:lnSpc>
              <a:spcBef>
                <a:spcPts val="45"/>
              </a:spcBef>
            </a:pPr>
            <a:r>
              <a:rPr sz="600" kern="0" spc="10" dirty="0">
                <a:solidFill>
                  <a:srgbClr val="000000">
                    <a:alpha val="100000"/>
                  </a:srgbClr>
                </a:solidFill>
                <a:latin typeface="Calibri" panose="020F0502020204030204"/>
                <a:ea typeface="Calibri" panose="020F0502020204030204"/>
                <a:cs typeface="Calibri" panose="020F0502020204030204"/>
              </a:rPr>
              <a:t>49</a:t>
            </a:r>
            <a:r>
              <a:rPr sz="6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区 </a:t>
            </a:r>
            <a:r>
              <a:rPr sz="600" kern="0" spc="10" dirty="0">
                <a:solidFill>
                  <a:srgbClr val="000000">
                    <a:alpha val="100000"/>
                  </a:srgbClr>
                </a:solidFill>
                <a:latin typeface="Calibri" panose="020F0502020204030204"/>
                <a:ea typeface="Calibri" panose="020F0502020204030204"/>
                <a:cs typeface="Calibri" panose="020F0502020204030204"/>
              </a:rPr>
              <a:t>- </a:t>
            </a:r>
            <a:r>
              <a:rPr sz="6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岛旁区</a:t>
            </a:r>
            <a:r>
              <a:rPr sz="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，位于颞叶和岛叶的交界处。</a:t>
            </a:r>
            <a:endParaRPr sz="600" dirty="0">
              <a:latin typeface="Microsoft JhengHei" panose="020B0604030504040204" charset="-120"/>
              <a:ea typeface="Microsoft JhengHei" panose="020B0604030504040204" charset="-120"/>
              <a:cs typeface="Microsoft JhengHei" panose="020B0604030504040204" charset="-120"/>
            </a:endParaRPr>
          </a:p>
        </p:txBody>
      </p:sp>
      <p:sp>
        <p:nvSpPr>
          <p:cNvPr id="390" name="textbox 390"/>
          <p:cNvSpPr/>
          <p:nvPr/>
        </p:nvSpPr>
        <p:spPr>
          <a:xfrm>
            <a:off x="607695" y="470535"/>
            <a:ext cx="3937635" cy="583565"/>
          </a:xfrm>
          <a:prstGeom prst="rect">
            <a:avLst/>
          </a:prstGeom>
          <a:noFill/>
          <a:ln w="0" cap="flat">
            <a:noFill/>
            <a:prstDash val="solid"/>
            <a:miter lim="0"/>
          </a:ln>
        </p:spPr>
        <p:txBody>
          <a:bodyPr vert="horz" wrap="square" lIns="0" tIns="0" rIns="0" bIns="0"/>
          <a:lstStyle/>
          <a:p>
            <a:pPr algn="l" rtl="0" eaLnBrk="0">
              <a:lnSpc>
                <a:spcPct val="87000"/>
              </a:lnSpc>
            </a:pPr>
            <a:endParaRPr sz="100" dirty="0">
              <a:latin typeface="Arial" panose="020B0604020202090204"/>
              <a:ea typeface="Arial" panose="020B0604020202090204"/>
              <a:cs typeface="Arial" panose="020B0604020202090204"/>
            </a:endParaRPr>
          </a:p>
          <a:p>
            <a:pPr marL="12700" algn="l" rtl="0" eaLnBrk="0">
              <a:lnSpc>
                <a:spcPct val="84000"/>
              </a:lnSpc>
            </a:pPr>
            <a:r>
              <a:rPr sz="7200" kern="0" spc="90" baseline="-400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a:t>
            </a:r>
            <a:endParaRPr sz="3700" baseline="15000" dirty="0">
              <a:latin typeface="Times New Roman" panose="02020603050405020304"/>
              <a:ea typeface="Times New Roman" panose="02020603050405020304"/>
              <a:cs typeface="Times New Roman" panose="02020603050405020304"/>
            </a:endParaRPr>
          </a:p>
        </p:txBody>
      </p:sp>
      <p:pic>
        <p:nvPicPr>
          <p:cNvPr id="394" name="picture 394"/>
          <p:cNvPicPr>
            <a:picLocks noChangeAspect="1"/>
          </p:cNvPicPr>
          <p:nvPr/>
        </p:nvPicPr>
        <p:blipFill>
          <a:blip r:embed="rId2"/>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3"/>
          <a:stretch>
            <a:fillRect/>
          </a:stretch>
        </p:blipFill>
        <p:spPr>
          <a:xfrm>
            <a:off x="9763125" y="12065"/>
            <a:ext cx="2440940" cy="1827530"/>
          </a:xfrm>
          <a:prstGeom prst="rect">
            <a:avLst/>
          </a:prstGeom>
        </p:spPr>
      </p:pic>
      <p:sp>
        <p:nvSpPr>
          <p:cNvPr id="2" name="文本框 1"/>
          <p:cNvSpPr txBox="1"/>
          <p:nvPr/>
        </p:nvSpPr>
        <p:spPr>
          <a:xfrm>
            <a:off x="4865370" y="6205855"/>
            <a:ext cx="6447790" cy="460375"/>
          </a:xfrm>
          <a:prstGeom prst="rect">
            <a:avLst/>
          </a:prstGeom>
          <a:noFill/>
        </p:spPr>
        <p:txBody>
          <a:bodyPr wrap="square" rtlCol="0" anchor="t">
            <a:spAutoFit/>
          </a:bodyPr>
          <a:p>
            <a:r>
              <a:rPr lang="en-US" altLang="zh-CN" sz="2400" b="1">
                <a:latin typeface="Arial Bold" panose="020B0604020202090204" charset="0"/>
                <a:cs typeface="Arial Bold" panose="020B0604020202090204" charset="0"/>
              </a:rPr>
              <a:t>Brodmann areas</a:t>
            </a:r>
            <a:r>
              <a:rPr lang="zh-CN" altLang="en-US" sz="2400" b="1">
                <a:latin typeface="Arial Bold" panose="020B0604020202090204" charset="0"/>
                <a:cs typeface="Arial Bold" panose="020B0604020202090204" charset="0"/>
              </a:rPr>
              <a:t>（</a:t>
            </a:r>
            <a:r>
              <a:rPr lang="en-US" altLang="zh-CN" sz="2400" b="1">
                <a:latin typeface="Arial Bold" panose="020B0604020202090204" charset="0"/>
                <a:cs typeface="Arial Bold" panose="020B0604020202090204" charset="0"/>
              </a:rPr>
              <a:t>Zilles &amp; Amunts, 2010)</a:t>
            </a:r>
            <a:r>
              <a:rPr lang="en-US" altLang="zh-CN" sz="1600" b="1">
                <a:latin typeface="Arial Bold" panose="020B0604020202090204" charset="0"/>
                <a:cs typeface="Arial Bold" panose="020B0604020202090204" charset="0"/>
              </a:rPr>
              <a:t> </a:t>
            </a:r>
            <a:endParaRPr lang="en-US" altLang="zh-CN" sz="1600" b="1">
              <a:latin typeface="Arial Bold" panose="020B0604020202090204" charset="0"/>
              <a:cs typeface="Arial Bold" panose="020B060402020209020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6" name="picture 396"/>
          <p:cNvPicPr>
            <a:picLocks noChangeAspect="1"/>
          </p:cNvPicPr>
          <p:nvPr/>
        </p:nvPicPr>
        <p:blipFill>
          <a:blip r:embed="rId1"/>
          <a:stretch>
            <a:fillRect/>
          </a:stretch>
        </p:blipFill>
        <p:spPr>
          <a:xfrm rot="21600000">
            <a:off x="2725801" y="679450"/>
            <a:ext cx="3748023" cy="3130550"/>
          </a:xfrm>
          <a:prstGeom prst="rect">
            <a:avLst/>
          </a:prstGeom>
        </p:spPr>
      </p:pic>
      <p:pic>
        <p:nvPicPr>
          <p:cNvPr id="398" name="picture 398">
            <a:hlinkClick r:id="rId2" action="ppaction://hlinkfile"/>
          </p:cNvPr>
          <p:cNvPicPr>
            <a:picLocks noChangeAspect="1"/>
          </p:cNvPicPr>
          <p:nvPr/>
        </p:nvPicPr>
        <p:blipFill>
          <a:blip r:embed="rId3"/>
          <a:stretch>
            <a:fillRect/>
          </a:stretch>
        </p:blipFill>
        <p:spPr>
          <a:xfrm rot="21600000">
            <a:off x="6550025" y="671576"/>
            <a:ext cx="3144901" cy="3146424"/>
          </a:xfrm>
          <a:prstGeom prst="rect">
            <a:avLst/>
          </a:prstGeom>
        </p:spPr>
      </p:pic>
      <p:sp>
        <p:nvSpPr>
          <p:cNvPr id="400" name="textbox 400"/>
          <p:cNvSpPr/>
          <p:nvPr/>
        </p:nvSpPr>
        <p:spPr>
          <a:xfrm>
            <a:off x="2495162" y="4271247"/>
            <a:ext cx="7521575" cy="1247139"/>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90204"/>
              <a:ea typeface="Arial" panose="020B0604020202090204"/>
              <a:cs typeface="Arial" panose="020B0604020202090204"/>
            </a:endParaRPr>
          </a:p>
          <a:p>
            <a:pPr marL="12700" algn="l" rtl="0" eaLnBrk="0">
              <a:lnSpc>
                <a:spcPct val="93000"/>
              </a:lnSpc>
            </a:pPr>
            <a:r>
              <a:rPr sz="2800" kern="0" spc="-130" dirty="0">
                <a:solidFill>
                  <a:srgbClr val="000000">
                    <a:alpha val="100000"/>
                  </a:srgbClr>
                </a:solidFill>
                <a:latin typeface="Microsoft Sans Serif" panose="020B0604020202020204" charset="0"/>
                <a:ea typeface="Arial" panose="020B0604020202090204"/>
                <a:cs typeface="Microsoft Sans Serif" panose="020B0604020202020204" charset="0"/>
              </a:rPr>
              <a:t>•</a:t>
            </a:r>
            <a:r>
              <a:rPr sz="2800" b="1" kern="0" spc="-130" dirty="0">
                <a:solidFill>
                  <a:srgbClr val="000000">
                    <a:alpha val="100000"/>
                  </a:srgbClr>
                </a:solidFill>
                <a:latin typeface="Microsoft Sans Serif" panose="020B0604020202020204" charset="0"/>
                <a:ea typeface="Calibri" panose="020F0502020204030204"/>
                <a:cs typeface="Microsoft Sans Serif" panose="020B0604020202020204" charset="0"/>
              </a:rPr>
              <a:t>Brodmann</a:t>
            </a:r>
            <a:r>
              <a:rPr sz="2800" b="1" kern="0" spc="150" dirty="0">
                <a:solidFill>
                  <a:srgbClr val="000000">
                    <a:alpha val="100000"/>
                  </a:srgbClr>
                </a:solidFill>
                <a:latin typeface="Microsoft Sans Serif" panose="020B0604020202020204" charset="0"/>
                <a:ea typeface="Calibri" panose="020F0502020204030204"/>
                <a:cs typeface="Microsoft Sans Serif" panose="020B0604020202020204" charset="0"/>
              </a:rPr>
              <a:t> </a:t>
            </a:r>
            <a:r>
              <a:rPr sz="2800" b="1" kern="0" spc="-130" dirty="0">
                <a:solidFill>
                  <a:srgbClr val="000000">
                    <a:alpha val="100000"/>
                  </a:srgbClr>
                </a:solidFill>
                <a:latin typeface="Microsoft Sans Serif" panose="020B0604020202020204" charset="0"/>
                <a:ea typeface="Calibri" panose="020F0502020204030204"/>
                <a:cs typeface="Microsoft Sans Serif" panose="020B0604020202020204" charset="0"/>
              </a:rPr>
              <a:t>1,2,3</a:t>
            </a:r>
            <a:r>
              <a:rPr sz="2800" b="1" kern="0" spc="-13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区（</a:t>
            </a:r>
            <a:r>
              <a:rPr sz="2800" b="1" kern="0" spc="-130" dirty="0">
                <a:solidFill>
                  <a:srgbClr val="000000">
                    <a:alpha val="100000"/>
                  </a:srgbClr>
                </a:solidFill>
                <a:latin typeface="Microsoft Sans Serif" panose="020B0604020202020204" charset="0"/>
                <a:ea typeface="Calibri" panose="020F0502020204030204"/>
                <a:cs typeface="Microsoft Sans Serif" panose="020B0604020202020204" charset="0"/>
              </a:rPr>
              <a:t>3</a:t>
            </a:r>
            <a:r>
              <a:rPr sz="2800" b="1" kern="0" spc="-13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a:t>
            </a:r>
            <a:r>
              <a:rPr sz="2800" b="1" kern="0" spc="31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a:t>
            </a:r>
            <a:r>
              <a:rPr sz="2800" b="1" kern="0" spc="-130" dirty="0">
                <a:solidFill>
                  <a:srgbClr val="000000">
                    <a:alpha val="100000"/>
                  </a:srgbClr>
                </a:solidFill>
                <a:latin typeface="Microsoft Sans Serif" panose="020B0604020202020204" charset="0"/>
                <a:ea typeface="Calibri" panose="020F0502020204030204"/>
                <a:cs typeface="Microsoft Sans Serif" panose="020B0604020202020204" charset="0"/>
              </a:rPr>
              <a:t>1</a:t>
            </a:r>
            <a:r>
              <a:rPr sz="2800" b="1" kern="0" spc="-13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a:t>
            </a:r>
            <a:r>
              <a:rPr sz="2800" b="1" kern="0" spc="24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a:t>
            </a:r>
            <a:r>
              <a:rPr sz="2800" b="1" kern="0" spc="-130" dirty="0">
                <a:solidFill>
                  <a:srgbClr val="000000">
                    <a:alpha val="100000"/>
                  </a:srgbClr>
                </a:solidFill>
                <a:latin typeface="Microsoft Sans Serif" panose="020B0604020202020204" charset="0"/>
                <a:ea typeface="Calibri" panose="020F0502020204030204"/>
                <a:cs typeface="Microsoft Sans Serif" panose="020B0604020202020204" charset="0"/>
              </a:rPr>
              <a:t>2</a:t>
            </a:r>
            <a:r>
              <a:rPr sz="2800" b="1" kern="0" spc="-13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区</a:t>
            </a:r>
            <a:r>
              <a:rPr sz="2800" b="1" kern="0" spc="4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a:t>
            </a:r>
            <a:r>
              <a:rPr sz="2800" b="1" kern="0" spc="-13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体感皮层，</a:t>
            </a:r>
            <a:endParaRPr sz="2800" dirty="0">
              <a:latin typeface="Microsoft Sans Serif" panose="020B0604020202020204" charset="0"/>
              <a:ea typeface="Microsoft JhengHei" panose="020B0604030504040204" charset="-120"/>
              <a:cs typeface="Microsoft Sans Serif" panose="020B0604020202020204" charset="0"/>
            </a:endParaRPr>
          </a:p>
          <a:p>
            <a:pPr marL="14605" indent="26035" algn="l" rtl="0" eaLnBrk="0">
              <a:lnSpc>
                <a:spcPct val="90000"/>
              </a:lnSpc>
              <a:spcBef>
                <a:spcPts val="455"/>
              </a:spcBef>
            </a:pPr>
            <a:r>
              <a:rPr sz="2800" b="1" kern="0" spc="-1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中央后回（中央沟后，顶叶前部</a:t>
            </a:r>
            <a:r>
              <a:rPr sz="2800" b="1" kern="0" spc="8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a:t>
            </a:r>
            <a:r>
              <a:rPr sz="2800" b="1" kern="0" spc="-1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加工身体感</a:t>
            </a:r>
            <a:r>
              <a:rPr sz="2800" b="1" kern="0" spc="1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a:t>
            </a:r>
            <a:r>
              <a:rPr sz="2800" b="1" kern="0" spc="-9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觉信息。</a:t>
            </a:r>
            <a:endParaRPr sz="2800" dirty="0">
              <a:latin typeface="Microsoft Sans Serif" panose="020B0604020202020204" charset="0"/>
              <a:ea typeface="Microsoft JhengHei" panose="020B0604030504040204" charset="-120"/>
              <a:cs typeface="Microsoft Sans Serif" panose="020B0604020202020204" charset="0"/>
            </a:endParaRPr>
          </a:p>
        </p:txBody>
      </p:sp>
      <p:pic>
        <p:nvPicPr>
          <p:cNvPr id="402" name="picture 402"/>
          <p:cNvPicPr>
            <a:picLocks noChangeAspect="1"/>
          </p:cNvPicPr>
          <p:nvPr/>
        </p:nvPicPr>
        <p:blipFill>
          <a:blip r:embed="rId4"/>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5"/>
          <a:stretch>
            <a:fillRect/>
          </a:stretch>
        </p:blipFill>
        <p:spPr>
          <a:xfrm>
            <a:off x="9751060" y="0"/>
            <a:ext cx="2440940" cy="182753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 name="textbox 404"/>
          <p:cNvSpPr/>
          <p:nvPr/>
        </p:nvSpPr>
        <p:spPr>
          <a:xfrm>
            <a:off x="2458796" y="3762612"/>
            <a:ext cx="7597140" cy="1672589"/>
          </a:xfrm>
          <a:prstGeom prst="rect">
            <a:avLst/>
          </a:prstGeom>
          <a:noFill/>
          <a:ln w="0" cap="flat">
            <a:noFill/>
            <a:prstDash val="solid"/>
            <a:miter lim="0"/>
          </a:ln>
        </p:spPr>
        <p:txBody>
          <a:bodyPr vert="horz" wrap="square" lIns="0" tIns="0" rIns="0" bIns="0"/>
          <a:lstStyle/>
          <a:p>
            <a:pPr algn="l" rtl="0" eaLnBrk="0">
              <a:lnSpc>
                <a:spcPct val="95000"/>
              </a:lnSpc>
            </a:pPr>
            <a:endParaRPr sz="100" dirty="0">
              <a:latin typeface="Arial" panose="020B0604020202090204"/>
              <a:ea typeface="Arial" panose="020B0604020202090204"/>
              <a:cs typeface="Arial" panose="020B0604020202090204"/>
            </a:endParaRPr>
          </a:p>
          <a:p>
            <a:pPr marL="12700" indent="4445" algn="l" rtl="0" eaLnBrk="0">
              <a:lnSpc>
                <a:spcPct val="92000"/>
              </a:lnSpc>
            </a:pPr>
            <a:r>
              <a:rPr sz="2800" kern="0" spc="0" dirty="0">
                <a:solidFill>
                  <a:srgbClr val="000000">
                    <a:alpha val="100000"/>
                  </a:srgbClr>
                </a:solidFill>
                <a:latin typeface="Microsoft Sans Serif" panose="020B0604020202020204" charset="0"/>
                <a:ea typeface="Arial" panose="020B0604020202090204"/>
                <a:cs typeface="Microsoft Sans Serif" panose="020B0604020202020204" charset="0"/>
              </a:rPr>
              <a:t>•</a:t>
            </a:r>
            <a:r>
              <a:rPr sz="2800" b="1" kern="0" spc="0" dirty="0">
                <a:solidFill>
                  <a:srgbClr val="000000">
                    <a:alpha val="100000"/>
                  </a:srgbClr>
                </a:solidFill>
                <a:latin typeface="Microsoft Sans Serif" panose="020B0604020202020204" charset="0"/>
                <a:ea typeface="Calibri" panose="020F0502020204030204"/>
                <a:cs typeface="Microsoft Sans Serif" panose="020B0604020202020204" charset="0"/>
              </a:rPr>
              <a:t>Brodmann4</a:t>
            </a:r>
            <a:r>
              <a:rPr sz="2800" b="1" kern="0" spc="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区：初级运动皮层，中央前回（</a:t>
            </a:r>
            <a:r>
              <a:rPr sz="2800" b="1" kern="0" spc="-1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中央 </a:t>
            </a:r>
            <a:r>
              <a:rPr sz="2800" b="1" kern="0" spc="-6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沟前，</a:t>
            </a:r>
            <a:r>
              <a:rPr sz="2800" b="1" kern="0" spc="26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a:t>
            </a:r>
            <a:r>
              <a:rPr sz="2800" b="1" kern="0" spc="-6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额叶后部</a:t>
            </a:r>
            <a:r>
              <a:rPr sz="2800" b="1" kern="0" spc="1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a:t>
            </a:r>
            <a:r>
              <a:rPr sz="2800" b="1" kern="0" spc="-6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负责意向性运动的执</a:t>
            </a:r>
            <a:r>
              <a:rPr sz="2800" b="1" kern="0" spc="-7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行。</a:t>
            </a:r>
            <a:endParaRPr sz="2800" dirty="0">
              <a:latin typeface="Microsoft Sans Serif" panose="020B0604020202020204" charset="0"/>
              <a:ea typeface="Microsoft JhengHei" panose="020B0604030504040204" charset="-120"/>
              <a:cs typeface="Microsoft Sans Serif" panose="020B0604020202020204" charset="0"/>
            </a:endParaRPr>
          </a:p>
          <a:p>
            <a:pPr marL="16510" indent="635" algn="l" rtl="0" eaLnBrk="0">
              <a:lnSpc>
                <a:spcPct val="93000"/>
              </a:lnSpc>
              <a:spcBef>
                <a:spcPts val="525"/>
              </a:spcBef>
            </a:pPr>
            <a:r>
              <a:rPr sz="2800" kern="0" spc="-30" dirty="0">
                <a:solidFill>
                  <a:srgbClr val="000000">
                    <a:alpha val="100000"/>
                  </a:srgbClr>
                </a:solidFill>
                <a:latin typeface="Microsoft Sans Serif" panose="020B0604020202020204" charset="0"/>
                <a:ea typeface="Arial" panose="020B0604020202090204"/>
                <a:cs typeface="Microsoft Sans Serif" panose="020B0604020202020204" charset="0"/>
              </a:rPr>
              <a:t>•</a:t>
            </a:r>
            <a:r>
              <a:rPr sz="2800" b="1" kern="0" spc="-30" dirty="0">
                <a:solidFill>
                  <a:srgbClr val="000000">
                    <a:alpha val="100000"/>
                  </a:srgbClr>
                </a:solidFill>
                <a:latin typeface="Microsoft Sans Serif" panose="020B0604020202020204" charset="0"/>
                <a:ea typeface="Calibri" panose="020F0502020204030204"/>
                <a:cs typeface="Microsoft Sans Serif" panose="020B0604020202020204" charset="0"/>
              </a:rPr>
              <a:t>Brodmann6</a:t>
            </a:r>
            <a:r>
              <a:rPr sz="2800" b="1" kern="0" spc="-3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区：前运动皮层，</a:t>
            </a:r>
            <a:r>
              <a:rPr sz="2800" b="1" kern="0" spc="24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a:t>
            </a:r>
            <a:r>
              <a:rPr sz="2800" b="1" kern="0" spc="-3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在</a:t>
            </a:r>
            <a:r>
              <a:rPr sz="2800" b="1" kern="0" spc="-4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初级运动皮层前</a:t>
            </a:r>
            <a:r>
              <a:rPr sz="2800" b="1" kern="0" spc="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a:t>
            </a:r>
            <a:r>
              <a:rPr sz="2800" b="1" kern="0" spc="-7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部，</a:t>
            </a:r>
            <a:r>
              <a:rPr sz="2800" b="1" kern="0" spc="29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a:t>
            </a:r>
            <a:r>
              <a:rPr sz="2800" b="1" kern="0" spc="-7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参与意向性运动的计划和执行。</a:t>
            </a:r>
            <a:endParaRPr sz="2800" dirty="0">
              <a:latin typeface="Microsoft Sans Serif" panose="020B0604020202020204" charset="0"/>
              <a:ea typeface="Microsoft JhengHei" panose="020B0604030504040204" charset="-120"/>
              <a:cs typeface="Microsoft Sans Serif" panose="020B0604020202020204" charset="0"/>
            </a:endParaRPr>
          </a:p>
        </p:txBody>
      </p:sp>
      <p:pic>
        <p:nvPicPr>
          <p:cNvPr id="406" name="picture 406"/>
          <p:cNvPicPr>
            <a:picLocks noChangeAspect="1"/>
          </p:cNvPicPr>
          <p:nvPr/>
        </p:nvPicPr>
        <p:blipFill>
          <a:blip r:embed="rId1"/>
          <a:stretch>
            <a:fillRect/>
          </a:stretch>
        </p:blipFill>
        <p:spPr>
          <a:xfrm rot="21600000">
            <a:off x="6292850" y="462026"/>
            <a:ext cx="3744848" cy="2803525"/>
          </a:xfrm>
          <a:prstGeom prst="rect">
            <a:avLst/>
          </a:prstGeom>
        </p:spPr>
      </p:pic>
      <p:pic>
        <p:nvPicPr>
          <p:cNvPr id="408" name="picture 408"/>
          <p:cNvPicPr>
            <a:picLocks noChangeAspect="1"/>
          </p:cNvPicPr>
          <p:nvPr/>
        </p:nvPicPr>
        <p:blipFill>
          <a:blip r:embed="rId2"/>
          <a:stretch>
            <a:fillRect/>
          </a:stretch>
        </p:blipFill>
        <p:spPr>
          <a:xfrm rot="21600000">
            <a:off x="2452751" y="460375"/>
            <a:ext cx="3627373" cy="2822575"/>
          </a:xfrm>
          <a:prstGeom prst="rect">
            <a:avLst/>
          </a:prstGeom>
        </p:spPr>
      </p:pic>
      <p:pic>
        <p:nvPicPr>
          <p:cNvPr id="410" name="picture 410"/>
          <p:cNvPicPr>
            <a:picLocks noChangeAspect="1"/>
          </p:cNvPicPr>
          <p:nvPr/>
        </p:nvPicPr>
        <p:blipFill>
          <a:blip r:embed="rId3"/>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4"/>
          <a:stretch>
            <a:fillRect/>
          </a:stretch>
        </p:blipFill>
        <p:spPr>
          <a:xfrm>
            <a:off x="9751060" y="0"/>
            <a:ext cx="2440940" cy="182753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 name="textbox 412"/>
          <p:cNvSpPr/>
          <p:nvPr/>
        </p:nvSpPr>
        <p:spPr>
          <a:xfrm>
            <a:off x="2130418" y="3652503"/>
            <a:ext cx="7953375" cy="2103120"/>
          </a:xfrm>
          <a:prstGeom prst="rect">
            <a:avLst/>
          </a:prstGeom>
          <a:noFill/>
          <a:ln w="0" cap="flat">
            <a:noFill/>
            <a:prstDash val="solid"/>
            <a:miter lim="0"/>
          </a:ln>
        </p:spPr>
        <p:txBody>
          <a:bodyPr vert="horz" wrap="square" lIns="0" tIns="0" rIns="0" bIns="0"/>
          <a:lstStyle/>
          <a:p>
            <a:pPr algn="l" rtl="0" eaLnBrk="0">
              <a:lnSpc>
                <a:spcPct val="60000"/>
              </a:lnSpc>
            </a:pPr>
            <a:endParaRPr sz="100" dirty="0">
              <a:latin typeface="Microsoft Sans Serif" panose="020B0604020202020204" charset="0"/>
              <a:ea typeface="Arial" panose="020B0604020202090204"/>
              <a:cs typeface="Microsoft Sans Serif" panose="020B0604020202020204" charset="0"/>
            </a:endParaRPr>
          </a:p>
          <a:p>
            <a:pPr marL="12700" indent="-635" algn="l" rtl="0" eaLnBrk="0">
              <a:lnSpc>
                <a:spcPct val="95000"/>
              </a:lnSpc>
            </a:pPr>
            <a:r>
              <a:rPr sz="2800" kern="0" spc="10" dirty="0">
                <a:solidFill>
                  <a:srgbClr val="000000">
                    <a:alpha val="100000"/>
                  </a:srgbClr>
                </a:solidFill>
                <a:latin typeface="Microsoft Sans Serif" panose="020B0604020202020204" charset="0"/>
                <a:ea typeface="Arial" panose="020B0604020202090204"/>
                <a:cs typeface="Microsoft Sans Serif" panose="020B0604020202020204" charset="0"/>
              </a:rPr>
              <a:t>•</a:t>
            </a:r>
            <a:r>
              <a:rPr sz="2800" b="1" kern="0" spc="0" dirty="0">
                <a:solidFill>
                  <a:srgbClr val="000000">
                    <a:alpha val="100000"/>
                  </a:srgbClr>
                </a:solidFill>
                <a:latin typeface="Microsoft Sans Serif" panose="020B0604020202020204" charset="0"/>
                <a:ea typeface="Calibri" panose="020F0502020204030204"/>
                <a:cs typeface="Microsoft Sans Serif" panose="020B0604020202020204" charset="0"/>
              </a:rPr>
              <a:t>Brodmann</a:t>
            </a:r>
            <a:r>
              <a:rPr sz="2800" b="1" kern="0" spc="10" dirty="0">
                <a:solidFill>
                  <a:srgbClr val="000000">
                    <a:alpha val="100000"/>
                  </a:srgbClr>
                </a:solidFill>
                <a:latin typeface="Microsoft Sans Serif" panose="020B0604020202020204" charset="0"/>
                <a:ea typeface="Calibri" panose="020F0502020204030204"/>
                <a:cs typeface="Microsoft Sans Serif" panose="020B0604020202020204" charset="0"/>
              </a:rPr>
              <a:t>5</a:t>
            </a:r>
            <a:r>
              <a:rPr sz="2800" b="1" kern="0" spc="1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区：体感联合皮层，顶上小</a:t>
            </a:r>
            <a:r>
              <a:rPr sz="2800" b="1" kern="0" spc="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叶，位于初 </a:t>
            </a:r>
            <a:r>
              <a:rPr sz="2800" b="1" kern="0" spc="1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级体感皮层后部，为目标导向性行为提供空间参照</a:t>
            </a:r>
            <a:r>
              <a:rPr sz="2800" b="1" kern="0" spc="2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a:t>
            </a:r>
            <a:r>
              <a:rPr sz="2800" b="1" kern="0" spc="-14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系。</a:t>
            </a:r>
            <a:endParaRPr sz="2800" dirty="0">
              <a:latin typeface="Microsoft Sans Serif" panose="020B0604020202020204" charset="0"/>
              <a:ea typeface="Microsoft JhengHei" panose="020B0604030504040204" charset="-120"/>
              <a:cs typeface="Microsoft Sans Serif" panose="020B0604020202020204" charset="0"/>
            </a:endParaRPr>
          </a:p>
          <a:p>
            <a:pPr marL="74930" indent="-62865" algn="l" rtl="0" eaLnBrk="0">
              <a:lnSpc>
                <a:spcPct val="93000"/>
              </a:lnSpc>
              <a:spcBef>
                <a:spcPts val="560"/>
              </a:spcBef>
            </a:pPr>
            <a:r>
              <a:rPr sz="2800" kern="0" spc="-30" dirty="0">
                <a:solidFill>
                  <a:srgbClr val="000000">
                    <a:alpha val="100000"/>
                  </a:srgbClr>
                </a:solidFill>
                <a:latin typeface="Microsoft Sans Serif" panose="020B0604020202020204" charset="0"/>
                <a:ea typeface="Arial" panose="020B0604020202090204"/>
                <a:cs typeface="Microsoft Sans Serif" panose="020B0604020202020204" charset="0"/>
              </a:rPr>
              <a:t>•</a:t>
            </a:r>
            <a:r>
              <a:rPr sz="2800" b="1" kern="0" spc="-30" dirty="0">
                <a:solidFill>
                  <a:srgbClr val="000000">
                    <a:alpha val="100000"/>
                  </a:srgbClr>
                </a:solidFill>
                <a:latin typeface="Microsoft Sans Serif" panose="020B0604020202020204" charset="0"/>
                <a:ea typeface="Calibri" panose="020F0502020204030204"/>
                <a:cs typeface="Microsoft Sans Serif" panose="020B0604020202020204" charset="0"/>
              </a:rPr>
              <a:t>Brodmann7</a:t>
            </a:r>
            <a:r>
              <a:rPr sz="2800" b="1" kern="0" spc="-3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区：体感联合皮层，顶上小叶</a:t>
            </a:r>
            <a:r>
              <a:rPr sz="2800" b="1" kern="0" spc="-4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后部，</a:t>
            </a:r>
            <a:r>
              <a:rPr sz="2800" b="1" kern="0" spc="29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a:t>
            </a:r>
            <a:r>
              <a:rPr sz="2800" b="1" kern="0" spc="-4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为</a:t>
            </a:r>
            <a:r>
              <a:rPr sz="2800" b="1" kern="0" spc="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a:t>
            </a:r>
            <a:r>
              <a:rPr sz="2800" b="1" kern="0" spc="-4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目标导向性行为提供空间参照系。</a:t>
            </a:r>
            <a:endParaRPr sz="2800" dirty="0">
              <a:latin typeface="Microsoft Sans Serif" panose="020B0604020202020204" charset="0"/>
              <a:ea typeface="Microsoft JhengHei" panose="020B0604030504040204" charset="-120"/>
              <a:cs typeface="Microsoft Sans Serif" panose="020B0604020202020204" charset="0"/>
            </a:endParaRPr>
          </a:p>
        </p:txBody>
      </p:sp>
      <p:pic>
        <p:nvPicPr>
          <p:cNvPr id="414" name="picture 414"/>
          <p:cNvPicPr>
            <a:picLocks noChangeAspect="1"/>
          </p:cNvPicPr>
          <p:nvPr/>
        </p:nvPicPr>
        <p:blipFill>
          <a:blip r:embed="rId1"/>
          <a:stretch>
            <a:fillRect/>
          </a:stretch>
        </p:blipFill>
        <p:spPr>
          <a:xfrm rot="21600000">
            <a:off x="6099175" y="541401"/>
            <a:ext cx="3768725" cy="2782823"/>
          </a:xfrm>
          <a:prstGeom prst="rect">
            <a:avLst/>
          </a:prstGeom>
        </p:spPr>
      </p:pic>
      <p:pic>
        <p:nvPicPr>
          <p:cNvPr id="416" name="picture 416"/>
          <p:cNvPicPr>
            <a:picLocks noChangeAspect="1"/>
          </p:cNvPicPr>
          <p:nvPr/>
        </p:nvPicPr>
        <p:blipFill>
          <a:blip r:embed="rId2"/>
          <a:stretch>
            <a:fillRect/>
          </a:stretch>
        </p:blipFill>
        <p:spPr>
          <a:xfrm rot="21600000">
            <a:off x="2233676" y="530097"/>
            <a:ext cx="3643248" cy="2795651"/>
          </a:xfrm>
          <a:prstGeom prst="rect">
            <a:avLst/>
          </a:prstGeom>
        </p:spPr>
      </p:pic>
      <p:pic>
        <p:nvPicPr>
          <p:cNvPr id="418" name="picture 418"/>
          <p:cNvPicPr>
            <a:picLocks noChangeAspect="1"/>
          </p:cNvPicPr>
          <p:nvPr/>
        </p:nvPicPr>
        <p:blipFill>
          <a:blip r:embed="rId3"/>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4"/>
          <a:stretch>
            <a:fillRect/>
          </a:stretch>
        </p:blipFill>
        <p:spPr>
          <a:xfrm>
            <a:off x="9751060" y="0"/>
            <a:ext cx="2440940" cy="182753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 name="textbox 420"/>
          <p:cNvSpPr/>
          <p:nvPr/>
        </p:nvSpPr>
        <p:spPr>
          <a:xfrm>
            <a:off x="2400249" y="3703437"/>
            <a:ext cx="7592059" cy="2102485"/>
          </a:xfrm>
          <a:prstGeom prst="rect">
            <a:avLst/>
          </a:prstGeom>
          <a:noFill/>
          <a:ln w="0" cap="flat">
            <a:noFill/>
            <a:prstDash val="solid"/>
            <a:miter lim="0"/>
          </a:ln>
        </p:spPr>
        <p:txBody>
          <a:bodyPr vert="horz" wrap="square" lIns="0" tIns="0" rIns="0" bIns="0"/>
          <a:lstStyle/>
          <a:p>
            <a:pPr algn="l" rtl="0" eaLnBrk="0">
              <a:lnSpc>
                <a:spcPct val="58000"/>
              </a:lnSpc>
            </a:pPr>
            <a:endParaRPr sz="100" dirty="0">
              <a:latin typeface="Microsoft Sans Serif" panose="020B0604020202020204" charset="0"/>
              <a:ea typeface="Arial" panose="020B0604020202090204"/>
              <a:cs typeface="Microsoft Sans Serif" panose="020B0604020202020204" charset="0"/>
            </a:endParaRPr>
          </a:p>
          <a:p>
            <a:pPr marL="13970" indent="3175" algn="l" rtl="0" eaLnBrk="0">
              <a:lnSpc>
                <a:spcPct val="95000"/>
              </a:lnSpc>
            </a:pPr>
            <a:r>
              <a:rPr sz="2800" kern="0" spc="0" dirty="0">
                <a:solidFill>
                  <a:srgbClr val="000000">
                    <a:alpha val="100000"/>
                  </a:srgbClr>
                </a:solidFill>
                <a:latin typeface="Microsoft Sans Serif" panose="020B0604020202020204" charset="0"/>
                <a:ea typeface="Arial" panose="020B0604020202090204"/>
                <a:cs typeface="Microsoft Sans Serif" panose="020B0604020202020204" charset="0"/>
              </a:rPr>
              <a:t>•</a:t>
            </a:r>
            <a:r>
              <a:rPr sz="2800" b="1" kern="0" spc="0" dirty="0">
                <a:solidFill>
                  <a:srgbClr val="000000">
                    <a:alpha val="100000"/>
                  </a:srgbClr>
                </a:solidFill>
                <a:latin typeface="Microsoft Sans Serif" panose="020B0604020202020204" charset="0"/>
                <a:ea typeface="Calibri" panose="020F0502020204030204"/>
                <a:cs typeface="Microsoft Sans Serif" panose="020B0604020202020204" charset="0"/>
              </a:rPr>
              <a:t>Brodmann8</a:t>
            </a:r>
            <a:r>
              <a:rPr sz="2800" b="1" kern="0" spc="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区：背外侧前额叶运动皮层，包含额</a:t>
            </a:r>
            <a:r>
              <a:rPr sz="2800" b="1" kern="0" spc="5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a:t>
            </a:r>
            <a:r>
              <a:rPr sz="2800" b="1" kern="0" spc="3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叶眼区</a:t>
            </a:r>
            <a:r>
              <a:rPr sz="2800" b="1" kern="0" spc="-17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a:t>
            </a:r>
            <a:r>
              <a:rPr sz="2800" b="1" kern="0" spc="3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同上丘一起）参与眼睛扫视运动的控</a:t>
            </a:r>
            <a:r>
              <a:rPr sz="2800" b="1" kern="0" spc="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a:t>
            </a:r>
            <a:r>
              <a:rPr sz="2800" b="1" kern="0" spc="-13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制。</a:t>
            </a:r>
            <a:endParaRPr sz="2800" dirty="0">
              <a:latin typeface="Microsoft Sans Serif" panose="020B0604020202020204" charset="0"/>
              <a:ea typeface="Microsoft JhengHei" panose="020B0604030504040204" charset="-120"/>
              <a:cs typeface="Microsoft Sans Serif" panose="020B0604020202020204" charset="0"/>
            </a:endParaRPr>
          </a:p>
          <a:p>
            <a:pPr marL="12700" indent="4445" algn="l" rtl="0" eaLnBrk="0">
              <a:lnSpc>
                <a:spcPct val="93000"/>
              </a:lnSpc>
              <a:spcBef>
                <a:spcPts val="560"/>
              </a:spcBef>
            </a:pPr>
            <a:r>
              <a:rPr sz="2800" kern="0" spc="0" dirty="0">
                <a:solidFill>
                  <a:srgbClr val="000000">
                    <a:alpha val="100000"/>
                  </a:srgbClr>
                </a:solidFill>
                <a:latin typeface="Microsoft Sans Serif" panose="020B0604020202020204" charset="0"/>
                <a:ea typeface="Arial" panose="020B0604020202090204"/>
                <a:cs typeface="Microsoft Sans Serif" panose="020B0604020202020204" charset="0"/>
              </a:rPr>
              <a:t>•</a:t>
            </a:r>
            <a:r>
              <a:rPr sz="2800" b="1" kern="0" spc="0" dirty="0">
                <a:solidFill>
                  <a:srgbClr val="000000">
                    <a:alpha val="100000"/>
                  </a:srgbClr>
                </a:solidFill>
                <a:latin typeface="Microsoft Sans Serif" panose="020B0604020202020204" charset="0"/>
                <a:ea typeface="Calibri" panose="020F0502020204030204"/>
                <a:cs typeface="Microsoft Sans Serif" panose="020B0604020202020204" charset="0"/>
              </a:rPr>
              <a:t>Brodmann9</a:t>
            </a:r>
            <a:r>
              <a:rPr sz="2800" b="1" kern="0" spc="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区：背外侧前额叶</a:t>
            </a:r>
            <a:r>
              <a:rPr sz="2800" b="1" kern="0" spc="-1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联合皮层，参与前</a:t>
            </a:r>
            <a:r>
              <a:rPr sz="2800" b="1" kern="0" spc="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额叶皮质网络控制执行功能。（书写中枢）</a:t>
            </a:r>
            <a:endParaRPr sz="2800" dirty="0">
              <a:latin typeface="Microsoft Sans Serif" panose="020B0604020202020204" charset="0"/>
              <a:ea typeface="Microsoft JhengHei" panose="020B0604030504040204" charset="-120"/>
              <a:cs typeface="Microsoft Sans Serif" panose="020B0604020202020204" charset="0"/>
            </a:endParaRPr>
          </a:p>
        </p:txBody>
      </p:sp>
      <p:pic>
        <p:nvPicPr>
          <p:cNvPr id="422" name="picture 422"/>
          <p:cNvPicPr>
            <a:picLocks noChangeAspect="1"/>
          </p:cNvPicPr>
          <p:nvPr/>
        </p:nvPicPr>
        <p:blipFill>
          <a:blip r:embed="rId1"/>
          <a:stretch>
            <a:fillRect/>
          </a:stretch>
        </p:blipFill>
        <p:spPr>
          <a:xfrm rot="21600000">
            <a:off x="6299200" y="647700"/>
            <a:ext cx="3746500" cy="2646426"/>
          </a:xfrm>
          <a:prstGeom prst="rect">
            <a:avLst/>
          </a:prstGeom>
        </p:spPr>
      </p:pic>
      <p:pic>
        <p:nvPicPr>
          <p:cNvPr id="424" name="picture 424"/>
          <p:cNvPicPr>
            <a:picLocks noChangeAspect="1"/>
          </p:cNvPicPr>
          <p:nvPr/>
        </p:nvPicPr>
        <p:blipFill>
          <a:blip r:embed="rId2"/>
          <a:stretch>
            <a:fillRect/>
          </a:stretch>
        </p:blipFill>
        <p:spPr>
          <a:xfrm rot="21600000">
            <a:off x="2424176" y="643001"/>
            <a:ext cx="3590925" cy="2651125"/>
          </a:xfrm>
          <a:prstGeom prst="rect">
            <a:avLst/>
          </a:prstGeom>
        </p:spPr>
      </p:pic>
      <p:pic>
        <p:nvPicPr>
          <p:cNvPr id="426" name="picture 426"/>
          <p:cNvPicPr>
            <a:picLocks noChangeAspect="1"/>
          </p:cNvPicPr>
          <p:nvPr/>
        </p:nvPicPr>
        <p:blipFill>
          <a:blip r:embed="rId3"/>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4"/>
          <a:stretch>
            <a:fillRect/>
          </a:stretch>
        </p:blipFill>
        <p:spPr>
          <a:xfrm>
            <a:off x="9751060" y="0"/>
            <a:ext cx="2440940" cy="182753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 name="textbox 428"/>
          <p:cNvSpPr/>
          <p:nvPr/>
        </p:nvSpPr>
        <p:spPr>
          <a:xfrm>
            <a:off x="2181271" y="3349869"/>
            <a:ext cx="7781925" cy="2115820"/>
          </a:xfrm>
          <a:prstGeom prst="rect">
            <a:avLst/>
          </a:prstGeom>
          <a:noFill/>
          <a:ln w="0" cap="flat">
            <a:noFill/>
            <a:prstDash val="solid"/>
            <a:miter lim="0"/>
          </a:ln>
        </p:spPr>
        <p:txBody>
          <a:bodyPr vert="horz" wrap="square" lIns="0" tIns="0" rIns="0" bIns="0"/>
          <a:lstStyle/>
          <a:p>
            <a:pPr algn="l" rtl="0" eaLnBrk="0">
              <a:lnSpc>
                <a:spcPct val="94000"/>
              </a:lnSpc>
            </a:pPr>
            <a:endParaRPr sz="100" dirty="0">
              <a:latin typeface="Arial" panose="020B0604020202090204"/>
              <a:ea typeface="Arial" panose="020B0604020202090204"/>
              <a:cs typeface="Arial" panose="020B0604020202090204"/>
            </a:endParaRPr>
          </a:p>
          <a:p>
            <a:pPr marL="15240" indent="3175" algn="l" rtl="0" eaLnBrk="0">
              <a:lnSpc>
                <a:spcPct val="92000"/>
              </a:lnSpc>
            </a:pPr>
            <a:r>
              <a:rPr sz="2800" kern="0" spc="0" dirty="0">
                <a:solidFill>
                  <a:srgbClr val="000000">
                    <a:alpha val="100000"/>
                  </a:srgbClr>
                </a:solidFill>
                <a:latin typeface="Microsoft Sans Serif" panose="020B0604020202020204" charset="0"/>
                <a:ea typeface="Arial" panose="020B0604020202090204"/>
                <a:cs typeface="Microsoft Sans Serif" panose="020B0604020202020204" charset="0"/>
              </a:rPr>
              <a:t>•</a:t>
            </a:r>
            <a:r>
              <a:rPr sz="2800" b="1" kern="0" spc="0" dirty="0">
                <a:solidFill>
                  <a:srgbClr val="000000">
                    <a:alpha val="100000"/>
                  </a:srgbClr>
                </a:solidFill>
                <a:latin typeface="Microsoft Sans Serif" panose="020B0604020202020204" charset="0"/>
                <a:ea typeface="Calibri" panose="020F0502020204030204"/>
                <a:cs typeface="Microsoft Sans Serif" panose="020B0604020202020204" charset="0"/>
              </a:rPr>
              <a:t>Brodmann10</a:t>
            </a:r>
            <a:r>
              <a:rPr sz="2800" b="1" kern="0" spc="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区：前额叶的额极部，参与前额叶皮</a:t>
            </a:r>
            <a:r>
              <a:rPr sz="2800" b="1" kern="0" spc="7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a:t>
            </a:r>
            <a:r>
              <a:rPr sz="2800" b="1" kern="0" spc="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质网络控制执行功能。</a:t>
            </a:r>
            <a:endParaRPr sz="2800" dirty="0">
              <a:latin typeface="Microsoft Sans Serif" panose="020B0604020202020204" charset="0"/>
              <a:ea typeface="Microsoft JhengHei" panose="020B0604030504040204" charset="-120"/>
              <a:cs typeface="Microsoft Sans Serif" panose="020B0604020202020204" charset="0"/>
            </a:endParaRPr>
          </a:p>
          <a:p>
            <a:pPr marL="20955" indent="-1905" algn="l" rtl="0" eaLnBrk="0">
              <a:lnSpc>
                <a:spcPct val="95000"/>
              </a:lnSpc>
              <a:spcBef>
                <a:spcPts val="535"/>
              </a:spcBef>
            </a:pPr>
            <a:r>
              <a:rPr sz="2800" kern="0" spc="-70" dirty="0">
                <a:solidFill>
                  <a:srgbClr val="000000">
                    <a:alpha val="100000"/>
                  </a:srgbClr>
                </a:solidFill>
                <a:latin typeface="Microsoft Sans Serif" panose="020B0604020202020204" charset="0"/>
                <a:ea typeface="Arial" panose="020B0604020202090204"/>
                <a:cs typeface="Microsoft Sans Serif" panose="020B0604020202020204" charset="0"/>
              </a:rPr>
              <a:t>•</a:t>
            </a:r>
            <a:r>
              <a:rPr sz="2800" b="1" kern="0" spc="-70" dirty="0">
                <a:solidFill>
                  <a:srgbClr val="000000">
                    <a:alpha val="100000"/>
                  </a:srgbClr>
                </a:solidFill>
                <a:latin typeface="Microsoft Sans Serif" panose="020B0604020202020204" charset="0"/>
                <a:ea typeface="Calibri" panose="020F0502020204030204"/>
                <a:cs typeface="Microsoft Sans Serif" panose="020B0604020202020204" charset="0"/>
              </a:rPr>
              <a:t>Brodmann11</a:t>
            </a:r>
            <a:r>
              <a:rPr sz="2800" b="1" kern="0" spc="-7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a:t>
            </a:r>
            <a:r>
              <a:rPr sz="2800" b="1" kern="0" spc="38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a:t>
            </a:r>
            <a:r>
              <a:rPr sz="2800" b="1" kern="0" spc="-70" dirty="0">
                <a:solidFill>
                  <a:srgbClr val="000000">
                    <a:alpha val="100000"/>
                  </a:srgbClr>
                </a:solidFill>
                <a:latin typeface="Microsoft Sans Serif" panose="020B0604020202020204" charset="0"/>
                <a:ea typeface="Calibri" panose="020F0502020204030204"/>
                <a:cs typeface="Microsoft Sans Serif" panose="020B0604020202020204" charset="0"/>
              </a:rPr>
              <a:t>12</a:t>
            </a:r>
            <a:r>
              <a:rPr sz="2800" b="1" kern="0" spc="-7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区：前额叶眶额区联合皮层，</a:t>
            </a:r>
            <a:r>
              <a:rPr sz="2800" b="1" kern="0" spc="24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a:t>
            </a:r>
            <a:r>
              <a:rPr sz="2800" b="1" kern="0" spc="-7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参</a:t>
            </a:r>
            <a:r>
              <a:rPr sz="2800" b="1" kern="0" spc="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与前额叶皮质网络控制个体与社会行为，情绪，</a:t>
            </a:r>
            <a:endParaRPr sz="2800" dirty="0">
              <a:latin typeface="Microsoft Sans Serif" panose="020B0604020202020204" charset="0"/>
              <a:ea typeface="Microsoft JhengHei" panose="020B0604030504040204" charset="-120"/>
              <a:cs typeface="Microsoft Sans Serif" panose="020B0604020202020204" charset="0"/>
            </a:endParaRPr>
          </a:p>
          <a:p>
            <a:pPr marL="12700" algn="l" rtl="0" eaLnBrk="0">
              <a:lnSpc>
                <a:spcPct val="87000"/>
              </a:lnSpc>
              <a:spcBef>
                <a:spcPts val="425"/>
              </a:spcBef>
            </a:pPr>
            <a:r>
              <a:rPr sz="2800" b="1" kern="0" spc="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及决策行为。</a:t>
            </a:r>
            <a:endParaRPr sz="2800" dirty="0">
              <a:latin typeface="Microsoft Sans Serif" panose="020B0604020202020204" charset="0"/>
              <a:ea typeface="Microsoft JhengHei" panose="020B0604030504040204" charset="-120"/>
              <a:cs typeface="Microsoft Sans Serif" panose="020B0604020202020204" charset="0"/>
            </a:endParaRPr>
          </a:p>
        </p:txBody>
      </p:sp>
      <p:pic>
        <p:nvPicPr>
          <p:cNvPr id="430" name="picture 430"/>
          <p:cNvPicPr>
            <a:picLocks noChangeAspect="1"/>
          </p:cNvPicPr>
          <p:nvPr/>
        </p:nvPicPr>
        <p:blipFill>
          <a:blip r:embed="rId1"/>
          <a:stretch>
            <a:fillRect/>
          </a:stretch>
        </p:blipFill>
        <p:spPr>
          <a:xfrm rot="21600000">
            <a:off x="1735201" y="796925"/>
            <a:ext cx="2865373" cy="2135251"/>
          </a:xfrm>
          <a:prstGeom prst="rect">
            <a:avLst/>
          </a:prstGeom>
        </p:spPr>
      </p:pic>
      <p:pic>
        <p:nvPicPr>
          <p:cNvPr id="432" name="picture 432"/>
          <p:cNvPicPr>
            <a:picLocks noChangeAspect="1"/>
          </p:cNvPicPr>
          <p:nvPr/>
        </p:nvPicPr>
        <p:blipFill>
          <a:blip r:embed="rId2"/>
          <a:stretch>
            <a:fillRect/>
          </a:stretch>
        </p:blipFill>
        <p:spPr>
          <a:xfrm rot="21600000">
            <a:off x="7481951" y="798576"/>
            <a:ext cx="2873375" cy="2098675"/>
          </a:xfrm>
          <a:prstGeom prst="rect">
            <a:avLst/>
          </a:prstGeom>
        </p:spPr>
      </p:pic>
      <p:pic>
        <p:nvPicPr>
          <p:cNvPr id="434" name="picture 434"/>
          <p:cNvPicPr>
            <a:picLocks noChangeAspect="1"/>
          </p:cNvPicPr>
          <p:nvPr/>
        </p:nvPicPr>
        <p:blipFill>
          <a:blip r:embed="rId3"/>
          <a:stretch>
            <a:fillRect/>
          </a:stretch>
        </p:blipFill>
        <p:spPr>
          <a:xfrm rot="21600000">
            <a:off x="4665725" y="812800"/>
            <a:ext cx="2714625" cy="2097151"/>
          </a:xfrm>
          <a:prstGeom prst="rect">
            <a:avLst/>
          </a:prstGeom>
        </p:spPr>
      </p:pic>
      <p:pic>
        <p:nvPicPr>
          <p:cNvPr id="436" name="picture 436"/>
          <p:cNvPicPr>
            <a:picLocks noChangeAspect="1"/>
          </p:cNvPicPr>
          <p:nvPr/>
        </p:nvPicPr>
        <p:blipFill>
          <a:blip r:embed="rId4"/>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5"/>
          <a:stretch>
            <a:fillRect/>
          </a:stretch>
        </p:blipFill>
        <p:spPr>
          <a:xfrm>
            <a:off x="9751060" y="0"/>
            <a:ext cx="2440940" cy="182753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 name="textbox 438"/>
          <p:cNvSpPr/>
          <p:nvPr/>
        </p:nvSpPr>
        <p:spPr>
          <a:xfrm>
            <a:off x="2136458" y="4543683"/>
            <a:ext cx="7898130" cy="1439544"/>
          </a:xfrm>
          <a:prstGeom prst="rect">
            <a:avLst/>
          </a:prstGeom>
          <a:noFill/>
          <a:ln w="0" cap="flat">
            <a:noFill/>
            <a:prstDash val="solid"/>
            <a:miter lim="0"/>
          </a:ln>
        </p:spPr>
        <p:txBody>
          <a:bodyPr vert="horz" wrap="square" lIns="0" tIns="0" rIns="0" bIns="0"/>
          <a:lstStyle/>
          <a:p>
            <a:pPr algn="l" rtl="0" eaLnBrk="0">
              <a:lnSpc>
                <a:spcPct val="91000"/>
              </a:lnSpc>
            </a:pPr>
            <a:endParaRPr sz="100" dirty="0">
              <a:latin typeface="Arial" panose="020B0604020202090204"/>
              <a:ea typeface="Arial" panose="020B0604020202090204"/>
              <a:cs typeface="Arial" panose="020B0604020202090204"/>
            </a:endParaRPr>
          </a:p>
          <a:p>
            <a:pPr marL="13335" indent="3810" algn="l" rtl="0" eaLnBrk="0">
              <a:lnSpc>
                <a:spcPct val="93000"/>
              </a:lnSpc>
            </a:pPr>
            <a:r>
              <a:rPr sz="2400" kern="0" spc="10" dirty="0">
                <a:solidFill>
                  <a:srgbClr val="000000">
                    <a:alpha val="100000"/>
                  </a:srgbClr>
                </a:solidFill>
                <a:latin typeface="Microsoft Sans Serif" panose="020B0604020202020204" charset="0"/>
                <a:ea typeface="Arial" panose="020B0604020202090204"/>
                <a:cs typeface="Microsoft Sans Serif" panose="020B0604020202020204" charset="0"/>
              </a:rPr>
              <a:t>•</a:t>
            </a:r>
            <a:r>
              <a:rPr sz="2400" b="1" kern="0" spc="0" dirty="0">
                <a:solidFill>
                  <a:srgbClr val="000000">
                    <a:alpha val="100000"/>
                  </a:srgbClr>
                </a:solidFill>
                <a:latin typeface="Microsoft Sans Serif" panose="020B0604020202020204" charset="0"/>
                <a:ea typeface="Calibri" panose="020F0502020204030204"/>
                <a:cs typeface="Microsoft Sans Serif" panose="020B0604020202020204" charset="0"/>
              </a:rPr>
              <a:t>Brodmann</a:t>
            </a:r>
            <a:r>
              <a:rPr sz="2400" b="1" kern="0" spc="10" dirty="0">
                <a:solidFill>
                  <a:srgbClr val="000000">
                    <a:alpha val="100000"/>
                  </a:srgbClr>
                </a:solidFill>
                <a:latin typeface="Microsoft Sans Serif" panose="020B0604020202020204" charset="0"/>
                <a:ea typeface="Calibri" panose="020F0502020204030204"/>
                <a:cs typeface="Microsoft Sans Serif" panose="020B0604020202020204" charset="0"/>
              </a:rPr>
              <a:t>17</a:t>
            </a:r>
            <a:r>
              <a:rPr sz="2400" b="1" kern="0" spc="1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区：初级视皮层，距状沟附近</a:t>
            </a:r>
            <a:r>
              <a:rPr sz="2400" b="1" kern="0" spc="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（内侧枕叶的舌</a:t>
            </a:r>
            <a:r>
              <a:rPr sz="2400" b="1" kern="0" spc="-1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状回、楔叶</a:t>
            </a:r>
            <a:r>
              <a:rPr sz="2400" b="1" kern="0" spc="8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a:t>
            </a:r>
            <a:r>
              <a:rPr sz="2400" b="1" kern="0" spc="-1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称为纹状皮层</a:t>
            </a:r>
            <a:r>
              <a:rPr sz="2400" b="1" kern="0" spc="-2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。加工视觉信息。</a:t>
            </a:r>
            <a:endParaRPr sz="2400" dirty="0">
              <a:latin typeface="Microsoft Sans Serif" panose="020B0604020202020204" charset="0"/>
              <a:ea typeface="Microsoft JhengHei" panose="020B0604030504040204" charset="-120"/>
              <a:cs typeface="Microsoft Sans Serif" panose="020B0604020202020204" charset="0"/>
            </a:endParaRPr>
          </a:p>
          <a:p>
            <a:pPr marL="12700" indent="5080" algn="l" rtl="0" eaLnBrk="0">
              <a:lnSpc>
                <a:spcPct val="93000"/>
              </a:lnSpc>
              <a:spcBef>
                <a:spcPts val="410"/>
              </a:spcBef>
            </a:pPr>
            <a:r>
              <a:rPr sz="2400" kern="0" spc="-20" dirty="0">
                <a:solidFill>
                  <a:srgbClr val="000000">
                    <a:alpha val="100000"/>
                  </a:srgbClr>
                </a:solidFill>
                <a:latin typeface="Microsoft Sans Serif" panose="020B0604020202020204" charset="0"/>
                <a:ea typeface="Arial" panose="020B0604020202090204"/>
                <a:cs typeface="Microsoft Sans Serif" panose="020B0604020202020204" charset="0"/>
              </a:rPr>
              <a:t>•</a:t>
            </a:r>
            <a:r>
              <a:rPr sz="2400" b="1" kern="0" spc="-20" dirty="0">
                <a:solidFill>
                  <a:srgbClr val="000000">
                    <a:alpha val="100000"/>
                  </a:srgbClr>
                </a:solidFill>
                <a:latin typeface="Microsoft Sans Serif" panose="020B0604020202020204" charset="0"/>
                <a:ea typeface="Calibri" panose="020F0502020204030204"/>
                <a:cs typeface="Microsoft Sans Serif" panose="020B0604020202020204" charset="0"/>
              </a:rPr>
              <a:t>Brodmann18</a:t>
            </a:r>
            <a:r>
              <a:rPr sz="2400" b="1" kern="0" spc="-2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a:t>
            </a:r>
            <a:r>
              <a:rPr sz="2400" b="1" kern="0" spc="27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a:t>
            </a:r>
            <a:r>
              <a:rPr sz="2400" b="1" kern="0" spc="-20" dirty="0">
                <a:solidFill>
                  <a:srgbClr val="000000">
                    <a:alpha val="100000"/>
                  </a:srgbClr>
                </a:solidFill>
                <a:latin typeface="Microsoft Sans Serif" panose="020B0604020202020204" charset="0"/>
                <a:ea typeface="Calibri" panose="020F0502020204030204"/>
                <a:cs typeface="Microsoft Sans Serif" panose="020B0604020202020204" charset="0"/>
              </a:rPr>
              <a:t>19</a:t>
            </a:r>
            <a:r>
              <a:rPr sz="2400" b="1" kern="0" spc="-2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区：视觉联合皮</a:t>
            </a:r>
            <a:r>
              <a:rPr sz="2400" b="1" kern="0" spc="-3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层，枕叶内外部，是包绕</a:t>
            </a:r>
            <a:r>
              <a:rPr sz="2400" b="1" kern="0" spc="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初级视皮层的纹外视皮层。加</a:t>
            </a:r>
            <a:r>
              <a:rPr sz="2400" b="1" kern="0" spc="-1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工视觉信息。</a:t>
            </a:r>
            <a:endParaRPr sz="2400" dirty="0">
              <a:latin typeface="Microsoft Sans Serif" panose="020B0604020202020204" charset="0"/>
              <a:ea typeface="Microsoft JhengHei" panose="020B0604030504040204" charset="-120"/>
              <a:cs typeface="Microsoft Sans Serif" panose="020B0604020202020204" charset="0"/>
            </a:endParaRPr>
          </a:p>
        </p:txBody>
      </p:sp>
      <p:pic>
        <p:nvPicPr>
          <p:cNvPr id="440" name="picture 440"/>
          <p:cNvPicPr>
            <a:picLocks noChangeAspect="1"/>
          </p:cNvPicPr>
          <p:nvPr/>
        </p:nvPicPr>
        <p:blipFill>
          <a:blip r:embed="rId1"/>
          <a:stretch>
            <a:fillRect/>
          </a:stretch>
        </p:blipFill>
        <p:spPr>
          <a:xfrm rot="21600000">
            <a:off x="4806950" y="188976"/>
            <a:ext cx="2632075" cy="4049648"/>
          </a:xfrm>
          <a:prstGeom prst="rect">
            <a:avLst/>
          </a:prstGeom>
        </p:spPr>
      </p:pic>
      <p:pic>
        <p:nvPicPr>
          <p:cNvPr id="442" name="picture 442"/>
          <p:cNvPicPr>
            <a:picLocks noChangeAspect="1"/>
          </p:cNvPicPr>
          <p:nvPr/>
        </p:nvPicPr>
        <p:blipFill>
          <a:blip r:embed="rId2"/>
          <a:stretch>
            <a:fillRect/>
          </a:stretch>
        </p:blipFill>
        <p:spPr>
          <a:xfrm rot="21600000">
            <a:off x="7566025" y="203200"/>
            <a:ext cx="2652776" cy="4005326"/>
          </a:xfrm>
          <a:prstGeom prst="rect">
            <a:avLst/>
          </a:prstGeom>
        </p:spPr>
      </p:pic>
      <p:pic>
        <p:nvPicPr>
          <p:cNvPr id="444" name="picture 444"/>
          <p:cNvPicPr>
            <a:picLocks noChangeAspect="1"/>
          </p:cNvPicPr>
          <p:nvPr/>
        </p:nvPicPr>
        <p:blipFill>
          <a:blip r:embed="rId3"/>
          <a:stretch>
            <a:fillRect/>
          </a:stretch>
        </p:blipFill>
        <p:spPr>
          <a:xfrm rot="21600000">
            <a:off x="2074926" y="206375"/>
            <a:ext cx="2641600" cy="4018026"/>
          </a:xfrm>
          <a:prstGeom prst="rect">
            <a:avLst/>
          </a:prstGeom>
        </p:spPr>
      </p:pic>
      <p:pic>
        <p:nvPicPr>
          <p:cNvPr id="446" name="picture 446"/>
          <p:cNvPicPr>
            <a:picLocks noChangeAspect="1"/>
          </p:cNvPicPr>
          <p:nvPr/>
        </p:nvPicPr>
        <p:blipFill>
          <a:blip r:embed="rId4"/>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5"/>
          <a:stretch>
            <a:fillRect/>
          </a:stretch>
        </p:blipFill>
        <p:spPr>
          <a:xfrm>
            <a:off x="9751060" y="0"/>
            <a:ext cx="2440940" cy="182753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 name="textbox 448"/>
          <p:cNvSpPr/>
          <p:nvPr/>
        </p:nvSpPr>
        <p:spPr>
          <a:xfrm>
            <a:off x="2169859" y="4039090"/>
            <a:ext cx="7780019" cy="1672589"/>
          </a:xfrm>
          <a:prstGeom prst="rect">
            <a:avLst/>
          </a:prstGeom>
          <a:noFill/>
          <a:ln w="0" cap="flat">
            <a:noFill/>
            <a:prstDash val="solid"/>
            <a:miter lim="0"/>
          </a:ln>
        </p:spPr>
        <p:txBody>
          <a:bodyPr vert="horz" wrap="square" lIns="0" tIns="0" rIns="0" bIns="0"/>
          <a:lstStyle/>
          <a:p>
            <a:pPr algn="l" rtl="0" eaLnBrk="0">
              <a:lnSpc>
                <a:spcPct val="44000"/>
              </a:lnSpc>
            </a:pPr>
            <a:endParaRPr sz="100" dirty="0">
              <a:latin typeface="Microsoft Sans Serif" panose="020B0604020202020204" charset="0"/>
              <a:ea typeface="Arial" panose="020B0604020202090204"/>
              <a:cs typeface="Microsoft Sans Serif" panose="020B0604020202020204" charset="0"/>
            </a:endParaRPr>
          </a:p>
          <a:p>
            <a:pPr marL="15240" indent="1905" algn="l" rtl="0" eaLnBrk="0">
              <a:lnSpc>
                <a:spcPct val="94000"/>
              </a:lnSpc>
            </a:pPr>
            <a:r>
              <a:rPr sz="2800" kern="0" spc="-20" dirty="0">
                <a:solidFill>
                  <a:srgbClr val="000000">
                    <a:alpha val="100000"/>
                  </a:srgbClr>
                </a:solidFill>
                <a:latin typeface="Microsoft Sans Serif" panose="020B0604020202020204" charset="0"/>
                <a:ea typeface="Arial" panose="020B0604020202090204"/>
                <a:cs typeface="Microsoft Sans Serif" panose="020B0604020202020204" charset="0"/>
              </a:rPr>
              <a:t>•</a:t>
            </a:r>
            <a:r>
              <a:rPr sz="2800" b="1" kern="0" spc="-20" dirty="0">
                <a:solidFill>
                  <a:srgbClr val="000000">
                    <a:alpha val="100000"/>
                  </a:srgbClr>
                </a:solidFill>
                <a:latin typeface="Microsoft Sans Serif" panose="020B0604020202020204" charset="0"/>
                <a:ea typeface="Calibri" panose="020F0502020204030204"/>
                <a:cs typeface="Microsoft Sans Serif" panose="020B0604020202020204" charset="0"/>
              </a:rPr>
              <a:t>Brodmann20</a:t>
            </a:r>
            <a:r>
              <a:rPr sz="2800" b="1" kern="0" spc="-2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区：颞下回联合皮</a:t>
            </a:r>
            <a:r>
              <a:rPr sz="2800" b="1" kern="0" spc="-3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层（腹侧颞叶）。</a:t>
            </a:r>
            <a:r>
              <a:rPr sz="2800" b="1" kern="0" spc="-1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参与视觉形状的分析以及物体表征的形成。</a:t>
            </a:r>
            <a:endParaRPr sz="2800" dirty="0">
              <a:latin typeface="Microsoft Sans Serif" panose="020B0604020202020204" charset="0"/>
              <a:ea typeface="Microsoft JhengHei" panose="020B0604030504040204" charset="-120"/>
              <a:cs typeface="Microsoft Sans Serif" panose="020B0604020202020204" charset="0"/>
            </a:endParaRPr>
          </a:p>
          <a:p>
            <a:pPr marL="12700" indent="4445" algn="l" rtl="0" eaLnBrk="0">
              <a:lnSpc>
                <a:spcPct val="93000"/>
              </a:lnSpc>
              <a:spcBef>
                <a:spcPts val="450"/>
              </a:spcBef>
            </a:pPr>
            <a:r>
              <a:rPr sz="2800" kern="0" spc="10" dirty="0">
                <a:solidFill>
                  <a:srgbClr val="000000">
                    <a:alpha val="100000"/>
                  </a:srgbClr>
                </a:solidFill>
                <a:latin typeface="Microsoft Sans Serif" panose="020B0604020202020204" charset="0"/>
                <a:ea typeface="Arial" panose="020B0604020202090204"/>
                <a:cs typeface="Microsoft Sans Serif" panose="020B0604020202020204" charset="0"/>
              </a:rPr>
              <a:t>•</a:t>
            </a:r>
            <a:r>
              <a:rPr sz="2800" b="1" kern="0" spc="0" dirty="0">
                <a:solidFill>
                  <a:srgbClr val="000000">
                    <a:alpha val="100000"/>
                  </a:srgbClr>
                </a:solidFill>
                <a:latin typeface="Microsoft Sans Serif" panose="020B0604020202020204" charset="0"/>
                <a:ea typeface="Calibri" panose="020F0502020204030204"/>
                <a:cs typeface="Microsoft Sans Serif" panose="020B0604020202020204" charset="0"/>
              </a:rPr>
              <a:t>Brodmann</a:t>
            </a:r>
            <a:r>
              <a:rPr sz="2800" b="1" kern="0" spc="10" dirty="0">
                <a:solidFill>
                  <a:srgbClr val="000000">
                    <a:alpha val="100000"/>
                  </a:srgbClr>
                </a:solidFill>
                <a:latin typeface="Microsoft Sans Serif" panose="020B0604020202020204" charset="0"/>
                <a:ea typeface="Calibri" panose="020F0502020204030204"/>
                <a:cs typeface="Microsoft Sans Serif" panose="020B0604020202020204" charset="0"/>
              </a:rPr>
              <a:t>21</a:t>
            </a:r>
            <a:r>
              <a:rPr sz="2800" b="1" kern="0" spc="1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区：颞中回联合皮</a:t>
            </a:r>
            <a:r>
              <a:rPr sz="2800" b="1" kern="0" spc="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层。参与与物体形 </a:t>
            </a:r>
            <a:r>
              <a:rPr sz="2800" b="1" kern="0" spc="1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状以及运动的视觉信号的分析</a:t>
            </a:r>
            <a:r>
              <a:rPr sz="2800" b="1" kern="0" spc="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a:t>
            </a:r>
            <a:endParaRPr sz="2800" dirty="0">
              <a:latin typeface="Microsoft Sans Serif" panose="020B0604020202020204" charset="0"/>
              <a:ea typeface="Microsoft JhengHei" panose="020B0604030504040204" charset="-120"/>
              <a:cs typeface="Microsoft Sans Serif" panose="020B0604020202020204" charset="0"/>
            </a:endParaRPr>
          </a:p>
        </p:txBody>
      </p:sp>
      <p:pic>
        <p:nvPicPr>
          <p:cNvPr id="450" name="picture 450"/>
          <p:cNvPicPr>
            <a:picLocks noChangeAspect="1"/>
          </p:cNvPicPr>
          <p:nvPr/>
        </p:nvPicPr>
        <p:blipFill>
          <a:blip r:embed="rId1"/>
          <a:stretch>
            <a:fillRect/>
          </a:stretch>
        </p:blipFill>
        <p:spPr>
          <a:xfrm rot="21600000">
            <a:off x="6181725" y="763651"/>
            <a:ext cx="3756025" cy="2763773"/>
          </a:xfrm>
          <a:prstGeom prst="rect">
            <a:avLst/>
          </a:prstGeom>
        </p:spPr>
      </p:pic>
      <p:pic>
        <p:nvPicPr>
          <p:cNvPr id="452" name="picture 452"/>
          <p:cNvPicPr>
            <a:picLocks noChangeAspect="1"/>
          </p:cNvPicPr>
          <p:nvPr/>
        </p:nvPicPr>
        <p:blipFill>
          <a:blip r:embed="rId2"/>
          <a:stretch>
            <a:fillRect/>
          </a:stretch>
        </p:blipFill>
        <p:spPr>
          <a:xfrm rot="21600000">
            <a:off x="2174875" y="744601"/>
            <a:ext cx="3732275" cy="2746375"/>
          </a:xfrm>
          <a:prstGeom prst="rect">
            <a:avLst/>
          </a:prstGeom>
        </p:spPr>
      </p:pic>
      <p:pic>
        <p:nvPicPr>
          <p:cNvPr id="454" name="picture 454"/>
          <p:cNvPicPr>
            <a:picLocks noChangeAspect="1"/>
          </p:cNvPicPr>
          <p:nvPr/>
        </p:nvPicPr>
        <p:blipFill>
          <a:blip r:embed="rId3"/>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4"/>
          <a:stretch>
            <a:fillRect/>
          </a:stretch>
        </p:blipFill>
        <p:spPr>
          <a:xfrm>
            <a:off x="9751060" y="0"/>
            <a:ext cx="2440940" cy="182753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6" name="picture 456"/>
          <p:cNvPicPr>
            <a:picLocks noChangeAspect="1"/>
          </p:cNvPicPr>
          <p:nvPr/>
        </p:nvPicPr>
        <p:blipFill>
          <a:blip r:embed="rId1"/>
          <a:stretch>
            <a:fillRect/>
          </a:stretch>
        </p:blipFill>
        <p:spPr>
          <a:xfrm rot="21600000">
            <a:off x="6118225" y="957326"/>
            <a:ext cx="3668648" cy="2860674"/>
          </a:xfrm>
          <a:prstGeom prst="rect">
            <a:avLst/>
          </a:prstGeom>
        </p:spPr>
      </p:pic>
      <p:pic>
        <p:nvPicPr>
          <p:cNvPr id="458" name="picture 458"/>
          <p:cNvPicPr>
            <a:picLocks noChangeAspect="1"/>
          </p:cNvPicPr>
          <p:nvPr/>
        </p:nvPicPr>
        <p:blipFill>
          <a:blip r:embed="rId2"/>
          <a:stretch>
            <a:fillRect/>
          </a:stretch>
        </p:blipFill>
        <p:spPr>
          <a:xfrm rot="21600000">
            <a:off x="2290826" y="970026"/>
            <a:ext cx="3398773" cy="2839973"/>
          </a:xfrm>
          <a:prstGeom prst="rect">
            <a:avLst/>
          </a:prstGeom>
        </p:spPr>
      </p:pic>
      <p:sp>
        <p:nvSpPr>
          <p:cNvPr id="460" name="textbox 460"/>
          <p:cNvSpPr/>
          <p:nvPr/>
        </p:nvSpPr>
        <p:spPr>
          <a:xfrm>
            <a:off x="2174868" y="4356337"/>
            <a:ext cx="7833359" cy="1247139"/>
          </a:xfrm>
          <a:prstGeom prst="rect">
            <a:avLst/>
          </a:prstGeom>
          <a:noFill/>
          <a:ln w="0" cap="flat">
            <a:noFill/>
            <a:prstDash val="solid"/>
            <a:miter lim="0"/>
          </a:ln>
        </p:spPr>
        <p:txBody>
          <a:bodyPr vert="horz" wrap="square" lIns="0" tIns="0" rIns="0" bIns="0"/>
          <a:lstStyle/>
          <a:p>
            <a:pPr algn="l" rtl="0" eaLnBrk="0">
              <a:lnSpc>
                <a:spcPct val="36000"/>
              </a:lnSpc>
            </a:pPr>
            <a:endParaRPr sz="100" dirty="0">
              <a:latin typeface="Microsoft Sans Serif" panose="020B0604020202020204" charset="0"/>
              <a:ea typeface="Arial" panose="020B0604020202090204"/>
              <a:cs typeface="Microsoft Sans Serif" panose="020B0604020202020204" charset="0"/>
            </a:endParaRPr>
          </a:p>
          <a:p>
            <a:pPr marL="13970" indent="-1905" algn="l" rtl="0" eaLnBrk="0">
              <a:lnSpc>
                <a:spcPct val="96000"/>
              </a:lnSpc>
            </a:pPr>
            <a:r>
              <a:rPr sz="2800" kern="0" spc="10" dirty="0">
                <a:solidFill>
                  <a:srgbClr val="000000">
                    <a:alpha val="100000"/>
                  </a:srgbClr>
                </a:solidFill>
                <a:latin typeface="Microsoft Sans Serif" panose="020B0604020202020204" charset="0"/>
                <a:ea typeface="Arial" panose="020B0604020202090204"/>
                <a:cs typeface="Microsoft Sans Serif" panose="020B0604020202020204" charset="0"/>
              </a:rPr>
              <a:t>•</a:t>
            </a:r>
            <a:r>
              <a:rPr sz="2800" b="1" kern="0" spc="0" dirty="0">
                <a:solidFill>
                  <a:srgbClr val="000000">
                    <a:alpha val="100000"/>
                  </a:srgbClr>
                </a:solidFill>
                <a:latin typeface="Microsoft Sans Serif" panose="020B0604020202020204" charset="0"/>
                <a:ea typeface="Calibri" panose="020F0502020204030204"/>
                <a:cs typeface="Microsoft Sans Serif" panose="020B0604020202020204" charset="0"/>
              </a:rPr>
              <a:t>Brodmann</a:t>
            </a:r>
            <a:r>
              <a:rPr sz="2800" b="1" kern="0" spc="10" dirty="0">
                <a:solidFill>
                  <a:srgbClr val="000000">
                    <a:alpha val="100000"/>
                  </a:srgbClr>
                </a:solidFill>
                <a:latin typeface="Microsoft Sans Serif" panose="020B0604020202020204" charset="0"/>
                <a:ea typeface="Calibri" panose="020F0502020204030204"/>
                <a:cs typeface="Microsoft Sans Serif" panose="020B0604020202020204" charset="0"/>
              </a:rPr>
              <a:t>22</a:t>
            </a:r>
            <a:r>
              <a:rPr sz="2800" b="1" kern="0" spc="1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区：颞上回外侧部</a:t>
            </a:r>
            <a:r>
              <a:rPr sz="2800" b="1" kern="0" spc="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联合皮层，参与听  觉信号的分析，以及语言的接收（该区是</a:t>
            </a:r>
            <a:r>
              <a:rPr sz="2800" b="1" kern="0" spc="0" dirty="0">
                <a:solidFill>
                  <a:srgbClr val="000000">
                    <a:alpha val="100000"/>
                  </a:srgbClr>
                </a:solidFill>
                <a:latin typeface="Microsoft Sans Serif" panose="020B0604020202020204" charset="0"/>
                <a:ea typeface="Calibri" panose="020F0502020204030204"/>
                <a:cs typeface="Microsoft Sans Serif" panose="020B0604020202020204" charset="0"/>
              </a:rPr>
              <a:t>Wern</a:t>
            </a:r>
            <a:r>
              <a:rPr sz="2800" b="1" kern="0" spc="-10" dirty="0">
                <a:solidFill>
                  <a:srgbClr val="000000">
                    <a:alpha val="100000"/>
                  </a:srgbClr>
                </a:solidFill>
                <a:latin typeface="Microsoft Sans Serif" panose="020B0604020202020204" charset="0"/>
                <a:ea typeface="Calibri" panose="020F0502020204030204"/>
                <a:cs typeface="Microsoft Sans Serif" panose="020B0604020202020204" charset="0"/>
              </a:rPr>
              <a:t>icke </a:t>
            </a:r>
            <a:r>
              <a:rPr sz="2800" b="1" kern="0" spc="-4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区的主要部分）。</a:t>
            </a:r>
            <a:endParaRPr sz="2800" dirty="0">
              <a:latin typeface="Microsoft Sans Serif" panose="020B0604020202020204" charset="0"/>
              <a:ea typeface="Microsoft JhengHei" panose="020B0604030504040204" charset="-120"/>
              <a:cs typeface="Microsoft Sans Serif" panose="020B0604020202020204" charset="0"/>
            </a:endParaRPr>
          </a:p>
        </p:txBody>
      </p:sp>
      <p:pic>
        <p:nvPicPr>
          <p:cNvPr id="462" name="picture 462"/>
          <p:cNvPicPr>
            <a:picLocks noChangeAspect="1"/>
          </p:cNvPicPr>
          <p:nvPr/>
        </p:nvPicPr>
        <p:blipFill>
          <a:blip r:embed="rId3"/>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4"/>
          <a:stretch>
            <a:fillRect/>
          </a:stretch>
        </p:blipFill>
        <p:spPr>
          <a:xfrm>
            <a:off x="9751060" y="0"/>
            <a:ext cx="2440940" cy="182753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 name="textbox 464"/>
          <p:cNvSpPr/>
          <p:nvPr/>
        </p:nvSpPr>
        <p:spPr>
          <a:xfrm>
            <a:off x="2401677" y="3737600"/>
            <a:ext cx="7524750" cy="2527935"/>
          </a:xfrm>
          <a:prstGeom prst="rect">
            <a:avLst/>
          </a:prstGeom>
          <a:noFill/>
          <a:ln w="0" cap="flat">
            <a:noFill/>
            <a:prstDash val="solid"/>
            <a:miter lim="0"/>
          </a:ln>
        </p:spPr>
        <p:txBody>
          <a:bodyPr vert="horz" wrap="square" lIns="0" tIns="0" rIns="0" bIns="0"/>
          <a:lstStyle/>
          <a:p>
            <a:pPr algn="l" rtl="0" eaLnBrk="0">
              <a:lnSpc>
                <a:spcPct val="117000"/>
              </a:lnSpc>
            </a:pPr>
            <a:endParaRPr sz="100" dirty="0">
              <a:latin typeface="Arial" panose="020B0604020202090204"/>
              <a:ea typeface="Arial" panose="020B0604020202090204"/>
              <a:cs typeface="Arial" panose="020B0604020202090204"/>
            </a:endParaRPr>
          </a:p>
          <a:p>
            <a:pPr marL="13970" indent="1905" algn="l" rtl="0" eaLnBrk="0">
              <a:lnSpc>
                <a:spcPct val="95000"/>
              </a:lnSpc>
              <a:spcBef>
                <a:spcPts val="0"/>
              </a:spcBef>
            </a:pPr>
            <a:r>
              <a:rPr sz="2800" kern="0" spc="0" dirty="0">
                <a:solidFill>
                  <a:srgbClr val="000000">
                    <a:alpha val="100000"/>
                  </a:srgbClr>
                </a:solidFill>
                <a:latin typeface="Microsoft Sans Serif" panose="020B0604020202020204" charset="0"/>
                <a:ea typeface="Arial" panose="020B0604020202090204"/>
                <a:cs typeface="Microsoft Sans Serif" panose="020B0604020202020204" charset="0"/>
              </a:rPr>
              <a:t>•</a:t>
            </a:r>
            <a:r>
              <a:rPr sz="2800" b="1" kern="0" spc="0" dirty="0">
                <a:solidFill>
                  <a:srgbClr val="000000">
                    <a:alpha val="100000"/>
                  </a:srgbClr>
                </a:solidFill>
                <a:latin typeface="Microsoft Sans Serif" panose="020B0604020202020204" charset="0"/>
                <a:ea typeface="Calibri" panose="020F0502020204030204"/>
                <a:cs typeface="Microsoft Sans Serif" panose="020B0604020202020204" charset="0"/>
              </a:rPr>
              <a:t>Brodmann23</a:t>
            </a:r>
            <a:r>
              <a:rPr sz="2800" b="1" kern="0" spc="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区：扣带回的后部联合皮层（扣带</a:t>
            </a:r>
            <a:r>
              <a:rPr sz="2800" b="1" kern="0" spc="3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a:t>
            </a:r>
            <a:r>
              <a:rPr sz="2800" b="1" kern="0" spc="1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后回</a:t>
            </a:r>
            <a:r>
              <a:rPr sz="2800" b="1" kern="0" spc="-20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a:t>
            </a:r>
            <a:r>
              <a:rPr sz="2800" b="1" kern="0" spc="-27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a:t>
            </a:r>
            <a:r>
              <a:rPr sz="2800" b="1" kern="0" spc="-20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a:t>
            </a:r>
            <a:r>
              <a:rPr sz="2800" b="1" kern="0" spc="1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边缘系统的皮质部分，参与边缘系统功</a:t>
            </a:r>
            <a:r>
              <a:rPr sz="2800" b="1" kern="0" spc="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a:t>
            </a:r>
            <a:r>
              <a:rPr sz="2800" b="1" kern="0" spc="-5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能的整合。</a:t>
            </a:r>
            <a:endParaRPr sz="2800" dirty="0">
              <a:latin typeface="Microsoft Sans Serif" panose="020B0604020202020204" charset="0"/>
              <a:ea typeface="Microsoft JhengHei" panose="020B0604030504040204" charset="-120"/>
              <a:cs typeface="Microsoft Sans Serif" panose="020B0604020202020204" charset="0"/>
            </a:endParaRPr>
          </a:p>
          <a:p>
            <a:pPr marL="12700" indent="3175" algn="l" rtl="0" eaLnBrk="0">
              <a:lnSpc>
                <a:spcPct val="95000"/>
              </a:lnSpc>
              <a:spcBef>
                <a:spcPts val="515"/>
              </a:spcBef>
            </a:pPr>
            <a:r>
              <a:rPr sz="2800" kern="0" spc="0" dirty="0">
                <a:solidFill>
                  <a:srgbClr val="000000">
                    <a:alpha val="100000"/>
                  </a:srgbClr>
                </a:solidFill>
                <a:latin typeface="Microsoft Sans Serif" panose="020B0604020202020204" charset="0"/>
                <a:ea typeface="Arial" panose="020B0604020202090204"/>
                <a:cs typeface="Microsoft Sans Serif" panose="020B0604020202020204" charset="0"/>
              </a:rPr>
              <a:t>•</a:t>
            </a:r>
            <a:r>
              <a:rPr sz="2800" b="1" kern="0" spc="0" dirty="0">
                <a:solidFill>
                  <a:srgbClr val="000000">
                    <a:alpha val="100000"/>
                  </a:srgbClr>
                </a:solidFill>
                <a:latin typeface="Microsoft Sans Serif" panose="020B0604020202020204" charset="0"/>
                <a:ea typeface="Calibri" panose="020F0502020204030204"/>
                <a:cs typeface="Microsoft Sans Serif" panose="020B0604020202020204" charset="0"/>
              </a:rPr>
              <a:t>Brodmann24</a:t>
            </a:r>
            <a:r>
              <a:rPr sz="2800" b="1" kern="0" spc="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区：扣带回的前部联合皮层（扣带</a:t>
            </a:r>
            <a:r>
              <a:rPr sz="2800" b="1" kern="0" spc="3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a:t>
            </a:r>
            <a:r>
              <a:rPr sz="2800" b="1" kern="0" spc="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前回</a:t>
            </a:r>
            <a:r>
              <a:rPr sz="2800" b="1" kern="0" spc="-33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a:t>
            </a:r>
            <a:r>
              <a:rPr sz="2800" b="1" kern="0" spc="15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a:t>
            </a:r>
            <a:r>
              <a:rPr sz="2800" b="1" kern="0" spc="-33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a:t>
            </a:r>
            <a:r>
              <a:rPr sz="2800" b="1" kern="0" spc="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边缘系统的皮质部分，参与情绪加工， 面部表情控制，以及疼痛的情感维度控</a:t>
            </a:r>
            <a:r>
              <a:rPr sz="2800" b="1" kern="0" spc="-1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制</a:t>
            </a:r>
            <a:r>
              <a:rPr sz="28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a:t>
            </a:r>
            <a:endParaRPr sz="2800" dirty="0">
              <a:latin typeface="Microsoft JhengHei" panose="020B0604030504040204" charset="-120"/>
              <a:ea typeface="Microsoft JhengHei" panose="020B0604030504040204" charset="-120"/>
              <a:cs typeface="Microsoft JhengHei" panose="020B0604030504040204" charset="-120"/>
            </a:endParaRPr>
          </a:p>
        </p:txBody>
      </p:sp>
      <p:pic>
        <p:nvPicPr>
          <p:cNvPr id="466" name="picture 466"/>
          <p:cNvPicPr>
            <a:picLocks noChangeAspect="1"/>
          </p:cNvPicPr>
          <p:nvPr/>
        </p:nvPicPr>
        <p:blipFill>
          <a:blip r:embed="rId1"/>
          <a:stretch>
            <a:fillRect/>
          </a:stretch>
        </p:blipFill>
        <p:spPr>
          <a:xfrm rot="21600000">
            <a:off x="6243701" y="827151"/>
            <a:ext cx="3438525" cy="2568575"/>
          </a:xfrm>
          <a:prstGeom prst="rect">
            <a:avLst/>
          </a:prstGeom>
        </p:spPr>
      </p:pic>
      <p:pic>
        <p:nvPicPr>
          <p:cNvPr id="468" name="picture 468"/>
          <p:cNvPicPr>
            <a:picLocks noChangeAspect="1"/>
          </p:cNvPicPr>
          <p:nvPr/>
        </p:nvPicPr>
        <p:blipFill>
          <a:blip r:embed="rId2"/>
          <a:stretch>
            <a:fillRect/>
          </a:stretch>
        </p:blipFill>
        <p:spPr>
          <a:xfrm rot="21600000">
            <a:off x="2509901" y="822325"/>
            <a:ext cx="3429000" cy="2571750"/>
          </a:xfrm>
          <a:prstGeom prst="rect">
            <a:avLst/>
          </a:prstGeom>
        </p:spPr>
      </p:pic>
      <p:pic>
        <p:nvPicPr>
          <p:cNvPr id="470" name="picture 470"/>
          <p:cNvPicPr>
            <a:picLocks noChangeAspect="1"/>
          </p:cNvPicPr>
          <p:nvPr/>
        </p:nvPicPr>
        <p:blipFill>
          <a:blip r:embed="rId3"/>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4"/>
          <a:stretch>
            <a:fillRect/>
          </a:stretch>
        </p:blipFill>
        <p:spPr>
          <a:xfrm>
            <a:off x="9751060" y="0"/>
            <a:ext cx="2440940" cy="182753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2" name="picture 472"/>
          <p:cNvPicPr>
            <a:picLocks noChangeAspect="1"/>
          </p:cNvPicPr>
          <p:nvPr/>
        </p:nvPicPr>
        <p:blipFill>
          <a:blip r:embed="rId1"/>
          <a:stretch>
            <a:fillRect/>
          </a:stretch>
        </p:blipFill>
        <p:spPr>
          <a:xfrm rot="21600000">
            <a:off x="2371725" y="968375"/>
            <a:ext cx="7419975" cy="2657475"/>
          </a:xfrm>
          <a:prstGeom prst="rect">
            <a:avLst/>
          </a:prstGeom>
        </p:spPr>
      </p:pic>
      <p:sp>
        <p:nvSpPr>
          <p:cNvPr id="474" name="textbox 474"/>
          <p:cNvSpPr/>
          <p:nvPr/>
        </p:nvSpPr>
        <p:spPr>
          <a:xfrm>
            <a:off x="2362320" y="4152375"/>
            <a:ext cx="7468869" cy="1247139"/>
          </a:xfrm>
          <a:prstGeom prst="rect">
            <a:avLst/>
          </a:prstGeom>
          <a:noFill/>
          <a:ln w="0" cap="flat">
            <a:noFill/>
            <a:prstDash val="solid"/>
            <a:miter lim="0"/>
          </a:ln>
        </p:spPr>
        <p:txBody>
          <a:bodyPr vert="horz" wrap="square" lIns="0" tIns="0" rIns="0" bIns="0"/>
          <a:lstStyle/>
          <a:p>
            <a:pPr algn="l" rtl="0" eaLnBrk="0">
              <a:lnSpc>
                <a:spcPct val="36000"/>
              </a:lnSpc>
            </a:pPr>
            <a:endParaRPr sz="100" dirty="0">
              <a:latin typeface="Arial" panose="020B0604020202090204"/>
              <a:ea typeface="Arial" panose="020B0604020202090204"/>
              <a:cs typeface="Arial" panose="020B0604020202090204"/>
            </a:endParaRPr>
          </a:p>
          <a:p>
            <a:pPr marL="13970" indent="-1905" algn="l" rtl="0" eaLnBrk="0">
              <a:lnSpc>
                <a:spcPct val="96000"/>
              </a:lnSpc>
            </a:pPr>
            <a:r>
              <a:rPr sz="2800" kern="0" spc="0" dirty="0">
                <a:solidFill>
                  <a:srgbClr val="000000">
                    <a:alpha val="100000"/>
                  </a:srgbClr>
                </a:solidFill>
                <a:latin typeface="Microsoft Sans Serif" panose="020B0604020202020204" charset="0"/>
                <a:ea typeface="Arial" panose="020B0604020202090204"/>
                <a:cs typeface="Microsoft Sans Serif" panose="020B0604020202020204" charset="0"/>
              </a:rPr>
              <a:t>•</a:t>
            </a:r>
            <a:r>
              <a:rPr sz="2800" b="1" kern="0" spc="0" dirty="0">
                <a:solidFill>
                  <a:srgbClr val="000000">
                    <a:alpha val="100000"/>
                  </a:srgbClr>
                </a:solidFill>
                <a:latin typeface="Microsoft Sans Serif" panose="020B0604020202020204" charset="0"/>
                <a:ea typeface="Calibri" panose="020F0502020204030204"/>
                <a:cs typeface="Microsoft Sans Serif" panose="020B0604020202020204" charset="0"/>
              </a:rPr>
              <a:t>Brodmann37</a:t>
            </a:r>
            <a:r>
              <a:rPr sz="2800" b="1" kern="0" spc="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区：颞叶联合皮层（梭状回</a:t>
            </a:r>
            <a:r>
              <a:rPr sz="2800" b="1" kern="0" spc="3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a:t>
            </a:r>
            <a:r>
              <a:rPr sz="2800" b="1" kern="0" spc="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参</a:t>
            </a:r>
            <a:r>
              <a:rPr sz="2800" b="1" kern="0" spc="1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a:t>
            </a:r>
            <a:r>
              <a:rPr sz="2800" b="1" kern="0" spc="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与视觉形状、视觉运</a:t>
            </a:r>
            <a:r>
              <a:rPr sz="2800" b="1" kern="0" spc="-1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动的分析以及物体的表征。 </a:t>
            </a:r>
            <a:r>
              <a:rPr sz="2800" b="1" kern="0" spc="-16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（左文字、右面孔）</a:t>
            </a:r>
            <a:r>
              <a:rPr sz="2800" b="1" kern="0" spc="52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a:t>
            </a:r>
            <a:r>
              <a:rPr sz="2800" b="1" kern="0" spc="-16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a:t>
            </a:r>
            <a:endParaRPr sz="2800" dirty="0">
              <a:latin typeface="Microsoft Sans Serif" panose="020B0604020202020204" charset="0"/>
              <a:ea typeface="Microsoft JhengHei" panose="020B0604030504040204" charset="-120"/>
              <a:cs typeface="Microsoft Sans Serif" panose="020B0604020202020204" charset="0"/>
            </a:endParaRPr>
          </a:p>
        </p:txBody>
      </p:sp>
      <p:pic>
        <p:nvPicPr>
          <p:cNvPr id="476" name="picture 476"/>
          <p:cNvPicPr>
            <a:picLocks noChangeAspect="1"/>
          </p:cNvPicPr>
          <p:nvPr/>
        </p:nvPicPr>
        <p:blipFill>
          <a:blip r:embed="rId2"/>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3"/>
          <a:stretch>
            <a:fillRect/>
          </a:stretch>
        </p:blipFill>
        <p:spPr>
          <a:xfrm>
            <a:off x="9751060" y="0"/>
            <a:ext cx="2440940" cy="182753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8" name="picture 478"/>
          <p:cNvPicPr>
            <a:picLocks noChangeAspect="1"/>
          </p:cNvPicPr>
          <p:nvPr/>
        </p:nvPicPr>
        <p:blipFill>
          <a:blip r:embed="rId1"/>
          <a:stretch>
            <a:fillRect/>
          </a:stretch>
        </p:blipFill>
        <p:spPr>
          <a:xfrm rot="21600000">
            <a:off x="2466975" y="957326"/>
            <a:ext cx="7229475" cy="2590800"/>
          </a:xfrm>
          <a:prstGeom prst="rect">
            <a:avLst/>
          </a:prstGeom>
        </p:spPr>
      </p:pic>
      <p:sp>
        <p:nvSpPr>
          <p:cNvPr id="480" name="textbox 480"/>
          <p:cNvSpPr/>
          <p:nvPr/>
        </p:nvSpPr>
        <p:spPr>
          <a:xfrm>
            <a:off x="2431903" y="4135611"/>
            <a:ext cx="7509509" cy="1247139"/>
          </a:xfrm>
          <a:prstGeom prst="rect">
            <a:avLst/>
          </a:prstGeom>
          <a:noFill/>
          <a:ln w="0" cap="flat">
            <a:noFill/>
            <a:prstDash val="solid"/>
            <a:miter lim="0"/>
          </a:ln>
        </p:spPr>
        <p:txBody>
          <a:bodyPr vert="horz" wrap="square" lIns="0" tIns="0" rIns="0" bIns="0"/>
          <a:lstStyle/>
          <a:p>
            <a:pPr algn="l" rtl="0" eaLnBrk="0">
              <a:lnSpc>
                <a:spcPct val="36000"/>
              </a:lnSpc>
            </a:pPr>
            <a:endParaRPr sz="100" dirty="0">
              <a:latin typeface="Microsoft Sans Serif" panose="020B0604020202020204" charset="0"/>
              <a:ea typeface="Arial" panose="020B0604020202090204"/>
              <a:cs typeface="Microsoft Sans Serif" panose="020B0604020202020204" charset="0"/>
            </a:endParaRPr>
          </a:p>
          <a:p>
            <a:pPr marL="12700" indent="3175" algn="l" rtl="0" eaLnBrk="0">
              <a:lnSpc>
                <a:spcPct val="96000"/>
              </a:lnSpc>
            </a:pPr>
            <a:r>
              <a:rPr sz="2800" kern="0" spc="0" dirty="0">
                <a:solidFill>
                  <a:srgbClr val="000000">
                    <a:alpha val="100000"/>
                  </a:srgbClr>
                </a:solidFill>
                <a:latin typeface="Microsoft Sans Serif" panose="020B0604020202020204" charset="0"/>
                <a:ea typeface="Arial" panose="020B0604020202090204"/>
                <a:cs typeface="Microsoft Sans Serif" panose="020B0604020202020204" charset="0"/>
              </a:rPr>
              <a:t>•</a:t>
            </a:r>
            <a:r>
              <a:rPr sz="2800" b="1" kern="0" spc="0" dirty="0">
                <a:solidFill>
                  <a:srgbClr val="000000">
                    <a:alpha val="100000"/>
                  </a:srgbClr>
                </a:solidFill>
                <a:latin typeface="Microsoft Sans Serif" panose="020B0604020202020204" charset="0"/>
                <a:ea typeface="Calibri" panose="020F0502020204030204"/>
                <a:cs typeface="Microsoft Sans Serif" panose="020B0604020202020204" charset="0"/>
              </a:rPr>
              <a:t>Brodmann</a:t>
            </a:r>
            <a:r>
              <a:rPr sz="2800" b="1" kern="0" spc="-10" dirty="0">
                <a:solidFill>
                  <a:srgbClr val="000000">
                    <a:alpha val="100000"/>
                  </a:srgbClr>
                </a:solidFill>
                <a:latin typeface="Microsoft Sans Serif" panose="020B0604020202020204" charset="0"/>
                <a:ea typeface="Calibri" panose="020F0502020204030204"/>
                <a:cs typeface="Microsoft Sans Serif" panose="020B0604020202020204" charset="0"/>
              </a:rPr>
              <a:t>38</a:t>
            </a:r>
            <a:r>
              <a:rPr sz="2800" b="1" kern="0" spc="-1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区：颞叶前极的联合皮层（颞极区</a:t>
            </a:r>
            <a:r>
              <a:rPr sz="2800" b="1" kern="0" spc="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a:t>
            </a:r>
            <a:r>
              <a:rPr sz="2800" b="1" kern="0" spc="-4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a:t>
            </a:r>
            <a:r>
              <a:rPr sz="2800" b="1" kern="0" spc="27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a:t>
            </a:r>
            <a:r>
              <a:rPr sz="2800" b="1" kern="0" spc="-4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和杏仁核及前额叶眶回皮层的网络相关</a:t>
            </a:r>
            <a:r>
              <a:rPr sz="2800" b="1" kern="0" spc="-5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a:t>
            </a:r>
            <a:r>
              <a:rPr sz="2800" b="1" kern="0" spc="25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a:t>
            </a:r>
            <a:r>
              <a:rPr sz="2800" b="1" kern="0" spc="-5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控</a:t>
            </a:r>
            <a:r>
              <a:rPr sz="2800" b="1" kern="0" spc="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a:t>
            </a:r>
            <a:r>
              <a:rPr sz="2800" b="1" kern="0" spc="1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制个体的以及社会的行为，情绪，决策。</a:t>
            </a:r>
            <a:endParaRPr sz="2800" dirty="0">
              <a:latin typeface="Microsoft Sans Serif" panose="020B0604020202020204" charset="0"/>
              <a:ea typeface="Microsoft JhengHei" panose="020B0604030504040204" charset="-120"/>
              <a:cs typeface="Microsoft Sans Serif" panose="020B0604020202020204" charset="0"/>
            </a:endParaRPr>
          </a:p>
        </p:txBody>
      </p:sp>
      <p:pic>
        <p:nvPicPr>
          <p:cNvPr id="482" name="picture 482"/>
          <p:cNvPicPr>
            <a:picLocks noChangeAspect="1"/>
          </p:cNvPicPr>
          <p:nvPr/>
        </p:nvPicPr>
        <p:blipFill>
          <a:blip r:embed="rId2"/>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3"/>
          <a:stretch>
            <a:fillRect/>
          </a:stretch>
        </p:blipFill>
        <p:spPr>
          <a:xfrm>
            <a:off x="9751060" y="0"/>
            <a:ext cx="2440940" cy="182753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 name="textbox 484"/>
          <p:cNvSpPr/>
          <p:nvPr/>
        </p:nvSpPr>
        <p:spPr>
          <a:xfrm>
            <a:off x="2276706" y="4082024"/>
            <a:ext cx="7770494" cy="1672589"/>
          </a:xfrm>
          <a:prstGeom prst="rect">
            <a:avLst/>
          </a:prstGeom>
          <a:noFill/>
          <a:ln w="0" cap="flat">
            <a:noFill/>
            <a:prstDash val="solid"/>
            <a:miter lim="0"/>
          </a:ln>
        </p:spPr>
        <p:txBody>
          <a:bodyPr vert="horz" wrap="square" lIns="0" tIns="0" rIns="0" bIns="0"/>
          <a:lstStyle/>
          <a:p>
            <a:pPr algn="l" rtl="0" eaLnBrk="0">
              <a:lnSpc>
                <a:spcPct val="42000"/>
              </a:lnSpc>
            </a:pPr>
            <a:endParaRPr sz="100" dirty="0">
              <a:latin typeface="Arial" panose="020B0604020202090204"/>
              <a:ea typeface="Arial" panose="020B0604020202090204"/>
              <a:cs typeface="Arial" panose="020B0604020202090204"/>
            </a:endParaRPr>
          </a:p>
          <a:p>
            <a:pPr marL="12700" indent="-635" algn="l" rtl="0" eaLnBrk="0">
              <a:lnSpc>
                <a:spcPct val="94000"/>
              </a:lnSpc>
            </a:pPr>
            <a:r>
              <a:rPr sz="2800" kern="0" spc="0" dirty="0">
                <a:solidFill>
                  <a:srgbClr val="000000">
                    <a:alpha val="100000"/>
                  </a:srgbClr>
                </a:solidFill>
                <a:latin typeface="Microsoft Sans Serif" panose="020B0604020202020204" charset="0"/>
                <a:ea typeface="Arial" panose="020B0604020202090204"/>
                <a:cs typeface="Microsoft Sans Serif" panose="020B0604020202020204" charset="0"/>
              </a:rPr>
              <a:t>•</a:t>
            </a:r>
            <a:r>
              <a:rPr sz="2800" b="1" kern="0" spc="0" dirty="0">
                <a:solidFill>
                  <a:srgbClr val="000000">
                    <a:alpha val="100000"/>
                  </a:srgbClr>
                </a:solidFill>
                <a:latin typeface="Microsoft Sans Serif" panose="020B0604020202020204" charset="0"/>
                <a:ea typeface="Calibri" panose="020F0502020204030204"/>
                <a:cs typeface="Microsoft Sans Serif" panose="020B0604020202020204" charset="0"/>
              </a:rPr>
              <a:t>Brodmann39</a:t>
            </a:r>
            <a:r>
              <a:rPr sz="2800" b="1" kern="0" spc="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区：后顶叶与枕叶交汇处的角回联合</a:t>
            </a:r>
            <a:r>
              <a:rPr sz="2800" b="1" kern="0" spc="7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a:t>
            </a:r>
            <a:r>
              <a:rPr sz="2800" b="1" kern="0" spc="-6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皮层，</a:t>
            </a:r>
            <a:r>
              <a:rPr sz="2800" b="1" kern="0" spc="29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a:t>
            </a:r>
            <a:r>
              <a:rPr sz="2800" b="1" kern="0" spc="-6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参与语言加工、空间定向和语义表征。</a:t>
            </a:r>
            <a:endParaRPr sz="2800" dirty="0">
              <a:latin typeface="Microsoft Sans Serif" panose="020B0604020202020204" charset="0"/>
              <a:ea typeface="Microsoft JhengHei" panose="020B0604030504040204" charset="-120"/>
              <a:cs typeface="Microsoft Sans Serif" panose="020B0604020202020204" charset="0"/>
            </a:endParaRPr>
          </a:p>
          <a:p>
            <a:pPr marL="42545" indent="-29845" algn="l" rtl="0" eaLnBrk="0">
              <a:lnSpc>
                <a:spcPct val="93000"/>
              </a:lnSpc>
              <a:spcBef>
                <a:spcPts val="450"/>
              </a:spcBef>
            </a:pPr>
            <a:r>
              <a:rPr sz="2800" kern="0" spc="0" dirty="0">
                <a:solidFill>
                  <a:srgbClr val="000000">
                    <a:alpha val="100000"/>
                  </a:srgbClr>
                </a:solidFill>
                <a:latin typeface="Microsoft Sans Serif" panose="020B0604020202020204" charset="0"/>
                <a:ea typeface="Arial" panose="020B0604020202090204"/>
                <a:cs typeface="Microsoft Sans Serif" panose="020B0604020202020204" charset="0"/>
              </a:rPr>
              <a:t>•</a:t>
            </a:r>
            <a:r>
              <a:rPr sz="2800" b="1" kern="0" spc="0" dirty="0">
                <a:solidFill>
                  <a:srgbClr val="000000">
                    <a:alpha val="100000"/>
                  </a:srgbClr>
                </a:solidFill>
                <a:latin typeface="Microsoft Sans Serif" panose="020B0604020202020204" charset="0"/>
                <a:ea typeface="Calibri" panose="020F0502020204030204"/>
                <a:cs typeface="Microsoft Sans Serif" panose="020B0604020202020204" charset="0"/>
              </a:rPr>
              <a:t>Brodmann40</a:t>
            </a:r>
            <a:r>
              <a:rPr sz="2800" b="1" kern="0" spc="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区：顶下小叶的联合皮层，包括缘上</a:t>
            </a:r>
            <a:r>
              <a:rPr sz="2800" b="1" kern="0" spc="7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a:t>
            </a:r>
            <a:r>
              <a:rPr sz="2800" b="1" kern="0" spc="-1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回。参与空间定向和语义表征</a:t>
            </a:r>
            <a:r>
              <a:rPr sz="2800" b="1" kern="0" spc="-2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a:t>
            </a:r>
            <a:endParaRPr sz="2800" dirty="0">
              <a:latin typeface="Microsoft Sans Serif" panose="020B0604020202020204" charset="0"/>
              <a:ea typeface="Microsoft JhengHei" panose="020B0604030504040204" charset="-120"/>
              <a:cs typeface="Microsoft Sans Serif" panose="020B0604020202020204" charset="0"/>
            </a:endParaRPr>
          </a:p>
        </p:txBody>
      </p:sp>
      <p:pic>
        <p:nvPicPr>
          <p:cNvPr id="486" name="picture 486"/>
          <p:cNvPicPr>
            <a:picLocks noChangeAspect="1"/>
          </p:cNvPicPr>
          <p:nvPr/>
        </p:nvPicPr>
        <p:blipFill>
          <a:blip r:embed="rId1"/>
          <a:stretch>
            <a:fillRect/>
          </a:stretch>
        </p:blipFill>
        <p:spPr>
          <a:xfrm rot="21600000">
            <a:off x="2336800" y="1058926"/>
            <a:ext cx="3567175" cy="2600324"/>
          </a:xfrm>
          <a:prstGeom prst="rect">
            <a:avLst/>
          </a:prstGeom>
        </p:spPr>
      </p:pic>
      <p:pic>
        <p:nvPicPr>
          <p:cNvPr id="488" name="picture 488"/>
          <p:cNvPicPr>
            <a:picLocks noChangeAspect="1"/>
          </p:cNvPicPr>
          <p:nvPr/>
        </p:nvPicPr>
        <p:blipFill>
          <a:blip r:embed="rId2"/>
          <a:stretch>
            <a:fillRect/>
          </a:stretch>
        </p:blipFill>
        <p:spPr>
          <a:xfrm rot="21600000">
            <a:off x="6254750" y="1039876"/>
            <a:ext cx="3486150" cy="2628899"/>
          </a:xfrm>
          <a:prstGeom prst="rect">
            <a:avLst/>
          </a:prstGeom>
        </p:spPr>
      </p:pic>
      <p:pic>
        <p:nvPicPr>
          <p:cNvPr id="490" name="picture 490"/>
          <p:cNvPicPr>
            <a:picLocks noChangeAspect="1"/>
          </p:cNvPicPr>
          <p:nvPr/>
        </p:nvPicPr>
        <p:blipFill>
          <a:blip r:embed="rId3"/>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4"/>
          <a:stretch>
            <a:fillRect/>
          </a:stretch>
        </p:blipFill>
        <p:spPr>
          <a:xfrm>
            <a:off x="9751060" y="0"/>
            <a:ext cx="2440940" cy="182753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 name="textbox 492"/>
          <p:cNvSpPr/>
          <p:nvPr/>
        </p:nvSpPr>
        <p:spPr>
          <a:xfrm>
            <a:off x="1765935" y="3994785"/>
            <a:ext cx="9242425" cy="1635125"/>
          </a:xfrm>
          <a:prstGeom prst="rect">
            <a:avLst/>
          </a:prstGeom>
          <a:noFill/>
          <a:ln w="0" cap="flat">
            <a:noFill/>
            <a:prstDash val="solid"/>
            <a:miter lim="0"/>
          </a:ln>
        </p:spPr>
        <p:txBody>
          <a:bodyPr vert="horz" wrap="square" lIns="0" tIns="0" rIns="0" bIns="0"/>
          <a:lstStyle/>
          <a:p>
            <a:pPr algn="l" rtl="0" eaLnBrk="0">
              <a:lnSpc>
                <a:spcPct val="107000"/>
              </a:lnSpc>
            </a:pPr>
            <a:endParaRPr sz="100" dirty="0">
              <a:latin typeface="Arial" panose="020B0604020202090204"/>
              <a:ea typeface="Arial" panose="020B0604020202090204"/>
              <a:cs typeface="Arial" panose="020B0604020202090204"/>
            </a:endParaRPr>
          </a:p>
          <a:p>
            <a:pPr marL="12700" indent="5715" algn="l" rtl="0" eaLnBrk="0">
              <a:lnSpc>
                <a:spcPct val="95000"/>
              </a:lnSpc>
              <a:spcBef>
                <a:spcPts val="0"/>
              </a:spcBef>
            </a:pPr>
            <a:r>
              <a:rPr sz="2800" kern="0" spc="40" dirty="0">
                <a:solidFill>
                  <a:srgbClr val="000000">
                    <a:alpha val="100000"/>
                  </a:srgbClr>
                </a:solidFill>
                <a:latin typeface="Microsoft Sans Serif" panose="020B0604020202020204" charset="0"/>
                <a:ea typeface="Arial" panose="020B0604020202090204"/>
                <a:cs typeface="Microsoft Sans Serif" panose="020B0604020202020204" charset="0"/>
              </a:rPr>
              <a:t>•</a:t>
            </a:r>
            <a:r>
              <a:rPr sz="2800" b="1" kern="0" spc="0" dirty="0">
                <a:solidFill>
                  <a:srgbClr val="000000">
                    <a:alpha val="100000"/>
                  </a:srgbClr>
                </a:solidFill>
                <a:latin typeface="Microsoft Sans Serif" panose="020B0604020202020204" charset="0"/>
                <a:ea typeface="Calibri" panose="020F0502020204030204"/>
                <a:cs typeface="Microsoft Sans Serif" panose="020B0604020202020204" charset="0"/>
              </a:rPr>
              <a:t>Brodmann</a:t>
            </a:r>
            <a:r>
              <a:rPr sz="2800" b="1" kern="0" spc="40" dirty="0">
                <a:solidFill>
                  <a:srgbClr val="000000">
                    <a:alpha val="100000"/>
                  </a:srgbClr>
                </a:solidFill>
                <a:latin typeface="Microsoft Sans Serif" panose="020B0604020202020204" charset="0"/>
                <a:ea typeface="Calibri" panose="020F0502020204030204"/>
                <a:cs typeface="Microsoft Sans Serif" panose="020B0604020202020204" charset="0"/>
              </a:rPr>
              <a:t>41</a:t>
            </a:r>
            <a:r>
              <a:rPr sz="2800" b="1" kern="0" spc="4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区：</a:t>
            </a:r>
            <a:r>
              <a:rPr sz="2800" b="1" kern="0" spc="31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a:t>
            </a:r>
            <a:r>
              <a:rPr sz="2800" b="1" kern="0" spc="4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初级听皮层，</a:t>
            </a:r>
            <a:r>
              <a:rPr sz="2800" b="1" kern="0" spc="31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a:t>
            </a:r>
            <a:r>
              <a:rPr sz="2800" b="1" kern="0" spc="4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颞</a:t>
            </a:r>
            <a:r>
              <a:rPr sz="2800" b="1" kern="0" spc="3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叶上部的感觉皮层（颞</a:t>
            </a:r>
            <a:r>
              <a:rPr sz="2800" b="1" kern="0" spc="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a:t>
            </a:r>
            <a:r>
              <a:rPr sz="2800" b="1" kern="0" spc="5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横回，</a:t>
            </a:r>
            <a:r>
              <a:rPr sz="2800" b="1" kern="0" spc="37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a:t>
            </a:r>
            <a:r>
              <a:rPr sz="2800" b="1" kern="0" spc="0" dirty="0">
                <a:solidFill>
                  <a:srgbClr val="000000">
                    <a:alpha val="100000"/>
                  </a:srgbClr>
                </a:solidFill>
                <a:latin typeface="Microsoft Sans Serif" panose="020B0604020202020204" charset="0"/>
                <a:ea typeface="Calibri" panose="020F0502020204030204"/>
                <a:cs typeface="Microsoft Sans Serif" panose="020B0604020202020204" charset="0"/>
              </a:rPr>
              <a:t>Heschl</a:t>
            </a:r>
            <a:r>
              <a:rPr sz="2800" b="1" kern="0" spc="50" dirty="0">
                <a:solidFill>
                  <a:srgbClr val="000000">
                    <a:alpha val="100000"/>
                  </a:srgbClr>
                </a:solidFill>
                <a:latin typeface="Microsoft Sans Serif" panose="020B0604020202020204" charset="0"/>
                <a:ea typeface="Calibri" panose="020F0502020204030204"/>
                <a:cs typeface="Microsoft Sans Serif" panose="020B0604020202020204" charset="0"/>
              </a:rPr>
              <a:t>'s</a:t>
            </a:r>
            <a:r>
              <a:rPr sz="2800" b="1" kern="0" spc="5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）。负责加工听觉信</a:t>
            </a:r>
            <a:r>
              <a:rPr sz="2800" b="1" kern="0" spc="4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息。</a:t>
            </a:r>
            <a:endParaRPr sz="2800" dirty="0">
              <a:latin typeface="Microsoft Sans Serif" panose="020B0604020202020204" charset="0"/>
              <a:ea typeface="Microsoft JhengHei" panose="020B0604030504040204" charset="-120"/>
              <a:cs typeface="Microsoft Sans Serif" panose="020B0604020202020204" charset="0"/>
            </a:endParaRPr>
          </a:p>
          <a:p>
            <a:pPr marL="17780" indent="635" algn="l" rtl="0" eaLnBrk="0">
              <a:lnSpc>
                <a:spcPct val="107000"/>
              </a:lnSpc>
              <a:spcBef>
                <a:spcPts val="525"/>
              </a:spcBef>
            </a:pPr>
            <a:r>
              <a:rPr sz="2800" kern="0" spc="30" dirty="0">
                <a:solidFill>
                  <a:srgbClr val="000000">
                    <a:alpha val="100000"/>
                  </a:srgbClr>
                </a:solidFill>
                <a:latin typeface="Microsoft Sans Serif" panose="020B0604020202020204" charset="0"/>
                <a:ea typeface="Arial" panose="020B0604020202090204"/>
                <a:cs typeface="Microsoft Sans Serif" panose="020B0604020202020204" charset="0"/>
              </a:rPr>
              <a:t>•</a:t>
            </a:r>
            <a:r>
              <a:rPr sz="2800" b="1" kern="0" spc="0" dirty="0">
                <a:solidFill>
                  <a:srgbClr val="000000">
                    <a:alpha val="100000"/>
                  </a:srgbClr>
                </a:solidFill>
                <a:latin typeface="Microsoft Sans Serif" panose="020B0604020202020204" charset="0"/>
                <a:ea typeface="Calibri" panose="020F0502020204030204"/>
                <a:cs typeface="Microsoft Sans Serif" panose="020B0604020202020204" charset="0"/>
              </a:rPr>
              <a:t>Brodmann</a:t>
            </a:r>
            <a:r>
              <a:rPr sz="2800" b="1" kern="0" spc="30" dirty="0">
                <a:solidFill>
                  <a:srgbClr val="000000">
                    <a:alpha val="100000"/>
                  </a:srgbClr>
                </a:solidFill>
                <a:latin typeface="Microsoft Sans Serif" panose="020B0604020202020204" charset="0"/>
                <a:ea typeface="Calibri" panose="020F0502020204030204"/>
                <a:cs typeface="Microsoft Sans Serif" panose="020B0604020202020204" charset="0"/>
              </a:rPr>
              <a:t>42</a:t>
            </a:r>
            <a:r>
              <a:rPr sz="2800" b="1" kern="0" spc="3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区：</a:t>
            </a:r>
            <a:r>
              <a:rPr sz="2800" b="1" kern="0" spc="47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a:t>
            </a:r>
            <a:r>
              <a:rPr sz="2800" b="1" kern="0" spc="3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听觉联合皮层，颞上回</a:t>
            </a:r>
            <a:r>
              <a:rPr sz="2800" b="1" kern="0" spc="2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背外侧区，</a:t>
            </a:r>
            <a:r>
              <a:rPr sz="2800" b="1" kern="0" spc="34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a:t>
            </a:r>
            <a:r>
              <a:rPr sz="2800" b="1" kern="0" spc="2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是围</a:t>
            </a:r>
            <a:r>
              <a:rPr sz="2800" b="1" kern="0" spc="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a:t>
            </a:r>
            <a:r>
              <a:rPr sz="2800" b="1" kern="0" spc="9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绕初级听皮层</a:t>
            </a:r>
            <a:r>
              <a:rPr sz="2800" b="1" kern="0" spc="90" dirty="0">
                <a:solidFill>
                  <a:srgbClr val="000000">
                    <a:alpha val="100000"/>
                  </a:srgbClr>
                </a:solidFill>
                <a:latin typeface="Microsoft Sans Serif" panose="020B0604020202020204" charset="0"/>
                <a:ea typeface="Calibri" panose="020F0502020204030204"/>
                <a:cs typeface="Microsoft Sans Serif" panose="020B0604020202020204" charset="0"/>
              </a:rPr>
              <a:t>41</a:t>
            </a:r>
            <a:r>
              <a:rPr sz="2800" b="1" kern="0" spc="9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区的高级听皮层。负责加工听觉信息</a:t>
            </a:r>
            <a:r>
              <a:rPr sz="2500" b="1" kern="0" spc="9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a:t>
            </a:r>
            <a:endParaRPr sz="2500" dirty="0">
              <a:latin typeface="Microsoft JhengHei" panose="020B0604030504040204" charset="-120"/>
              <a:ea typeface="Microsoft JhengHei" panose="020B0604030504040204" charset="-120"/>
              <a:cs typeface="Microsoft JhengHei" panose="020B0604030504040204" charset="-120"/>
            </a:endParaRPr>
          </a:p>
        </p:txBody>
      </p:sp>
      <p:pic>
        <p:nvPicPr>
          <p:cNvPr id="494" name="picture 494"/>
          <p:cNvPicPr>
            <a:picLocks noChangeAspect="1"/>
          </p:cNvPicPr>
          <p:nvPr/>
        </p:nvPicPr>
        <p:blipFill>
          <a:blip r:embed="rId1"/>
          <a:stretch>
            <a:fillRect/>
          </a:stretch>
        </p:blipFill>
        <p:spPr>
          <a:xfrm rot="21600000">
            <a:off x="5945251" y="603250"/>
            <a:ext cx="3827398" cy="2822575"/>
          </a:xfrm>
          <a:prstGeom prst="rect">
            <a:avLst/>
          </a:prstGeom>
        </p:spPr>
      </p:pic>
      <p:pic>
        <p:nvPicPr>
          <p:cNvPr id="496" name="picture 496"/>
          <p:cNvPicPr>
            <a:picLocks noChangeAspect="1"/>
          </p:cNvPicPr>
          <p:nvPr/>
        </p:nvPicPr>
        <p:blipFill>
          <a:blip r:embed="rId2"/>
          <a:stretch>
            <a:fillRect/>
          </a:stretch>
        </p:blipFill>
        <p:spPr>
          <a:xfrm rot="21600000">
            <a:off x="2276475" y="634873"/>
            <a:ext cx="3398901" cy="2840101"/>
          </a:xfrm>
          <a:prstGeom prst="rect">
            <a:avLst/>
          </a:prstGeom>
        </p:spPr>
      </p:pic>
      <p:pic>
        <p:nvPicPr>
          <p:cNvPr id="498" name="picture 498"/>
          <p:cNvPicPr>
            <a:picLocks noChangeAspect="1"/>
          </p:cNvPicPr>
          <p:nvPr/>
        </p:nvPicPr>
        <p:blipFill>
          <a:blip r:embed="rId3"/>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4"/>
          <a:stretch>
            <a:fillRect/>
          </a:stretch>
        </p:blipFill>
        <p:spPr>
          <a:xfrm>
            <a:off x="9751060" y="0"/>
            <a:ext cx="2440940" cy="182753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0" name="picture 500"/>
          <p:cNvPicPr>
            <a:picLocks noChangeAspect="1"/>
          </p:cNvPicPr>
          <p:nvPr/>
        </p:nvPicPr>
        <p:blipFill>
          <a:blip r:embed="rId1"/>
          <a:stretch>
            <a:fillRect/>
          </a:stretch>
        </p:blipFill>
        <p:spPr>
          <a:xfrm rot="21600000">
            <a:off x="5919851" y="782701"/>
            <a:ext cx="3895725" cy="2846323"/>
          </a:xfrm>
          <a:prstGeom prst="rect">
            <a:avLst/>
          </a:prstGeom>
        </p:spPr>
      </p:pic>
      <p:pic>
        <p:nvPicPr>
          <p:cNvPr id="502" name="picture 502"/>
          <p:cNvPicPr>
            <a:picLocks noChangeAspect="1"/>
          </p:cNvPicPr>
          <p:nvPr/>
        </p:nvPicPr>
        <p:blipFill>
          <a:blip r:embed="rId2"/>
          <a:stretch>
            <a:fillRect/>
          </a:stretch>
        </p:blipFill>
        <p:spPr>
          <a:xfrm rot="21600000">
            <a:off x="2262251" y="780922"/>
            <a:ext cx="3398773" cy="2840101"/>
          </a:xfrm>
          <a:prstGeom prst="rect">
            <a:avLst/>
          </a:prstGeom>
        </p:spPr>
      </p:pic>
      <p:sp>
        <p:nvSpPr>
          <p:cNvPr id="504" name="textbox 504"/>
          <p:cNvSpPr/>
          <p:nvPr/>
        </p:nvSpPr>
        <p:spPr>
          <a:xfrm>
            <a:off x="2096967" y="3993058"/>
            <a:ext cx="8313419" cy="1212850"/>
          </a:xfrm>
          <a:prstGeom prst="rect">
            <a:avLst/>
          </a:prstGeom>
          <a:noFill/>
          <a:ln w="0" cap="flat">
            <a:noFill/>
            <a:prstDash val="solid"/>
            <a:miter lim="0"/>
          </a:ln>
        </p:spPr>
        <p:txBody>
          <a:bodyPr vert="horz" wrap="square" lIns="0" tIns="0" rIns="0" bIns="0"/>
          <a:lstStyle/>
          <a:p>
            <a:pPr algn="l" rtl="0" eaLnBrk="0">
              <a:lnSpc>
                <a:spcPct val="73000"/>
              </a:lnSpc>
            </a:pPr>
            <a:endParaRPr sz="200" dirty="0">
              <a:latin typeface="Microsoft Sans Serif" panose="020B0604020202020204" charset="0"/>
              <a:ea typeface="Arial" panose="020B0604020202090204"/>
              <a:cs typeface="Microsoft Sans Serif" panose="020B0604020202020204" charset="0"/>
            </a:endParaRPr>
          </a:p>
          <a:p>
            <a:pPr marL="12700" indent="3175" algn="l" rtl="0" eaLnBrk="0">
              <a:lnSpc>
                <a:spcPct val="104000"/>
              </a:lnSpc>
            </a:pPr>
            <a:r>
              <a:rPr sz="2800" kern="0" spc="80" dirty="0">
                <a:solidFill>
                  <a:srgbClr val="000000">
                    <a:alpha val="100000"/>
                  </a:srgbClr>
                </a:solidFill>
                <a:latin typeface="Microsoft Sans Serif" panose="020B0604020202020204" charset="0"/>
                <a:ea typeface="Arial" panose="020B0604020202090204"/>
                <a:cs typeface="Microsoft Sans Serif" panose="020B0604020202020204" charset="0"/>
              </a:rPr>
              <a:t>•</a:t>
            </a:r>
            <a:r>
              <a:rPr sz="2800" b="1" kern="0" spc="0" dirty="0">
                <a:solidFill>
                  <a:srgbClr val="000000">
                    <a:alpha val="100000"/>
                  </a:srgbClr>
                </a:solidFill>
                <a:latin typeface="Microsoft Sans Serif" panose="020B0604020202020204" charset="0"/>
                <a:ea typeface="Calibri" panose="020F0502020204030204"/>
                <a:cs typeface="Microsoft Sans Serif" panose="020B0604020202020204" charset="0"/>
              </a:rPr>
              <a:t>Brodmann</a:t>
            </a:r>
            <a:r>
              <a:rPr sz="2800" b="1" kern="0" spc="80" dirty="0">
                <a:solidFill>
                  <a:srgbClr val="000000">
                    <a:alpha val="100000"/>
                  </a:srgbClr>
                </a:solidFill>
                <a:latin typeface="Microsoft Sans Serif" panose="020B0604020202020204" charset="0"/>
                <a:ea typeface="Calibri" panose="020F0502020204030204"/>
                <a:cs typeface="Microsoft Sans Serif" panose="020B0604020202020204" charset="0"/>
              </a:rPr>
              <a:t>43</a:t>
            </a:r>
            <a:r>
              <a:rPr sz="2800" b="1" kern="0" spc="8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区：</a:t>
            </a:r>
            <a:r>
              <a:rPr sz="2800" b="1" kern="0" spc="31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a:t>
            </a:r>
            <a:r>
              <a:rPr sz="2800" b="1" kern="0" spc="8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在中央后回和前回下部的感</a:t>
            </a:r>
            <a:r>
              <a:rPr sz="2800" b="1" kern="0" spc="7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觉运动皮层</a:t>
            </a:r>
            <a:r>
              <a:rPr sz="2800" b="1" kern="0" spc="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a:t>
            </a:r>
            <a:r>
              <a:rPr sz="2800" b="1" kern="0" spc="11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（中央下区</a:t>
            </a:r>
            <a:r>
              <a:rPr sz="2800" b="1" kern="0" spc="10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a:t>
            </a:r>
            <a:r>
              <a:rPr sz="2800" b="1" kern="0" spc="11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额顶岛盖同岛叶交汇。参与口部的感觉运</a:t>
            </a:r>
            <a:r>
              <a:rPr sz="2800" b="1" kern="0" spc="1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a:t>
            </a:r>
            <a:r>
              <a:rPr sz="2800" b="1" kern="0" spc="10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动表征以及味觉感受。</a:t>
            </a:r>
            <a:endParaRPr sz="2800" b="1" kern="0" spc="10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endParaRPr>
          </a:p>
        </p:txBody>
      </p:sp>
      <p:pic>
        <p:nvPicPr>
          <p:cNvPr id="506" name="picture 506"/>
          <p:cNvPicPr>
            <a:picLocks noChangeAspect="1"/>
          </p:cNvPicPr>
          <p:nvPr/>
        </p:nvPicPr>
        <p:blipFill>
          <a:blip r:embed="rId3"/>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4"/>
          <a:stretch>
            <a:fillRect/>
          </a:stretch>
        </p:blipFill>
        <p:spPr>
          <a:xfrm>
            <a:off x="9751060" y="0"/>
            <a:ext cx="2440940" cy="182753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 name="textbox 508"/>
          <p:cNvSpPr/>
          <p:nvPr/>
        </p:nvSpPr>
        <p:spPr>
          <a:xfrm>
            <a:off x="2200275" y="3896360"/>
            <a:ext cx="8866505" cy="1951990"/>
          </a:xfrm>
          <a:prstGeom prst="rect">
            <a:avLst/>
          </a:prstGeom>
          <a:noFill/>
          <a:ln w="0" cap="flat">
            <a:noFill/>
            <a:prstDash val="solid"/>
            <a:miter lim="0"/>
          </a:ln>
        </p:spPr>
        <p:txBody>
          <a:bodyPr vert="horz" wrap="square" lIns="0" tIns="0" rIns="0" bIns="0"/>
          <a:lstStyle/>
          <a:p>
            <a:pPr algn="l" rtl="0" eaLnBrk="0">
              <a:lnSpc>
                <a:spcPct val="105000"/>
              </a:lnSpc>
            </a:pPr>
            <a:endParaRPr sz="200" dirty="0">
              <a:latin typeface="Microsoft Sans Serif" panose="020B0604020202020204" charset="0"/>
              <a:ea typeface="Arial" panose="020B0604020202090204"/>
              <a:cs typeface="Microsoft Sans Serif" panose="020B0604020202020204" charset="0"/>
            </a:endParaRPr>
          </a:p>
          <a:p>
            <a:pPr marL="16510" indent="-1905" algn="l" rtl="0" eaLnBrk="0">
              <a:lnSpc>
                <a:spcPct val="95000"/>
              </a:lnSpc>
              <a:spcBef>
                <a:spcPts val="0"/>
              </a:spcBef>
            </a:pPr>
            <a:r>
              <a:rPr sz="2800" kern="0" spc="60" dirty="0">
                <a:solidFill>
                  <a:srgbClr val="000000">
                    <a:alpha val="100000"/>
                  </a:srgbClr>
                </a:solidFill>
                <a:latin typeface="Microsoft Sans Serif" panose="020B0604020202020204" charset="0"/>
                <a:ea typeface="Arial" panose="020B0604020202090204"/>
                <a:cs typeface="Microsoft Sans Serif" panose="020B0604020202020204" charset="0"/>
              </a:rPr>
              <a:t>•</a:t>
            </a:r>
            <a:r>
              <a:rPr sz="2800" b="1" kern="0" spc="0" dirty="0">
                <a:solidFill>
                  <a:srgbClr val="000000">
                    <a:alpha val="100000"/>
                  </a:srgbClr>
                </a:solidFill>
                <a:latin typeface="Microsoft Sans Serif" panose="020B0604020202020204" charset="0"/>
                <a:ea typeface="Calibri" panose="020F0502020204030204"/>
                <a:cs typeface="Microsoft Sans Serif" panose="020B0604020202020204" charset="0"/>
              </a:rPr>
              <a:t>Brodmann</a:t>
            </a:r>
            <a:r>
              <a:rPr sz="2800" b="1" kern="0" spc="60" dirty="0">
                <a:solidFill>
                  <a:srgbClr val="000000">
                    <a:alpha val="100000"/>
                  </a:srgbClr>
                </a:solidFill>
                <a:latin typeface="Microsoft Sans Serif" panose="020B0604020202020204" charset="0"/>
                <a:ea typeface="Calibri" panose="020F0502020204030204"/>
                <a:cs typeface="Microsoft Sans Serif" panose="020B0604020202020204" charset="0"/>
              </a:rPr>
              <a:t>44</a:t>
            </a:r>
            <a:r>
              <a:rPr sz="2800" b="1" kern="0" spc="6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区：</a:t>
            </a:r>
            <a:r>
              <a:rPr sz="2800" b="1" kern="0" spc="33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a:t>
            </a:r>
            <a:r>
              <a:rPr sz="2800" b="1" kern="0" spc="6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额下回后部运动皮层（岛盖区</a:t>
            </a:r>
            <a:r>
              <a:rPr sz="2800" b="1" kern="0" spc="-28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a:t>
            </a:r>
            <a:r>
              <a:rPr sz="2800" b="1" kern="0" spc="31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a:t>
            </a:r>
            <a:r>
              <a:rPr sz="2800" b="1" kern="0" spc="6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参</a:t>
            </a:r>
            <a:r>
              <a:rPr sz="2800" b="1" kern="0" spc="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a:t>
            </a:r>
            <a:r>
              <a:rPr sz="2800" b="1" kern="0" spc="6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与语言产生（尤其是左</a:t>
            </a:r>
            <a:r>
              <a:rPr sz="2800" b="1" kern="0" spc="5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半球，</a:t>
            </a:r>
            <a:r>
              <a:rPr sz="2800" b="1" kern="0" spc="25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a:t>
            </a:r>
            <a:r>
              <a:rPr sz="2800" b="1" kern="0" spc="5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被称为</a:t>
            </a:r>
            <a:r>
              <a:rPr sz="2800" b="1" kern="0" spc="0" dirty="0">
                <a:solidFill>
                  <a:srgbClr val="000000">
                    <a:alpha val="100000"/>
                  </a:srgbClr>
                </a:solidFill>
                <a:latin typeface="Microsoft Sans Serif" panose="020B0604020202020204" charset="0"/>
                <a:ea typeface="Calibri" panose="020F0502020204030204"/>
                <a:cs typeface="Microsoft Sans Serif" panose="020B0604020202020204" charset="0"/>
              </a:rPr>
              <a:t>Broca</a:t>
            </a:r>
            <a:r>
              <a:rPr sz="2800" b="1" kern="0" spc="5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区）。</a:t>
            </a:r>
            <a:endParaRPr sz="2800" dirty="0">
              <a:latin typeface="Microsoft Sans Serif" panose="020B0604020202020204" charset="0"/>
              <a:ea typeface="Microsoft JhengHei" panose="020B0604030504040204" charset="-120"/>
              <a:cs typeface="Microsoft Sans Serif" panose="020B0604020202020204" charset="0"/>
            </a:endParaRPr>
          </a:p>
          <a:p>
            <a:pPr marL="12700" indent="1905" algn="l" rtl="0" eaLnBrk="0">
              <a:lnSpc>
                <a:spcPct val="99000"/>
              </a:lnSpc>
              <a:spcBef>
                <a:spcPts val="530"/>
              </a:spcBef>
            </a:pPr>
            <a:r>
              <a:rPr sz="2800" kern="0" spc="60" dirty="0">
                <a:solidFill>
                  <a:srgbClr val="000000">
                    <a:alpha val="100000"/>
                  </a:srgbClr>
                </a:solidFill>
                <a:latin typeface="Microsoft Sans Serif" panose="020B0604020202020204" charset="0"/>
                <a:ea typeface="Arial" panose="020B0604020202090204"/>
                <a:cs typeface="Microsoft Sans Serif" panose="020B0604020202020204" charset="0"/>
              </a:rPr>
              <a:t>•</a:t>
            </a:r>
            <a:r>
              <a:rPr sz="2800" b="1" kern="0" spc="0" dirty="0">
                <a:solidFill>
                  <a:srgbClr val="000000">
                    <a:alpha val="100000"/>
                  </a:srgbClr>
                </a:solidFill>
                <a:latin typeface="Microsoft Sans Serif" panose="020B0604020202020204" charset="0"/>
                <a:ea typeface="Calibri" panose="020F0502020204030204"/>
                <a:cs typeface="Microsoft Sans Serif" panose="020B0604020202020204" charset="0"/>
              </a:rPr>
              <a:t>Brodmann</a:t>
            </a:r>
            <a:r>
              <a:rPr sz="2800" b="1" kern="0" spc="60" dirty="0">
                <a:solidFill>
                  <a:srgbClr val="000000">
                    <a:alpha val="100000"/>
                  </a:srgbClr>
                </a:solidFill>
                <a:latin typeface="Microsoft Sans Serif" panose="020B0604020202020204" charset="0"/>
                <a:ea typeface="Calibri" panose="020F0502020204030204"/>
                <a:cs typeface="Microsoft Sans Serif" panose="020B0604020202020204" charset="0"/>
              </a:rPr>
              <a:t>45</a:t>
            </a:r>
            <a:r>
              <a:rPr sz="2800" b="1" kern="0" spc="6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区：</a:t>
            </a:r>
            <a:r>
              <a:rPr sz="2800" b="1" kern="0" spc="34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a:t>
            </a:r>
            <a:r>
              <a:rPr sz="2800" b="1" kern="0" spc="6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额下回下部联合皮层（三角区</a:t>
            </a:r>
            <a:r>
              <a:rPr sz="2800" b="1" kern="0" spc="-28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a:t>
            </a:r>
            <a:r>
              <a:rPr sz="2800" b="1" kern="0" spc="30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a:t>
            </a:r>
            <a:r>
              <a:rPr sz="2800" b="1" kern="0" spc="6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其</a:t>
            </a:r>
            <a:r>
              <a:rPr sz="2800" b="1" kern="0" spc="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a:t>
            </a:r>
            <a:r>
              <a:rPr sz="2800" b="1" kern="0" spc="11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后部同</a:t>
            </a:r>
            <a:r>
              <a:rPr sz="2800" b="1" kern="0" spc="110" dirty="0">
                <a:solidFill>
                  <a:srgbClr val="000000">
                    <a:alpha val="100000"/>
                  </a:srgbClr>
                </a:solidFill>
                <a:latin typeface="Microsoft Sans Serif" panose="020B0604020202020204" charset="0"/>
                <a:ea typeface="Calibri" panose="020F0502020204030204"/>
                <a:cs typeface="Microsoft Sans Serif" panose="020B0604020202020204" charset="0"/>
              </a:rPr>
              <a:t>44</a:t>
            </a:r>
            <a:r>
              <a:rPr sz="2800" b="1" kern="0" spc="11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区一起参与语言产生（</a:t>
            </a:r>
            <a:r>
              <a:rPr sz="2800" b="1" kern="0" spc="0" dirty="0">
                <a:solidFill>
                  <a:srgbClr val="000000">
                    <a:alpha val="100000"/>
                  </a:srgbClr>
                </a:solidFill>
                <a:latin typeface="Microsoft Sans Serif" panose="020B0604020202020204" charset="0"/>
                <a:ea typeface="Calibri" panose="020F0502020204030204"/>
                <a:cs typeface="Microsoft Sans Serif" panose="020B0604020202020204" charset="0"/>
              </a:rPr>
              <a:t>Broca</a:t>
            </a:r>
            <a:r>
              <a:rPr sz="2800" b="1" kern="0" spc="10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区</a:t>
            </a:r>
            <a:r>
              <a:rPr sz="2800" b="1" kern="0" spc="-29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a:t>
            </a:r>
            <a:r>
              <a:rPr sz="2800" b="1" kern="0" spc="31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a:t>
            </a:r>
            <a:r>
              <a:rPr sz="2800" b="1" kern="0" spc="10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而其它环</a:t>
            </a:r>
            <a:r>
              <a:rPr sz="2800" b="1" kern="0" spc="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a:t>
            </a:r>
            <a:r>
              <a:rPr sz="2800" b="1" kern="0" spc="9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路参与前额叶网络控制执行</a:t>
            </a:r>
            <a:r>
              <a:rPr sz="2800" b="1" kern="0" spc="8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功能。</a:t>
            </a:r>
            <a:endParaRPr sz="2800" b="1" kern="0" spc="8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endParaRPr>
          </a:p>
        </p:txBody>
      </p:sp>
      <p:pic>
        <p:nvPicPr>
          <p:cNvPr id="510" name="picture 510"/>
          <p:cNvPicPr>
            <a:picLocks noChangeAspect="1"/>
          </p:cNvPicPr>
          <p:nvPr/>
        </p:nvPicPr>
        <p:blipFill>
          <a:blip r:embed="rId1"/>
          <a:stretch>
            <a:fillRect/>
          </a:stretch>
        </p:blipFill>
        <p:spPr>
          <a:xfrm rot="21600000">
            <a:off x="2171700" y="763651"/>
            <a:ext cx="3749675" cy="2760598"/>
          </a:xfrm>
          <a:prstGeom prst="rect">
            <a:avLst/>
          </a:prstGeom>
        </p:spPr>
      </p:pic>
      <p:pic>
        <p:nvPicPr>
          <p:cNvPr id="512" name="picture 512"/>
          <p:cNvPicPr>
            <a:picLocks noChangeAspect="1"/>
          </p:cNvPicPr>
          <p:nvPr/>
        </p:nvPicPr>
        <p:blipFill>
          <a:blip r:embed="rId2"/>
          <a:stretch>
            <a:fillRect/>
          </a:stretch>
        </p:blipFill>
        <p:spPr>
          <a:xfrm rot="21600000">
            <a:off x="6132575" y="749300"/>
            <a:ext cx="3663950" cy="2771775"/>
          </a:xfrm>
          <a:prstGeom prst="rect">
            <a:avLst/>
          </a:prstGeom>
        </p:spPr>
      </p:pic>
      <p:pic>
        <p:nvPicPr>
          <p:cNvPr id="514" name="picture 514"/>
          <p:cNvPicPr>
            <a:picLocks noChangeAspect="1"/>
          </p:cNvPicPr>
          <p:nvPr/>
        </p:nvPicPr>
        <p:blipFill>
          <a:blip r:embed="rId3"/>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4"/>
          <a:stretch>
            <a:fillRect/>
          </a:stretch>
        </p:blipFill>
        <p:spPr>
          <a:xfrm>
            <a:off x="9751060" y="0"/>
            <a:ext cx="2440940" cy="182753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 name="textbox 516"/>
          <p:cNvSpPr/>
          <p:nvPr/>
        </p:nvSpPr>
        <p:spPr>
          <a:xfrm>
            <a:off x="2328621" y="3792711"/>
            <a:ext cx="7780655" cy="1673225"/>
          </a:xfrm>
          <a:prstGeom prst="rect">
            <a:avLst/>
          </a:prstGeom>
          <a:noFill/>
          <a:ln w="0" cap="flat">
            <a:noFill/>
            <a:prstDash val="solid"/>
            <a:miter lim="0"/>
          </a:ln>
        </p:spPr>
        <p:txBody>
          <a:bodyPr vert="horz" wrap="square" lIns="0" tIns="0" rIns="0" bIns="0"/>
          <a:lstStyle/>
          <a:p>
            <a:pPr algn="l" rtl="0" eaLnBrk="0">
              <a:lnSpc>
                <a:spcPct val="44000"/>
              </a:lnSpc>
            </a:pPr>
            <a:endParaRPr sz="2800" dirty="0">
              <a:latin typeface="Microsoft Sans Serif" panose="020B0604020202020204" charset="0"/>
              <a:ea typeface="Arial" panose="020B0604020202090204"/>
              <a:cs typeface="Microsoft Sans Serif" panose="020B0604020202020204" charset="0"/>
            </a:endParaRPr>
          </a:p>
          <a:p>
            <a:pPr marL="41275" indent="-24130" algn="l" rtl="0" eaLnBrk="0">
              <a:lnSpc>
                <a:spcPct val="94000"/>
              </a:lnSpc>
            </a:pPr>
            <a:r>
              <a:rPr sz="2800" kern="0" spc="10" dirty="0">
                <a:solidFill>
                  <a:srgbClr val="000000">
                    <a:alpha val="100000"/>
                  </a:srgbClr>
                </a:solidFill>
                <a:latin typeface="Microsoft Sans Serif" panose="020B0604020202020204" charset="0"/>
                <a:ea typeface="Arial" panose="020B0604020202090204"/>
                <a:cs typeface="Microsoft Sans Serif" panose="020B0604020202020204" charset="0"/>
              </a:rPr>
              <a:t>•</a:t>
            </a:r>
            <a:r>
              <a:rPr sz="2800" b="1" kern="0" spc="0" dirty="0">
                <a:solidFill>
                  <a:srgbClr val="000000">
                    <a:alpha val="100000"/>
                  </a:srgbClr>
                </a:solidFill>
                <a:latin typeface="Microsoft Sans Serif" panose="020B0604020202020204" charset="0"/>
                <a:ea typeface="Calibri" panose="020F0502020204030204"/>
                <a:cs typeface="Microsoft Sans Serif" panose="020B0604020202020204" charset="0"/>
              </a:rPr>
              <a:t>Brodmann</a:t>
            </a:r>
            <a:r>
              <a:rPr sz="2800" b="1" kern="0" spc="10" dirty="0">
                <a:solidFill>
                  <a:srgbClr val="000000">
                    <a:alpha val="100000"/>
                  </a:srgbClr>
                </a:solidFill>
                <a:latin typeface="Microsoft Sans Serif" panose="020B0604020202020204" charset="0"/>
                <a:ea typeface="Calibri" panose="020F0502020204030204"/>
                <a:cs typeface="Microsoft Sans Serif" panose="020B0604020202020204" charset="0"/>
              </a:rPr>
              <a:t>46</a:t>
            </a:r>
            <a:r>
              <a:rPr sz="2800" b="1" kern="0" spc="1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区：额中回及额下</a:t>
            </a:r>
            <a:r>
              <a:rPr sz="2800" b="1" kern="0" spc="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回前部的联合皮层 </a:t>
            </a:r>
            <a:r>
              <a:rPr sz="2800" b="1" kern="0" spc="-2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参与前额叶皮层网络，控制执行功能。</a:t>
            </a:r>
            <a:endParaRPr sz="2800" dirty="0">
              <a:latin typeface="Microsoft Sans Serif" panose="020B0604020202020204" charset="0"/>
              <a:ea typeface="Microsoft JhengHei" panose="020B0604030504040204" charset="-120"/>
              <a:cs typeface="Microsoft Sans Serif" panose="020B0604020202020204" charset="0"/>
            </a:endParaRPr>
          </a:p>
          <a:p>
            <a:pPr marL="12700" indent="4445" algn="l" rtl="0" eaLnBrk="0">
              <a:lnSpc>
                <a:spcPct val="93000"/>
              </a:lnSpc>
              <a:spcBef>
                <a:spcPts val="450"/>
              </a:spcBef>
            </a:pPr>
            <a:r>
              <a:rPr sz="2800" kern="0" spc="10" dirty="0">
                <a:solidFill>
                  <a:srgbClr val="000000">
                    <a:alpha val="100000"/>
                  </a:srgbClr>
                </a:solidFill>
                <a:latin typeface="Microsoft Sans Serif" panose="020B0604020202020204" charset="0"/>
                <a:ea typeface="Arial" panose="020B0604020202090204"/>
                <a:cs typeface="Microsoft Sans Serif" panose="020B0604020202020204" charset="0"/>
              </a:rPr>
              <a:t>•</a:t>
            </a:r>
            <a:r>
              <a:rPr sz="2800" b="1" kern="0" spc="0" dirty="0">
                <a:solidFill>
                  <a:srgbClr val="000000">
                    <a:alpha val="100000"/>
                  </a:srgbClr>
                </a:solidFill>
                <a:latin typeface="Microsoft Sans Serif" panose="020B0604020202020204" charset="0"/>
                <a:ea typeface="Calibri" panose="020F0502020204030204"/>
                <a:cs typeface="Microsoft Sans Serif" panose="020B0604020202020204" charset="0"/>
              </a:rPr>
              <a:t>Brodmann</a:t>
            </a:r>
            <a:r>
              <a:rPr sz="2800" b="1" kern="0" spc="10" dirty="0">
                <a:solidFill>
                  <a:srgbClr val="000000">
                    <a:alpha val="100000"/>
                  </a:srgbClr>
                </a:solidFill>
                <a:latin typeface="Microsoft Sans Serif" panose="020B0604020202020204" charset="0"/>
                <a:ea typeface="Calibri" panose="020F0502020204030204"/>
                <a:cs typeface="Microsoft Sans Serif" panose="020B0604020202020204" charset="0"/>
              </a:rPr>
              <a:t>47</a:t>
            </a:r>
            <a:r>
              <a:rPr sz="2800" b="1" kern="0" spc="1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区：额下回前腹侧</a:t>
            </a:r>
            <a:r>
              <a:rPr sz="2800" b="1" kern="0" spc="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联合皮层，参与前 </a:t>
            </a:r>
            <a:r>
              <a:rPr sz="2800" b="1" kern="0" spc="1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额叶皮层网络，控制执行功能。</a:t>
            </a:r>
            <a:endParaRPr sz="2800" b="1" kern="0" spc="1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endParaRPr>
          </a:p>
        </p:txBody>
      </p:sp>
      <p:pic>
        <p:nvPicPr>
          <p:cNvPr id="518" name="picture 518"/>
          <p:cNvPicPr>
            <a:picLocks noChangeAspect="1"/>
          </p:cNvPicPr>
          <p:nvPr/>
        </p:nvPicPr>
        <p:blipFill>
          <a:blip r:embed="rId1"/>
          <a:stretch>
            <a:fillRect/>
          </a:stretch>
        </p:blipFill>
        <p:spPr>
          <a:xfrm rot="21600000">
            <a:off x="2424176" y="677926"/>
            <a:ext cx="3546475" cy="2646298"/>
          </a:xfrm>
          <a:prstGeom prst="rect">
            <a:avLst/>
          </a:prstGeom>
        </p:spPr>
      </p:pic>
      <p:pic>
        <p:nvPicPr>
          <p:cNvPr id="520" name="picture 520"/>
          <p:cNvPicPr>
            <a:picLocks noChangeAspect="1"/>
          </p:cNvPicPr>
          <p:nvPr/>
        </p:nvPicPr>
        <p:blipFill>
          <a:blip r:embed="rId2"/>
          <a:stretch>
            <a:fillRect/>
          </a:stretch>
        </p:blipFill>
        <p:spPr>
          <a:xfrm rot="21600000">
            <a:off x="6210300" y="696976"/>
            <a:ext cx="3543300" cy="2639948"/>
          </a:xfrm>
          <a:prstGeom prst="rect">
            <a:avLst/>
          </a:prstGeom>
        </p:spPr>
      </p:pic>
      <p:pic>
        <p:nvPicPr>
          <p:cNvPr id="522" name="picture 522"/>
          <p:cNvPicPr>
            <a:picLocks noChangeAspect="1"/>
          </p:cNvPicPr>
          <p:nvPr/>
        </p:nvPicPr>
        <p:blipFill>
          <a:blip r:embed="rId3"/>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4"/>
          <a:stretch>
            <a:fillRect/>
          </a:stretch>
        </p:blipFill>
        <p:spPr>
          <a:xfrm>
            <a:off x="9751060" y="0"/>
            <a:ext cx="2440940" cy="182753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4" name="picture 524"/>
          <p:cNvPicPr>
            <a:picLocks noChangeAspect="1"/>
          </p:cNvPicPr>
          <p:nvPr/>
        </p:nvPicPr>
        <p:blipFill>
          <a:blip r:embed="rId1"/>
          <a:stretch>
            <a:fillRect/>
          </a:stretch>
        </p:blipFill>
        <p:spPr>
          <a:xfrm rot="21600000">
            <a:off x="1214678" y="2320417"/>
            <a:ext cx="4535551" cy="3213099"/>
          </a:xfrm>
          <a:prstGeom prst="rect">
            <a:avLst/>
          </a:prstGeom>
        </p:spPr>
      </p:pic>
      <p:sp>
        <p:nvSpPr>
          <p:cNvPr id="526" name="textbox 526"/>
          <p:cNvSpPr/>
          <p:nvPr/>
        </p:nvSpPr>
        <p:spPr>
          <a:xfrm>
            <a:off x="7003213" y="2567111"/>
            <a:ext cx="2376170" cy="2286635"/>
          </a:xfrm>
          <a:prstGeom prst="rect">
            <a:avLst/>
          </a:prstGeom>
          <a:noFill/>
          <a:ln w="0" cap="flat">
            <a:noFill/>
            <a:prstDash val="solid"/>
            <a:miter lim="0"/>
          </a:ln>
        </p:spPr>
        <p:txBody>
          <a:bodyPr vert="horz" wrap="square" lIns="0" tIns="0" rIns="0" bIns="0"/>
          <a:lstStyle/>
          <a:p>
            <a:pPr algn="l" rtl="0" eaLnBrk="0">
              <a:lnSpc>
                <a:spcPct val="86000"/>
              </a:lnSpc>
            </a:pPr>
            <a:endParaRPr sz="100" dirty="0">
              <a:latin typeface="Arial" panose="020B0604020202090204"/>
              <a:ea typeface="Arial" panose="020B0604020202090204"/>
              <a:cs typeface="Arial" panose="020B0604020202090204"/>
            </a:endParaRPr>
          </a:p>
          <a:p>
            <a:pPr marL="12700" algn="l" rtl="0" eaLnBrk="0">
              <a:lnSpc>
                <a:spcPct val="86000"/>
              </a:lnSpc>
            </a:pPr>
            <a:r>
              <a:rPr sz="3000" b="1" kern="0" spc="6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一、运动功能</a:t>
            </a:r>
            <a:endParaRPr sz="3000" dirty="0">
              <a:latin typeface="Microsoft JhengHei" panose="020B0604030504040204" charset="-120"/>
              <a:ea typeface="Microsoft JhengHei" panose="020B0604030504040204" charset="-120"/>
              <a:cs typeface="Microsoft JhengHei" panose="020B0604030504040204" charset="-120"/>
            </a:endParaRPr>
          </a:p>
          <a:p>
            <a:pPr marL="13970" indent="-1270" algn="l" rtl="0" eaLnBrk="0">
              <a:lnSpc>
                <a:spcPct val="136000"/>
              </a:lnSpc>
              <a:spcBef>
                <a:spcPts val="20"/>
              </a:spcBef>
            </a:pPr>
            <a:r>
              <a:rPr sz="3000" b="1" kern="0" spc="8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二、语言功能</a:t>
            </a:r>
            <a:r>
              <a:rPr sz="30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3000" b="1" kern="0" spc="8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三、认知功能</a:t>
            </a:r>
            <a:r>
              <a:rPr sz="30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3000" b="1" kern="0" spc="6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四、人格</a:t>
            </a:r>
            <a:endParaRPr sz="3000" dirty="0">
              <a:latin typeface="Microsoft JhengHei" panose="020B0604030504040204" charset="-120"/>
              <a:ea typeface="Microsoft JhengHei" panose="020B0604030504040204" charset="-120"/>
              <a:cs typeface="Microsoft JhengHei" panose="020B0604030504040204" charset="-120"/>
            </a:endParaRPr>
          </a:p>
        </p:txBody>
      </p:sp>
      <p:sp>
        <p:nvSpPr>
          <p:cNvPr id="528" name="textbox 528"/>
          <p:cNvSpPr/>
          <p:nvPr/>
        </p:nvSpPr>
        <p:spPr>
          <a:xfrm>
            <a:off x="606138" y="221027"/>
            <a:ext cx="3058795" cy="1082675"/>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90204"/>
              <a:ea typeface="Arial" panose="020B0604020202090204"/>
              <a:cs typeface="Arial" panose="020B0604020202090204"/>
            </a:endParaRPr>
          </a:p>
          <a:p>
            <a:pPr marL="12700" algn="l" rtl="0" eaLnBrk="0">
              <a:lnSpc>
                <a:spcPct val="89000"/>
              </a:lnSpc>
            </a:pPr>
            <a:r>
              <a:rPr sz="3900"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a:t>
            </a:r>
            <a:r>
              <a:rPr sz="3900"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39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额叶</a:t>
            </a:r>
            <a:r>
              <a:rPr sz="3900" kern="0" spc="1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3900" kern="0" spc="10" dirty="0">
                <a:solidFill>
                  <a:srgbClr val="00B050">
                    <a:alpha val="100000"/>
                  </a:srgbClr>
                </a:solidFill>
                <a:latin typeface="Microsoft JhengHei" panose="020B0604030504040204" charset="-120"/>
                <a:ea typeface="Microsoft JhengHei" panose="020B0604030504040204" charset="-120"/>
                <a:cs typeface="Microsoft JhengHei" panose="020B0604030504040204" charset="-120"/>
              </a:rPr>
              <a:t>●</a:t>
            </a:r>
            <a:endParaRPr sz="3900" dirty="0">
              <a:latin typeface="Microsoft JhengHei" panose="020B0604030504040204" charset="-120"/>
              <a:ea typeface="Microsoft JhengHei" panose="020B0604030504040204" charset="-120"/>
              <a:cs typeface="Microsoft JhengHei" panose="020B0604030504040204" charset="-120"/>
            </a:endParaRPr>
          </a:p>
        </p:txBody>
      </p:sp>
      <p:pic>
        <p:nvPicPr>
          <p:cNvPr id="530" name="picture 530"/>
          <p:cNvPicPr>
            <a:picLocks noChangeAspect="1"/>
          </p:cNvPicPr>
          <p:nvPr/>
        </p:nvPicPr>
        <p:blipFill>
          <a:blip r:embed="rId2"/>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3"/>
          <a:stretch>
            <a:fillRect/>
          </a:stretch>
        </p:blipFill>
        <p:spPr>
          <a:xfrm>
            <a:off x="9751060" y="0"/>
            <a:ext cx="2440940" cy="1827530"/>
          </a:xfrm>
          <a:prstGeom prst="rect">
            <a:avLst/>
          </a:prstGeom>
        </p:spPr>
      </p:pic>
      <p:sp>
        <p:nvSpPr>
          <p:cNvPr id="2" name="文本框 1"/>
          <p:cNvSpPr txBox="1"/>
          <p:nvPr/>
        </p:nvSpPr>
        <p:spPr>
          <a:xfrm>
            <a:off x="7085965" y="5673090"/>
            <a:ext cx="4686300" cy="953135"/>
          </a:xfrm>
          <a:prstGeom prst="rect">
            <a:avLst/>
          </a:prstGeom>
          <a:noFill/>
        </p:spPr>
        <p:txBody>
          <a:bodyPr wrap="square" rtlCol="0">
            <a:spAutoFit/>
          </a:bodyPr>
          <a:p>
            <a:r>
              <a:rPr lang="zh-CN" altLang="en-US" sz="2800" b="1">
                <a:latin typeface="Microsoft Sans Serif" panose="020B0604020202020204" charset="0"/>
                <a:cs typeface="Microsoft Sans Serif" panose="020B0604020202020204" charset="0"/>
              </a:rPr>
              <a:t>（</a:t>
            </a:r>
            <a:r>
              <a:rPr lang="en-US" altLang="zh-CN" sz="2800">
                <a:sym typeface="+mn-ea"/>
              </a:rPr>
              <a:t>LittleAxe, 2022; </a:t>
            </a:r>
            <a:r>
              <a:rPr lang="zh-CN" altLang="en-US" sz="2800" b="1">
                <a:latin typeface="Microsoft Sans Serif" panose="020B0604020202020204" charset="0"/>
                <a:cs typeface="Microsoft Sans Serif" panose="020B0604020202020204" charset="0"/>
              </a:rPr>
              <a:t>脑卒中康复手册，</a:t>
            </a:r>
            <a:r>
              <a:rPr lang="en-US" altLang="zh-CN" sz="2800" b="1">
                <a:latin typeface="Microsoft Sans Serif" panose="020B0604020202020204" charset="0"/>
                <a:cs typeface="Microsoft Sans Serif" panose="020B0604020202020204" charset="0"/>
              </a:rPr>
              <a:t>2020</a:t>
            </a:r>
            <a:r>
              <a:rPr lang="zh-CN" altLang="en-US" sz="2800" b="1">
                <a:latin typeface="Microsoft Sans Serif" panose="020B0604020202020204" charset="0"/>
                <a:ea typeface="宋体" charset="0"/>
                <a:cs typeface="Microsoft Sans Serif" panose="020B0604020202020204" charset="0"/>
              </a:rPr>
              <a:t>）</a:t>
            </a:r>
            <a:endParaRPr lang="zh-CN" altLang="en-US" sz="2800" b="1">
              <a:latin typeface="Microsoft Sans Serif" panose="020B0604020202020204" charset="0"/>
              <a:ea typeface="宋体" charset="0"/>
              <a:cs typeface="Microsoft Sans Serif" panose="020B060402020202020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 name="picture 532"/>
          <p:cNvPicPr>
            <a:picLocks noChangeAspect="1"/>
          </p:cNvPicPr>
          <p:nvPr/>
        </p:nvPicPr>
        <p:blipFill>
          <a:blip r:embed="rId1"/>
          <a:stretch>
            <a:fillRect/>
          </a:stretch>
        </p:blipFill>
        <p:spPr>
          <a:xfrm rot="21600000">
            <a:off x="4510913" y="1334528"/>
            <a:ext cx="7217536" cy="4672964"/>
          </a:xfrm>
          <a:prstGeom prst="rect">
            <a:avLst/>
          </a:prstGeom>
        </p:spPr>
      </p:pic>
      <p:pic>
        <p:nvPicPr>
          <p:cNvPr id="534" name="picture 534"/>
          <p:cNvPicPr>
            <a:picLocks noChangeAspect="1"/>
          </p:cNvPicPr>
          <p:nvPr/>
        </p:nvPicPr>
        <p:blipFill>
          <a:blip r:embed="rId2"/>
          <a:stretch>
            <a:fillRect/>
          </a:stretch>
        </p:blipFill>
        <p:spPr>
          <a:xfrm rot="21600000">
            <a:off x="538619" y="3633279"/>
            <a:ext cx="2244851" cy="2545079"/>
          </a:xfrm>
          <a:prstGeom prst="rect">
            <a:avLst/>
          </a:prstGeom>
        </p:spPr>
      </p:pic>
      <p:pic>
        <p:nvPicPr>
          <p:cNvPr id="536" name="picture 536"/>
          <p:cNvPicPr>
            <a:picLocks noChangeAspect="1"/>
          </p:cNvPicPr>
          <p:nvPr/>
        </p:nvPicPr>
        <p:blipFill>
          <a:blip r:embed="rId3"/>
          <a:stretch>
            <a:fillRect/>
          </a:stretch>
        </p:blipFill>
        <p:spPr>
          <a:xfrm rot="21600000">
            <a:off x="509447" y="1678685"/>
            <a:ext cx="2157602" cy="1528445"/>
          </a:xfrm>
          <a:prstGeom prst="rect">
            <a:avLst/>
          </a:prstGeom>
        </p:spPr>
      </p:pic>
      <p:sp>
        <p:nvSpPr>
          <p:cNvPr id="538" name="textbox 538"/>
          <p:cNvSpPr/>
          <p:nvPr/>
        </p:nvSpPr>
        <p:spPr>
          <a:xfrm>
            <a:off x="606138" y="221027"/>
            <a:ext cx="3058795" cy="1082675"/>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90204"/>
              <a:ea typeface="Arial" panose="020B0604020202090204"/>
              <a:cs typeface="Arial" panose="020B0604020202090204"/>
            </a:endParaRPr>
          </a:p>
          <a:p>
            <a:pPr marL="12700" algn="l" rtl="0" eaLnBrk="0">
              <a:lnSpc>
                <a:spcPct val="89000"/>
              </a:lnSpc>
            </a:pPr>
            <a:r>
              <a:rPr sz="3900"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a:t>
            </a:r>
            <a:r>
              <a:rPr sz="3900"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39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额叶</a:t>
            </a:r>
            <a:r>
              <a:rPr sz="3900" kern="0" spc="1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3900" kern="0" spc="10" dirty="0">
                <a:solidFill>
                  <a:srgbClr val="00B050">
                    <a:alpha val="100000"/>
                  </a:srgbClr>
                </a:solidFill>
                <a:latin typeface="Microsoft JhengHei" panose="020B0604030504040204" charset="-120"/>
                <a:ea typeface="Microsoft JhengHei" panose="020B0604030504040204" charset="-120"/>
                <a:cs typeface="Microsoft JhengHei" panose="020B0604030504040204" charset="-120"/>
              </a:rPr>
              <a:t>●</a:t>
            </a:r>
            <a:endParaRPr sz="3900" dirty="0">
              <a:latin typeface="Microsoft JhengHei" panose="020B0604030504040204" charset="-120"/>
              <a:ea typeface="Microsoft JhengHei" panose="020B0604030504040204" charset="-120"/>
              <a:cs typeface="Microsoft JhengHei" panose="020B0604030504040204" charset="-120"/>
            </a:endParaRPr>
          </a:p>
        </p:txBody>
      </p:sp>
      <p:pic>
        <p:nvPicPr>
          <p:cNvPr id="540" name="picture 540"/>
          <p:cNvPicPr>
            <a:picLocks noChangeAspect="1"/>
          </p:cNvPicPr>
          <p:nvPr/>
        </p:nvPicPr>
        <p:blipFill>
          <a:blip r:embed="rId4"/>
          <a:stretch>
            <a:fillRect/>
          </a:stretch>
        </p:blipFill>
        <p:spPr>
          <a:xfrm rot="21600000">
            <a:off x="2948" y="6687093"/>
            <a:ext cx="12171144" cy="122838"/>
          </a:xfrm>
          <a:prstGeom prst="rect">
            <a:avLst/>
          </a:prstGeom>
        </p:spPr>
      </p:pic>
      <p:sp>
        <p:nvSpPr>
          <p:cNvPr id="542" name="textbox 542"/>
          <p:cNvSpPr/>
          <p:nvPr/>
        </p:nvSpPr>
        <p:spPr>
          <a:xfrm>
            <a:off x="4511308" y="990160"/>
            <a:ext cx="2091054" cy="570230"/>
          </a:xfrm>
          <a:prstGeom prst="rect">
            <a:avLst/>
          </a:prstGeom>
          <a:noFill/>
          <a:ln w="0" cap="flat">
            <a:noFill/>
            <a:prstDash val="solid"/>
            <a:miter lim="0"/>
          </a:ln>
        </p:spPr>
        <p:txBody>
          <a:bodyPr vert="horz" wrap="square" lIns="0" tIns="0" rIns="0" bIns="0"/>
          <a:lstStyle/>
          <a:p>
            <a:pPr algn="l" rtl="0" eaLnBrk="0">
              <a:lnSpc>
                <a:spcPct val="90000"/>
              </a:lnSpc>
            </a:pPr>
            <a:endParaRPr sz="100" dirty="0">
              <a:latin typeface="Arial" panose="020B0604020202090204"/>
              <a:ea typeface="Arial" panose="020B0604020202090204"/>
              <a:cs typeface="Arial" panose="020B0604020202090204"/>
            </a:endParaRPr>
          </a:p>
          <a:p>
            <a:pPr marL="12700" algn="l" rtl="0" eaLnBrk="0">
              <a:lnSpc>
                <a:spcPct val="87000"/>
              </a:lnSpc>
            </a:pPr>
            <a:r>
              <a:rPr sz="4100" b="1"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运动功能</a:t>
            </a:r>
            <a:endParaRPr sz="4100" dirty="0">
              <a:latin typeface="Microsoft JhengHei" panose="020B0604030504040204" charset="-120"/>
              <a:ea typeface="Microsoft JhengHei" panose="020B0604030504040204" charset="-120"/>
              <a:cs typeface="Microsoft JhengHei" panose="020B0604030504040204" charset="-120"/>
            </a:endParaRPr>
          </a:p>
        </p:txBody>
      </p:sp>
      <p:pic>
        <p:nvPicPr>
          <p:cNvPr id="6" name="图片 5" descr="君爱医院logo"/>
          <p:cNvPicPr>
            <a:picLocks noChangeAspect="1"/>
          </p:cNvPicPr>
          <p:nvPr/>
        </p:nvPicPr>
        <p:blipFill>
          <a:blip r:embed="rId5"/>
          <a:stretch>
            <a:fillRect/>
          </a:stretch>
        </p:blipFill>
        <p:spPr>
          <a:xfrm>
            <a:off x="9751060" y="0"/>
            <a:ext cx="2440940" cy="1827530"/>
          </a:xfrm>
          <a:prstGeom prst="rect">
            <a:avLst/>
          </a:prstGeom>
        </p:spPr>
      </p:pic>
      <p:sp>
        <p:nvSpPr>
          <p:cNvPr id="2" name="文本框 1"/>
          <p:cNvSpPr txBox="1"/>
          <p:nvPr/>
        </p:nvSpPr>
        <p:spPr>
          <a:xfrm>
            <a:off x="6321425" y="6061075"/>
            <a:ext cx="6096000" cy="521970"/>
          </a:xfrm>
          <a:prstGeom prst="rect">
            <a:avLst/>
          </a:prstGeom>
          <a:noFill/>
        </p:spPr>
        <p:txBody>
          <a:bodyPr wrap="square" rtlCol="0" anchor="t">
            <a:spAutoFit/>
          </a:bodyPr>
          <a:p>
            <a:r>
              <a:rPr lang="zh-CN" altLang="en-US" sz="2800" b="1">
                <a:latin typeface="Microsoft Sans Serif" panose="020B0604020202020204" charset="0"/>
                <a:cs typeface="Microsoft Sans Serif" panose="020B0604020202020204" charset="0"/>
                <a:sym typeface="+mn-ea"/>
              </a:rPr>
              <a:t>（脑卒中康复手册，</a:t>
            </a:r>
            <a:r>
              <a:rPr lang="en-US" altLang="zh-CN" sz="2800" b="1">
                <a:latin typeface="Microsoft Sans Serif" panose="020B0604020202020204" charset="0"/>
                <a:cs typeface="Microsoft Sans Serif" panose="020B0604020202020204" charset="0"/>
                <a:sym typeface="+mn-ea"/>
              </a:rPr>
              <a:t>2020</a:t>
            </a:r>
            <a:r>
              <a:rPr lang="zh-CN" altLang="en-US" sz="2800" b="1">
                <a:latin typeface="Microsoft Sans Serif" panose="020B0604020202020204" charset="0"/>
                <a:ea typeface="宋体" charset="0"/>
                <a:cs typeface="Microsoft Sans Serif" panose="020B0604020202020204" charset="0"/>
                <a:sym typeface="+mn-ea"/>
              </a:rPr>
              <a:t>）</a:t>
            </a:r>
            <a:endParaRPr lang="zh-CN" altLang="en-US" sz="2800" b="1">
              <a:latin typeface="Microsoft Sans Serif" panose="020B0604020202020204" charset="0"/>
              <a:ea typeface="宋体" charset="0"/>
              <a:cs typeface="Microsoft Sans Serif" panose="020B0604020202020204" charset="0"/>
              <a:sym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4" name="picture 544"/>
          <p:cNvPicPr>
            <a:picLocks noChangeAspect="1"/>
          </p:cNvPicPr>
          <p:nvPr/>
        </p:nvPicPr>
        <p:blipFill>
          <a:blip r:embed="rId1"/>
          <a:stretch>
            <a:fillRect/>
          </a:stretch>
        </p:blipFill>
        <p:spPr>
          <a:xfrm rot="21600000">
            <a:off x="7344029" y="610882"/>
            <a:ext cx="2774695" cy="5892164"/>
          </a:xfrm>
          <a:prstGeom prst="rect">
            <a:avLst/>
          </a:prstGeom>
        </p:spPr>
      </p:pic>
      <p:pic>
        <p:nvPicPr>
          <p:cNvPr id="546" name="picture 546"/>
          <p:cNvPicPr>
            <a:picLocks noChangeAspect="1"/>
          </p:cNvPicPr>
          <p:nvPr/>
        </p:nvPicPr>
        <p:blipFill>
          <a:blip r:embed="rId2"/>
          <a:stretch>
            <a:fillRect/>
          </a:stretch>
        </p:blipFill>
        <p:spPr>
          <a:xfrm rot="21600000">
            <a:off x="509447" y="3362287"/>
            <a:ext cx="3538728" cy="2798190"/>
          </a:xfrm>
          <a:prstGeom prst="rect">
            <a:avLst/>
          </a:prstGeom>
        </p:spPr>
      </p:pic>
      <p:pic>
        <p:nvPicPr>
          <p:cNvPr id="548" name="picture 548"/>
          <p:cNvPicPr>
            <a:picLocks noChangeAspect="1"/>
          </p:cNvPicPr>
          <p:nvPr/>
        </p:nvPicPr>
        <p:blipFill>
          <a:blip r:embed="rId3"/>
          <a:stretch>
            <a:fillRect/>
          </a:stretch>
        </p:blipFill>
        <p:spPr>
          <a:xfrm rot="21600000">
            <a:off x="509447" y="1678685"/>
            <a:ext cx="2157602" cy="1528445"/>
          </a:xfrm>
          <a:prstGeom prst="rect">
            <a:avLst/>
          </a:prstGeom>
        </p:spPr>
      </p:pic>
      <p:sp>
        <p:nvSpPr>
          <p:cNvPr id="550" name="textbox 550"/>
          <p:cNvSpPr/>
          <p:nvPr/>
        </p:nvSpPr>
        <p:spPr>
          <a:xfrm>
            <a:off x="606138" y="221027"/>
            <a:ext cx="3058795" cy="1082675"/>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90204"/>
              <a:ea typeface="Arial" panose="020B0604020202090204"/>
              <a:cs typeface="Arial" panose="020B0604020202090204"/>
            </a:endParaRPr>
          </a:p>
          <a:p>
            <a:pPr marL="12700" algn="l" rtl="0" eaLnBrk="0">
              <a:lnSpc>
                <a:spcPct val="89000"/>
              </a:lnSpc>
            </a:pPr>
            <a:r>
              <a:rPr sz="3900"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a:t>
            </a:r>
            <a:r>
              <a:rPr sz="3900"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3900"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额叶</a:t>
            </a:r>
            <a:r>
              <a:rPr sz="3900" kern="0" spc="40" dirty="0">
                <a:solidFill>
                  <a:srgbClr val="00B050">
                    <a:alpha val="100000"/>
                  </a:srgbClr>
                </a:solidFill>
                <a:latin typeface="Microsoft JhengHei" panose="020B0604030504040204" charset="-120"/>
                <a:ea typeface="Microsoft JhengHei" panose="020B0604030504040204" charset="-120"/>
                <a:cs typeface="Microsoft JhengHei" panose="020B0604030504040204" charset="-120"/>
              </a:rPr>
              <a:t>●</a:t>
            </a:r>
            <a:endParaRPr sz="3900" dirty="0">
              <a:latin typeface="Microsoft JhengHei" panose="020B0604030504040204" charset="-120"/>
              <a:ea typeface="Microsoft JhengHei" panose="020B0604030504040204" charset="-120"/>
              <a:cs typeface="Microsoft JhengHei" panose="020B0604030504040204" charset="-120"/>
            </a:endParaRPr>
          </a:p>
        </p:txBody>
      </p:sp>
      <p:sp>
        <p:nvSpPr>
          <p:cNvPr id="552" name="textbox 552"/>
          <p:cNvSpPr/>
          <p:nvPr/>
        </p:nvSpPr>
        <p:spPr>
          <a:xfrm>
            <a:off x="4778052" y="229106"/>
            <a:ext cx="2426335" cy="1235710"/>
          </a:xfrm>
          <a:prstGeom prst="rect">
            <a:avLst/>
          </a:prstGeom>
          <a:noFill/>
          <a:ln w="0" cap="flat">
            <a:noFill/>
            <a:prstDash val="solid"/>
            <a:miter lim="0"/>
          </a:ln>
        </p:spPr>
        <p:txBody>
          <a:bodyPr vert="horz" wrap="square" lIns="0" tIns="0" rIns="0" bIns="0"/>
          <a:lstStyle/>
          <a:p>
            <a:pPr algn="l" rtl="0" eaLnBrk="0">
              <a:lnSpc>
                <a:spcPct val="98000"/>
              </a:lnSpc>
            </a:pPr>
            <a:endParaRPr sz="100" dirty="0">
              <a:latin typeface="Arial" panose="020B0604020202090204"/>
              <a:ea typeface="Arial" panose="020B0604020202090204"/>
              <a:cs typeface="Arial" panose="020B0604020202090204"/>
            </a:endParaRPr>
          </a:p>
          <a:p>
            <a:pPr marL="12700" algn="l" rtl="0" eaLnBrk="0">
              <a:lnSpc>
                <a:spcPct val="87000"/>
              </a:lnSpc>
            </a:pPr>
            <a:r>
              <a:rPr sz="3800" b="1" kern="0" spc="-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运动功能</a:t>
            </a:r>
            <a:endParaRPr sz="3800" dirty="0">
              <a:latin typeface="Microsoft JhengHei" panose="020B0604030504040204" charset="-120"/>
              <a:ea typeface="Microsoft JhengHei" panose="020B0604030504040204" charset="-120"/>
              <a:cs typeface="Microsoft JhengHei" panose="020B0604030504040204" charset="-120"/>
            </a:endParaRPr>
          </a:p>
          <a:p>
            <a:pPr algn="l" rtl="0" eaLnBrk="0">
              <a:lnSpc>
                <a:spcPct val="100000"/>
              </a:lnSpc>
            </a:pPr>
            <a:endParaRPr sz="1300" dirty="0">
              <a:latin typeface="Arial" panose="020B0604020202090204"/>
              <a:ea typeface="Arial" panose="020B0604020202090204"/>
              <a:cs typeface="Arial" panose="020B0604020202090204"/>
            </a:endParaRPr>
          </a:p>
          <a:p>
            <a:pPr algn="l" rtl="0" eaLnBrk="0">
              <a:lnSpc>
                <a:spcPct val="12000"/>
              </a:lnSpc>
            </a:pPr>
            <a:endParaRPr sz="100" dirty="0">
              <a:latin typeface="Arial" panose="020B0604020202090204"/>
              <a:ea typeface="Arial" panose="020B0604020202090204"/>
              <a:cs typeface="Arial" panose="020B0604020202090204"/>
            </a:endParaRPr>
          </a:p>
          <a:p>
            <a:pPr marL="25400" algn="l" rtl="0" eaLnBrk="0">
              <a:lnSpc>
                <a:spcPct val="87000"/>
              </a:lnSpc>
            </a:pPr>
            <a:r>
              <a:rPr sz="3800" b="1"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皮质脊髓束</a:t>
            </a:r>
            <a:endParaRPr sz="3800" dirty="0">
              <a:latin typeface="Microsoft JhengHei" panose="020B0604030504040204" charset="-120"/>
              <a:ea typeface="Microsoft JhengHei" panose="020B0604030504040204" charset="-120"/>
              <a:cs typeface="Microsoft JhengHei" panose="020B0604030504040204" charset="-120"/>
            </a:endParaRPr>
          </a:p>
        </p:txBody>
      </p:sp>
      <p:pic>
        <p:nvPicPr>
          <p:cNvPr id="554" name="picture 554"/>
          <p:cNvPicPr>
            <a:picLocks noChangeAspect="1"/>
          </p:cNvPicPr>
          <p:nvPr/>
        </p:nvPicPr>
        <p:blipFill>
          <a:blip r:embed="rId4"/>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5"/>
          <a:stretch>
            <a:fillRect/>
          </a:stretch>
        </p:blipFill>
        <p:spPr>
          <a:xfrm>
            <a:off x="9751060" y="0"/>
            <a:ext cx="2440940" cy="1827530"/>
          </a:xfrm>
          <a:prstGeom prst="rect">
            <a:avLst/>
          </a:prstGeom>
        </p:spPr>
      </p:pic>
      <p:sp>
        <p:nvSpPr>
          <p:cNvPr id="2" name="文本框 1"/>
          <p:cNvSpPr txBox="1"/>
          <p:nvPr/>
        </p:nvSpPr>
        <p:spPr>
          <a:xfrm>
            <a:off x="3906520" y="4889500"/>
            <a:ext cx="4168140" cy="1383665"/>
          </a:xfrm>
          <a:prstGeom prst="rect">
            <a:avLst/>
          </a:prstGeom>
          <a:noFill/>
        </p:spPr>
        <p:txBody>
          <a:bodyPr wrap="square" rtlCol="0" anchor="t">
            <a:spAutoFit/>
          </a:bodyPr>
          <a:p>
            <a:r>
              <a:rPr lang="zh-CN" altLang="en-US" sz="2800" b="1" dirty="0">
                <a:latin typeface="Microsoft JhengHei" panose="020B0604030504040204" charset="-120"/>
                <a:ea typeface="Microsoft JhengHei" panose="020B0604030504040204" charset="-120"/>
                <a:cs typeface="Microsoft JhengHei" panose="020B0604030504040204" charset="-120"/>
                <a:sym typeface="+mn-ea"/>
              </a:rPr>
              <a:t>（</a:t>
            </a:r>
            <a:r>
              <a:rPr lang="zh-CN" altLang="en-US" sz="2800" b="1" dirty="0">
                <a:latin typeface="Arial Regular" panose="020B0604020202090204" charset="0"/>
                <a:ea typeface="Microsoft JhengHei" panose="020B0604030504040204" charset="-120"/>
                <a:cs typeface="Arial Regular" panose="020B0604020202090204" charset="0"/>
                <a:sym typeface="+mn-ea"/>
              </a:rPr>
              <a:t>李锡君等</a:t>
            </a:r>
            <a:r>
              <a:rPr lang="en-US" altLang="zh-CN" sz="2800" b="1" dirty="0">
                <a:latin typeface="Arial Regular" panose="020B0604020202090204" charset="0"/>
                <a:ea typeface="Microsoft JhengHei" panose="020B0604030504040204" charset="-120"/>
                <a:cs typeface="Arial Regular" panose="020B0604020202090204" charset="0"/>
                <a:sym typeface="+mn-ea"/>
              </a:rPr>
              <a:t>, 2025</a:t>
            </a:r>
            <a:r>
              <a:rPr lang="zh-CN" altLang="en-US" sz="2800" b="1" dirty="0">
                <a:latin typeface="Arial Regular" panose="020B0604020202090204" charset="0"/>
                <a:ea typeface="Microsoft JhengHei" panose="020B0604030504040204" charset="-120"/>
                <a:cs typeface="Arial Regular" panose="020B0604020202090204" charset="0"/>
                <a:sym typeface="+mn-ea"/>
              </a:rPr>
              <a:t>；</a:t>
            </a:r>
            <a:r>
              <a:rPr lang="zh-CN" altLang="en-US" sz="2800" b="1">
                <a:latin typeface="Arial Regular" panose="020B0604020202090204" charset="0"/>
                <a:cs typeface="Arial Regular" panose="020B0604020202090204" charset="0"/>
                <a:sym typeface="+mn-ea"/>
              </a:rPr>
              <a:t>脑卒中康复手册，</a:t>
            </a:r>
            <a:r>
              <a:rPr lang="en-US" altLang="zh-CN" sz="2800" b="1">
                <a:latin typeface="Arial Regular" panose="020B0604020202090204" charset="0"/>
                <a:cs typeface="Arial Regular" panose="020B0604020202090204" charset="0"/>
                <a:sym typeface="+mn-ea"/>
              </a:rPr>
              <a:t>2020</a:t>
            </a:r>
            <a:r>
              <a:rPr lang="zh-CN" altLang="en-US" sz="2800" b="1">
                <a:latin typeface="Arial Regular" panose="020B0604020202090204" charset="0"/>
                <a:cs typeface="Arial Regular" panose="020B0604020202090204" charset="0"/>
                <a:sym typeface="+mn-ea"/>
              </a:rPr>
              <a:t>）</a:t>
            </a:r>
            <a:endParaRPr lang="zh-CN" altLang="en-US" sz="2800" b="1">
              <a:latin typeface="Microsoft Sans Serif" panose="020B0604020202020204" charset="0"/>
              <a:cs typeface="Microsoft Sans Serif" panose="020B0604020202020204" charset="0"/>
            </a:endParaRPr>
          </a:p>
          <a:p>
            <a:endParaRPr lang="zh-CN" altLang="en-US" sz="2800" b="1" dirty="0">
              <a:latin typeface="Microsoft Sans Serif" panose="020B0604020202020204" charset="0"/>
              <a:ea typeface="Microsoft JhengHei" panose="020B0604030504040204" charset="-120"/>
              <a:cs typeface="Microsoft Sans Serif" panose="020B0604020202020204" charset="0"/>
              <a:sym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672281752587585_.pic_hd"/>
          <p:cNvPicPr>
            <a:picLocks noChangeAspect="1"/>
          </p:cNvPicPr>
          <p:nvPr/>
        </p:nvPicPr>
        <p:blipFill>
          <a:blip r:embed="rId1"/>
          <a:stretch>
            <a:fillRect/>
          </a:stretch>
        </p:blipFill>
        <p:spPr>
          <a:xfrm>
            <a:off x="596900" y="461645"/>
            <a:ext cx="10354310" cy="5977255"/>
          </a:xfrm>
          <a:prstGeom prst="rect">
            <a:avLst/>
          </a:prstGeom>
        </p:spPr>
      </p:pic>
      <p:pic>
        <p:nvPicPr>
          <p:cNvPr id="6" name="图片 5" descr="君爱医院logo"/>
          <p:cNvPicPr>
            <a:picLocks noChangeAspect="1"/>
          </p:cNvPicPr>
          <p:nvPr/>
        </p:nvPicPr>
        <p:blipFill>
          <a:blip r:embed="rId2"/>
          <a:stretch>
            <a:fillRect/>
          </a:stretch>
        </p:blipFill>
        <p:spPr>
          <a:xfrm>
            <a:off x="9751060" y="0"/>
            <a:ext cx="2440940" cy="182753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672291752587614_.pic_hd"/>
          <p:cNvPicPr>
            <a:picLocks noChangeAspect="1"/>
          </p:cNvPicPr>
          <p:nvPr/>
        </p:nvPicPr>
        <p:blipFill>
          <a:blip r:embed="rId1"/>
          <a:stretch>
            <a:fillRect/>
          </a:stretch>
        </p:blipFill>
        <p:spPr>
          <a:xfrm>
            <a:off x="423545" y="731520"/>
            <a:ext cx="6440805" cy="5394960"/>
          </a:xfrm>
          <a:prstGeom prst="rect">
            <a:avLst/>
          </a:prstGeom>
        </p:spPr>
      </p:pic>
      <p:pic>
        <p:nvPicPr>
          <p:cNvPr id="3" name="图片 2" descr="672301752587646_.pic_hd"/>
          <p:cNvPicPr>
            <a:picLocks noChangeAspect="1"/>
          </p:cNvPicPr>
          <p:nvPr/>
        </p:nvPicPr>
        <p:blipFill>
          <a:blip r:embed="rId2"/>
          <a:stretch>
            <a:fillRect/>
          </a:stretch>
        </p:blipFill>
        <p:spPr>
          <a:xfrm>
            <a:off x="5673725" y="1069975"/>
            <a:ext cx="5913755" cy="4718050"/>
          </a:xfrm>
          <a:prstGeom prst="rect">
            <a:avLst/>
          </a:prstGeom>
        </p:spPr>
      </p:pic>
      <p:pic>
        <p:nvPicPr>
          <p:cNvPr id="6" name="图片 5" descr="君爱医院logo"/>
          <p:cNvPicPr>
            <a:picLocks noChangeAspect="1"/>
          </p:cNvPicPr>
          <p:nvPr/>
        </p:nvPicPr>
        <p:blipFill>
          <a:blip r:embed="rId3"/>
          <a:stretch>
            <a:fillRect/>
          </a:stretch>
        </p:blipFill>
        <p:spPr>
          <a:xfrm>
            <a:off x="9751060" y="0"/>
            <a:ext cx="2440940" cy="182753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620395" y="501650"/>
            <a:ext cx="3815080" cy="706755"/>
          </a:xfrm>
          <a:prstGeom prst="rect">
            <a:avLst/>
          </a:prstGeom>
          <a:noFill/>
        </p:spPr>
        <p:txBody>
          <a:bodyPr wrap="square" rtlCol="0">
            <a:spAutoFit/>
          </a:bodyPr>
          <a:p>
            <a:r>
              <a:rPr lang="zh-CN" altLang="en-US" sz="4000"/>
              <a:t>皮质脊髓束路径</a:t>
            </a:r>
            <a:endParaRPr lang="zh-CN" altLang="en-US" sz="4000"/>
          </a:p>
        </p:txBody>
      </p:sp>
      <p:sp>
        <p:nvSpPr>
          <p:cNvPr id="3" name="文本框 2"/>
          <p:cNvSpPr txBox="1"/>
          <p:nvPr/>
        </p:nvSpPr>
        <p:spPr>
          <a:xfrm>
            <a:off x="421005" y="1611630"/>
            <a:ext cx="11120755" cy="4549775"/>
          </a:xfrm>
          <a:prstGeom prst="rect">
            <a:avLst/>
          </a:prstGeom>
        </p:spPr>
        <p:txBody>
          <a:bodyPr wrap="square">
            <a:noAutofit/>
          </a:bodyPr>
          <a:p>
            <a:pPr defTabSz="266700">
              <a:lnSpc>
                <a:spcPct val="150000"/>
              </a:lnSpc>
            </a:pPr>
            <a:r>
              <a:rPr lang="zh-CN" sz="2400">
                <a:ea typeface="DengXian"/>
              </a:rPr>
              <a:t>从</a:t>
            </a:r>
            <a:r>
              <a:rPr lang="zh-CN" sz="2400">
                <a:highlight>
                  <a:srgbClr val="FFFF00"/>
                </a:highlight>
                <a:ea typeface="DengXian"/>
              </a:rPr>
              <a:t>中央前回运动中枢</a:t>
            </a:r>
            <a:r>
              <a:rPr lang="zh-CN" sz="2400">
                <a:ea typeface="DengXian"/>
              </a:rPr>
              <a:t>向下发出</a:t>
            </a:r>
            <a:r>
              <a:rPr lang="en-US" sz="2400">
                <a:latin typeface="DengXian"/>
              </a:rPr>
              <a:t>---</a:t>
            </a:r>
            <a:r>
              <a:rPr lang="en-US" sz="2400">
                <a:highlight>
                  <a:srgbClr val="FFFF00"/>
                </a:highlight>
                <a:latin typeface="DengXian"/>
                <a:ea typeface="DengXian"/>
              </a:rPr>
              <a:t>经过放射冠</a:t>
            </a:r>
            <a:r>
              <a:rPr lang="en-US" sz="2400">
                <a:latin typeface="DengXian"/>
                <a:ea typeface="DengXian"/>
              </a:rPr>
              <a:t>（</a:t>
            </a:r>
            <a:r>
              <a:rPr lang="zh-CN" sz="2400">
                <a:ea typeface="DengXian"/>
              </a:rPr>
              <a:t>皮层发出的纤维向下汇聚，呈放射状穿过大脑白质形成放射冠）</a:t>
            </a:r>
            <a:r>
              <a:rPr lang="en-US" sz="2400">
                <a:latin typeface="DengXian"/>
              </a:rPr>
              <a:t>---</a:t>
            </a:r>
            <a:r>
              <a:rPr lang="zh-CN" sz="2400">
                <a:ea typeface="DengXian"/>
              </a:rPr>
              <a:t>继续向下汇集，</a:t>
            </a:r>
            <a:r>
              <a:rPr lang="zh-CN" sz="2400">
                <a:highlight>
                  <a:srgbClr val="FFFF00"/>
                </a:highlight>
                <a:ea typeface="DengXian"/>
              </a:rPr>
              <a:t>向</a:t>
            </a:r>
            <a:r>
              <a:rPr lang="zh-CN" sz="2400">
                <a:solidFill>
                  <a:srgbClr val="404040"/>
                </a:solidFill>
                <a:highlight>
                  <a:srgbClr val="FFFF00"/>
                </a:highlight>
                <a:latin typeface="Segoe UI"/>
                <a:ea typeface="DengXian"/>
              </a:rPr>
              <a:t>内囊传导</a:t>
            </a:r>
            <a:r>
              <a:rPr lang="zh-CN" sz="2400">
                <a:solidFill>
                  <a:srgbClr val="404040"/>
                </a:solidFill>
                <a:latin typeface="Segoe UI"/>
                <a:ea typeface="DengXian"/>
              </a:rPr>
              <a:t>（穿过位于丘脑、尾状核和豆状核（壳核与苍白球）之间的关键狭窄通道）</a:t>
            </a:r>
            <a:r>
              <a:rPr lang="en-US" sz="2400">
                <a:solidFill>
                  <a:srgbClr val="404040"/>
                </a:solidFill>
                <a:latin typeface="Segoe UI"/>
                <a:ea typeface="DengXian"/>
              </a:rPr>
              <a:t>---</a:t>
            </a:r>
            <a:r>
              <a:rPr lang="zh-CN" sz="2400">
                <a:solidFill>
                  <a:srgbClr val="404040"/>
                </a:solidFill>
                <a:highlight>
                  <a:srgbClr val="FFFF00"/>
                </a:highlight>
                <a:latin typeface="Segoe UI"/>
                <a:ea typeface="DengXian"/>
              </a:rPr>
              <a:t>经过中脑大脑脚，脑桥基底部到达延髓椎体交叉</a:t>
            </a:r>
            <a:r>
              <a:rPr lang="zh-CN" sz="2400">
                <a:solidFill>
                  <a:srgbClr val="404040"/>
                </a:solidFill>
                <a:latin typeface="Segoe UI"/>
                <a:ea typeface="DengXian"/>
              </a:rPr>
              <a:t>，</a:t>
            </a:r>
            <a:r>
              <a:rPr lang="zh-CN" sz="2400">
                <a:solidFill>
                  <a:srgbClr val="404040"/>
                </a:solidFill>
                <a:highlight>
                  <a:srgbClr val="00FF00"/>
                </a:highlight>
                <a:latin typeface="Segoe UI"/>
                <a:ea typeface="DengXian"/>
              </a:rPr>
              <a:t>到这里后，大部分的纤维交叉至对侧</a:t>
            </a:r>
            <a:r>
              <a:rPr lang="zh-CN" sz="2400">
                <a:solidFill>
                  <a:srgbClr val="404040"/>
                </a:solidFill>
                <a:latin typeface="Segoe UI"/>
                <a:ea typeface="DengXian"/>
              </a:rPr>
              <a:t>，</a:t>
            </a:r>
            <a:r>
              <a:rPr lang="zh-CN" sz="2400">
                <a:solidFill>
                  <a:srgbClr val="404040"/>
                </a:solidFill>
                <a:highlight>
                  <a:srgbClr val="FFFF00"/>
                </a:highlight>
                <a:latin typeface="Segoe UI"/>
                <a:ea typeface="DengXian"/>
              </a:rPr>
              <a:t>形成皮质脊髓侧束于脊髓侧索继续下行止于脊髓前角</a:t>
            </a:r>
            <a:r>
              <a:rPr lang="zh-CN" sz="2400">
                <a:solidFill>
                  <a:srgbClr val="404040"/>
                </a:solidFill>
                <a:latin typeface="Segoe UI"/>
                <a:ea typeface="DengXian"/>
              </a:rPr>
              <a:t>，小部分纤维不交叉，形成皮质脊髓前束，在下行过程中，陆续交差至对侧最终也止于脊髓前角。还有些始终不交叉，止于同侧前角。</a:t>
            </a:r>
            <a:r>
              <a:rPr lang="zh-CN" sz="2400">
                <a:solidFill>
                  <a:srgbClr val="404040"/>
                </a:solidFill>
                <a:highlight>
                  <a:srgbClr val="FFFF00"/>
                </a:highlight>
                <a:latin typeface="Segoe UI"/>
                <a:ea typeface="DengXian"/>
              </a:rPr>
              <a:t>脊髓前角接收到信号</a:t>
            </a:r>
            <a:r>
              <a:rPr lang="zh-CN" sz="2400">
                <a:solidFill>
                  <a:srgbClr val="404040"/>
                </a:solidFill>
                <a:latin typeface="Segoe UI"/>
                <a:ea typeface="DengXian"/>
              </a:rPr>
              <a:t>冲动后，经由脊髓前角运动神经元发出的轴突传导经</a:t>
            </a:r>
            <a:r>
              <a:rPr lang="zh-CN" sz="2400">
                <a:solidFill>
                  <a:srgbClr val="404040"/>
                </a:solidFill>
                <a:highlight>
                  <a:srgbClr val="00FF00"/>
                </a:highlight>
                <a:latin typeface="Segoe UI"/>
                <a:ea typeface="DengXian"/>
              </a:rPr>
              <a:t>前根、神经丛、周围神经</a:t>
            </a:r>
            <a:r>
              <a:rPr lang="zh-CN" sz="2400">
                <a:solidFill>
                  <a:srgbClr val="404040"/>
                </a:solidFill>
                <a:latin typeface="Segoe UI"/>
                <a:ea typeface="DengXian"/>
              </a:rPr>
              <a:t>到达所支配的肌肉，引起肌肉收缩产生运动。</a:t>
            </a:r>
            <a:endParaRPr lang="zh-CN" altLang="en-US" sz="2400">
              <a:solidFill>
                <a:srgbClr val="404040"/>
              </a:solidFill>
              <a:latin typeface="Segoe UI"/>
              <a:ea typeface="DengXian"/>
            </a:endParaRPr>
          </a:p>
        </p:txBody>
      </p:sp>
      <p:pic>
        <p:nvPicPr>
          <p:cNvPr id="6" name="图片 5" descr="君爱医院logo"/>
          <p:cNvPicPr>
            <a:picLocks noChangeAspect="1"/>
          </p:cNvPicPr>
          <p:nvPr/>
        </p:nvPicPr>
        <p:blipFill>
          <a:blip r:embed="rId1"/>
          <a:stretch>
            <a:fillRect/>
          </a:stretch>
        </p:blipFill>
        <p:spPr>
          <a:xfrm>
            <a:off x="9751060" y="0"/>
            <a:ext cx="2440940" cy="182753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6" name="picture 556"/>
          <p:cNvPicPr>
            <a:picLocks noChangeAspect="1"/>
          </p:cNvPicPr>
          <p:nvPr/>
        </p:nvPicPr>
        <p:blipFill>
          <a:blip r:embed="rId1"/>
          <a:stretch>
            <a:fillRect/>
          </a:stretch>
        </p:blipFill>
        <p:spPr>
          <a:xfrm rot="21600000">
            <a:off x="7199121" y="861314"/>
            <a:ext cx="3825875" cy="5387213"/>
          </a:xfrm>
          <a:prstGeom prst="rect">
            <a:avLst/>
          </a:prstGeom>
        </p:spPr>
      </p:pic>
      <p:pic>
        <p:nvPicPr>
          <p:cNvPr id="558" name="picture 558"/>
          <p:cNvPicPr>
            <a:picLocks noChangeAspect="1"/>
          </p:cNvPicPr>
          <p:nvPr/>
        </p:nvPicPr>
        <p:blipFill>
          <a:blip r:embed="rId2"/>
          <a:stretch>
            <a:fillRect/>
          </a:stretch>
        </p:blipFill>
        <p:spPr>
          <a:xfrm rot="21600000">
            <a:off x="509447" y="3362287"/>
            <a:ext cx="3538728" cy="2798190"/>
          </a:xfrm>
          <a:prstGeom prst="rect">
            <a:avLst/>
          </a:prstGeom>
        </p:spPr>
      </p:pic>
      <p:pic>
        <p:nvPicPr>
          <p:cNvPr id="560" name="picture 560"/>
          <p:cNvPicPr>
            <a:picLocks noChangeAspect="1"/>
          </p:cNvPicPr>
          <p:nvPr/>
        </p:nvPicPr>
        <p:blipFill>
          <a:blip r:embed="rId3"/>
          <a:stretch>
            <a:fillRect/>
          </a:stretch>
        </p:blipFill>
        <p:spPr>
          <a:xfrm rot="21600000">
            <a:off x="509447" y="1678685"/>
            <a:ext cx="2157602" cy="1528445"/>
          </a:xfrm>
          <a:prstGeom prst="rect">
            <a:avLst/>
          </a:prstGeom>
        </p:spPr>
      </p:pic>
      <p:sp>
        <p:nvSpPr>
          <p:cNvPr id="562" name="textbox 562"/>
          <p:cNvSpPr/>
          <p:nvPr/>
        </p:nvSpPr>
        <p:spPr>
          <a:xfrm>
            <a:off x="606138" y="221027"/>
            <a:ext cx="3058795" cy="1082675"/>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90204"/>
              <a:ea typeface="Arial" panose="020B0604020202090204"/>
              <a:cs typeface="Arial" panose="020B0604020202090204"/>
            </a:endParaRPr>
          </a:p>
          <a:p>
            <a:pPr marL="12700" algn="l" rtl="0" eaLnBrk="0">
              <a:lnSpc>
                <a:spcPct val="89000"/>
              </a:lnSpc>
            </a:pPr>
            <a:r>
              <a:rPr sz="3900"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a:t>
            </a:r>
            <a:r>
              <a:rPr sz="3900"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3900"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额叶</a:t>
            </a:r>
            <a:r>
              <a:rPr sz="3900" kern="0" spc="40" dirty="0">
                <a:solidFill>
                  <a:srgbClr val="00B050">
                    <a:alpha val="100000"/>
                  </a:srgbClr>
                </a:solidFill>
                <a:latin typeface="Microsoft JhengHei" panose="020B0604030504040204" charset="-120"/>
                <a:ea typeface="Microsoft JhengHei" panose="020B0604030504040204" charset="-120"/>
                <a:cs typeface="Microsoft JhengHei" panose="020B0604030504040204" charset="-120"/>
              </a:rPr>
              <a:t>●</a:t>
            </a:r>
            <a:endParaRPr sz="3900" dirty="0">
              <a:latin typeface="Microsoft JhengHei" panose="020B0604030504040204" charset="-120"/>
              <a:ea typeface="Microsoft JhengHei" panose="020B0604030504040204" charset="-120"/>
              <a:cs typeface="Microsoft JhengHei" panose="020B0604030504040204" charset="-120"/>
            </a:endParaRPr>
          </a:p>
        </p:txBody>
      </p:sp>
      <p:sp>
        <p:nvSpPr>
          <p:cNvPr id="564" name="textbox 564"/>
          <p:cNvSpPr/>
          <p:nvPr/>
        </p:nvSpPr>
        <p:spPr>
          <a:xfrm>
            <a:off x="4777740" y="229235"/>
            <a:ext cx="2277110" cy="1234440"/>
          </a:xfrm>
          <a:prstGeom prst="rect">
            <a:avLst/>
          </a:prstGeom>
          <a:noFill/>
          <a:ln w="0" cap="flat">
            <a:noFill/>
            <a:prstDash val="solid"/>
            <a:miter lim="0"/>
          </a:ln>
        </p:spPr>
        <p:txBody>
          <a:bodyPr vert="horz" wrap="square" lIns="0" tIns="0" rIns="0" bIns="0"/>
          <a:lstStyle/>
          <a:p>
            <a:pPr algn="l" rtl="0" eaLnBrk="0">
              <a:lnSpc>
                <a:spcPct val="98000"/>
              </a:lnSpc>
            </a:pPr>
            <a:endParaRPr sz="100" dirty="0">
              <a:latin typeface="Arial" panose="020B0604020202090204"/>
              <a:ea typeface="Arial" panose="020B0604020202090204"/>
              <a:cs typeface="Arial" panose="020B0604020202090204"/>
            </a:endParaRPr>
          </a:p>
          <a:p>
            <a:pPr marL="12700" algn="l" rtl="0" eaLnBrk="0">
              <a:lnSpc>
                <a:spcPct val="87000"/>
              </a:lnSpc>
            </a:pPr>
            <a:r>
              <a:rPr sz="3800" b="1" kern="0" spc="-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运动功能</a:t>
            </a:r>
            <a:endParaRPr sz="3800" dirty="0">
              <a:latin typeface="Microsoft JhengHei" panose="020B0604030504040204" charset="-120"/>
              <a:ea typeface="Microsoft JhengHei" panose="020B0604030504040204" charset="-120"/>
              <a:cs typeface="Microsoft JhengHei" panose="020B0604030504040204" charset="-120"/>
            </a:endParaRPr>
          </a:p>
          <a:p>
            <a:pPr algn="l" rtl="0" eaLnBrk="0">
              <a:lnSpc>
                <a:spcPct val="100000"/>
              </a:lnSpc>
            </a:pPr>
            <a:endParaRPr sz="1300" dirty="0">
              <a:latin typeface="Arial" panose="020B0604020202090204"/>
              <a:ea typeface="Arial" panose="020B0604020202090204"/>
              <a:cs typeface="Arial" panose="020B0604020202090204"/>
            </a:endParaRPr>
          </a:p>
          <a:p>
            <a:pPr marL="25400" algn="l" rtl="0" eaLnBrk="0">
              <a:lnSpc>
                <a:spcPct val="87000"/>
              </a:lnSpc>
              <a:spcBef>
                <a:spcPts val="5"/>
              </a:spcBef>
            </a:pPr>
            <a:r>
              <a:rPr sz="3800" b="1" kern="0" spc="-50" dirty="0">
                <a:solidFill>
                  <a:srgbClr val="000000">
                    <a:alpha val="100000"/>
                  </a:srgbClr>
                </a:solidFill>
                <a:highlight>
                  <a:srgbClr val="00FF00"/>
                </a:highlight>
                <a:latin typeface="Microsoft JhengHei" panose="020B0604030504040204" charset="-120"/>
                <a:ea typeface="Microsoft JhengHei" panose="020B0604030504040204" charset="-120"/>
                <a:cs typeface="Microsoft JhengHei" panose="020B0604030504040204" charset="-120"/>
              </a:rPr>
              <a:t>皮质核束</a:t>
            </a:r>
            <a:endParaRPr lang="zh-CN" sz="3800" b="1" kern="0" spc="-50" dirty="0">
              <a:solidFill>
                <a:srgbClr val="000000">
                  <a:alpha val="100000"/>
                </a:srgbClr>
              </a:solidFill>
              <a:highlight>
                <a:srgbClr val="00FF00"/>
              </a:highlight>
              <a:latin typeface="Microsoft JhengHei" panose="020B0604030504040204" charset="-120"/>
              <a:ea typeface="Microsoft JhengHei" panose="020B0604030504040204" charset="-120"/>
              <a:cs typeface="Microsoft JhengHei" panose="020B0604030504040204" charset="-120"/>
            </a:endParaRPr>
          </a:p>
        </p:txBody>
      </p:sp>
      <p:pic>
        <p:nvPicPr>
          <p:cNvPr id="566" name="picture 566"/>
          <p:cNvPicPr>
            <a:picLocks noChangeAspect="1"/>
          </p:cNvPicPr>
          <p:nvPr/>
        </p:nvPicPr>
        <p:blipFill>
          <a:blip r:embed="rId4"/>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5"/>
          <a:stretch>
            <a:fillRect/>
          </a:stretch>
        </p:blipFill>
        <p:spPr>
          <a:xfrm>
            <a:off x="9751060" y="0"/>
            <a:ext cx="2440940" cy="182753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8" name="picture 568"/>
          <p:cNvPicPr>
            <a:picLocks noChangeAspect="1"/>
          </p:cNvPicPr>
          <p:nvPr/>
        </p:nvPicPr>
        <p:blipFill>
          <a:blip r:embed="rId1"/>
          <a:stretch>
            <a:fillRect/>
          </a:stretch>
        </p:blipFill>
        <p:spPr>
          <a:xfrm rot="21600000">
            <a:off x="6352921" y="1334477"/>
            <a:ext cx="3816349" cy="4826000"/>
          </a:xfrm>
          <a:prstGeom prst="rect">
            <a:avLst/>
          </a:prstGeom>
        </p:spPr>
      </p:pic>
      <p:pic>
        <p:nvPicPr>
          <p:cNvPr id="570" name="picture 570"/>
          <p:cNvPicPr>
            <a:picLocks noChangeAspect="1"/>
          </p:cNvPicPr>
          <p:nvPr/>
        </p:nvPicPr>
        <p:blipFill>
          <a:blip r:embed="rId2"/>
          <a:stretch>
            <a:fillRect/>
          </a:stretch>
        </p:blipFill>
        <p:spPr>
          <a:xfrm rot="21600000">
            <a:off x="509447" y="3362287"/>
            <a:ext cx="3538728" cy="2798190"/>
          </a:xfrm>
          <a:prstGeom prst="rect">
            <a:avLst/>
          </a:prstGeom>
        </p:spPr>
      </p:pic>
      <p:pic>
        <p:nvPicPr>
          <p:cNvPr id="572" name="picture 572"/>
          <p:cNvPicPr>
            <a:picLocks noChangeAspect="1"/>
          </p:cNvPicPr>
          <p:nvPr/>
        </p:nvPicPr>
        <p:blipFill>
          <a:blip r:embed="rId3"/>
          <a:stretch>
            <a:fillRect/>
          </a:stretch>
        </p:blipFill>
        <p:spPr>
          <a:xfrm rot="21600000">
            <a:off x="509447" y="1678685"/>
            <a:ext cx="2157602" cy="1528445"/>
          </a:xfrm>
          <a:prstGeom prst="rect">
            <a:avLst/>
          </a:prstGeom>
        </p:spPr>
      </p:pic>
      <p:sp>
        <p:nvSpPr>
          <p:cNvPr id="574" name="textbox 574"/>
          <p:cNvSpPr/>
          <p:nvPr/>
        </p:nvSpPr>
        <p:spPr>
          <a:xfrm>
            <a:off x="606138" y="221027"/>
            <a:ext cx="3058795" cy="1082675"/>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90204"/>
              <a:ea typeface="Arial" panose="020B0604020202090204"/>
              <a:cs typeface="Arial" panose="020B0604020202090204"/>
            </a:endParaRPr>
          </a:p>
          <a:p>
            <a:pPr marL="12700" algn="l" rtl="0" eaLnBrk="0">
              <a:lnSpc>
                <a:spcPct val="89000"/>
              </a:lnSpc>
            </a:pPr>
            <a:r>
              <a:rPr sz="3900"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a:t>
            </a:r>
            <a:r>
              <a:rPr sz="3900"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3900"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额叶</a:t>
            </a:r>
            <a:r>
              <a:rPr sz="3900" kern="0" spc="40" dirty="0">
                <a:solidFill>
                  <a:srgbClr val="00B050">
                    <a:alpha val="100000"/>
                  </a:srgbClr>
                </a:solidFill>
                <a:latin typeface="Microsoft JhengHei" panose="020B0604030504040204" charset="-120"/>
                <a:ea typeface="Microsoft JhengHei" panose="020B0604030504040204" charset="-120"/>
                <a:cs typeface="Microsoft JhengHei" panose="020B0604030504040204" charset="-120"/>
              </a:rPr>
              <a:t>●</a:t>
            </a:r>
            <a:endParaRPr sz="3900" dirty="0">
              <a:latin typeface="Microsoft JhengHei" panose="020B0604030504040204" charset="-120"/>
              <a:ea typeface="Microsoft JhengHei" panose="020B0604030504040204" charset="-120"/>
              <a:cs typeface="Microsoft JhengHei" panose="020B0604030504040204" charset="-120"/>
            </a:endParaRPr>
          </a:p>
        </p:txBody>
      </p:sp>
      <p:pic>
        <p:nvPicPr>
          <p:cNvPr id="576" name="picture 576"/>
          <p:cNvPicPr>
            <a:picLocks noChangeAspect="1"/>
          </p:cNvPicPr>
          <p:nvPr/>
        </p:nvPicPr>
        <p:blipFill>
          <a:blip r:embed="rId4"/>
          <a:stretch>
            <a:fillRect/>
          </a:stretch>
        </p:blipFill>
        <p:spPr>
          <a:xfrm rot="21600000">
            <a:off x="2948" y="6687093"/>
            <a:ext cx="12171144" cy="122838"/>
          </a:xfrm>
          <a:prstGeom prst="rect">
            <a:avLst/>
          </a:prstGeom>
        </p:spPr>
      </p:pic>
      <p:sp>
        <p:nvSpPr>
          <p:cNvPr id="578" name="textbox 578"/>
          <p:cNvSpPr/>
          <p:nvPr/>
        </p:nvSpPr>
        <p:spPr>
          <a:xfrm>
            <a:off x="4778052" y="229106"/>
            <a:ext cx="1941829" cy="531494"/>
          </a:xfrm>
          <a:prstGeom prst="rect">
            <a:avLst/>
          </a:prstGeom>
          <a:noFill/>
          <a:ln w="0" cap="flat">
            <a:noFill/>
            <a:prstDash val="solid"/>
            <a:miter lim="0"/>
          </a:ln>
        </p:spPr>
        <p:txBody>
          <a:bodyPr vert="horz" wrap="square" lIns="0" tIns="0" rIns="0" bIns="0"/>
          <a:lstStyle/>
          <a:p>
            <a:pPr algn="l" rtl="0" eaLnBrk="0">
              <a:lnSpc>
                <a:spcPct val="98000"/>
              </a:lnSpc>
            </a:pPr>
            <a:endParaRPr sz="100" dirty="0">
              <a:latin typeface="Arial" panose="020B0604020202090204"/>
              <a:ea typeface="Arial" panose="020B0604020202090204"/>
              <a:cs typeface="Arial" panose="020B0604020202090204"/>
            </a:endParaRPr>
          </a:p>
          <a:p>
            <a:pPr marL="12700" algn="l" rtl="0" eaLnBrk="0">
              <a:lnSpc>
                <a:spcPct val="87000"/>
              </a:lnSpc>
            </a:pPr>
            <a:r>
              <a:rPr sz="3800" b="1" kern="0" spc="-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运动功能</a:t>
            </a:r>
            <a:endParaRPr sz="3800" dirty="0">
              <a:latin typeface="Microsoft JhengHei" panose="020B0604030504040204" charset="-120"/>
              <a:ea typeface="Microsoft JhengHei" panose="020B0604030504040204" charset="-120"/>
              <a:cs typeface="Microsoft JhengHei" panose="020B0604030504040204" charset="-120"/>
            </a:endParaRPr>
          </a:p>
        </p:txBody>
      </p:sp>
      <p:sp>
        <p:nvSpPr>
          <p:cNvPr id="580" name="textbox 580"/>
          <p:cNvSpPr/>
          <p:nvPr/>
        </p:nvSpPr>
        <p:spPr>
          <a:xfrm>
            <a:off x="10273030" y="3954145"/>
            <a:ext cx="1610995" cy="1463040"/>
          </a:xfrm>
          <a:prstGeom prst="rect">
            <a:avLst/>
          </a:prstGeom>
          <a:noFill/>
          <a:ln w="0" cap="flat">
            <a:noFill/>
            <a:prstDash val="solid"/>
            <a:miter lim="0"/>
          </a:ln>
        </p:spPr>
        <p:txBody>
          <a:bodyPr vert="horz" wrap="square" lIns="0" tIns="0" rIns="0" bIns="0"/>
          <a:lstStyle/>
          <a:p>
            <a:pPr algn="l" rtl="0" eaLnBrk="0">
              <a:lnSpc>
                <a:spcPct val="27000"/>
              </a:lnSpc>
            </a:pPr>
            <a:endParaRPr sz="100" dirty="0">
              <a:latin typeface="Arial" panose="020B0604020202090204"/>
              <a:ea typeface="Arial" panose="020B0604020202090204"/>
              <a:cs typeface="Arial" panose="020B0604020202090204"/>
            </a:endParaRPr>
          </a:p>
          <a:p>
            <a:pPr marL="12700" indent="3175" algn="l" rtl="0" eaLnBrk="0">
              <a:lnSpc>
                <a:spcPct val="96000"/>
              </a:lnSpc>
            </a:pPr>
            <a:r>
              <a:rPr sz="1800"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不同损</a:t>
            </a:r>
            <a:r>
              <a:rPr sz="1800" kern="0" spc="-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伤位置</a:t>
            </a:r>
            <a:r>
              <a:rPr sz="18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endParaRPr sz="18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endParaRPr>
          </a:p>
          <a:p>
            <a:pPr marL="12700" indent="3175" algn="l" rtl="0" eaLnBrk="0">
              <a:lnSpc>
                <a:spcPct val="96000"/>
              </a:lnSpc>
            </a:pPr>
            <a:endParaRPr sz="1800" kern="0" spc="-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endParaRPr>
          </a:p>
          <a:p>
            <a:pPr marL="12700" indent="3175" algn="l" rtl="0" eaLnBrk="0">
              <a:lnSpc>
                <a:spcPct val="96000"/>
              </a:lnSpc>
            </a:pPr>
            <a:r>
              <a:rPr sz="1800" kern="0" spc="-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不同的预后可</a:t>
            </a:r>
            <a:r>
              <a:rPr sz="18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能</a:t>
            </a:r>
            <a:endParaRPr sz="1800" dirty="0">
              <a:latin typeface="Microsoft JhengHei" panose="020B0604030504040204" charset="-120"/>
              <a:ea typeface="Microsoft JhengHei" panose="020B0604030504040204" charset="-120"/>
              <a:cs typeface="Microsoft JhengHei" panose="020B0604030504040204" charset="-120"/>
            </a:endParaRPr>
          </a:p>
        </p:txBody>
      </p:sp>
      <p:sp>
        <p:nvSpPr>
          <p:cNvPr id="582" name="textbox 582"/>
          <p:cNvSpPr/>
          <p:nvPr/>
        </p:nvSpPr>
        <p:spPr>
          <a:xfrm>
            <a:off x="4778052" y="933449"/>
            <a:ext cx="972185" cy="532130"/>
          </a:xfrm>
          <a:prstGeom prst="rect">
            <a:avLst/>
          </a:prstGeom>
          <a:noFill/>
          <a:ln w="0" cap="flat">
            <a:noFill/>
            <a:prstDash val="solid"/>
            <a:miter lim="0"/>
          </a:ln>
        </p:spPr>
        <p:txBody>
          <a:bodyPr vert="horz" wrap="square" lIns="0" tIns="0" rIns="0" bIns="0"/>
          <a:lstStyle/>
          <a:p>
            <a:pPr algn="l" rtl="0" eaLnBrk="0">
              <a:lnSpc>
                <a:spcPct val="101000"/>
              </a:lnSpc>
            </a:pPr>
            <a:endParaRPr sz="100" dirty="0">
              <a:latin typeface="Arial" panose="020B0604020202090204"/>
              <a:ea typeface="Arial" panose="020B0604020202090204"/>
              <a:cs typeface="Arial" panose="020B0604020202090204"/>
            </a:endParaRPr>
          </a:p>
          <a:p>
            <a:pPr marL="12700" algn="l" rtl="0" eaLnBrk="0">
              <a:lnSpc>
                <a:spcPct val="87000"/>
              </a:lnSpc>
            </a:pPr>
            <a:r>
              <a:rPr sz="3800" b="1" kern="0" spc="-5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瘫痪</a:t>
            </a:r>
            <a:endParaRPr sz="3800" dirty="0">
              <a:latin typeface="Microsoft JhengHei" panose="020B0604030504040204" charset="-120"/>
              <a:ea typeface="Microsoft JhengHei" panose="020B0604030504040204" charset="-120"/>
              <a:cs typeface="Microsoft JhengHei" panose="020B0604030504040204" charset="-120"/>
            </a:endParaRPr>
          </a:p>
        </p:txBody>
      </p:sp>
      <p:pic>
        <p:nvPicPr>
          <p:cNvPr id="6" name="图片 5" descr="君爱医院logo"/>
          <p:cNvPicPr>
            <a:picLocks noChangeAspect="1"/>
          </p:cNvPicPr>
          <p:nvPr/>
        </p:nvPicPr>
        <p:blipFill>
          <a:blip r:embed="rId5"/>
          <a:stretch>
            <a:fillRect/>
          </a:stretch>
        </p:blipFill>
        <p:spPr>
          <a:xfrm>
            <a:off x="9751060" y="0"/>
            <a:ext cx="2440940" cy="182753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 name="textbox 584"/>
          <p:cNvSpPr/>
          <p:nvPr/>
        </p:nvSpPr>
        <p:spPr>
          <a:xfrm>
            <a:off x="4335145" y="407670"/>
            <a:ext cx="7164705" cy="4857115"/>
          </a:xfrm>
          <a:prstGeom prst="rect">
            <a:avLst/>
          </a:prstGeom>
          <a:noFill/>
          <a:ln w="0" cap="flat">
            <a:noFill/>
            <a:prstDash val="solid"/>
            <a:miter lim="0"/>
          </a:ln>
        </p:spPr>
        <p:txBody>
          <a:bodyPr vert="horz" wrap="square" lIns="0" tIns="0" rIns="0" bIns="0"/>
          <a:lstStyle/>
          <a:p>
            <a:pPr algn="l" rtl="0" eaLnBrk="0">
              <a:lnSpc>
                <a:spcPct val="48000"/>
              </a:lnSpc>
            </a:pPr>
            <a:endParaRPr sz="100" dirty="0">
              <a:latin typeface="Arial" panose="020B0604020202090204"/>
              <a:ea typeface="Arial" panose="020B0604020202090204"/>
              <a:cs typeface="Arial" panose="020B0604020202090204"/>
            </a:endParaRPr>
          </a:p>
          <a:p>
            <a:pPr marL="23495" indent="5715" algn="l" rtl="0" eaLnBrk="0">
              <a:lnSpc>
                <a:spcPct val="120000"/>
              </a:lnSpc>
            </a:pPr>
            <a:r>
              <a:rPr sz="4100" b="1"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运动功能</a:t>
            </a:r>
            <a:r>
              <a:rPr sz="41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4100" b="1"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癫痫</a:t>
            </a:r>
            <a:endParaRPr sz="4100" dirty="0">
              <a:latin typeface="Microsoft JhengHei" panose="020B0604030504040204" charset="-120"/>
              <a:ea typeface="Microsoft JhengHei" panose="020B0604030504040204" charset="-120"/>
              <a:cs typeface="Microsoft JhengHei" panose="020B0604030504040204" charset="-120"/>
            </a:endParaRPr>
          </a:p>
          <a:p>
            <a:pPr marL="12700" algn="l" rtl="0" eaLnBrk="0">
              <a:lnSpc>
                <a:spcPct val="88000"/>
              </a:lnSpc>
              <a:spcBef>
                <a:spcPts val="1760"/>
              </a:spcBef>
            </a:pPr>
            <a:r>
              <a:rPr sz="2700" b="1" kern="0" spc="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局限性、全身性</a:t>
            </a:r>
            <a:endParaRPr sz="2700" dirty="0">
              <a:latin typeface="Microsoft Sans Serif" panose="020B0604020202020204" charset="0"/>
              <a:ea typeface="Microsoft JhengHei" panose="020B0604030504040204" charset="-120"/>
              <a:cs typeface="Microsoft Sans Serif" panose="020B0604020202020204" charset="0"/>
            </a:endParaRPr>
          </a:p>
          <a:p>
            <a:pPr algn="l" rtl="0" eaLnBrk="0">
              <a:lnSpc>
                <a:spcPct val="106000"/>
              </a:lnSpc>
            </a:pPr>
            <a:endParaRPr sz="1600" dirty="0">
              <a:latin typeface="Microsoft Sans Serif" panose="020B0604020202020204" charset="0"/>
              <a:ea typeface="Arial" panose="020B0604020202090204"/>
              <a:cs typeface="Microsoft Sans Serif" panose="020B0604020202020204" charset="0"/>
            </a:endParaRPr>
          </a:p>
          <a:p>
            <a:pPr marL="273050" indent="-239395" algn="l" rtl="0" eaLnBrk="0">
              <a:lnSpc>
                <a:spcPct val="150000"/>
              </a:lnSpc>
              <a:spcBef>
                <a:spcPts val="0"/>
              </a:spcBef>
            </a:pPr>
            <a:r>
              <a:rPr sz="2800" b="1" kern="0" spc="0" dirty="0">
                <a:solidFill>
                  <a:srgbClr val="000000">
                    <a:alpha val="100000"/>
                  </a:srgbClr>
                </a:solidFill>
                <a:latin typeface="仿宋" charset="0"/>
                <a:ea typeface="仿宋" charset="0"/>
                <a:cs typeface="仿宋" charset="0"/>
              </a:rPr>
              <a:t>为先出现头和眼球及躯干向病变对侧扭转之后</a:t>
            </a:r>
            <a:r>
              <a:rPr sz="2800" b="1" kern="0" spc="-40" dirty="0">
                <a:solidFill>
                  <a:srgbClr val="000000">
                    <a:alpha val="100000"/>
                  </a:srgbClr>
                </a:solidFill>
                <a:latin typeface="仿宋" charset="0"/>
                <a:ea typeface="仿宋" charset="0"/>
                <a:cs typeface="仿宋" charset="0"/>
              </a:rPr>
              <a:t>才出现意识障碍</a:t>
            </a:r>
            <a:endParaRPr lang="zh-CN" sz="2800" b="1" kern="0" spc="-40" dirty="0">
              <a:solidFill>
                <a:srgbClr val="000000">
                  <a:alpha val="100000"/>
                </a:srgbClr>
              </a:solidFill>
              <a:latin typeface="仿宋" charset="0"/>
              <a:ea typeface="仿宋" charset="0"/>
              <a:cs typeface="仿宋" charset="0"/>
            </a:endParaRPr>
          </a:p>
        </p:txBody>
      </p:sp>
      <p:pic>
        <p:nvPicPr>
          <p:cNvPr id="586" name="picture 586"/>
          <p:cNvPicPr>
            <a:picLocks noChangeAspect="1"/>
          </p:cNvPicPr>
          <p:nvPr/>
        </p:nvPicPr>
        <p:blipFill>
          <a:blip r:embed="rId1"/>
          <a:stretch>
            <a:fillRect/>
          </a:stretch>
        </p:blipFill>
        <p:spPr>
          <a:xfrm rot="21600000">
            <a:off x="509447" y="3362287"/>
            <a:ext cx="3538728" cy="2798190"/>
          </a:xfrm>
          <a:prstGeom prst="rect">
            <a:avLst/>
          </a:prstGeom>
        </p:spPr>
      </p:pic>
      <p:pic>
        <p:nvPicPr>
          <p:cNvPr id="588" name="picture 588"/>
          <p:cNvPicPr>
            <a:picLocks noChangeAspect="1"/>
          </p:cNvPicPr>
          <p:nvPr/>
        </p:nvPicPr>
        <p:blipFill>
          <a:blip r:embed="rId2"/>
          <a:stretch>
            <a:fillRect/>
          </a:stretch>
        </p:blipFill>
        <p:spPr>
          <a:xfrm rot="21600000">
            <a:off x="509447" y="1678685"/>
            <a:ext cx="2157602" cy="1528445"/>
          </a:xfrm>
          <a:prstGeom prst="rect">
            <a:avLst/>
          </a:prstGeom>
        </p:spPr>
      </p:pic>
      <p:sp>
        <p:nvSpPr>
          <p:cNvPr id="590" name="textbox 590"/>
          <p:cNvSpPr/>
          <p:nvPr/>
        </p:nvSpPr>
        <p:spPr>
          <a:xfrm>
            <a:off x="606138" y="221027"/>
            <a:ext cx="3058795" cy="1082675"/>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90204"/>
              <a:ea typeface="Arial" panose="020B0604020202090204"/>
              <a:cs typeface="Arial" panose="020B0604020202090204"/>
            </a:endParaRPr>
          </a:p>
          <a:p>
            <a:pPr marL="12700" algn="l" rtl="0" eaLnBrk="0">
              <a:lnSpc>
                <a:spcPct val="89000"/>
              </a:lnSpc>
            </a:pPr>
            <a:r>
              <a:rPr sz="3900"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a:t>
            </a:r>
            <a:r>
              <a:rPr sz="3900"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3900"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额叶</a:t>
            </a:r>
            <a:r>
              <a:rPr sz="3900" kern="0" spc="40" dirty="0">
                <a:solidFill>
                  <a:srgbClr val="00B050">
                    <a:alpha val="100000"/>
                  </a:srgbClr>
                </a:solidFill>
                <a:latin typeface="Microsoft JhengHei" panose="020B0604030504040204" charset="-120"/>
                <a:ea typeface="Microsoft JhengHei" panose="020B0604030504040204" charset="-120"/>
                <a:cs typeface="Microsoft JhengHei" panose="020B0604030504040204" charset="-120"/>
              </a:rPr>
              <a:t>●</a:t>
            </a:r>
            <a:endParaRPr sz="3900" dirty="0">
              <a:latin typeface="Microsoft JhengHei" panose="020B0604030504040204" charset="-120"/>
              <a:ea typeface="Microsoft JhengHei" panose="020B0604030504040204" charset="-120"/>
              <a:cs typeface="Microsoft JhengHei" panose="020B0604030504040204" charset="-120"/>
            </a:endParaRPr>
          </a:p>
        </p:txBody>
      </p:sp>
      <p:pic>
        <p:nvPicPr>
          <p:cNvPr id="592" name="picture 592"/>
          <p:cNvPicPr>
            <a:picLocks noChangeAspect="1"/>
          </p:cNvPicPr>
          <p:nvPr/>
        </p:nvPicPr>
        <p:blipFill>
          <a:blip r:embed="rId3"/>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4"/>
          <a:stretch>
            <a:fillRect/>
          </a:stretch>
        </p:blipFill>
        <p:spPr>
          <a:xfrm>
            <a:off x="9751060" y="0"/>
            <a:ext cx="2440940" cy="182753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4" name="picture 594"/>
          <p:cNvPicPr>
            <a:picLocks noChangeAspect="1"/>
          </p:cNvPicPr>
          <p:nvPr/>
        </p:nvPicPr>
        <p:blipFill>
          <a:blip r:embed="rId1"/>
          <a:stretch>
            <a:fillRect/>
          </a:stretch>
        </p:blipFill>
        <p:spPr>
          <a:xfrm rot="21600000">
            <a:off x="509447" y="3362287"/>
            <a:ext cx="3538728" cy="2798190"/>
          </a:xfrm>
          <a:prstGeom prst="rect">
            <a:avLst/>
          </a:prstGeom>
        </p:spPr>
      </p:pic>
      <p:pic>
        <p:nvPicPr>
          <p:cNvPr id="598" name="picture 598"/>
          <p:cNvPicPr>
            <a:picLocks noChangeAspect="1"/>
          </p:cNvPicPr>
          <p:nvPr/>
        </p:nvPicPr>
        <p:blipFill>
          <a:blip r:embed="rId2"/>
          <a:stretch>
            <a:fillRect/>
          </a:stretch>
        </p:blipFill>
        <p:spPr>
          <a:xfrm rot="21600000">
            <a:off x="5245735" y="2450465"/>
            <a:ext cx="4507230" cy="3380105"/>
          </a:xfrm>
          <a:prstGeom prst="rect">
            <a:avLst/>
          </a:prstGeom>
        </p:spPr>
      </p:pic>
      <p:pic>
        <p:nvPicPr>
          <p:cNvPr id="600" name="picture 600"/>
          <p:cNvPicPr>
            <a:picLocks noChangeAspect="1"/>
          </p:cNvPicPr>
          <p:nvPr/>
        </p:nvPicPr>
        <p:blipFill>
          <a:blip r:embed="rId3"/>
          <a:stretch>
            <a:fillRect/>
          </a:stretch>
        </p:blipFill>
        <p:spPr>
          <a:xfrm rot="21600000">
            <a:off x="509447" y="1678685"/>
            <a:ext cx="2157602" cy="1528445"/>
          </a:xfrm>
          <a:prstGeom prst="rect">
            <a:avLst/>
          </a:prstGeom>
        </p:spPr>
      </p:pic>
      <p:sp>
        <p:nvSpPr>
          <p:cNvPr id="602" name="textbox 602"/>
          <p:cNvSpPr/>
          <p:nvPr/>
        </p:nvSpPr>
        <p:spPr>
          <a:xfrm>
            <a:off x="606138" y="221027"/>
            <a:ext cx="3058795" cy="1082675"/>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90204"/>
              <a:ea typeface="Arial" panose="020B0604020202090204"/>
              <a:cs typeface="Arial" panose="020B0604020202090204"/>
            </a:endParaRPr>
          </a:p>
          <a:p>
            <a:pPr marL="12700" algn="l" rtl="0" eaLnBrk="0">
              <a:lnSpc>
                <a:spcPct val="89000"/>
              </a:lnSpc>
            </a:pPr>
            <a:r>
              <a:rPr sz="3900"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a:t>
            </a:r>
            <a:r>
              <a:rPr sz="3900"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3900"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额叶</a:t>
            </a:r>
            <a:r>
              <a:rPr sz="3900" kern="0" spc="40" dirty="0">
                <a:solidFill>
                  <a:srgbClr val="00B050">
                    <a:alpha val="100000"/>
                  </a:srgbClr>
                </a:solidFill>
                <a:latin typeface="Microsoft JhengHei" panose="020B0604030504040204" charset="-120"/>
                <a:ea typeface="Microsoft JhengHei" panose="020B0604030504040204" charset="-120"/>
                <a:cs typeface="Microsoft JhengHei" panose="020B0604030504040204" charset="-120"/>
              </a:rPr>
              <a:t>●</a:t>
            </a:r>
            <a:endParaRPr sz="3900" dirty="0">
              <a:latin typeface="Microsoft JhengHei" panose="020B0604030504040204" charset="-120"/>
              <a:ea typeface="Microsoft JhengHei" panose="020B0604030504040204" charset="-120"/>
              <a:cs typeface="Microsoft JhengHei" panose="020B0604030504040204" charset="-120"/>
            </a:endParaRPr>
          </a:p>
        </p:txBody>
      </p:sp>
      <p:sp>
        <p:nvSpPr>
          <p:cNvPr id="604" name="textbox 604"/>
          <p:cNvSpPr/>
          <p:nvPr/>
        </p:nvSpPr>
        <p:spPr>
          <a:xfrm>
            <a:off x="4438777" y="261696"/>
            <a:ext cx="2091689" cy="1520189"/>
          </a:xfrm>
          <a:prstGeom prst="rect">
            <a:avLst/>
          </a:prstGeom>
          <a:noFill/>
          <a:ln w="0" cap="flat">
            <a:noFill/>
            <a:prstDash val="solid"/>
            <a:miter lim="0"/>
          </a:ln>
        </p:spPr>
        <p:txBody>
          <a:bodyPr vert="horz" wrap="square" lIns="0" tIns="0" rIns="0" bIns="0"/>
          <a:lstStyle/>
          <a:p>
            <a:pPr algn="l" rtl="0" eaLnBrk="0">
              <a:lnSpc>
                <a:spcPct val="48000"/>
              </a:lnSpc>
            </a:pPr>
            <a:endParaRPr sz="100" dirty="0">
              <a:latin typeface="Arial" panose="020B0604020202090204"/>
              <a:ea typeface="Arial" panose="020B0604020202090204"/>
              <a:cs typeface="Arial" panose="020B0604020202090204"/>
            </a:endParaRPr>
          </a:p>
          <a:p>
            <a:pPr marL="32385" indent="-20320" algn="l" rtl="0" eaLnBrk="0">
              <a:lnSpc>
                <a:spcPct val="120000"/>
              </a:lnSpc>
            </a:pPr>
            <a:r>
              <a:rPr sz="4100" b="1"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运动功能</a:t>
            </a:r>
            <a:r>
              <a:rPr sz="41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4100" b="1" kern="0" spc="-8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眼动障碍</a:t>
            </a:r>
            <a:endParaRPr sz="4100" dirty="0">
              <a:latin typeface="Microsoft JhengHei" panose="020B0604030504040204" charset="-120"/>
              <a:ea typeface="Microsoft JhengHei" panose="020B0604030504040204" charset="-120"/>
              <a:cs typeface="Microsoft JhengHei" panose="020B0604030504040204" charset="-120"/>
            </a:endParaRPr>
          </a:p>
        </p:txBody>
      </p:sp>
      <p:pic>
        <p:nvPicPr>
          <p:cNvPr id="606" name="picture 606"/>
          <p:cNvPicPr>
            <a:picLocks noChangeAspect="1"/>
          </p:cNvPicPr>
          <p:nvPr/>
        </p:nvPicPr>
        <p:blipFill>
          <a:blip r:embed="rId4"/>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5"/>
          <a:stretch>
            <a:fillRect/>
          </a:stretch>
        </p:blipFill>
        <p:spPr>
          <a:xfrm>
            <a:off x="9751060" y="0"/>
            <a:ext cx="2440940" cy="182753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8" name="picture 608"/>
          <p:cNvPicPr>
            <a:picLocks noChangeAspect="1"/>
          </p:cNvPicPr>
          <p:nvPr/>
        </p:nvPicPr>
        <p:blipFill>
          <a:blip r:embed="rId1"/>
          <a:stretch>
            <a:fillRect/>
          </a:stretch>
        </p:blipFill>
        <p:spPr>
          <a:xfrm rot="21600000">
            <a:off x="5578983" y="2533650"/>
            <a:ext cx="4762500" cy="2990850"/>
          </a:xfrm>
          <a:prstGeom prst="rect">
            <a:avLst/>
          </a:prstGeom>
        </p:spPr>
      </p:pic>
      <p:pic>
        <p:nvPicPr>
          <p:cNvPr id="610" name="picture 610"/>
          <p:cNvPicPr>
            <a:picLocks noChangeAspect="1"/>
          </p:cNvPicPr>
          <p:nvPr/>
        </p:nvPicPr>
        <p:blipFill>
          <a:blip r:embed="rId2"/>
          <a:stretch>
            <a:fillRect/>
          </a:stretch>
        </p:blipFill>
        <p:spPr>
          <a:xfrm rot="21600000">
            <a:off x="509447" y="3362287"/>
            <a:ext cx="3538728" cy="2798190"/>
          </a:xfrm>
          <a:prstGeom prst="rect">
            <a:avLst/>
          </a:prstGeom>
        </p:spPr>
      </p:pic>
      <p:pic>
        <p:nvPicPr>
          <p:cNvPr id="612" name="picture 612"/>
          <p:cNvPicPr>
            <a:picLocks noChangeAspect="1"/>
          </p:cNvPicPr>
          <p:nvPr/>
        </p:nvPicPr>
        <p:blipFill>
          <a:blip r:embed="rId3"/>
          <a:stretch>
            <a:fillRect/>
          </a:stretch>
        </p:blipFill>
        <p:spPr>
          <a:xfrm rot="21600000">
            <a:off x="509447" y="1678685"/>
            <a:ext cx="2157602" cy="1528445"/>
          </a:xfrm>
          <a:prstGeom prst="rect">
            <a:avLst/>
          </a:prstGeom>
        </p:spPr>
      </p:pic>
      <p:sp>
        <p:nvSpPr>
          <p:cNvPr id="614" name="textbox 614"/>
          <p:cNvSpPr/>
          <p:nvPr/>
        </p:nvSpPr>
        <p:spPr>
          <a:xfrm>
            <a:off x="606138" y="221027"/>
            <a:ext cx="3058795" cy="1082675"/>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90204"/>
              <a:ea typeface="Arial" panose="020B0604020202090204"/>
              <a:cs typeface="Arial" panose="020B0604020202090204"/>
            </a:endParaRPr>
          </a:p>
          <a:p>
            <a:pPr marL="12700" algn="l" rtl="0" eaLnBrk="0">
              <a:lnSpc>
                <a:spcPct val="89000"/>
              </a:lnSpc>
            </a:pPr>
            <a:r>
              <a:rPr sz="3900"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a:t>
            </a:r>
            <a:r>
              <a:rPr sz="3900"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3900"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额叶</a:t>
            </a:r>
            <a:r>
              <a:rPr sz="3900" kern="0" spc="40" dirty="0">
                <a:solidFill>
                  <a:srgbClr val="00B050">
                    <a:alpha val="100000"/>
                  </a:srgbClr>
                </a:solidFill>
                <a:latin typeface="Microsoft JhengHei" panose="020B0604030504040204" charset="-120"/>
                <a:ea typeface="Microsoft JhengHei" panose="020B0604030504040204" charset="-120"/>
                <a:cs typeface="Microsoft JhengHei" panose="020B0604030504040204" charset="-120"/>
              </a:rPr>
              <a:t>●</a:t>
            </a:r>
            <a:endParaRPr sz="3900" dirty="0">
              <a:latin typeface="Microsoft JhengHei" panose="020B0604030504040204" charset="-120"/>
              <a:ea typeface="Microsoft JhengHei" panose="020B0604030504040204" charset="-120"/>
              <a:cs typeface="Microsoft JhengHei" panose="020B0604030504040204" charset="-120"/>
            </a:endParaRPr>
          </a:p>
        </p:txBody>
      </p:sp>
      <p:sp>
        <p:nvSpPr>
          <p:cNvPr id="616" name="textbox 616"/>
          <p:cNvSpPr/>
          <p:nvPr/>
        </p:nvSpPr>
        <p:spPr>
          <a:xfrm>
            <a:off x="4432518" y="261696"/>
            <a:ext cx="2097404" cy="1520189"/>
          </a:xfrm>
          <a:prstGeom prst="rect">
            <a:avLst/>
          </a:prstGeom>
          <a:noFill/>
          <a:ln w="0" cap="flat">
            <a:noFill/>
            <a:prstDash val="solid"/>
            <a:miter lim="0"/>
          </a:ln>
        </p:spPr>
        <p:txBody>
          <a:bodyPr vert="horz" wrap="square" lIns="0" tIns="0" rIns="0" bIns="0"/>
          <a:lstStyle/>
          <a:p>
            <a:pPr algn="l" rtl="0" eaLnBrk="0">
              <a:lnSpc>
                <a:spcPct val="52000"/>
              </a:lnSpc>
            </a:pPr>
            <a:endParaRPr sz="100" dirty="0">
              <a:latin typeface="Arial" panose="020B0604020202090204"/>
              <a:ea typeface="Arial" panose="020B0604020202090204"/>
              <a:cs typeface="Arial" panose="020B0604020202090204"/>
            </a:endParaRPr>
          </a:p>
          <a:p>
            <a:pPr marL="12700" indent="5715" algn="l" rtl="0" eaLnBrk="0">
              <a:lnSpc>
                <a:spcPct val="120000"/>
              </a:lnSpc>
            </a:pPr>
            <a:r>
              <a:rPr sz="4100" b="1"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运动功能</a:t>
            </a:r>
            <a:r>
              <a:rPr sz="41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4100" b="1" kern="0" spc="-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持续行为</a:t>
            </a:r>
            <a:endParaRPr sz="4100" dirty="0">
              <a:latin typeface="Microsoft JhengHei" panose="020B0604030504040204" charset="-120"/>
              <a:ea typeface="Microsoft JhengHei" panose="020B0604030504040204" charset="-120"/>
              <a:cs typeface="Microsoft JhengHei" panose="020B0604030504040204" charset="-120"/>
            </a:endParaRPr>
          </a:p>
        </p:txBody>
      </p:sp>
      <p:pic>
        <p:nvPicPr>
          <p:cNvPr id="618" name="picture 618"/>
          <p:cNvPicPr>
            <a:picLocks noChangeAspect="1"/>
          </p:cNvPicPr>
          <p:nvPr/>
        </p:nvPicPr>
        <p:blipFill>
          <a:blip r:embed="rId4"/>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5"/>
          <a:stretch>
            <a:fillRect/>
          </a:stretch>
        </p:blipFill>
        <p:spPr>
          <a:xfrm>
            <a:off x="9751060" y="0"/>
            <a:ext cx="2440940" cy="1827530"/>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0" name="picture 620"/>
          <p:cNvPicPr>
            <a:picLocks noChangeAspect="1"/>
          </p:cNvPicPr>
          <p:nvPr/>
        </p:nvPicPr>
        <p:blipFill>
          <a:blip r:embed="rId1"/>
          <a:stretch>
            <a:fillRect/>
          </a:stretch>
        </p:blipFill>
        <p:spPr>
          <a:xfrm rot="21600000">
            <a:off x="6810375" y="3162808"/>
            <a:ext cx="4762500" cy="3095625"/>
          </a:xfrm>
          <a:prstGeom prst="rect">
            <a:avLst/>
          </a:prstGeom>
        </p:spPr>
      </p:pic>
      <p:pic>
        <p:nvPicPr>
          <p:cNvPr id="622" name="picture 622"/>
          <p:cNvPicPr>
            <a:picLocks noChangeAspect="1"/>
          </p:cNvPicPr>
          <p:nvPr/>
        </p:nvPicPr>
        <p:blipFill>
          <a:blip r:embed="rId2"/>
          <a:stretch>
            <a:fillRect/>
          </a:stretch>
        </p:blipFill>
        <p:spPr>
          <a:xfrm rot="21600000">
            <a:off x="509447" y="3362287"/>
            <a:ext cx="3538728" cy="2798190"/>
          </a:xfrm>
          <a:prstGeom prst="rect">
            <a:avLst/>
          </a:prstGeom>
        </p:spPr>
      </p:pic>
      <p:sp>
        <p:nvSpPr>
          <p:cNvPr id="624" name="textbox 624"/>
          <p:cNvSpPr/>
          <p:nvPr/>
        </p:nvSpPr>
        <p:spPr>
          <a:xfrm>
            <a:off x="4406265" y="895350"/>
            <a:ext cx="2957830" cy="3347720"/>
          </a:xfrm>
          <a:prstGeom prst="rect">
            <a:avLst/>
          </a:prstGeom>
          <a:noFill/>
          <a:ln w="0" cap="flat">
            <a:noFill/>
            <a:prstDash val="solid"/>
            <a:miter lim="0"/>
          </a:ln>
        </p:spPr>
        <p:txBody>
          <a:bodyPr vert="horz" wrap="square" lIns="0" tIns="0" rIns="0" bIns="0"/>
          <a:lstStyle/>
          <a:p>
            <a:pPr algn="l" rtl="0" eaLnBrk="0">
              <a:lnSpc>
                <a:spcPct val="150000"/>
              </a:lnSpc>
            </a:pPr>
            <a:endParaRPr sz="100" dirty="0">
              <a:latin typeface="Arial" panose="020B0604020202090204"/>
              <a:ea typeface="Arial" panose="020B0604020202090204"/>
              <a:cs typeface="Arial" panose="020B0604020202090204"/>
            </a:endParaRPr>
          </a:p>
          <a:p>
            <a:pPr marL="31750" algn="l" rtl="0" eaLnBrk="0">
              <a:lnSpc>
                <a:spcPct val="150000"/>
              </a:lnSpc>
            </a:pPr>
            <a:r>
              <a:rPr sz="3400" b="1" kern="0" spc="6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运动功能</a:t>
            </a:r>
            <a:endParaRPr sz="3400" dirty="0">
              <a:latin typeface="Microsoft JhengHei" panose="020B0604030504040204" charset="-120"/>
              <a:ea typeface="Microsoft JhengHei" panose="020B0604030504040204" charset="-120"/>
              <a:cs typeface="Microsoft JhengHei" panose="020B0604030504040204" charset="-120"/>
            </a:endParaRPr>
          </a:p>
          <a:p>
            <a:pPr marL="21590" indent="-8890" algn="l" rtl="0" eaLnBrk="0">
              <a:lnSpc>
                <a:spcPct val="150000"/>
              </a:lnSpc>
              <a:spcBef>
                <a:spcPts val="75"/>
              </a:spcBef>
            </a:pPr>
            <a:r>
              <a:rPr sz="3400" b="1" kern="0" spc="10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反射异常</a:t>
            </a:r>
            <a:r>
              <a:rPr sz="34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endParaRPr sz="34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endParaRPr>
          </a:p>
          <a:p>
            <a:pPr marL="21590" indent="-8890" algn="l" rtl="0" eaLnBrk="0">
              <a:lnSpc>
                <a:spcPct val="150000"/>
              </a:lnSpc>
              <a:spcBef>
                <a:spcPts val="75"/>
              </a:spcBef>
            </a:pPr>
            <a:r>
              <a:rPr sz="2800" b="1" kern="0" spc="10" dirty="0">
                <a:solidFill>
                  <a:srgbClr val="000000">
                    <a:alpha val="100000"/>
                  </a:srgbClr>
                </a:solidFill>
                <a:latin typeface="Microsoft Sans Serif" panose="020B0604020202020204" charset="0"/>
                <a:ea typeface="仿宋" charset="0"/>
                <a:cs typeface="Microsoft Sans Serif" panose="020B0604020202020204" charset="0"/>
              </a:rPr>
              <a:t>强制性反射</a:t>
            </a:r>
            <a:r>
              <a:rPr sz="2800" b="1" kern="0" spc="0" dirty="0">
                <a:solidFill>
                  <a:srgbClr val="000000">
                    <a:alpha val="100000"/>
                  </a:srgbClr>
                </a:solidFill>
                <a:latin typeface="Microsoft Sans Serif" panose="020B0604020202020204" charset="0"/>
                <a:ea typeface="仿宋" charset="0"/>
                <a:cs typeface="Microsoft Sans Serif" panose="020B0604020202020204" charset="0"/>
              </a:rPr>
              <a:t>    </a:t>
            </a:r>
            <a:endParaRPr sz="2800" b="1" kern="0" spc="0" dirty="0">
              <a:solidFill>
                <a:srgbClr val="000000">
                  <a:alpha val="100000"/>
                </a:srgbClr>
              </a:solidFill>
              <a:latin typeface="Microsoft Sans Serif" panose="020B0604020202020204" charset="0"/>
              <a:ea typeface="仿宋" charset="0"/>
              <a:cs typeface="Microsoft Sans Serif" panose="020B0604020202020204" charset="0"/>
            </a:endParaRPr>
          </a:p>
          <a:p>
            <a:pPr marL="21590" indent="-8890" algn="l" rtl="0" eaLnBrk="0">
              <a:lnSpc>
                <a:spcPct val="150000"/>
              </a:lnSpc>
              <a:spcBef>
                <a:spcPts val="75"/>
              </a:spcBef>
            </a:pPr>
            <a:r>
              <a:rPr sz="2800" b="1" kern="0" spc="10" dirty="0">
                <a:solidFill>
                  <a:srgbClr val="000000">
                    <a:alpha val="100000"/>
                  </a:srgbClr>
                </a:solidFill>
                <a:latin typeface="Microsoft Sans Serif" panose="020B0604020202020204" charset="0"/>
                <a:ea typeface="仿宋" charset="0"/>
                <a:cs typeface="Microsoft Sans Serif" panose="020B0604020202020204" charset="0"/>
              </a:rPr>
              <a:t>锥体束征</a:t>
            </a:r>
            <a:endParaRPr sz="2800" b="1" kern="0" spc="10" dirty="0">
              <a:solidFill>
                <a:srgbClr val="000000">
                  <a:alpha val="100000"/>
                </a:srgbClr>
              </a:solidFill>
              <a:latin typeface="Microsoft Sans Serif" panose="020B0604020202020204" charset="0"/>
              <a:ea typeface="仿宋" charset="0"/>
              <a:cs typeface="Microsoft Sans Serif" panose="020B0604020202020204" charset="0"/>
            </a:endParaRPr>
          </a:p>
        </p:txBody>
      </p:sp>
      <p:pic>
        <p:nvPicPr>
          <p:cNvPr id="626" name="picture 626"/>
          <p:cNvPicPr>
            <a:picLocks noChangeAspect="1"/>
          </p:cNvPicPr>
          <p:nvPr/>
        </p:nvPicPr>
        <p:blipFill>
          <a:blip r:embed="rId3"/>
          <a:stretch>
            <a:fillRect/>
          </a:stretch>
        </p:blipFill>
        <p:spPr>
          <a:xfrm rot="21600000">
            <a:off x="509447" y="1678685"/>
            <a:ext cx="2157602" cy="1528445"/>
          </a:xfrm>
          <a:prstGeom prst="rect">
            <a:avLst/>
          </a:prstGeom>
        </p:spPr>
      </p:pic>
      <p:sp>
        <p:nvSpPr>
          <p:cNvPr id="628" name="textbox 628"/>
          <p:cNvSpPr/>
          <p:nvPr/>
        </p:nvSpPr>
        <p:spPr>
          <a:xfrm>
            <a:off x="606138" y="221027"/>
            <a:ext cx="3058795" cy="1082675"/>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90204"/>
              <a:ea typeface="Arial" panose="020B0604020202090204"/>
              <a:cs typeface="Arial" panose="020B0604020202090204"/>
            </a:endParaRPr>
          </a:p>
          <a:p>
            <a:pPr marL="12700" algn="l" rtl="0" eaLnBrk="0">
              <a:lnSpc>
                <a:spcPct val="89000"/>
              </a:lnSpc>
            </a:pPr>
            <a:r>
              <a:rPr sz="3900"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a:t>
            </a:r>
            <a:r>
              <a:rPr sz="3900"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3900"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额叶</a:t>
            </a:r>
            <a:r>
              <a:rPr sz="3900" kern="0" spc="40" dirty="0">
                <a:solidFill>
                  <a:srgbClr val="00B050">
                    <a:alpha val="100000"/>
                  </a:srgbClr>
                </a:solidFill>
                <a:latin typeface="Microsoft JhengHei" panose="020B0604030504040204" charset="-120"/>
                <a:ea typeface="Microsoft JhengHei" panose="020B0604030504040204" charset="-120"/>
                <a:cs typeface="Microsoft JhengHei" panose="020B0604030504040204" charset="-120"/>
              </a:rPr>
              <a:t>●</a:t>
            </a:r>
            <a:endParaRPr sz="3900" dirty="0">
              <a:latin typeface="Microsoft JhengHei" panose="020B0604030504040204" charset="-120"/>
              <a:ea typeface="Microsoft JhengHei" panose="020B0604030504040204" charset="-120"/>
              <a:cs typeface="Microsoft JhengHei" panose="020B0604030504040204" charset="-120"/>
            </a:endParaRPr>
          </a:p>
        </p:txBody>
      </p:sp>
      <p:pic>
        <p:nvPicPr>
          <p:cNvPr id="630" name="picture 630"/>
          <p:cNvPicPr>
            <a:picLocks noChangeAspect="1"/>
          </p:cNvPicPr>
          <p:nvPr/>
        </p:nvPicPr>
        <p:blipFill>
          <a:blip r:embed="rId4"/>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5"/>
          <a:stretch>
            <a:fillRect/>
          </a:stretch>
        </p:blipFill>
        <p:spPr>
          <a:xfrm>
            <a:off x="9751060" y="0"/>
            <a:ext cx="2440940" cy="1827530"/>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2" name="picture 632"/>
          <p:cNvPicPr>
            <a:picLocks noChangeAspect="1"/>
          </p:cNvPicPr>
          <p:nvPr/>
        </p:nvPicPr>
        <p:blipFill>
          <a:blip r:embed="rId1"/>
          <a:stretch>
            <a:fillRect/>
          </a:stretch>
        </p:blipFill>
        <p:spPr>
          <a:xfrm rot="21600000">
            <a:off x="3916807" y="1449425"/>
            <a:ext cx="7672576" cy="4579873"/>
          </a:xfrm>
          <a:prstGeom prst="rect">
            <a:avLst/>
          </a:prstGeom>
        </p:spPr>
      </p:pic>
      <p:pic>
        <p:nvPicPr>
          <p:cNvPr id="634" name="picture 634"/>
          <p:cNvPicPr>
            <a:picLocks noChangeAspect="1"/>
          </p:cNvPicPr>
          <p:nvPr/>
        </p:nvPicPr>
        <p:blipFill>
          <a:blip r:embed="rId2"/>
          <a:stretch>
            <a:fillRect/>
          </a:stretch>
        </p:blipFill>
        <p:spPr>
          <a:xfrm rot="21600000">
            <a:off x="509447" y="1678685"/>
            <a:ext cx="2795397" cy="1980311"/>
          </a:xfrm>
          <a:prstGeom prst="rect">
            <a:avLst/>
          </a:prstGeom>
        </p:spPr>
      </p:pic>
      <p:sp>
        <p:nvSpPr>
          <p:cNvPr id="636" name="textbox 636"/>
          <p:cNvSpPr/>
          <p:nvPr/>
        </p:nvSpPr>
        <p:spPr>
          <a:xfrm>
            <a:off x="606138" y="221027"/>
            <a:ext cx="3058795" cy="1082675"/>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90204"/>
              <a:ea typeface="Arial" panose="020B0604020202090204"/>
              <a:cs typeface="Arial" panose="020B0604020202090204"/>
            </a:endParaRPr>
          </a:p>
          <a:p>
            <a:pPr marL="12700" algn="l" rtl="0" eaLnBrk="0">
              <a:lnSpc>
                <a:spcPct val="89000"/>
              </a:lnSpc>
            </a:pPr>
            <a:r>
              <a:rPr sz="3900"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a:t>
            </a:r>
            <a:r>
              <a:rPr sz="3900"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3900"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额叶</a:t>
            </a:r>
            <a:r>
              <a:rPr sz="3900" kern="0" spc="40" dirty="0">
                <a:solidFill>
                  <a:srgbClr val="00B050">
                    <a:alpha val="100000"/>
                  </a:srgbClr>
                </a:solidFill>
                <a:latin typeface="Microsoft JhengHei" panose="020B0604030504040204" charset="-120"/>
                <a:ea typeface="Microsoft JhengHei" panose="020B0604030504040204" charset="-120"/>
                <a:cs typeface="Microsoft JhengHei" panose="020B0604030504040204" charset="-120"/>
              </a:rPr>
              <a:t>●</a:t>
            </a:r>
            <a:endParaRPr sz="3900" dirty="0">
              <a:latin typeface="Microsoft JhengHei" panose="020B0604030504040204" charset="-120"/>
              <a:ea typeface="Microsoft JhengHei" panose="020B0604030504040204" charset="-120"/>
              <a:cs typeface="Microsoft JhengHei" panose="020B0604030504040204" charset="-120"/>
            </a:endParaRPr>
          </a:p>
        </p:txBody>
      </p:sp>
      <p:pic>
        <p:nvPicPr>
          <p:cNvPr id="638" name="picture 638"/>
          <p:cNvPicPr>
            <a:picLocks noChangeAspect="1"/>
          </p:cNvPicPr>
          <p:nvPr/>
        </p:nvPicPr>
        <p:blipFill>
          <a:blip r:embed="rId3"/>
          <a:stretch>
            <a:fillRect/>
          </a:stretch>
        </p:blipFill>
        <p:spPr>
          <a:xfrm rot="21600000">
            <a:off x="2948" y="6687093"/>
            <a:ext cx="12171144" cy="122838"/>
          </a:xfrm>
          <a:prstGeom prst="rect">
            <a:avLst/>
          </a:prstGeom>
        </p:spPr>
      </p:pic>
      <p:sp>
        <p:nvSpPr>
          <p:cNvPr id="640" name="textbox 640"/>
          <p:cNvSpPr/>
          <p:nvPr/>
        </p:nvSpPr>
        <p:spPr>
          <a:xfrm>
            <a:off x="4797643" y="458292"/>
            <a:ext cx="2097404" cy="574040"/>
          </a:xfrm>
          <a:prstGeom prst="rect">
            <a:avLst/>
          </a:prstGeom>
          <a:noFill/>
          <a:ln w="0" cap="flat">
            <a:noFill/>
            <a:prstDash val="solid"/>
            <a:miter lim="0"/>
          </a:ln>
        </p:spPr>
        <p:txBody>
          <a:bodyPr vert="horz" wrap="square" lIns="0" tIns="0" rIns="0" bIns="0"/>
          <a:lstStyle/>
          <a:p>
            <a:pPr algn="l" rtl="0" eaLnBrk="0">
              <a:lnSpc>
                <a:spcPct val="76000"/>
              </a:lnSpc>
            </a:pPr>
            <a:endParaRPr sz="100" dirty="0">
              <a:latin typeface="Arial" panose="020B0604020202090204"/>
              <a:ea typeface="Arial" panose="020B0604020202090204"/>
              <a:cs typeface="Arial" panose="020B0604020202090204"/>
            </a:endParaRPr>
          </a:p>
          <a:p>
            <a:pPr marL="12700" algn="l" rtl="0" eaLnBrk="0">
              <a:lnSpc>
                <a:spcPct val="88000"/>
              </a:lnSpc>
            </a:pPr>
            <a:r>
              <a:rPr sz="4100" b="1" kern="0" spc="-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语言功能</a:t>
            </a:r>
            <a:endParaRPr sz="4100" dirty="0">
              <a:latin typeface="Microsoft JhengHei" panose="020B0604030504040204" charset="-120"/>
              <a:ea typeface="Microsoft JhengHei" panose="020B0604030504040204" charset="-120"/>
              <a:cs typeface="Microsoft JhengHei" panose="020B0604030504040204" charset="-120"/>
            </a:endParaRPr>
          </a:p>
        </p:txBody>
      </p:sp>
      <p:pic>
        <p:nvPicPr>
          <p:cNvPr id="6" name="图片 5" descr="君爱医院logo"/>
          <p:cNvPicPr>
            <a:picLocks noChangeAspect="1"/>
          </p:cNvPicPr>
          <p:nvPr/>
        </p:nvPicPr>
        <p:blipFill>
          <a:blip r:embed="rId4"/>
          <a:stretch>
            <a:fillRect/>
          </a:stretch>
        </p:blipFill>
        <p:spPr>
          <a:xfrm>
            <a:off x="9751060" y="0"/>
            <a:ext cx="2440940" cy="182753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2" name="textbox 642"/>
          <p:cNvSpPr/>
          <p:nvPr/>
        </p:nvSpPr>
        <p:spPr>
          <a:xfrm>
            <a:off x="6968490" y="2327910"/>
            <a:ext cx="4665345" cy="4037965"/>
          </a:xfrm>
          <a:prstGeom prst="rect">
            <a:avLst/>
          </a:prstGeom>
          <a:noFill/>
          <a:ln w="0" cap="flat">
            <a:noFill/>
            <a:prstDash val="solid"/>
            <a:miter lim="0"/>
          </a:ln>
        </p:spPr>
        <p:txBody>
          <a:bodyPr vert="horz" wrap="square" lIns="0" tIns="0" rIns="0" bIns="0"/>
          <a:lstStyle/>
          <a:p>
            <a:pPr algn="l" rtl="0" eaLnBrk="0">
              <a:lnSpc>
                <a:spcPct val="102000"/>
              </a:lnSpc>
            </a:pPr>
            <a:r>
              <a:rPr sz="4000" kern="0" spc="-10" dirty="0">
                <a:solidFill>
                  <a:srgbClr val="000000">
                    <a:alpha val="100000"/>
                  </a:srgbClr>
                </a:solidFill>
                <a:latin typeface="Calibri" panose="020F0502020204030204"/>
                <a:ea typeface="Calibri" panose="020F0502020204030204"/>
                <a:cs typeface="Calibri" panose="020F0502020204030204"/>
              </a:rPr>
              <a:t>1.</a:t>
            </a:r>
            <a:r>
              <a:rPr sz="4000" kern="0" spc="400" dirty="0">
                <a:solidFill>
                  <a:srgbClr val="000000">
                    <a:alpha val="100000"/>
                  </a:srgbClr>
                </a:solidFill>
                <a:latin typeface="Calibri" panose="020F0502020204030204"/>
                <a:ea typeface="Calibri" panose="020F0502020204030204"/>
                <a:cs typeface="Calibri" panose="020F0502020204030204"/>
              </a:rPr>
              <a:t>  </a:t>
            </a:r>
            <a:r>
              <a:rPr sz="40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运动性失语</a:t>
            </a:r>
            <a:endParaRPr sz="4000" dirty="0">
              <a:latin typeface="Microsoft JhengHei" panose="020B0604030504040204" charset="-120"/>
              <a:ea typeface="Microsoft JhengHei" panose="020B0604030504040204" charset="-120"/>
              <a:cs typeface="Microsoft JhengHei" panose="020B0604030504040204" charset="-120"/>
            </a:endParaRPr>
          </a:p>
          <a:p>
            <a:pPr marL="31115" algn="l" rtl="0" eaLnBrk="0">
              <a:lnSpc>
                <a:spcPct val="95000"/>
              </a:lnSpc>
              <a:spcBef>
                <a:spcPts val="360"/>
              </a:spcBef>
            </a:pPr>
            <a:r>
              <a:rPr sz="4000" kern="0" spc="30" dirty="0">
                <a:solidFill>
                  <a:srgbClr val="000000">
                    <a:alpha val="100000"/>
                  </a:srgbClr>
                </a:solidFill>
                <a:latin typeface="Calibri" panose="020F0502020204030204"/>
                <a:ea typeface="Calibri" panose="020F0502020204030204"/>
                <a:cs typeface="Calibri" panose="020F0502020204030204"/>
              </a:rPr>
              <a:t>2.</a:t>
            </a:r>
            <a:r>
              <a:rPr sz="4000" kern="0" spc="390" dirty="0">
                <a:solidFill>
                  <a:srgbClr val="000000">
                    <a:alpha val="100000"/>
                  </a:srgbClr>
                </a:solidFill>
                <a:latin typeface="Calibri" panose="020F0502020204030204"/>
                <a:ea typeface="Calibri" panose="020F0502020204030204"/>
                <a:cs typeface="Calibri" panose="020F0502020204030204"/>
              </a:rPr>
              <a:t>  </a:t>
            </a:r>
            <a:r>
              <a:rPr sz="4000" kern="0" spc="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额叶动力性失语</a:t>
            </a:r>
            <a:endParaRPr sz="4000" dirty="0">
              <a:latin typeface="Microsoft JhengHei" panose="020B0604030504040204" charset="-120"/>
              <a:ea typeface="Microsoft JhengHei" panose="020B0604030504040204" charset="-120"/>
              <a:cs typeface="Microsoft JhengHei" panose="020B0604030504040204" charset="-120"/>
            </a:endParaRPr>
          </a:p>
          <a:p>
            <a:pPr marL="27305" algn="l" rtl="0" eaLnBrk="0">
              <a:lnSpc>
                <a:spcPct val="94000"/>
              </a:lnSpc>
              <a:spcBef>
                <a:spcPts val="445"/>
              </a:spcBef>
            </a:pPr>
            <a:r>
              <a:rPr sz="4000" kern="0" spc="30" dirty="0">
                <a:solidFill>
                  <a:srgbClr val="000000">
                    <a:alpha val="100000"/>
                  </a:srgbClr>
                </a:solidFill>
                <a:latin typeface="Calibri" panose="020F0502020204030204"/>
                <a:ea typeface="Calibri" panose="020F0502020204030204"/>
                <a:cs typeface="Calibri" panose="020F0502020204030204"/>
              </a:rPr>
              <a:t>3.</a:t>
            </a:r>
            <a:r>
              <a:rPr sz="4000" kern="0" spc="400" dirty="0">
                <a:solidFill>
                  <a:srgbClr val="000000">
                    <a:alpha val="100000"/>
                  </a:srgbClr>
                </a:solidFill>
                <a:latin typeface="Calibri" panose="020F0502020204030204"/>
                <a:ea typeface="Calibri" panose="020F0502020204030204"/>
                <a:cs typeface="Calibri" panose="020F0502020204030204"/>
              </a:rPr>
              <a:t>  </a:t>
            </a:r>
            <a:r>
              <a:rPr sz="4000" kern="0" spc="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语言流畅度异常</a:t>
            </a:r>
            <a:endParaRPr sz="4000" dirty="0">
              <a:latin typeface="Microsoft JhengHei" panose="020B0604030504040204" charset="-120"/>
              <a:ea typeface="Microsoft JhengHei" panose="020B0604030504040204" charset="-120"/>
              <a:cs typeface="Microsoft JhengHei" panose="020B0604030504040204" charset="-120"/>
            </a:endParaRPr>
          </a:p>
          <a:p>
            <a:pPr marL="12700" algn="l" rtl="0" eaLnBrk="0">
              <a:lnSpc>
                <a:spcPct val="95000"/>
              </a:lnSpc>
              <a:spcBef>
                <a:spcPts val="395"/>
              </a:spcBef>
            </a:pPr>
            <a:r>
              <a:rPr sz="4000" kern="0" spc="-10" dirty="0">
                <a:solidFill>
                  <a:srgbClr val="000000">
                    <a:alpha val="100000"/>
                  </a:srgbClr>
                </a:solidFill>
                <a:latin typeface="Calibri" panose="020F0502020204030204"/>
                <a:ea typeface="Calibri" panose="020F0502020204030204"/>
                <a:cs typeface="Calibri" panose="020F0502020204030204"/>
              </a:rPr>
              <a:t>4.</a:t>
            </a:r>
            <a:r>
              <a:rPr sz="4000" kern="0" spc="430" dirty="0">
                <a:solidFill>
                  <a:srgbClr val="000000">
                    <a:alpha val="100000"/>
                  </a:srgbClr>
                </a:solidFill>
                <a:latin typeface="Calibri" panose="020F0502020204030204"/>
                <a:ea typeface="Calibri" panose="020F0502020204030204"/>
                <a:cs typeface="Calibri" panose="020F0502020204030204"/>
              </a:rPr>
              <a:t>  </a:t>
            </a:r>
            <a:r>
              <a:rPr sz="40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失写症</a:t>
            </a:r>
            <a:endParaRPr sz="40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endParaRPr>
          </a:p>
        </p:txBody>
      </p:sp>
      <p:pic>
        <p:nvPicPr>
          <p:cNvPr id="644" name="picture 644"/>
          <p:cNvPicPr>
            <a:picLocks noChangeAspect="1"/>
          </p:cNvPicPr>
          <p:nvPr/>
        </p:nvPicPr>
        <p:blipFill>
          <a:blip r:embed="rId1"/>
          <a:stretch>
            <a:fillRect/>
          </a:stretch>
        </p:blipFill>
        <p:spPr>
          <a:xfrm rot="21600000">
            <a:off x="622846" y="3874604"/>
            <a:ext cx="4356100" cy="2600325"/>
          </a:xfrm>
          <a:prstGeom prst="rect">
            <a:avLst/>
          </a:prstGeom>
        </p:spPr>
      </p:pic>
      <p:pic>
        <p:nvPicPr>
          <p:cNvPr id="646" name="picture 646"/>
          <p:cNvPicPr>
            <a:picLocks noChangeAspect="1"/>
          </p:cNvPicPr>
          <p:nvPr/>
        </p:nvPicPr>
        <p:blipFill>
          <a:blip r:embed="rId2"/>
          <a:stretch>
            <a:fillRect/>
          </a:stretch>
        </p:blipFill>
        <p:spPr>
          <a:xfrm rot="21600000">
            <a:off x="509270" y="1423670"/>
            <a:ext cx="3533775" cy="2503805"/>
          </a:xfrm>
          <a:prstGeom prst="rect">
            <a:avLst/>
          </a:prstGeom>
        </p:spPr>
      </p:pic>
      <p:sp>
        <p:nvSpPr>
          <p:cNvPr id="648" name="textbox 648"/>
          <p:cNvSpPr/>
          <p:nvPr/>
        </p:nvSpPr>
        <p:spPr>
          <a:xfrm>
            <a:off x="606138" y="221027"/>
            <a:ext cx="3058795" cy="1082675"/>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90204"/>
              <a:ea typeface="Arial" panose="020B0604020202090204"/>
              <a:cs typeface="Arial" panose="020B0604020202090204"/>
            </a:endParaRPr>
          </a:p>
          <a:p>
            <a:pPr marL="12700" algn="l" rtl="0" eaLnBrk="0">
              <a:lnSpc>
                <a:spcPct val="89000"/>
              </a:lnSpc>
            </a:pPr>
            <a:r>
              <a:rPr sz="3900"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a:t>
            </a:r>
            <a:r>
              <a:rPr sz="3900"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3900"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额叶</a:t>
            </a:r>
            <a:r>
              <a:rPr sz="3900" kern="0" spc="40" dirty="0">
                <a:solidFill>
                  <a:srgbClr val="00B050">
                    <a:alpha val="100000"/>
                  </a:srgbClr>
                </a:solidFill>
                <a:latin typeface="Microsoft JhengHei" panose="020B0604030504040204" charset="-120"/>
                <a:ea typeface="Microsoft JhengHei" panose="020B0604030504040204" charset="-120"/>
                <a:cs typeface="Microsoft JhengHei" panose="020B0604030504040204" charset="-120"/>
              </a:rPr>
              <a:t>●</a:t>
            </a:r>
            <a:endParaRPr sz="3900" dirty="0">
              <a:latin typeface="Microsoft JhengHei" panose="020B0604030504040204" charset="-120"/>
              <a:ea typeface="Microsoft JhengHei" panose="020B0604030504040204" charset="-120"/>
              <a:cs typeface="Microsoft JhengHei" panose="020B0604030504040204" charset="-120"/>
            </a:endParaRPr>
          </a:p>
        </p:txBody>
      </p:sp>
      <p:pic>
        <p:nvPicPr>
          <p:cNvPr id="650" name="picture 650"/>
          <p:cNvPicPr>
            <a:picLocks noChangeAspect="1"/>
          </p:cNvPicPr>
          <p:nvPr/>
        </p:nvPicPr>
        <p:blipFill>
          <a:blip r:embed="rId3"/>
          <a:stretch>
            <a:fillRect/>
          </a:stretch>
        </p:blipFill>
        <p:spPr>
          <a:xfrm rot="21600000">
            <a:off x="2948" y="6687093"/>
            <a:ext cx="12171144" cy="122838"/>
          </a:xfrm>
          <a:prstGeom prst="rect">
            <a:avLst/>
          </a:prstGeom>
        </p:spPr>
      </p:pic>
      <p:sp>
        <p:nvSpPr>
          <p:cNvPr id="652" name="textbox 652"/>
          <p:cNvSpPr/>
          <p:nvPr/>
        </p:nvSpPr>
        <p:spPr>
          <a:xfrm>
            <a:off x="4692741" y="486613"/>
            <a:ext cx="2097404" cy="574040"/>
          </a:xfrm>
          <a:prstGeom prst="rect">
            <a:avLst/>
          </a:prstGeom>
          <a:noFill/>
          <a:ln w="0" cap="flat">
            <a:noFill/>
            <a:prstDash val="solid"/>
            <a:miter lim="0"/>
          </a:ln>
        </p:spPr>
        <p:txBody>
          <a:bodyPr vert="horz" wrap="square" lIns="0" tIns="0" rIns="0" bIns="0"/>
          <a:lstStyle/>
          <a:p>
            <a:pPr algn="l" rtl="0" eaLnBrk="0">
              <a:lnSpc>
                <a:spcPct val="76000"/>
              </a:lnSpc>
            </a:pPr>
            <a:endParaRPr sz="100" dirty="0">
              <a:latin typeface="Arial" panose="020B0604020202090204"/>
              <a:ea typeface="Arial" panose="020B0604020202090204"/>
              <a:cs typeface="Arial" panose="020B0604020202090204"/>
            </a:endParaRPr>
          </a:p>
          <a:p>
            <a:pPr marL="12700" algn="l" rtl="0" eaLnBrk="0">
              <a:lnSpc>
                <a:spcPct val="88000"/>
              </a:lnSpc>
            </a:pPr>
            <a:r>
              <a:rPr sz="4100" b="1" kern="0" spc="-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语言功能</a:t>
            </a:r>
            <a:endParaRPr sz="4100" dirty="0">
              <a:latin typeface="Microsoft JhengHei" panose="020B0604030504040204" charset="-120"/>
              <a:ea typeface="Microsoft JhengHei" panose="020B0604030504040204" charset="-120"/>
              <a:cs typeface="Microsoft JhengHei" panose="020B0604030504040204" charset="-120"/>
            </a:endParaRPr>
          </a:p>
        </p:txBody>
      </p:sp>
      <p:pic>
        <p:nvPicPr>
          <p:cNvPr id="6" name="图片 5" descr="君爱医院logo"/>
          <p:cNvPicPr>
            <a:picLocks noChangeAspect="1"/>
          </p:cNvPicPr>
          <p:nvPr/>
        </p:nvPicPr>
        <p:blipFill>
          <a:blip r:embed="rId4"/>
          <a:stretch>
            <a:fillRect/>
          </a:stretch>
        </p:blipFill>
        <p:spPr>
          <a:xfrm>
            <a:off x="9751060" y="0"/>
            <a:ext cx="2440940" cy="182753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4" name="picture 654"/>
          <p:cNvPicPr>
            <a:picLocks noChangeAspect="1"/>
          </p:cNvPicPr>
          <p:nvPr/>
        </p:nvPicPr>
        <p:blipFill>
          <a:blip r:embed="rId1"/>
          <a:stretch>
            <a:fillRect/>
          </a:stretch>
        </p:blipFill>
        <p:spPr>
          <a:xfrm rot="21600000">
            <a:off x="1694052" y="1922183"/>
            <a:ext cx="7416800" cy="4192523"/>
          </a:xfrm>
          <a:prstGeom prst="rect">
            <a:avLst/>
          </a:prstGeom>
        </p:spPr>
      </p:pic>
      <p:sp>
        <p:nvSpPr>
          <p:cNvPr id="656" name="textbox 656"/>
          <p:cNvSpPr/>
          <p:nvPr/>
        </p:nvSpPr>
        <p:spPr>
          <a:xfrm>
            <a:off x="606138" y="221027"/>
            <a:ext cx="6054090" cy="1217930"/>
          </a:xfrm>
          <a:prstGeom prst="rect">
            <a:avLst/>
          </a:prstGeom>
          <a:noFill/>
          <a:ln w="0" cap="flat">
            <a:noFill/>
            <a:prstDash val="solid"/>
            <a:miter lim="0"/>
          </a:ln>
        </p:spPr>
        <p:txBody>
          <a:bodyPr vert="horz" wrap="square" lIns="0" tIns="0" rIns="0" bIns="0"/>
          <a:lstStyle/>
          <a:p>
            <a:pPr algn="l" rtl="0" eaLnBrk="0">
              <a:lnSpc>
                <a:spcPct val="67000"/>
              </a:lnSpc>
            </a:pPr>
            <a:endParaRPr sz="100" dirty="0">
              <a:latin typeface="Arial" panose="020B0604020202090204"/>
              <a:ea typeface="Arial" panose="020B0604020202090204"/>
              <a:cs typeface="Arial" panose="020B0604020202090204"/>
            </a:endParaRPr>
          </a:p>
          <a:p>
            <a:pPr marL="12700" algn="l" rtl="0" eaLnBrk="0">
              <a:lnSpc>
                <a:spcPct val="88000"/>
              </a:lnSpc>
            </a:pPr>
            <a:r>
              <a:rPr sz="3900"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a:t>
            </a:r>
            <a:endParaRPr sz="3900" dirty="0">
              <a:latin typeface="Microsoft JhengHei" panose="020B0604030504040204" charset="-120"/>
              <a:ea typeface="Microsoft JhengHei" panose="020B0604030504040204" charset="-120"/>
              <a:cs typeface="Microsoft JhengHei" panose="020B0604030504040204" charset="-120"/>
            </a:endParaRPr>
          </a:p>
          <a:p>
            <a:pPr marL="12700" algn="l" rtl="0" eaLnBrk="0">
              <a:lnSpc>
                <a:spcPts val="5065"/>
              </a:lnSpc>
              <a:spcBef>
                <a:spcPts val="225"/>
              </a:spcBef>
            </a:pPr>
            <a:r>
              <a:rPr sz="6100" kern="0" spc="-20" baseline="800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额叶</a:t>
            </a:r>
            <a:r>
              <a:rPr sz="6100" kern="0" spc="-20" baseline="8000" dirty="0">
                <a:solidFill>
                  <a:srgbClr val="00B050">
                    <a:alpha val="100000"/>
                  </a:srgbClr>
                </a:solidFill>
                <a:latin typeface="Microsoft JhengHei" panose="020B0604030504040204" charset="-120"/>
                <a:ea typeface="Microsoft JhengHei" panose="020B0604030504040204" charset="-120"/>
                <a:cs typeface="Microsoft JhengHei" panose="020B0604030504040204" charset="-120"/>
              </a:rPr>
              <a:t>●</a:t>
            </a:r>
            <a:r>
              <a:rPr sz="3900" kern="0" spc="40" dirty="0">
                <a:solidFill>
                  <a:srgbClr val="00B050">
                    <a:alpha val="100000"/>
                  </a:srgbClr>
                </a:solidFill>
                <a:latin typeface="Microsoft JhengHei" panose="020B0604030504040204" charset="-120"/>
                <a:ea typeface="Microsoft JhengHei" panose="020B0604030504040204" charset="-120"/>
                <a:cs typeface="Microsoft JhengHei" panose="020B0604030504040204" charset="-120"/>
              </a:rPr>
              <a:t>                   </a:t>
            </a:r>
            <a:r>
              <a:rPr sz="6300" b="1" kern="0" spc="-20" baseline="-800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认知功能</a:t>
            </a:r>
            <a:endParaRPr sz="6300" baseline="-8000" dirty="0">
              <a:latin typeface="Microsoft JhengHei" panose="020B0604030504040204" charset="-120"/>
              <a:ea typeface="Microsoft JhengHei" panose="020B0604030504040204" charset="-120"/>
              <a:cs typeface="Microsoft JhengHei" panose="020B0604030504040204" charset="-120"/>
            </a:endParaRPr>
          </a:p>
        </p:txBody>
      </p:sp>
      <p:pic>
        <p:nvPicPr>
          <p:cNvPr id="658" name="picture 658"/>
          <p:cNvPicPr>
            <a:picLocks noChangeAspect="1"/>
          </p:cNvPicPr>
          <p:nvPr/>
        </p:nvPicPr>
        <p:blipFill>
          <a:blip r:embed="rId2"/>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3"/>
          <a:stretch>
            <a:fillRect/>
          </a:stretch>
        </p:blipFill>
        <p:spPr>
          <a:xfrm>
            <a:off x="9751060" y="0"/>
            <a:ext cx="2440940" cy="1827530"/>
          </a:xfrm>
          <a:prstGeom prst="rect">
            <a:avLst/>
          </a:prstGeom>
        </p:spPr>
      </p:pic>
      <p:sp>
        <p:nvSpPr>
          <p:cNvPr id="3" name="文本框 2"/>
          <p:cNvSpPr txBox="1"/>
          <p:nvPr/>
        </p:nvSpPr>
        <p:spPr>
          <a:xfrm>
            <a:off x="8985250" y="5941060"/>
            <a:ext cx="2802255" cy="521970"/>
          </a:xfrm>
          <a:prstGeom prst="rect">
            <a:avLst/>
          </a:prstGeom>
          <a:noFill/>
        </p:spPr>
        <p:txBody>
          <a:bodyPr wrap="square" rtlCol="0" anchor="t">
            <a:spAutoFit/>
          </a:bodyPr>
          <a:p>
            <a:r>
              <a:rPr lang="zh-CN" altLang="en-US" sz="2800" b="1">
                <a:latin typeface="Arial Regular" panose="020B0604020202090204" charset="0"/>
                <a:cs typeface="Arial Regular" panose="020B0604020202090204" charset="0"/>
                <a:sym typeface="+mn-ea"/>
              </a:rPr>
              <a:t>（宋迎，</a:t>
            </a:r>
            <a:r>
              <a:rPr lang="en-US" altLang="zh-CN" sz="2800" b="1">
                <a:latin typeface="Arial Regular" panose="020B0604020202090204" charset="0"/>
                <a:cs typeface="Arial Regular" panose="020B0604020202090204" charset="0"/>
                <a:sym typeface="+mn-ea"/>
              </a:rPr>
              <a:t>2014</a:t>
            </a:r>
            <a:r>
              <a:rPr lang="zh-CN" altLang="en-US" sz="2800" b="1">
                <a:latin typeface="Arial Regular" panose="020B0604020202090204" charset="0"/>
                <a:ea typeface="宋体" charset="0"/>
                <a:cs typeface="Arial Regular" panose="020B0604020202090204" charset="0"/>
                <a:sym typeface="+mn-ea"/>
              </a:rPr>
              <a:t>）</a:t>
            </a:r>
            <a:endParaRPr lang="zh-CN" altLang="en-US" sz="2800" b="1">
              <a:latin typeface="Arial Regular" panose="020B0604020202090204" charset="0"/>
              <a:ea typeface="宋体" charset="0"/>
              <a:cs typeface="Arial Regular" panose="020B0604020202090204" charset="0"/>
              <a:sym typeface="+mn-ea"/>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0" name="textbox 660"/>
          <p:cNvSpPr/>
          <p:nvPr/>
        </p:nvSpPr>
        <p:spPr>
          <a:xfrm>
            <a:off x="5457576" y="2503406"/>
            <a:ext cx="6087109" cy="2757170"/>
          </a:xfrm>
          <a:prstGeom prst="rect">
            <a:avLst/>
          </a:prstGeom>
          <a:noFill/>
          <a:ln w="0" cap="flat">
            <a:noFill/>
            <a:prstDash val="solid"/>
            <a:miter lim="0"/>
          </a:ln>
        </p:spPr>
        <p:txBody>
          <a:bodyPr vert="horz" wrap="square" lIns="0" tIns="0" rIns="0" bIns="0"/>
          <a:lstStyle/>
          <a:p>
            <a:pPr algn="l" rtl="0" eaLnBrk="0">
              <a:lnSpc>
                <a:spcPct val="98000"/>
              </a:lnSpc>
            </a:pPr>
            <a:endParaRPr sz="100" dirty="0">
              <a:latin typeface="Arial" panose="020B0604020202090204"/>
              <a:ea typeface="Arial" panose="020B0604020202090204"/>
              <a:cs typeface="Arial" panose="020B0604020202090204"/>
            </a:endParaRPr>
          </a:p>
          <a:p>
            <a:pPr marL="349885" indent="-316230" algn="l" rtl="0" eaLnBrk="0">
              <a:lnSpc>
                <a:spcPct val="112000"/>
              </a:lnSpc>
            </a:pPr>
            <a:r>
              <a:rPr sz="2800" b="1"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1.计划与执行（计划、认知灵活性、工</a:t>
            </a:r>
            <a:r>
              <a:rPr sz="28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2800" b="1"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作记忆、抑制控制</a:t>
            </a:r>
            <a:r>
              <a:rPr lang="zh-CN" sz="2800" b="1"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a:t>
            </a:r>
            <a:r>
              <a:rPr sz="2800" b="1" kern="0" spc="-5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自我监控）</a:t>
            </a:r>
            <a:endParaRPr sz="2800" dirty="0">
              <a:latin typeface="Microsoft JhengHei" panose="020B0604030504040204" charset="-120"/>
              <a:ea typeface="Microsoft JhengHei" panose="020B0604030504040204" charset="-120"/>
              <a:cs typeface="Microsoft JhengHei" panose="020B0604030504040204" charset="-120"/>
            </a:endParaRPr>
          </a:p>
          <a:p>
            <a:pPr marL="365125" indent="-352425" algn="l" rtl="0" eaLnBrk="0">
              <a:lnSpc>
                <a:spcPct val="115000"/>
              </a:lnSpc>
              <a:spcBef>
                <a:spcPts val="1640"/>
              </a:spcBef>
            </a:pPr>
            <a:r>
              <a:rPr sz="2800" b="1" kern="0" spc="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2.记忆力（工作记忆、期待性记忆</a:t>
            </a:r>
            <a:r>
              <a:rPr sz="2800" b="1"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、控</a:t>
            </a:r>
            <a:r>
              <a:rPr sz="28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2800" b="1" kern="0" spc="-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制干扰、抑制优势反应）</a:t>
            </a:r>
            <a:endParaRPr sz="2800" dirty="0">
              <a:latin typeface="Microsoft JhengHei" panose="020B0604030504040204" charset="-120"/>
              <a:ea typeface="Microsoft JhengHei" panose="020B0604030504040204" charset="-120"/>
              <a:cs typeface="Microsoft JhengHei" panose="020B0604030504040204" charset="-120"/>
            </a:endParaRPr>
          </a:p>
          <a:p>
            <a:pPr algn="l" rtl="0" eaLnBrk="0">
              <a:lnSpc>
                <a:spcPct val="107000"/>
              </a:lnSpc>
            </a:pPr>
            <a:endParaRPr sz="1300" dirty="0">
              <a:latin typeface="Arial" panose="020B0604020202090204"/>
              <a:ea typeface="Arial" panose="020B0604020202090204"/>
              <a:cs typeface="Arial" panose="020B0604020202090204"/>
            </a:endParaRPr>
          </a:p>
          <a:p>
            <a:pPr marL="15240" algn="l" rtl="0" eaLnBrk="0">
              <a:lnSpc>
                <a:spcPct val="87000"/>
              </a:lnSpc>
              <a:spcBef>
                <a:spcPts val="5"/>
              </a:spcBef>
            </a:pPr>
            <a:r>
              <a:rPr sz="2800" b="1" kern="0" spc="8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3.注意力</a:t>
            </a:r>
            <a:endParaRPr sz="2800" dirty="0">
              <a:latin typeface="Microsoft JhengHei" panose="020B0604030504040204" charset="-120"/>
              <a:ea typeface="Microsoft JhengHei" panose="020B0604030504040204" charset="-120"/>
              <a:cs typeface="Microsoft JhengHei" panose="020B0604030504040204" charset="-120"/>
            </a:endParaRPr>
          </a:p>
        </p:txBody>
      </p:sp>
      <p:pic>
        <p:nvPicPr>
          <p:cNvPr id="662" name="picture 662"/>
          <p:cNvPicPr>
            <a:picLocks noChangeAspect="1"/>
          </p:cNvPicPr>
          <p:nvPr/>
        </p:nvPicPr>
        <p:blipFill>
          <a:blip r:embed="rId1"/>
          <a:stretch>
            <a:fillRect/>
          </a:stretch>
        </p:blipFill>
        <p:spPr>
          <a:xfrm rot="21600000">
            <a:off x="680808" y="2151126"/>
            <a:ext cx="4515358" cy="2552318"/>
          </a:xfrm>
          <a:prstGeom prst="rect">
            <a:avLst/>
          </a:prstGeom>
        </p:spPr>
      </p:pic>
      <p:sp>
        <p:nvSpPr>
          <p:cNvPr id="664" name="textbox 664"/>
          <p:cNvSpPr/>
          <p:nvPr/>
        </p:nvSpPr>
        <p:spPr>
          <a:xfrm>
            <a:off x="606138" y="221027"/>
            <a:ext cx="6054090" cy="1217930"/>
          </a:xfrm>
          <a:prstGeom prst="rect">
            <a:avLst/>
          </a:prstGeom>
          <a:noFill/>
          <a:ln w="0" cap="flat">
            <a:noFill/>
            <a:prstDash val="solid"/>
            <a:miter lim="0"/>
          </a:ln>
        </p:spPr>
        <p:txBody>
          <a:bodyPr vert="horz" wrap="square" lIns="0" tIns="0" rIns="0" bIns="0"/>
          <a:lstStyle/>
          <a:p>
            <a:pPr algn="l" rtl="0" eaLnBrk="0">
              <a:lnSpc>
                <a:spcPct val="67000"/>
              </a:lnSpc>
            </a:pPr>
            <a:endParaRPr sz="100" dirty="0">
              <a:latin typeface="Arial" panose="020B0604020202090204"/>
              <a:ea typeface="Arial" panose="020B0604020202090204"/>
              <a:cs typeface="Arial" panose="020B0604020202090204"/>
            </a:endParaRPr>
          </a:p>
          <a:p>
            <a:pPr marL="12700" algn="l" rtl="0" eaLnBrk="0">
              <a:lnSpc>
                <a:spcPct val="88000"/>
              </a:lnSpc>
            </a:pPr>
            <a:r>
              <a:rPr sz="3900"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a:t>
            </a:r>
            <a:endParaRPr sz="3900" dirty="0">
              <a:latin typeface="Microsoft JhengHei" panose="020B0604030504040204" charset="-120"/>
              <a:ea typeface="Microsoft JhengHei" panose="020B0604030504040204" charset="-120"/>
              <a:cs typeface="Microsoft JhengHei" panose="020B0604030504040204" charset="-120"/>
            </a:endParaRPr>
          </a:p>
          <a:p>
            <a:pPr marL="12700" algn="l" rtl="0" eaLnBrk="0">
              <a:lnSpc>
                <a:spcPts val="5065"/>
              </a:lnSpc>
              <a:spcBef>
                <a:spcPts val="225"/>
              </a:spcBef>
            </a:pPr>
            <a:r>
              <a:rPr sz="6100" kern="0" spc="-20" baseline="800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额叶</a:t>
            </a:r>
            <a:r>
              <a:rPr sz="6100" kern="0" spc="-20" baseline="8000" dirty="0">
                <a:solidFill>
                  <a:srgbClr val="00B050">
                    <a:alpha val="100000"/>
                  </a:srgbClr>
                </a:solidFill>
                <a:latin typeface="Microsoft JhengHei" panose="020B0604030504040204" charset="-120"/>
                <a:ea typeface="Microsoft JhengHei" panose="020B0604030504040204" charset="-120"/>
                <a:cs typeface="Microsoft JhengHei" panose="020B0604030504040204" charset="-120"/>
              </a:rPr>
              <a:t>●</a:t>
            </a:r>
            <a:r>
              <a:rPr sz="3900" kern="0" spc="40" dirty="0">
                <a:solidFill>
                  <a:srgbClr val="00B050">
                    <a:alpha val="100000"/>
                  </a:srgbClr>
                </a:solidFill>
                <a:latin typeface="Microsoft JhengHei" panose="020B0604030504040204" charset="-120"/>
                <a:ea typeface="Microsoft JhengHei" panose="020B0604030504040204" charset="-120"/>
                <a:cs typeface="Microsoft JhengHei" panose="020B0604030504040204" charset="-120"/>
              </a:rPr>
              <a:t>                   </a:t>
            </a:r>
            <a:r>
              <a:rPr sz="6300" b="1" kern="0" spc="-20" baseline="-800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认知功能</a:t>
            </a:r>
            <a:endParaRPr sz="6300" baseline="-8000" dirty="0">
              <a:latin typeface="Microsoft JhengHei" panose="020B0604030504040204" charset="-120"/>
              <a:ea typeface="Microsoft JhengHei" panose="020B0604030504040204" charset="-120"/>
              <a:cs typeface="Microsoft JhengHei" panose="020B0604030504040204" charset="-120"/>
            </a:endParaRPr>
          </a:p>
        </p:txBody>
      </p:sp>
      <p:pic>
        <p:nvPicPr>
          <p:cNvPr id="666" name="picture 666"/>
          <p:cNvPicPr>
            <a:picLocks noChangeAspect="1"/>
          </p:cNvPicPr>
          <p:nvPr/>
        </p:nvPicPr>
        <p:blipFill>
          <a:blip r:embed="rId2"/>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3"/>
          <a:stretch>
            <a:fillRect/>
          </a:stretch>
        </p:blipFill>
        <p:spPr>
          <a:xfrm>
            <a:off x="9751060" y="0"/>
            <a:ext cx="2440940" cy="1827530"/>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8" name="picture 668"/>
          <p:cNvPicPr>
            <a:picLocks noChangeAspect="1"/>
          </p:cNvPicPr>
          <p:nvPr/>
        </p:nvPicPr>
        <p:blipFill>
          <a:blip r:embed="rId1"/>
          <a:stretch>
            <a:fillRect/>
          </a:stretch>
        </p:blipFill>
        <p:spPr>
          <a:xfrm rot="21600000">
            <a:off x="4992115" y="1601520"/>
            <a:ext cx="4998974" cy="4816602"/>
          </a:xfrm>
          <a:prstGeom prst="rect">
            <a:avLst/>
          </a:prstGeom>
        </p:spPr>
      </p:pic>
      <p:sp>
        <p:nvSpPr>
          <p:cNvPr id="670" name="textbox 670"/>
          <p:cNvSpPr/>
          <p:nvPr/>
        </p:nvSpPr>
        <p:spPr>
          <a:xfrm>
            <a:off x="606138" y="221027"/>
            <a:ext cx="6075045" cy="1111250"/>
          </a:xfrm>
          <a:prstGeom prst="rect">
            <a:avLst/>
          </a:prstGeom>
          <a:noFill/>
          <a:ln w="0" cap="flat">
            <a:noFill/>
            <a:prstDash val="solid"/>
            <a:miter lim="0"/>
          </a:ln>
        </p:spPr>
        <p:txBody>
          <a:bodyPr vert="horz" wrap="square" lIns="0" tIns="0" rIns="0" bIns="0"/>
          <a:lstStyle/>
          <a:p>
            <a:pPr algn="l" rtl="0" eaLnBrk="0">
              <a:lnSpc>
                <a:spcPct val="67000"/>
              </a:lnSpc>
            </a:pPr>
            <a:endParaRPr sz="100" dirty="0">
              <a:latin typeface="Arial" panose="020B0604020202090204"/>
              <a:ea typeface="Arial" panose="020B0604020202090204"/>
              <a:cs typeface="Arial" panose="020B0604020202090204"/>
            </a:endParaRPr>
          </a:p>
          <a:p>
            <a:pPr marL="12700" algn="l" rtl="0" eaLnBrk="0">
              <a:lnSpc>
                <a:spcPct val="88000"/>
              </a:lnSpc>
            </a:pPr>
            <a:r>
              <a:rPr sz="3900"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a:t>
            </a:r>
            <a:endParaRPr sz="3900" dirty="0">
              <a:latin typeface="Microsoft JhengHei" panose="020B0604030504040204" charset="-120"/>
              <a:ea typeface="Microsoft JhengHei" panose="020B0604030504040204" charset="-120"/>
              <a:cs typeface="Microsoft JhengHei" panose="020B0604030504040204" charset="-120"/>
            </a:endParaRPr>
          </a:p>
          <a:p>
            <a:pPr marL="12700" algn="l" rtl="0" eaLnBrk="0">
              <a:lnSpc>
                <a:spcPct val="88000"/>
              </a:lnSpc>
              <a:spcBef>
                <a:spcPts val="120"/>
              </a:spcBef>
            </a:pPr>
            <a:r>
              <a:rPr sz="3900"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额叶</a:t>
            </a:r>
            <a:r>
              <a:rPr sz="3900" kern="0" spc="20" dirty="0">
                <a:solidFill>
                  <a:srgbClr val="00B050">
                    <a:alpha val="100000"/>
                  </a:srgbClr>
                </a:solidFill>
                <a:latin typeface="Microsoft JhengHei" panose="020B0604030504040204" charset="-120"/>
                <a:ea typeface="Microsoft JhengHei" panose="020B0604030504040204" charset="-120"/>
                <a:cs typeface="Microsoft JhengHei" panose="020B0604030504040204" charset="-120"/>
              </a:rPr>
              <a:t>●        </a:t>
            </a:r>
            <a:r>
              <a:rPr sz="3900" kern="0" spc="10" dirty="0">
                <a:solidFill>
                  <a:srgbClr val="00B050">
                    <a:alpha val="100000"/>
                  </a:srgbClr>
                </a:solidFill>
                <a:latin typeface="Microsoft JhengHei" panose="020B0604030504040204" charset="-120"/>
                <a:ea typeface="Microsoft JhengHei" panose="020B0604030504040204" charset="-120"/>
                <a:cs typeface="Microsoft JhengHei" panose="020B0604030504040204" charset="-120"/>
              </a:rPr>
              <a:t>                    </a:t>
            </a:r>
            <a:r>
              <a:rPr sz="41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人格</a:t>
            </a:r>
            <a:endParaRPr sz="4100" dirty="0">
              <a:latin typeface="Microsoft JhengHei" panose="020B0604030504040204" charset="-120"/>
              <a:ea typeface="Microsoft JhengHei" panose="020B0604030504040204" charset="-120"/>
              <a:cs typeface="Microsoft JhengHei" panose="020B0604030504040204" charset="-120"/>
            </a:endParaRPr>
          </a:p>
        </p:txBody>
      </p:sp>
      <p:pic>
        <p:nvPicPr>
          <p:cNvPr id="672" name="picture 672"/>
          <p:cNvPicPr>
            <a:picLocks noChangeAspect="1"/>
          </p:cNvPicPr>
          <p:nvPr/>
        </p:nvPicPr>
        <p:blipFill>
          <a:blip r:embed="rId2"/>
          <a:stretch>
            <a:fillRect/>
          </a:stretch>
        </p:blipFill>
        <p:spPr>
          <a:xfrm rot="21600000">
            <a:off x="509270" y="1678940"/>
            <a:ext cx="3968115" cy="2811145"/>
          </a:xfrm>
          <a:prstGeom prst="rect">
            <a:avLst/>
          </a:prstGeom>
        </p:spPr>
      </p:pic>
      <p:pic>
        <p:nvPicPr>
          <p:cNvPr id="674" name="picture 674"/>
          <p:cNvPicPr>
            <a:picLocks noChangeAspect="1"/>
          </p:cNvPicPr>
          <p:nvPr/>
        </p:nvPicPr>
        <p:blipFill>
          <a:blip r:embed="rId3"/>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4"/>
          <a:stretch>
            <a:fillRect/>
          </a:stretch>
        </p:blipFill>
        <p:spPr>
          <a:xfrm>
            <a:off x="9751060" y="0"/>
            <a:ext cx="2440940" cy="1827530"/>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6" name="picture 676"/>
          <p:cNvPicPr>
            <a:picLocks noChangeAspect="1"/>
          </p:cNvPicPr>
          <p:nvPr/>
        </p:nvPicPr>
        <p:blipFill>
          <a:blip r:embed="rId1"/>
          <a:stretch>
            <a:fillRect/>
          </a:stretch>
        </p:blipFill>
        <p:spPr>
          <a:xfrm rot="21600000">
            <a:off x="461721" y="1609725"/>
            <a:ext cx="4343400" cy="3429000"/>
          </a:xfrm>
          <a:prstGeom prst="rect">
            <a:avLst/>
          </a:prstGeom>
        </p:spPr>
      </p:pic>
      <p:sp>
        <p:nvSpPr>
          <p:cNvPr id="678" name="textbox 678"/>
          <p:cNvSpPr/>
          <p:nvPr/>
        </p:nvSpPr>
        <p:spPr>
          <a:xfrm>
            <a:off x="5668932" y="2278440"/>
            <a:ext cx="2783839" cy="2224404"/>
          </a:xfrm>
          <a:prstGeom prst="rect">
            <a:avLst/>
          </a:prstGeom>
          <a:noFill/>
          <a:ln w="0" cap="flat">
            <a:noFill/>
            <a:prstDash val="solid"/>
            <a:miter lim="0"/>
          </a:ln>
        </p:spPr>
        <p:txBody>
          <a:bodyPr vert="horz" wrap="square" lIns="0" tIns="0" rIns="0" bIns="0"/>
          <a:lstStyle/>
          <a:p>
            <a:pPr algn="l" rtl="0" eaLnBrk="0">
              <a:lnSpc>
                <a:spcPct val="72000"/>
              </a:lnSpc>
            </a:pPr>
            <a:endParaRPr sz="100" dirty="0">
              <a:latin typeface="Arial" panose="020B0604020202090204"/>
              <a:ea typeface="Arial" panose="020B0604020202090204"/>
              <a:cs typeface="Arial" panose="020B0604020202090204"/>
            </a:endParaRPr>
          </a:p>
          <a:p>
            <a:pPr marL="24765" algn="l" rtl="0" eaLnBrk="0">
              <a:lnSpc>
                <a:spcPct val="88000"/>
              </a:lnSpc>
            </a:pPr>
            <a:r>
              <a:rPr sz="3000" b="1" kern="0" spc="5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一、躯体感知觉</a:t>
            </a:r>
            <a:endParaRPr sz="3000" dirty="0">
              <a:latin typeface="Microsoft JhengHei" panose="020B0604030504040204" charset="-120"/>
              <a:ea typeface="Microsoft JhengHei" panose="020B0604030504040204" charset="-120"/>
              <a:cs typeface="Microsoft JhengHei" panose="020B0604030504040204" charset="-120"/>
            </a:endParaRPr>
          </a:p>
          <a:p>
            <a:pPr marL="20320" algn="l" rtl="0" eaLnBrk="0">
              <a:lnSpc>
                <a:spcPct val="87000"/>
              </a:lnSpc>
              <a:spcBef>
                <a:spcPts val="1580"/>
              </a:spcBef>
            </a:pPr>
            <a:r>
              <a:rPr sz="3000" b="1" kern="0" spc="9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二、感觉间联合</a:t>
            </a:r>
            <a:endParaRPr sz="3000" dirty="0">
              <a:latin typeface="Microsoft JhengHei" panose="020B0604030504040204" charset="-120"/>
              <a:ea typeface="Microsoft JhengHei" panose="020B0604030504040204" charset="-120"/>
              <a:cs typeface="Microsoft JhengHei" panose="020B0604030504040204" charset="-120"/>
            </a:endParaRPr>
          </a:p>
          <a:p>
            <a:pPr marL="12700" algn="l" rtl="0" eaLnBrk="0">
              <a:lnSpc>
                <a:spcPct val="87000"/>
              </a:lnSpc>
              <a:spcBef>
                <a:spcPts val="1590"/>
              </a:spcBef>
            </a:pPr>
            <a:r>
              <a:rPr sz="3000" b="1" kern="0" spc="9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三、空间认知</a:t>
            </a:r>
            <a:endParaRPr sz="3000" dirty="0">
              <a:latin typeface="Microsoft JhengHei" panose="020B0604030504040204" charset="-120"/>
              <a:ea typeface="Microsoft JhengHei" panose="020B0604030504040204" charset="-120"/>
              <a:cs typeface="Microsoft JhengHei" panose="020B0604030504040204" charset="-120"/>
            </a:endParaRPr>
          </a:p>
          <a:p>
            <a:pPr algn="l" rtl="0" eaLnBrk="0">
              <a:lnSpc>
                <a:spcPct val="108000"/>
              </a:lnSpc>
            </a:pPr>
            <a:endParaRPr sz="1200" dirty="0">
              <a:latin typeface="Arial" panose="020B0604020202090204"/>
              <a:ea typeface="Arial" panose="020B0604020202090204"/>
              <a:cs typeface="Arial" panose="020B0604020202090204"/>
            </a:endParaRPr>
          </a:p>
          <a:p>
            <a:pPr marL="37465" algn="l" rtl="0" eaLnBrk="0">
              <a:lnSpc>
                <a:spcPct val="88000"/>
              </a:lnSpc>
              <a:spcBef>
                <a:spcPts val="0"/>
              </a:spcBef>
            </a:pPr>
            <a:r>
              <a:rPr sz="3000" b="1" kern="0" spc="6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四、结构能力</a:t>
            </a:r>
            <a:endParaRPr sz="3000" dirty="0">
              <a:latin typeface="Microsoft JhengHei" panose="020B0604030504040204" charset="-120"/>
              <a:ea typeface="Microsoft JhengHei" panose="020B0604030504040204" charset="-120"/>
              <a:cs typeface="Microsoft JhengHei" panose="020B0604030504040204" charset="-120"/>
            </a:endParaRPr>
          </a:p>
        </p:txBody>
      </p:sp>
      <p:sp>
        <p:nvSpPr>
          <p:cNvPr id="680" name="textbox 680"/>
          <p:cNvSpPr/>
          <p:nvPr/>
        </p:nvSpPr>
        <p:spPr>
          <a:xfrm>
            <a:off x="606138" y="221027"/>
            <a:ext cx="3058795" cy="1082675"/>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90204"/>
              <a:ea typeface="Arial" panose="020B0604020202090204"/>
              <a:cs typeface="Arial" panose="020B0604020202090204"/>
            </a:endParaRPr>
          </a:p>
          <a:p>
            <a:pPr marL="18415" indent="-5715" algn="l" rtl="0" eaLnBrk="0">
              <a:lnSpc>
                <a:spcPct val="89000"/>
              </a:lnSpc>
            </a:pPr>
            <a:r>
              <a:rPr sz="3900"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a:t>
            </a:r>
            <a:r>
              <a:rPr sz="3900"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3900" kern="0" spc="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顶叶</a:t>
            </a:r>
            <a:r>
              <a:rPr sz="3900" kern="0" spc="30" dirty="0">
                <a:solidFill>
                  <a:srgbClr val="00B050">
                    <a:alpha val="100000"/>
                  </a:srgbClr>
                </a:solidFill>
                <a:latin typeface="Microsoft JhengHei" panose="020B0604030504040204" charset="-120"/>
                <a:ea typeface="Microsoft JhengHei" panose="020B0604030504040204" charset="-120"/>
                <a:cs typeface="Microsoft JhengHei" panose="020B0604030504040204" charset="-120"/>
              </a:rPr>
              <a:t>●</a:t>
            </a:r>
            <a:endParaRPr sz="3900" dirty="0">
              <a:latin typeface="Microsoft JhengHei" panose="020B0604030504040204" charset="-120"/>
              <a:ea typeface="Microsoft JhengHei" panose="020B0604030504040204" charset="-120"/>
              <a:cs typeface="Microsoft JhengHei" panose="020B0604030504040204" charset="-120"/>
            </a:endParaRPr>
          </a:p>
        </p:txBody>
      </p:sp>
      <p:pic>
        <p:nvPicPr>
          <p:cNvPr id="682" name="picture 682"/>
          <p:cNvPicPr>
            <a:picLocks noChangeAspect="1"/>
          </p:cNvPicPr>
          <p:nvPr/>
        </p:nvPicPr>
        <p:blipFill>
          <a:blip r:embed="rId2"/>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3"/>
          <a:stretch>
            <a:fillRect/>
          </a:stretch>
        </p:blipFill>
        <p:spPr>
          <a:xfrm>
            <a:off x="9751060" y="0"/>
            <a:ext cx="2440940" cy="1827530"/>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4" name="picture 684"/>
          <p:cNvPicPr>
            <a:picLocks noChangeAspect="1"/>
          </p:cNvPicPr>
          <p:nvPr/>
        </p:nvPicPr>
        <p:blipFill>
          <a:blip r:embed="rId1"/>
          <a:stretch>
            <a:fillRect/>
          </a:stretch>
        </p:blipFill>
        <p:spPr>
          <a:xfrm rot="21600000">
            <a:off x="4811902" y="1691678"/>
            <a:ext cx="5760847" cy="4114800"/>
          </a:xfrm>
          <a:prstGeom prst="rect">
            <a:avLst/>
          </a:prstGeom>
        </p:spPr>
      </p:pic>
      <p:pic>
        <p:nvPicPr>
          <p:cNvPr id="686" name="picture 686"/>
          <p:cNvPicPr>
            <a:picLocks noChangeAspect="1"/>
          </p:cNvPicPr>
          <p:nvPr/>
        </p:nvPicPr>
        <p:blipFill>
          <a:blip r:embed="rId2"/>
          <a:stretch>
            <a:fillRect/>
          </a:stretch>
        </p:blipFill>
        <p:spPr>
          <a:xfrm rot="21600000">
            <a:off x="461721" y="1609725"/>
            <a:ext cx="3024377" cy="2387727"/>
          </a:xfrm>
          <a:prstGeom prst="rect">
            <a:avLst/>
          </a:prstGeom>
        </p:spPr>
      </p:pic>
      <p:sp>
        <p:nvSpPr>
          <p:cNvPr id="688" name="textbox 688"/>
          <p:cNvSpPr/>
          <p:nvPr/>
        </p:nvSpPr>
        <p:spPr>
          <a:xfrm>
            <a:off x="606138" y="221027"/>
            <a:ext cx="3058795" cy="1082675"/>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90204"/>
              <a:ea typeface="Arial" panose="020B0604020202090204"/>
              <a:cs typeface="Arial" panose="020B0604020202090204"/>
            </a:endParaRPr>
          </a:p>
          <a:p>
            <a:pPr marL="18415" indent="-5715" algn="l" rtl="0" eaLnBrk="0">
              <a:lnSpc>
                <a:spcPct val="89000"/>
              </a:lnSpc>
            </a:pPr>
            <a:r>
              <a:rPr sz="3900"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a:t>
            </a:r>
            <a:r>
              <a:rPr sz="3900"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3900" kern="0" spc="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顶叶</a:t>
            </a:r>
            <a:r>
              <a:rPr sz="3900" kern="0" spc="30" dirty="0">
                <a:solidFill>
                  <a:srgbClr val="00B050">
                    <a:alpha val="100000"/>
                  </a:srgbClr>
                </a:solidFill>
                <a:latin typeface="Microsoft JhengHei" panose="020B0604030504040204" charset="-120"/>
                <a:ea typeface="Microsoft JhengHei" panose="020B0604030504040204" charset="-120"/>
                <a:cs typeface="Microsoft JhengHei" panose="020B0604030504040204" charset="-120"/>
              </a:rPr>
              <a:t>●</a:t>
            </a:r>
            <a:endParaRPr sz="3900" dirty="0">
              <a:latin typeface="Microsoft JhengHei" panose="020B0604030504040204" charset="-120"/>
              <a:ea typeface="Microsoft JhengHei" panose="020B0604030504040204" charset="-120"/>
              <a:cs typeface="Microsoft JhengHei" panose="020B0604030504040204" charset="-120"/>
            </a:endParaRPr>
          </a:p>
        </p:txBody>
      </p:sp>
      <p:pic>
        <p:nvPicPr>
          <p:cNvPr id="690" name="picture 690"/>
          <p:cNvPicPr>
            <a:picLocks noChangeAspect="1"/>
          </p:cNvPicPr>
          <p:nvPr/>
        </p:nvPicPr>
        <p:blipFill>
          <a:blip r:embed="rId3"/>
          <a:stretch>
            <a:fillRect/>
          </a:stretch>
        </p:blipFill>
        <p:spPr>
          <a:xfrm rot="21600000">
            <a:off x="2948" y="6687093"/>
            <a:ext cx="12171144" cy="122838"/>
          </a:xfrm>
          <a:prstGeom prst="rect">
            <a:avLst/>
          </a:prstGeom>
        </p:spPr>
      </p:pic>
      <p:sp>
        <p:nvSpPr>
          <p:cNvPr id="692" name="textbox 692"/>
          <p:cNvSpPr/>
          <p:nvPr/>
        </p:nvSpPr>
        <p:spPr>
          <a:xfrm>
            <a:off x="4548232" y="759155"/>
            <a:ext cx="2633345" cy="575309"/>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90204"/>
              <a:ea typeface="Arial" panose="020B0604020202090204"/>
              <a:cs typeface="Arial" panose="020B0604020202090204"/>
            </a:endParaRPr>
          </a:p>
          <a:p>
            <a:pPr marL="12700" algn="l" rtl="0" eaLnBrk="0">
              <a:lnSpc>
                <a:spcPct val="88000"/>
              </a:lnSpc>
            </a:pPr>
            <a:r>
              <a:rPr sz="41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躯体感知觉</a:t>
            </a:r>
            <a:endParaRPr sz="4100" dirty="0">
              <a:latin typeface="Microsoft JhengHei" panose="020B0604030504040204" charset="-120"/>
              <a:ea typeface="Microsoft JhengHei" panose="020B0604030504040204" charset="-120"/>
              <a:cs typeface="Microsoft JhengHei" panose="020B0604030504040204" charset="-120"/>
            </a:endParaRPr>
          </a:p>
        </p:txBody>
      </p:sp>
      <p:pic>
        <p:nvPicPr>
          <p:cNvPr id="6" name="图片 5" descr="君爱医院logo"/>
          <p:cNvPicPr>
            <a:picLocks noChangeAspect="1"/>
          </p:cNvPicPr>
          <p:nvPr/>
        </p:nvPicPr>
        <p:blipFill>
          <a:blip r:embed="rId4"/>
          <a:stretch>
            <a:fillRect/>
          </a:stretch>
        </p:blipFill>
        <p:spPr>
          <a:xfrm>
            <a:off x="9751060" y="0"/>
            <a:ext cx="2440940" cy="1827530"/>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4" name="picture 694"/>
          <p:cNvPicPr>
            <a:picLocks noChangeAspect="1"/>
          </p:cNvPicPr>
          <p:nvPr/>
        </p:nvPicPr>
        <p:blipFill>
          <a:blip r:embed="rId1"/>
          <a:stretch>
            <a:fillRect/>
          </a:stretch>
        </p:blipFill>
        <p:spPr>
          <a:xfrm rot="21600000">
            <a:off x="3640454" y="1503045"/>
            <a:ext cx="8272526" cy="5095875"/>
          </a:xfrm>
          <a:prstGeom prst="rect">
            <a:avLst/>
          </a:prstGeom>
        </p:spPr>
      </p:pic>
      <p:pic>
        <p:nvPicPr>
          <p:cNvPr id="696" name="picture 696"/>
          <p:cNvPicPr>
            <a:picLocks noChangeAspect="1"/>
          </p:cNvPicPr>
          <p:nvPr/>
        </p:nvPicPr>
        <p:blipFill>
          <a:blip r:embed="rId2"/>
          <a:stretch>
            <a:fillRect/>
          </a:stretch>
        </p:blipFill>
        <p:spPr>
          <a:xfrm rot="21600000">
            <a:off x="461721" y="1609725"/>
            <a:ext cx="3024377" cy="2387727"/>
          </a:xfrm>
          <a:prstGeom prst="rect">
            <a:avLst/>
          </a:prstGeom>
        </p:spPr>
      </p:pic>
      <p:sp>
        <p:nvSpPr>
          <p:cNvPr id="698" name="textbox 698"/>
          <p:cNvSpPr/>
          <p:nvPr/>
        </p:nvSpPr>
        <p:spPr>
          <a:xfrm>
            <a:off x="606138" y="221027"/>
            <a:ext cx="6575425" cy="1113789"/>
          </a:xfrm>
          <a:prstGeom prst="rect">
            <a:avLst/>
          </a:prstGeom>
          <a:noFill/>
          <a:ln w="0" cap="flat">
            <a:noFill/>
            <a:prstDash val="solid"/>
            <a:miter lim="0"/>
          </a:ln>
        </p:spPr>
        <p:txBody>
          <a:bodyPr vert="horz" wrap="square" lIns="0" tIns="0" rIns="0" bIns="0"/>
          <a:lstStyle/>
          <a:p>
            <a:pPr algn="l" rtl="0" eaLnBrk="0">
              <a:lnSpc>
                <a:spcPct val="67000"/>
              </a:lnSpc>
            </a:pPr>
            <a:endParaRPr sz="100" dirty="0">
              <a:latin typeface="Arial" panose="020B0604020202090204"/>
              <a:ea typeface="Arial" panose="020B0604020202090204"/>
              <a:cs typeface="Arial" panose="020B0604020202090204"/>
            </a:endParaRPr>
          </a:p>
          <a:p>
            <a:pPr marL="12700" algn="l" rtl="0" eaLnBrk="0">
              <a:lnSpc>
                <a:spcPct val="88000"/>
              </a:lnSpc>
            </a:pPr>
            <a:r>
              <a:rPr sz="3900"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a:t>
            </a:r>
            <a:endParaRPr sz="3900" dirty="0">
              <a:latin typeface="Microsoft JhengHei" panose="020B0604030504040204" charset="-120"/>
              <a:ea typeface="Microsoft JhengHei" panose="020B0604030504040204" charset="-120"/>
              <a:cs typeface="Microsoft JhengHei" panose="020B0604030504040204" charset="-120"/>
            </a:endParaRPr>
          </a:p>
          <a:p>
            <a:pPr marL="18415" algn="l" rtl="0" eaLnBrk="0">
              <a:lnSpc>
                <a:spcPct val="88000"/>
              </a:lnSpc>
              <a:spcBef>
                <a:spcPts val="140"/>
              </a:spcBef>
            </a:pPr>
            <a:r>
              <a:rPr sz="39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顶叶</a:t>
            </a:r>
            <a:r>
              <a:rPr sz="3900" kern="0" spc="10" dirty="0">
                <a:solidFill>
                  <a:srgbClr val="00B050">
                    <a:alpha val="100000"/>
                  </a:srgbClr>
                </a:solidFill>
                <a:latin typeface="Microsoft JhengHei" panose="020B0604030504040204" charset="-120"/>
                <a:ea typeface="Microsoft JhengHei" panose="020B0604030504040204" charset="-120"/>
                <a:cs typeface="Microsoft JhengHei" panose="020B0604030504040204" charset="-120"/>
              </a:rPr>
              <a:t>●</a:t>
            </a:r>
            <a:r>
              <a:rPr sz="3900" kern="0" spc="40" dirty="0">
                <a:solidFill>
                  <a:srgbClr val="00B050">
                    <a:alpha val="100000"/>
                  </a:srgbClr>
                </a:solidFill>
                <a:latin typeface="Microsoft JhengHei" panose="020B0604030504040204" charset="-120"/>
                <a:ea typeface="Microsoft JhengHei" panose="020B0604030504040204" charset="-120"/>
                <a:cs typeface="Microsoft JhengHei" panose="020B0604030504040204" charset="-120"/>
              </a:rPr>
              <a:t>             </a:t>
            </a:r>
            <a:r>
              <a:rPr sz="3900" kern="0" spc="30" dirty="0">
                <a:solidFill>
                  <a:srgbClr val="00B050">
                    <a:alpha val="100000"/>
                  </a:srgbClr>
                </a:solidFill>
                <a:latin typeface="Microsoft JhengHei" panose="020B0604030504040204" charset="-120"/>
                <a:ea typeface="Microsoft JhengHei" panose="020B0604030504040204" charset="-120"/>
                <a:cs typeface="Microsoft JhengHei" panose="020B0604030504040204" charset="-120"/>
              </a:rPr>
              <a:t>      </a:t>
            </a:r>
            <a:r>
              <a:rPr sz="41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躯体感知觉</a:t>
            </a:r>
            <a:endParaRPr sz="4100" dirty="0">
              <a:latin typeface="Microsoft JhengHei" panose="020B0604030504040204" charset="-120"/>
              <a:ea typeface="Microsoft JhengHei" panose="020B0604030504040204" charset="-120"/>
              <a:cs typeface="Microsoft JhengHei" panose="020B0604030504040204" charset="-120"/>
            </a:endParaRPr>
          </a:p>
        </p:txBody>
      </p:sp>
      <p:pic>
        <p:nvPicPr>
          <p:cNvPr id="700" name="picture 700"/>
          <p:cNvPicPr>
            <a:picLocks noChangeAspect="1"/>
          </p:cNvPicPr>
          <p:nvPr/>
        </p:nvPicPr>
        <p:blipFill>
          <a:blip r:embed="rId3"/>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4"/>
          <a:stretch>
            <a:fillRect/>
          </a:stretch>
        </p:blipFill>
        <p:spPr>
          <a:xfrm>
            <a:off x="9751060" y="0"/>
            <a:ext cx="2440940" cy="182753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2" name="picture 702"/>
          <p:cNvPicPr>
            <a:picLocks noChangeAspect="1"/>
          </p:cNvPicPr>
          <p:nvPr/>
        </p:nvPicPr>
        <p:blipFill>
          <a:blip r:embed="rId1"/>
          <a:stretch>
            <a:fillRect/>
          </a:stretch>
        </p:blipFill>
        <p:spPr>
          <a:xfrm rot="21600000">
            <a:off x="5719571" y="495795"/>
            <a:ext cx="6338061" cy="6101207"/>
          </a:xfrm>
          <a:prstGeom prst="rect">
            <a:avLst/>
          </a:prstGeom>
        </p:spPr>
      </p:pic>
      <p:pic>
        <p:nvPicPr>
          <p:cNvPr id="704" name="picture 704"/>
          <p:cNvPicPr>
            <a:picLocks noChangeAspect="1"/>
          </p:cNvPicPr>
          <p:nvPr/>
        </p:nvPicPr>
        <p:blipFill>
          <a:blip r:embed="rId2"/>
          <a:stretch>
            <a:fillRect/>
          </a:stretch>
        </p:blipFill>
        <p:spPr>
          <a:xfrm rot="21600000">
            <a:off x="392302" y="1717675"/>
            <a:ext cx="4008373" cy="2469133"/>
          </a:xfrm>
          <a:prstGeom prst="rect">
            <a:avLst/>
          </a:prstGeom>
        </p:spPr>
      </p:pic>
      <p:sp>
        <p:nvSpPr>
          <p:cNvPr id="706" name="textbox 706"/>
          <p:cNvSpPr/>
          <p:nvPr/>
        </p:nvSpPr>
        <p:spPr>
          <a:xfrm>
            <a:off x="606138" y="221027"/>
            <a:ext cx="5041900" cy="1327785"/>
          </a:xfrm>
          <a:prstGeom prst="rect">
            <a:avLst/>
          </a:prstGeom>
          <a:noFill/>
          <a:ln w="0" cap="flat">
            <a:noFill/>
            <a:prstDash val="solid"/>
            <a:miter lim="0"/>
          </a:ln>
        </p:spPr>
        <p:txBody>
          <a:bodyPr vert="horz" wrap="square" lIns="0" tIns="0" rIns="0" bIns="0"/>
          <a:lstStyle/>
          <a:p>
            <a:pPr algn="l" rtl="0" eaLnBrk="0">
              <a:lnSpc>
                <a:spcPct val="67000"/>
              </a:lnSpc>
            </a:pPr>
            <a:endParaRPr sz="100" dirty="0">
              <a:latin typeface="Arial" panose="020B0604020202090204"/>
              <a:ea typeface="Arial" panose="020B0604020202090204"/>
              <a:cs typeface="Arial" panose="020B0604020202090204"/>
            </a:endParaRPr>
          </a:p>
          <a:p>
            <a:pPr marL="12700" algn="l" rtl="0" eaLnBrk="0">
              <a:lnSpc>
                <a:spcPct val="88000"/>
              </a:lnSpc>
            </a:pPr>
            <a:r>
              <a:rPr sz="3900"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a:t>
            </a:r>
            <a:endParaRPr sz="3900" dirty="0">
              <a:latin typeface="Microsoft JhengHei" panose="020B0604030504040204" charset="-120"/>
              <a:ea typeface="Microsoft JhengHei" panose="020B0604030504040204" charset="-120"/>
              <a:cs typeface="Microsoft JhengHei" panose="020B0604030504040204" charset="-120"/>
            </a:endParaRPr>
          </a:p>
          <a:p>
            <a:pPr marL="18415" algn="l" rtl="0" eaLnBrk="0">
              <a:lnSpc>
                <a:spcPts val="5930"/>
              </a:lnSpc>
              <a:spcBef>
                <a:spcPts val="225"/>
              </a:spcBef>
            </a:pPr>
            <a:r>
              <a:rPr sz="6100" kern="0" spc="10" baseline="2000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顶叶</a:t>
            </a:r>
            <a:r>
              <a:rPr sz="6100" kern="0" spc="10" baseline="20000" dirty="0">
                <a:solidFill>
                  <a:srgbClr val="00B050">
                    <a:alpha val="100000"/>
                  </a:srgbClr>
                </a:solidFill>
                <a:latin typeface="Microsoft JhengHei" panose="020B0604030504040204" charset="-120"/>
                <a:ea typeface="Microsoft JhengHei" panose="020B0604030504040204" charset="-120"/>
                <a:cs typeface="Microsoft JhengHei" panose="020B0604030504040204" charset="-120"/>
              </a:rPr>
              <a:t>●</a:t>
            </a:r>
            <a:r>
              <a:rPr sz="3900" kern="0" spc="10" dirty="0">
                <a:solidFill>
                  <a:srgbClr val="00B050">
                    <a:alpha val="100000"/>
                  </a:srgbClr>
                </a:solidFill>
                <a:latin typeface="Microsoft JhengHei" panose="020B0604030504040204" charset="-120"/>
                <a:ea typeface="Microsoft JhengHei" panose="020B0604030504040204" charset="-120"/>
                <a:cs typeface="Microsoft JhengHei" panose="020B0604030504040204" charset="-120"/>
              </a:rPr>
              <a:t>       </a:t>
            </a:r>
            <a:r>
              <a:rPr sz="6300" b="1" kern="0" spc="10" baseline="-1100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躯体感知觉</a:t>
            </a:r>
            <a:endParaRPr sz="6300" baseline="-11000" dirty="0">
              <a:latin typeface="Microsoft JhengHei" panose="020B0604030504040204" charset="-120"/>
              <a:ea typeface="Microsoft JhengHei" panose="020B0604030504040204" charset="-120"/>
              <a:cs typeface="Microsoft JhengHei" panose="020B0604030504040204" charset="-120"/>
            </a:endParaRPr>
          </a:p>
        </p:txBody>
      </p:sp>
      <p:pic>
        <p:nvPicPr>
          <p:cNvPr id="708" name="picture 708"/>
          <p:cNvPicPr>
            <a:picLocks noChangeAspect="1"/>
          </p:cNvPicPr>
          <p:nvPr/>
        </p:nvPicPr>
        <p:blipFill>
          <a:blip r:embed="rId3"/>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4"/>
          <a:stretch>
            <a:fillRect/>
          </a:stretch>
        </p:blipFill>
        <p:spPr>
          <a:xfrm>
            <a:off x="9751060" y="0"/>
            <a:ext cx="2440940" cy="1827530"/>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0" name="picture 710"/>
          <p:cNvPicPr>
            <a:picLocks noChangeAspect="1"/>
          </p:cNvPicPr>
          <p:nvPr/>
        </p:nvPicPr>
        <p:blipFill>
          <a:blip r:embed="rId1"/>
          <a:stretch>
            <a:fillRect/>
          </a:stretch>
        </p:blipFill>
        <p:spPr>
          <a:xfrm rot="21600000">
            <a:off x="5695569" y="220408"/>
            <a:ext cx="4952999" cy="6400800"/>
          </a:xfrm>
          <a:prstGeom prst="rect">
            <a:avLst/>
          </a:prstGeom>
        </p:spPr>
      </p:pic>
      <p:pic>
        <p:nvPicPr>
          <p:cNvPr id="712" name="picture 712"/>
          <p:cNvPicPr>
            <a:picLocks noChangeAspect="1"/>
          </p:cNvPicPr>
          <p:nvPr/>
        </p:nvPicPr>
        <p:blipFill>
          <a:blip r:embed="rId2"/>
          <a:stretch>
            <a:fillRect/>
          </a:stretch>
        </p:blipFill>
        <p:spPr>
          <a:xfrm rot="21600000">
            <a:off x="262940" y="1465198"/>
            <a:ext cx="3915790" cy="2412111"/>
          </a:xfrm>
          <a:prstGeom prst="rect">
            <a:avLst/>
          </a:prstGeom>
        </p:spPr>
      </p:pic>
      <p:sp>
        <p:nvSpPr>
          <p:cNvPr id="714" name="textbox 714"/>
          <p:cNvSpPr/>
          <p:nvPr/>
        </p:nvSpPr>
        <p:spPr>
          <a:xfrm>
            <a:off x="606138" y="221027"/>
            <a:ext cx="3058795" cy="1082675"/>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90204"/>
              <a:ea typeface="Arial" panose="020B0604020202090204"/>
              <a:cs typeface="Arial" panose="020B0604020202090204"/>
            </a:endParaRPr>
          </a:p>
          <a:p>
            <a:pPr marL="18415" indent="-5715" algn="l" rtl="0" eaLnBrk="0">
              <a:lnSpc>
                <a:spcPct val="89000"/>
              </a:lnSpc>
            </a:pPr>
            <a:r>
              <a:rPr sz="3900"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a:t>
            </a:r>
            <a:r>
              <a:rPr sz="3900"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3900" kern="0" spc="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顶叶</a:t>
            </a:r>
            <a:r>
              <a:rPr sz="3900" kern="0" spc="30" dirty="0">
                <a:solidFill>
                  <a:srgbClr val="00B050">
                    <a:alpha val="100000"/>
                  </a:srgbClr>
                </a:solidFill>
                <a:latin typeface="Microsoft JhengHei" panose="020B0604030504040204" charset="-120"/>
                <a:ea typeface="Microsoft JhengHei" panose="020B0604030504040204" charset="-120"/>
                <a:cs typeface="Microsoft JhengHei" panose="020B0604030504040204" charset="-120"/>
              </a:rPr>
              <a:t>●</a:t>
            </a:r>
            <a:endParaRPr sz="3900" dirty="0">
              <a:latin typeface="Microsoft JhengHei" panose="020B0604030504040204" charset="-120"/>
              <a:ea typeface="Microsoft JhengHei" panose="020B0604030504040204" charset="-120"/>
              <a:cs typeface="Microsoft JhengHei" panose="020B0604030504040204" charset="-120"/>
            </a:endParaRPr>
          </a:p>
        </p:txBody>
      </p:sp>
      <p:pic>
        <p:nvPicPr>
          <p:cNvPr id="716" name="picture 716"/>
          <p:cNvPicPr>
            <a:picLocks noChangeAspect="1"/>
          </p:cNvPicPr>
          <p:nvPr/>
        </p:nvPicPr>
        <p:blipFill>
          <a:blip r:embed="rId3"/>
          <a:stretch>
            <a:fillRect/>
          </a:stretch>
        </p:blipFill>
        <p:spPr>
          <a:xfrm rot="21600000">
            <a:off x="2948" y="6687093"/>
            <a:ext cx="12171144" cy="122838"/>
          </a:xfrm>
          <a:prstGeom prst="rect">
            <a:avLst/>
          </a:prstGeom>
        </p:spPr>
      </p:pic>
      <p:sp>
        <p:nvSpPr>
          <p:cNvPr id="718" name="textbox 718"/>
          <p:cNvSpPr/>
          <p:nvPr/>
        </p:nvSpPr>
        <p:spPr>
          <a:xfrm>
            <a:off x="606609" y="5104612"/>
            <a:ext cx="2633345" cy="575309"/>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90204"/>
              <a:ea typeface="Arial" panose="020B0604020202090204"/>
              <a:cs typeface="Arial" panose="020B0604020202090204"/>
            </a:endParaRPr>
          </a:p>
          <a:p>
            <a:pPr marL="12700" algn="l" rtl="0" eaLnBrk="0">
              <a:lnSpc>
                <a:spcPct val="88000"/>
              </a:lnSpc>
            </a:pPr>
            <a:r>
              <a:rPr sz="41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躯体感知觉</a:t>
            </a:r>
            <a:endParaRPr sz="4100" dirty="0">
              <a:latin typeface="Microsoft JhengHei" panose="020B0604030504040204" charset="-120"/>
              <a:ea typeface="Microsoft JhengHei" panose="020B0604030504040204" charset="-120"/>
              <a:cs typeface="Microsoft JhengHei" panose="020B0604030504040204" charset="-120"/>
            </a:endParaRPr>
          </a:p>
        </p:txBody>
      </p:sp>
      <p:pic>
        <p:nvPicPr>
          <p:cNvPr id="6" name="图片 5" descr="君爱医院logo"/>
          <p:cNvPicPr>
            <a:picLocks noChangeAspect="1"/>
          </p:cNvPicPr>
          <p:nvPr/>
        </p:nvPicPr>
        <p:blipFill>
          <a:blip r:embed="rId4"/>
          <a:stretch>
            <a:fillRect/>
          </a:stretch>
        </p:blipFill>
        <p:spPr>
          <a:xfrm>
            <a:off x="9751060" y="0"/>
            <a:ext cx="2440940" cy="1827530"/>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0" name="picture 720"/>
          <p:cNvPicPr>
            <a:picLocks noChangeAspect="1"/>
          </p:cNvPicPr>
          <p:nvPr/>
        </p:nvPicPr>
        <p:blipFill>
          <a:blip r:embed="rId1"/>
          <a:stretch>
            <a:fillRect/>
          </a:stretch>
        </p:blipFill>
        <p:spPr>
          <a:xfrm rot="21600000">
            <a:off x="509447" y="1678686"/>
            <a:ext cx="2558669" cy="3306571"/>
          </a:xfrm>
          <a:prstGeom prst="rect">
            <a:avLst/>
          </a:prstGeom>
        </p:spPr>
      </p:pic>
      <p:sp>
        <p:nvSpPr>
          <p:cNvPr id="722" name="textbox 722"/>
          <p:cNvSpPr/>
          <p:nvPr/>
        </p:nvSpPr>
        <p:spPr>
          <a:xfrm>
            <a:off x="5479415" y="2133600"/>
            <a:ext cx="4271645" cy="2939415"/>
          </a:xfrm>
          <a:prstGeom prst="rect">
            <a:avLst/>
          </a:prstGeom>
          <a:noFill/>
          <a:ln w="0" cap="flat">
            <a:noFill/>
            <a:prstDash val="solid"/>
            <a:miter lim="0"/>
          </a:ln>
        </p:spPr>
        <p:txBody>
          <a:bodyPr vert="horz" wrap="square" lIns="0" tIns="0" rIns="0" bIns="0"/>
          <a:lstStyle/>
          <a:p>
            <a:pPr algn="l" rtl="0" eaLnBrk="0">
              <a:lnSpc>
                <a:spcPct val="81000"/>
              </a:lnSpc>
            </a:pPr>
            <a:endParaRPr sz="100" dirty="0">
              <a:latin typeface="Arial" panose="020B0604020202090204"/>
              <a:ea typeface="Arial" panose="020B0604020202090204"/>
              <a:cs typeface="Arial" panose="020B0604020202090204"/>
            </a:endParaRPr>
          </a:p>
          <a:p>
            <a:pPr marL="12700" algn="l" rtl="0" eaLnBrk="0">
              <a:lnSpc>
                <a:spcPct val="85000"/>
              </a:lnSpc>
            </a:pPr>
            <a:r>
              <a:rPr sz="4700" kern="0" spc="28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Aα类</a:t>
            </a:r>
            <a:endParaRPr sz="4700" dirty="0">
              <a:latin typeface="Microsoft JhengHei" panose="020B0604030504040204" charset="-120"/>
              <a:ea typeface="Microsoft JhengHei" panose="020B0604030504040204" charset="-120"/>
              <a:cs typeface="Microsoft JhengHei" panose="020B0604030504040204" charset="-120"/>
            </a:endParaRPr>
          </a:p>
          <a:p>
            <a:pPr marL="12700" algn="l" rtl="0" eaLnBrk="0">
              <a:lnSpc>
                <a:spcPct val="107000"/>
              </a:lnSpc>
              <a:spcBef>
                <a:spcPts val="50"/>
              </a:spcBef>
            </a:pPr>
            <a:r>
              <a:rPr sz="4700" kern="0" spc="28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Aβ</a:t>
            </a:r>
            <a:r>
              <a:rPr sz="4700" kern="0" spc="-8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4700" kern="0" spc="28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类</a:t>
            </a:r>
            <a:endParaRPr sz="4700" kern="0" spc="28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endParaRPr>
          </a:p>
          <a:p>
            <a:pPr marL="12700" algn="l" rtl="0" eaLnBrk="0">
              <a:lnSpc>
                <a:spcPct val="107000"/>
              </a:lnSpc>
              <a:spcBef>
                <a:spcPts val="50"/>
              </a:spcBef>
            </a:pPr>
            <a:r>
              <a:rPr sz="4700" kern="0" spc="2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Aδ</a:t>
            </a:r>
            <a:r>
              <a:rPr sz="4700" kern="0" spc="-8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4700" kern="0" spc="2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类</a:t>
            </a:r>
            <a:endParaRPr sz="4700" kern="0" spc="2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endParaRPr>
          </a:p>
          <a:p>
            <a:pPr marL="12700" algn="l" rtl="0" eaLnBrk="0">
              <a:lnSpc>
                <a:spcPct val="107000"/>
              </a:lnSpc>
              <a:spcBef>
                <a:spcPts val="50"/>
              </a:spcBef>
            </a:pPr>
            <a:r>
              <a:rPr sz="4700" kern="0" spc="-36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C</a:t>
            </a:r>
            <a:r>
              <a:rPr lang="en-US" sz="4700" kern="0" spc="-36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4700" kern="0" spc="-36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类</a:t>
            </a:r>
            <a:endParaRPr sz="4700" dirty="0">
              <a:latin typeface="Microsoft JhengHei" panose="020B0604030504040204" charset="-120"/>
              <a:ea typeface="Microsoft JhengHei" panose="020B0604030504040204" charset="-120"/>
              <a:cs typeface="Microsoft JhengHei" panose="020B0604030504040204" charset="-120"/>
            </a:endParaRPr>
          </a:p>
        </p:txBody>
      </p:sp>
      <p:sp>
        <p:nvSpPr>
          <p:cNvPr id="724" name="textbox 724"/>
          <p:cNvSpPr/>
          <p:nvPr/>
        </p:nvSpPr>
        <p:spPr>
          <a:xfrm>
            <a:off x="606138" y="221027"/>
            <a:ext cx="3058795" cy="1082675"/>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90204"/>
              <a:ea typeface="Arial" panose="020B0604020202090204"/>
              <a:cs typeface="Arial" panose="020B0604020202090204"/>
            </a:endParaRPr>
          </a:p>
          <a:p>
            <a:pPr marL="18415" indent="-5715" algn="l" rtl="0" eaLnBrk="0">
              <a:lnSpc>
                <a:spcPct val="89000"/>
              </a:lnSpc>
            </a:pPr>
            <a:r>
              <a:rPr sz="3900"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a:t>
            </a:r>
            <a:r>
              <a:rPr sz="3900"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3900" kern="0" spc="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顶叶</a:t>
            </a:r>
            <a:r>
              <a:rPr sz="3900" kern="0" spc="30" dirty="0">
                <a:solidFill>
                  <a:srgbClr val="00B050">
                    <a:alpha val="100000"/>
                  </a:srgbClr>
                </a:solidFill>
                <a:latin typeface="Microsoft JhengHei" panose="020B0604030504040204" charset="-120"/>
                <a:ea typeface="Microsoft JhengHei" panose="020B0604030504040204" charset="-120"/>
                <a:cs typeface="Microsoft JhengHei" panose="020B0604030504040204" charset="-120"/>
              </a:rPr>
              <a:t>●</a:t>
            </a:r>
            <a:endParaRPr sz="3900" dirty="0">
              <a:latin typeface="Microsoft JhengHei" panose="020B0604030504040204" charset="-120"/>
              <a:ea typeface="Microsoft JhengHei" panose="020B0604030504040204" charset="-120"/>
              <a:cs typeface="Microsoft JhengHei" panose="020B0604030504040204" charset="-120"/>
            </a:endParaRPr>
          </a:p>
        </p:txBody>
      </p:sp>
      <p:pic>
        <p:nvPicPr>
          <p:cNvPr id="726" name="picture 726"/>
          <p:cNvPicPr>
            <a:picLocks noChangeAspect="1"/>
          </p:cNvPicPr>
          <p:nvPr/>
        </p:nvPicPr>
        <p:blipFill>
          <a:blip r:embed="rId2"/>
          <a:stretch>
            <a:fillRect/>
          </a:stretch>
        </p:blipFill>
        <p:spPr>
          <a:xfrm rot="21600000">
            <a:off x="2948" y="6687093"/>
            <a:ext cx="12171144" cy="122838"/>
          </a:xfrm>
          <a:prstGeom prst="rect">
            <a:avLst/>
          </a:prstGeom>
        </p:spPr>
      </p:pic>
      <p:sp>
        <p:nvSpPr>
          <p:cNvPr id="728" name="textbox 728"/>
          <p:cNvSpPr/>
          <p:nvPr/>
        </p:nvSpPr>
        <p:spPr>
          <a:xfrm>
            <a:off x="5035734" y="1103477"/>
            <a:ext cx="2633345" cy="575309"/>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90204"/>
              <a:ea typeface="Arial" panose="020B0604020202090204"/>
              <a:cs typeface="Arial" panose="020B0604020202090204"/>
            </a:endParaRPr>
          </a:p>
          <a:p>
            <a:pPr marL="12700" algn="l" rtl="0" eaLnBrk="0">
              <a:lnSpc>
                <a:spcPct val="88000"/>
              </a:lnSpc>
            </a:pPr>
            <a:r>
              <a:rPr sz="41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躯体感知觉</a:t>
            </a:r>
            <a:endParaRPr sz="4100" dirty="0">
              <a:latin typeface="Microsoft JhengHei" panose="020B0604030504040204" charset="-120"/>
              <a:ea typeface="Microsoft JhengHei" panose="020B0604030504040204" charset="-120"/>
              <a:cs typeface="Microsoft JhengHei" panose="020B0604030504040204" charset="-120"/>
            </a:endParaRPr>
          </a:p>
        </p:txBody>
      </p:sp>
      <p:pic>
        <p:nvPicPr>
          <p:cNvPr id="6" name="图片 5" descr="君爱医院logo"/>
          <p:cNvPicPr>
            <a:picLocks noChangeAspect="1"/>
          </p:cNvPicPr>
          <p:nvPr/>
        </p:nvPicPr>
        <p:blipFill>
          <a:blip r:embed="rId3"/>
          <a:stretch>
            <a:fillRect/>
          </a:stretch>
        </p:blipFill>
        <p:spPr>
          <a:xfrm>
            <a:off x="9751060" y="0"/>
            <a:ext cx="2440940" cy="1827530"/>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0" name="picture 730"/>
          <p:cNvPicPr>
            <a:picLocks noChangeAspect="1"/>
          </p:cNvPicPr>
          <p:nvPr/>
        </p:nvPicPr>
        <p:blipFill>
          <a:blip r:embed="rId1"/>
          <a:stretch>
            <a:fillRect/>
          </a:stretch>
        </p:blipFill>
        <p:spPr>
          <a:xfrm rot="21600000">
            <a:off x="461721" y="1609725"/>
            <a:ext cx="3024377" cy="2387727"/>
          </a:xfrm>
          <a:prstGeom prst="rect">
            <a:avLst/>
          </a:prstGeom>
        </p:spPr>
      </p:pic>
      <p:pic>
        <p:nvPicPr>
          <p:cNvPr id="732" name="picture 732"/>
          <p:cNvPicPr>
            <a:picLocks noChangeAspect="1"/>
          </p:cNvPicPr>
          <p:nvPr/>
        </p:nvPicPr>
        <p:blipFill>
          <a:blip r:embed="rId2"/>
          <a:stretch>
            <a:fillRect/>
          </a:stretch>
        </p:blipFill>
        <p:spPr>
          <a:xfrm rot="21600000">
            <a:off x="4565777" y="2267457"/>
            <a:ext cx="2250313" cy="3150489"/>
          </a:xfrm>
          <a:prstGeom prst="rect">
            <a:avLst/>
          </a:prstGeom>
        </p:spPr>
      </p:pic>
      <p:sp>
        <p:nvSpPr>
          <p:cNvPr id="734" name="textbox 734"/>
          <p:cNvSpPr/>
          <p:nvPr/>
        </p:nvSpPr>
        <p:spPr>
          <a:xfrm>
            <a:off x="606138" y="221027"/>
            <a:ext cx="3058795" cy="1082675"/>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90204"/>
              <a:ea typeface="Arial" panose="020B0604020202090204"/>
              <a:cs typeface="Arial" panose="020B0604020202090204"/>
            </a:endParaRPr>
          </a:p>
          <a:p>
            <a:pPr marL="18415" indent="-5715" algn="l" rtl="0" eaLnBrk="0">
              <a:lnSpc>
                <a:spcPct val="89000"/>
              </a:lnSpc>
            </a:pPr>
            <a:r>
              <a:rPr sz="3900"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a:t>
            </a:r>
            <a:r>
              <a:rPr sz="3900"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3900" kern="0" spc="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顶叶</a:t>
            </a:r>
            <a:r>
              <a:rPr sz="3900" kern="0" spc="30" dirty="0">
                <a:solidFill>
                  <a:srgbClr val="00B050">
                    <a:alpha val="100000"/>
                  </a:srgbClr>
                </a:solidFill>
                <a:latin typeface="Microsoft JhengHei" panose="020B0604030504040204" charset="-120"/>
                <a:ea typeface="Microsoft JhengHei" panose="020B0604030504040204" charset="-120"/>
                <a:cs typeface="Microsoft JhengHei" panose="020B0604030504040204" charset="-120"/>
              </a:rPr>
              <a:t>●</a:t>
            </a:r>
            <a:endParaRPr sz="3900" dirty="0">
              <a:latin typeface="Microsoft JhengHei" panose="020B0604030504040204" charset="-120"/>
              <a:ea typeface="Microsoft JhengHei" panose="020B0604030504040204" charset="-120"/>
              <a:cs typeface="Microsoft JhengHei" panose="020B0604030504040204" charset="-120"/>
            </a:endParaRPr>
          </a:p>
        </p:txBody>
      </p:sp>
      <p:pic>
        <p:nvPicPr>
          <p:cNvPr id="736" name="picture 736"/>
          <p:cNvPicPr>
            <a:picLocks noChangeAspect="1"/>
          </p:cNvPicPr>
          <p:nvPr/>
        </p:nvPicPr>
        <p:blipFill>
          <a:blip r:embed="rId3"/>
          <a:stretch>
            <a:fillRect/>
          </a:stretch>
        </p:blipFill>
        <p:spPr>
          <a:xfrm rot="21600000">
            <a:off x="2948" y="6687093"/>
            <a:ext cx="12171144" cy="122838"/>
          </a:xfrm>
          <a:prstGeom prst="rect">
            <a:avLst/>
          </a:prstGeom>
        </p:spPr>
      </p:pic>
      <p:sp>
        <p:nvSpPr>
          <p:cNvPr id="738" name="textbox 738"/>
          <p:cNvSpPr/>
          <p:nvPr/>
        </p:nvSpPr>
        <p:spPr>
          <a:xfrm>
            <a:off x="4566484" y="759155"/>
            <a:ext cx="2616835" cy="574040"/>
          </a:xfrm>
          <a:prstGeom prst="rect">
            <a:avLst/>
          </a:prstGeom>
          <a:noFill/>
          <a:ln w="0" cap="flat">
            <a:noFill/>
            <a:prstDash val="solid"/>
            <a:miter lim="0"/>
          </a:ln>
        </p:spPr>
        <p:txBody>
          <a:bodyPr vert="horz" wrap="square" lIns="0" tIns="0" rIns="0" bIns="0"/>
          <a:lstStyle/>
          <a:p>
            <a:pPr algn="l" rtl="0" eaLnBrk="0">
              <a:lnSpc>
                <a:spcPct val="76000"/>
              </a:lnSpc>
            </a:pPr>
            <a:endParaRPr sz="100" dirty="0">
              <a:latin typeface="Arial" panose="020B0604020202090204"/>
              <a:ea typeface="Arial" panose="020B0604020202090204"/>
              <a:cs typeface="Arial" panose="020B0604020202090204"/>
            </a:endParaRPr>
          </a:p>
          <a:p>
            <a:pPr marL="12700" algn="l" rtl="0" eaLnBrk="0">
              <a:lnSpc>
                <a:spcPct val="88000"/>
              </a:lnSpc>
            </a:pPr>
            <a:r>
              <a:rPr sz="4100" b="1" kern="0" spc="-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感觉间联合</a:t>
            </a:r>
            <a:endParaRPr sz="4100" dirty="0">
              <a:latin typeface="Microsoft JhengHei" panose="020B0604030504040204" charset="-120"/>
              <a:ea typeface="Microsoft JhengHei" panose="020B0604030504040204" charset="-120"/>
              <a:cs typeface="Microsoft JhengHei" panose="020B0604030504040204" charset="-120"/>
            </a:endParaRPr>
          </a:p>
        </p:txBody>
      </p:sp>
      <p:sp>
        <p:nvSpPr>
          <p:cNvPr id="740" name="textbox 740"/>
          <p:cNvSpPr/>
          <p:nvPr/>
        </p:nvSpPr>
        <p:spPr>
          <a:xfrm>
            <a:off x="4618990" y="5982970"/>
            <a:ext cx="3829685" cy="429260"/>
          </a:xfrm>
          <a:prstGeom prst="rect">
            <a:avLst/>
          </a:prstGeom>
          <a:noFill/>
          <a:ln w="0" cap="flat">
            <a:noFill/>
            <a:prstDash val="solid"/>
            <a:miter lim="0"/>
          </a:ln>
        </p:spPr>
        <p:txBody>
          <a:bodyPr vert="horz" wrap="square" lIns="0" tIns="0" rIns="0" bIns="0"/>
          <a:lstStyle/>
          <a:p>
            <a:pPr algn="l" rtl="0" eaLnBrk="0">
              <a:lnSpc>
                <a:spcPct val="91000"/>
              </a:lnSpc>
            </a:pPr>
            <a:endParaRPr sz="100" dirty="0">
              <a:latin typeface="Arial" panose="020B0604020202090204"/>
              <a:ea typeface="Arial" panose="020B0604020202090204"/>
              <a:cs typeface="Arial" panose="020B0604020202090204"/>
            </a:endParaRPr>
          </a:p>
          <a:p>
            <a:pPr marL="12700" algn="l" rtl="0" eaLnBrk="0">
              <a:lnSpc>
                <a:spcPct val="87000"/>
              </a:lnSpc>
            </a:pPr>
            <a:r>
              <a:rPr sz="2800" b="1" kern="0" spc="-1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失认症（触觉为主）</a:t>
            </a:r>
            <a:endParaRPr sz="2800" b="1" kern="0" spc="-1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endParaRPr>
          </a:p>
        </p:txBody>
      </p:sp>
      <p:pic>
        <p:nvPicPr>
          <p:cNvPr id="6" name="图片 5" descr="君爱医院logo"/>
          <p:cNvPicPr>
            <a:picLocks noChangeAspect="1"/>
          </p:cNvPicPr>
          <p:nvPr/>
        </p:nvPicPr>
        <p:blipFill>
          <a:blip r:embed="rId4"/>
          <a:stretch>
            <a:fillRect/>
          </a:stretch>
        </p:blipFill>
        <p:spPr>
          <a:xfrm>
            <a:off x="9751060" y="0"/>
            <a:ext cx="2440940" cy="1827530"/>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2" name="textbox 742"/>
          <p:cNvSpPr/>
          <p:nvPr/>
        </p:nvSpPr>
        <p:spPr>
          <a:xfrm>
            <a:off x="4606925" y="759460"/>
            <a:ext cx="4571365" cy="5475605"/>
          </a:xfrm>
          <a:prstGeom prst="rect">
            <a:avLst/>
          </a:prstGeom>
          <a:noFill/>
          <a:ln w="0" cap="flat">
            <a:noFill/>
            <a:prstDash val="solid"/>
            <a:miter lim="0"/>
          </a:ln>
        </p:spPr>
        <p:txBody>
          <a:bodyPr vert="horz" wrap="square" lIns="0" tIns="0" rIns="0" bIns="0"/>
          <a:lstStyle/>
          <a:p>
            <a:pPr algn="l" rtl="0" eaLnBrk="0">
              <a:lnSpc>
                <a:spcPct val="76000"/>
              </a:lnSpc>
            </a:pPr>
            <a:endParaRPr sz="100" dirty="0">
              <a:latin typeface="Arial" panose="020B0604020202090204"/>
              <a:ea typeface="Arial" panose="020B0604020202090204"/>
              <a:cs typeface="Arial" panose="020B0604020202090204"/>
            </a:endParaRPr>
          </a:p>
          <a:p>
            <a:pPr marL="12700" algn="l" rtl="0" eaLnBrk="0">
              <a:lnSpc>
                <a:spcPct val="88000"/>
              </a:lnSpc>
            </a:pPr>
            <a:r>
              <a:rPr sz="4100" b="1" kern="0" spc="-1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空间认知</a:t>
            </a:r>
            <a:endParaRPr sz="1000" dirty="0">
              <a:latin typeface="Arial" panose="020B0604020202090204"/>
              <a:ea typeface="Arial" panose="020B0604020202090204"/>
              <a:cs typeface="Arial" panose="020B0604020202090204"/>
            </a:endParaRPr>
          </a:p>
          <a:p>
            <a:pPr algn="l" rtl="0" eaLnBrk="0">
              <a:lnSpc>
                <a:spcPct val="119000"/>
              </a:lnSpc>
            </a:pPr>
            <a:endParaRPr sz="1000" dirty="0">
              <a:latin typeface="Arial" panose="020B0604020202090204"/>
              <a:ea typeface="Arial" panose="020B0604020202090204"/>
              <a:cs typeface="Arial" panose="020B0604020202090204"/>
            </a:endParaRPr>
          </a:p>
          <a:p>
            <a:pPr marL="81915" indent="7620" algn="l" rtl="0" eaLnBrk="0">
              <a:lnSpc>
                <a:spcPct val="150000"/>
              </a:lnSpc>
              <a:spcBef>
                <a:spcPts val="1085"/>
              </a:spcBef>
            </a:pPr>
            <a:r>
              <a:rPr sz="3600" b="1" kern="0" spc="-1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空间障碍：</a:t>
            </a:r>
            <a:r>
              <a:rPr sz="36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endParaRPr sz="36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endParaRPr>
          </a:p>
          <a:p>
            <a:pPr marL="81915" indent="7620" algn="l" rtl="0" eaLnBrk="0">
              <a:lnSpc>
                <a:spcPct val="100000"/>
              </a:lnSpc>
              <a:spcBef>
                <a:spcPts val="1085"/>
              </a:spcBef>
            </a:pPr>
            <a:r>
              <a:rPr sz="3600" kern="0" spc="-140" dirty="0">
                <a:solidFill>
                  <a:srgbClr val="000000">
                    <a:alpha val="100000"/>
                  </a:srgbClr>
                </a:solidFill>
                <a:latin typeface="Arial" panose="020B0604020202090204"/>
                <a:ea typeface="Arial" panose="020B0604020202090204"/>
                <a:cs typeface="Arial" panose="020B0604020202090204"/>
              </a:rPr>
              <a:t>•</a:t>
            </a:r>
            <a:r>
              <a:rPr sz="3600" kern="0" spc="500" dirty="0">
                <a:solidFill>
                  <a:srgbClr val="000000">
                    <a:alpha val="100000"/>
                  </a:srgbClr>
                </a:solidFill>
                <a:latin typeface="Arial" panose="020B0604020202090204"/>
                <a:ea typeface="Arial" panose="020B0604020202090204"/>
                <a:cs typeface="Arial" panose="020B0604020202090204"/>
              </a:rPr>
              <a:t> </a:t>
            </a:r>
            <a:r>
              <a:rPr sz="3600" kern="0" spc="-1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阅读障碍</a:t>
            </a:r>
            <a:r>
              <a:rPr sz="3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endParaRPr sz="3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endParaRPr>
          </a:p>
          <a:p>
            <a:pPr marL="81915" indent="7620" algn="l" rtl="0" eaLnBrk="0">
              <a:lnSpc>
                <a:spcPct val="100000"/>
              </a:lnSpc>
              <a:spcBef>
                <a:spcPts val="1085"/>
              </a:spcBef>
            </a:pPr>
            <a:r>
              <a:rPr sz="3600" kern="0" spc="-90" dirty="0">
                <a:solidFill>
                  <a:srgbClr val="000000">
                    <a:alpha val="100000"/>
                  </a:srgbClr>
                </a:solidFill>
                <a:latin typeface="Arial" panose="020B0604020202090204"/>
                <a:ea typeface="Arial" panose="020B0604020202090204"/>
                <a:cs typeface="Arial" panose="020B0604020202090204"/>
              </a:rPr>
              <a:t>•</a:t>
            </a:r>
            <a:r>
              <a:rPr sz="3600" kern="0" spc="250" dirty="0">
                <a:solidFill>
                  <a:srgbClr val="000000">
                    <a:alpha val="100000"/>
                  </a:srgbClr>
                </a:solidFill>
                <a:latin typeface="Arial" panose="020B0604020202090204"/>
                <a:ea typeface="Arial" panose="020B0604020202090204"/>
                <a:cs typeface="Arial" panose="020B0604020202090204"/>
              </a:rPr>
              <a:t> </a:t>
            </a:r>
            <a:r>
              <a:rPr sz="3600" kern="0" spc="-9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定向障碍</a:t>
            </a:r>
            <a:r>
              <a:rPr sz="3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endParaRPr sz="3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endParaRPr>
          </a:p>
          <a:p>
            <a:pPr marL="81915" indent="7620" algn="l" rtl="0" eaLnBrk="0">
              <a:lnSpc>
                <a:spcPct val="100000"/>
              </a:lnSpc>
              <a:spcBef>
                <a:spcPts val="1085"/>
              </a:spcBef>
            </a:pPr>
            <a:r>
              <a:rPr sz="3600" kern="0" spc="-100" dirty="0">
                <a:solidFill>
                  <a:srgbClr val="000000">
                    <a:alpha val="100000"/>
                  </a:srgbClr>
                </a:solidFill>
                <a:latin typeface="Arial" panose="020B0604020202090204"/>
                <a:ea typeface="Arial" panose="020B0604020202090204"/>
                <a:cs typeface="Arial" panose="020B0604020202090204"/>
              </a:rPr>
              <a:t>•</a:t>
            </a:r>
            <a:r>
              <a:rPr sz="3600" kern="0" spc="280" dirty="0">
                <a:solidFill>
                  <a:srgbClr val="000000">
                    <a:alpha val="100000"/>
                  </a:srgbClr>
                </a:solidFill>
                <a:latin typeface="Arial" panose="020B0604020202090204"/>
                <a:ea typeface="Arial" panose="020B0604020202090204"/>
                <a:cs typeface="Arial" panose="020B0604020202090204"/>
              </a:rPr>
              <a:t> </a:t>
            </a:r>
            <a:r>
              <a:rPr sz="3600" kern="0" spc="-10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忽略症</a:t>
            </a:r>
            <a:endParaRPr sz="3600" dirty="0">
              <a:latin typeface="Microsoft JhengHei" panose="020B0604030504040204" charset="-120"/>
              <a:ea typeface="Microsoft JhengHei" panose="020B0604030504040204" charset="-120"/>
              <a:cs typeface="Microsoft JhengHei" panose="020B0604030504040204" charset="-120"/>
            </a:endParaRPr>
          </a:p>
          <a:p>
            <a:pPr marL="81915" algn="l" rtl="0" eaLnBrk="0">
              <a:lnSpc>
                <a:spcPct val="100000"/>
              </a:lnSpc>
              <a:spcBef>
                <a:spcPts val="480"/>
              </a:spcBef>
            </a:pPr>
            <a:r>
              <a:rPr sz="3600" kern="0" spc="-90" dirty="0">
                <a:solidFill>
                  <a:srgbClr val="000000">
                    <a:alpha val="100000"/>
                  </a:srgbClr>
                </a:solidFill>
                <a:latin typeface="Arial" panose="020B0604020202090204"/>
                <a:ea typeface="Arial" panose="020B0604020202090204"/>
                <a:cs typeface="Arial" panose="020B0604020202090204"/>
              </a:rPr>
              <a:t>•</a:t>
            </a:r>
            <a:r>
              <a:rPr sz="3600" kern="0" spc="230" dirty="0">
                <a:solidFill>
                  <a:srgbClr val="000000">
                    <a:alpha val="100000"/>
                  </a:srgbClr>
                </a:solidFill>
                <a:latin typeface="Arial" panose="020B0604020202090204"/>
                <a:ea typeface="Arial" panose="020B0604020202090204"/>
                <a:cs typeface="Arial" panose="020B0604020202090204"/>
              </a:rPr>
              <a:t> </a:t>
            </a:r>
            <a:r>
              <a:rPr sz="3600" kern="0" spc="-9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失算症</a:t>
            </a:r>
            <a:endParaRPr sz="3600" dirty="0">
              <a:latin typeface="Microsoft JhengHei" panose="020B0604030504040204" charset="-120"/>
              <a:ea typeface="Microsoft JhengHei" panose="020B0604030504040204" charset="-120"/>
              <a:cs typeface="Microsoft JhengHei" panose="020B0604030504040204" charset="-120"/>
            </a:endParaRPr>
          </a:p>
        </p:txBody>
      </p:sp>
      <p:pic>
        <p:nvPicPr>
          <p:cNvPr id="744" name="picture 744"/>
          <p:cNvPicPr>
            <a:picLocks noChangeAspect="1"/>
          </p:cNvPicPr>
          <p:nvPr/>
        </p:nvPicPr>
        <p:blipFill>
          <a:blip r:embed="rId1"/>
          <a:stretch>
            <a:fillRect/>
          </a:stretch>
        </p:blipFill>
        <p:spPr>
          <a:xfrm rot="21600000">
            <a:off x="461721" y="1609725"/>
            <a:ext cx="3024377" cy="2387727"/>
          </a:xfrm>
          <a:prstGeom prst="rect">
            <a:avLst/>
          </a:prstGeom>
        </p:spPr>
      </p:pic>
      <p:sp>
        <p:nvSpPr>
          <p:cNvPr id="746" name="textbox 746"/>
          <p:cNvSpPr/>
          <p:nvPr/>
        </p:nvSpPr>
        <p:spPr>
          <a:xfrm>
            <a:off x="606138" y="221027"/>
            <a:ext cx="3058795" cy="1082675"/>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90204"/>
              <a:ea typeface="Arial" panose="020B0604020202090204"/>
              <a:cs typeface="Arial" panose="020B0604020202090204"/>
            </a:endParaRPr>
          </a:p>
          <a:p>
            <a:pPr marL="18415" indent="-5715" algn="l" rtl="0" eaLnBrk="0">
              <a:lnSpc>
                <a:spcPct val="89000"/>
              </a:lnSpc>
            </a:pPr>
            <a:r>
              <a:rPr sz="3900"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a:t>
            </a:r>
            <a:r>
              <a:rPr sz="3900"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3900" kern="0" spc="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顶叶</a:t>
            </a:r>
            <a:r>
              <a:rPr sz="3900" kern="0" spc="30" dirty="0">
                <a:solidFill>
                  <a:srgbClr val="00B050">
                    <a:alpha val="100000"/>
                  </a:srgbClr>
                </a:solidFill>
                <a:latin typeface="Microsoft JhengHei" panose="020B0604030504040204" charset="-120"/>
                <a:ea typeface="Microsoft JhengHei" panose="020B0604030504040204" charset="-120"/>
                <a:cs typeface="Microsoft JhengHei" panose="020B0604030504040204" charset="-120"/>
              </a:rPr>
              <a:t>●</a:t>
            </a:r>
            <a:endParaRPr sz="3900" dirty="0">
              <a:latin typeface="Microsoft JhengHei" panose="020B0604030504040204" charset="-120"/>
              <a:ea typeface="Microsoft JhengHei" panose="020B0604030504040204" charset="-120"/>
              <a:cs typeface="Microsoft JhengHei" panose="020B0604030504040204" charset="-120"/>
            </a:endParaRPr>
          </a:p>
        </p:txBody>
      </p:sp>
      <p:pic>
        <p:nvPicPr>
          <p:cNvPr id="748" name="picture 748"/>
          <p:cNvPicPr>
            <a:picLocks noChangeAspect="1"/>
          </p:cNvPicPr>
          <p:nvPr/>
        </p:nvPicPr>
        <p:blipFill>
          <a:blip r:embed="rId2"/>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3"/>
          <a:stretch>
            <a:fillRect/>
          </a:stretch>
        </p:blipFill>
        <p:spPr>
          <a:xfrm>
            <a:off x="9751060" y="0"/>
            <a:ext cx="2440940" cy="1827530"/>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0" name="picture 750"/>
          <p:cNvPicPr>
            <a:picLocks noChangeAspect="1"/>
          </p:cNvPicPr>
          <p:nvPr/>
        </p:nvPicPr>
        <p:blipFill>
          <a:blip r:embed="rId1"/>
          <a:stretch>
            <a:fillRect/>
          </a:stretch>
        </p:blipFill>
        <p:spPr>
          <a:xfrm rot="21600000">
            <a:off x="517601" y="1964575"/>
            <a:ext cx="4746244" cy="3747008"/>
          </a:xfrm>
          <a:prstGeom prst="rect">
            <a:avLst/>
          </a:prstGeom>
        </p:spPr>
      </p:pic>
      <p:sp>
        <p:nvSpPr>
          <p:cNvPr id="752" name="textbox 752"/>
          <p:cNvSpPr/>
          <p:nvPr/>
        </p:nvSpPr>
        <p:spPr>
          <a:xfrm>
            <a:off x="606138" y="221027"/>
            <a:ext cx="6826250" cy="1560830"/>
          </a:xfrm>
          <a:prstGeom prst="rect">
            <a:avLst/>
          </a:prstGeom>
          <a:noFill/>
          <a:ln w="0" cap="flat">
            <a:noFill/>
            <a:prstDash val="solid"/>
            <a:miter lim="0"/>
          </a:ln>
        </p:spPr>
        <p:txBody>
          <a:bodyPr vert="horz" wrap="square" lIns="0" tIns="0" rIns="0" bIns="0"/>
          <a:lstStyle/>
          <a:p>
            <a:pPr algn="l" rtl="0" eaLnBrk="0">
              <a:lnSpc>
                <a:spcPct val="102000"/>
              </a:lnSpc>
            </a:pPr>
            <a:endParaRPr sz="100" dirty="0">
              <a:latin typeface="Arial" panose="020B0604020202090204"/>
              <a:ea typeface="Arial" panose="020B0604020202090204"/>
              <a:cs typeface="Arial" panose="020B0604020202090204"/>
            </a:endParaRPr>
          </a:p>
          <a:p>
            <a:pPr marL="12700" algn="l" rtl="0" eaLnBrk="0">
              <a:lnSpc>
                <a:spcPct val="79000"/>
              </a:lnSpc>
              <a:spcBef>
                <a:spcPts val="0"/>
              </a:spcBef>
            </a:pPr>
            <a:r>
              <a:rPr sz="3900"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a:t>
            </a:r>
            <a:endParaRPr sz="3900" dirty="0">
              <a:latin typeface="Microsoft JhengHei" panose="020B0604030504040204" charset="-120"/>
              <a:ea typeface="Microsoft JhengHei" panose="020B0604030504040204" charset="-120"/>
              <a:cs typeface="Microsoft JhengHei" panose="020B0604030504040204" charset="-120"/>
            </a:endParaRPr>
          </a:p>
          <a:p>
            <a:pPr marL="18415" algn="l" rtl="0" eaLnBrk="0">
              <a:lnSpc>
                <a:spcPct val="85000"/>
              </a:lnSpc>
              <a:spcBef>
                <a:spcPts val="45"/>
              </a:spcBef>
            </a:pPr>
            <a:r>
              <a:rPr sz="3900" kern="0" spc="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顶叶</a:t>
            </a:r>
            <a:r>
              <a:rPr sz="3900" kern="0" spc="30" dirty="0">
                <a:solidFill>
                  <a:srgbClr val="00B050">
                    <a:alpha val="100000"/>
                  </a:srgbClr>
                </a:solidFill>
                <a:latin typeface="Microsoft JhengHei" panose="020B0604030504040204" charset="-120"/>
                <a:ea typeface="Microsoft JhengHei" panose="020B0604030504040204" charset="-120"/>
                <a:cs typeface="Microsoft JhengHei" panose="020B0604030504040204" charset="-120"/>
              </a:rPr>
              <a:t>●</a:t>
            </a:r>
            <a:endParaRPr sz="3900" dirty="0">
              <a:latin typeface="Microsoft JhengHei" panose="020B0604030504040204" charset="-120"/>
              <a:ea typeface="Microsoft JhengHei" panose="020B0604030504040204" charset="-120"/>
              <a:cs typeface="Microsoft JhengHei" panose="020B0604030504040204" charset="-120"/>
            </a:endParaRPr>
          </a:p>
          <a:p>
            <a:pPr algn="r" rtl="0" eaLnBrk="0">
              <a:lnSpc>
                <a:spcPct val="88000"/>
              </a:lnSpc>
              <a:spcBef>
                <a:spcPts val="15"/>
              </a:spcBef>
            </a:pPr>
            <a:r>
              <a:rPr sz="4100" b="1" kern="0" spc="-5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结构能力</a:t>
            </a:r>
            <a:endParaRPr sz="4100" dirty="0">
              <a:latin typeface="Microsoft JhengHei" panose="020B0604030504040204" charset="-120"/>
              <a:ea typeface="Microsoft JhengHei" panose="020B0604030504040204" charset="-120"/>
              <a:cs typeface="Microsoft JhengHei" panose="020B0604030504040204" charset="-120"/>
            </a:endParaRPr>
          </a:p>
        </p:txBody>
      </p:sp>
      <p:pic>
        <p:nvPicPr>
          <p:cNvPr id="754" name="picture 754"/>
          <p:cNvPicPr>
            <a:picLocks noChangeAspect="1"/>
          </p:cNvPicPr>
          <p:nvPr/>
        </p:nvPicPr>
        <p:blipFill>
          <a:blip r:embed="rId2"/>
          <a:stretch>
            <a:fillRect/>
          </a:stretch>
        </p:blipFill>
        <p:spPr>
          <a:xfrm rot="21600000">
            <a:off x="2948" y="6687093"/>
            <a:ext cx="12171144" cy="122838"/>
          </a:xfrm>
          <a:prstGeom prst="rect">
            <a:avLst/>
          </a:prstGeom>
        </p:spPr>
      </p:pic>
      <p:sp>
        <p:nvSpPr>
          <p:cNvPr id="756" name="textbox 756"/>
          <p:cNvSpPr/>
          <p:nvPr/>
        </p:nvSpPr>
        <p:spPr>
          <a:xfrm>
            <a:off x="5373236" y="2207074"/>
            <a:ext cx="1369694" cy="504190"/>
          </a:xfrm>
          <a:prstGeom prst="rect">
            <a:avLst/>
          </a:prstGeom>
          <a:noFill/>
          <a:ln w="0" cap="flat">
            <a:noFill/>
            <a:prstDash val="solid"/>
            <a:miter lim="0"/>
          </a:ln>
        </p:spPr>
        <p:txBody>
          <a:bodyPr vert="horz" wrap="square" lIns="0" tIns="0" rIns="0" bIns="0"/>
          <a:lstStyle/>
          <a:p>
            <a:pPr algn="l" rtl="0" eaLnBrk="0">
              <a:lnSpc>
                <a:spcPct val="92000"/>
              </a:lnSpc>
            </a:pPr>
            <a:endParaRPr sz="100" dirty="0">
              <a:latin typeface="Arial" panose="020B0604020202090204"/>
              <a:ea typeface="Arial" panose="020B0604020202090204"/>
              <a:cs typeface="Arial" panose="020B0604020202090204"/>
            </a:endParaRPr>
          </a:p>
          <a:p>
            <a:pPr marL="12700" algn="l" rtl="0" eaLnBrk="0">
              <a:lnSpc>
                <a:spcPct val="87000"/>
              </a:lnSpc>
            </a:pPr>
            <a:r>
              <a:rPr sz="3600" kern="0" spc="-6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失用症</a:t>
            </a:r>
            <a:endParaRPr sz="3600" dirty="0">
              <a:latin typeface="Microsoft JhengHei" panose="020B0604030504040204" charset="-120"/>
              <a:ea typeface="Microsoft JhengHei" panose="020B0604030504040204" charset="-120"/>
              <a:cs typeface="Microsoft JhengHei" panose="020B0604030504040204" charset="-120"/>
            </a:endParaRPr>
          </a:p>
        </p:txBody>
      </p:sp>
      <p:pic>
        <p:nvPicPr>
          <p:cNvPr id="6" name="图片 5" descr="君爱医院logo"/>
          <p:cNvPicPr>
            <a:picLocks noChangeAspect="1"/>
          </p:cNvPicPr>
          <p:nvPr/>
        </p:nvPicPr>
        <p:blipFill>
          <a:blip r:embed="rId3"/>
          <a:stretch>
            <a:fillRect/>
          </a:stretch>
        </p:blipFill>
        <p:spPr>
          <a:xfrm>
            <a:off x="9751060" y="0"/>
            <a:ext cx="2440940" cy="1827530"/>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8" name="picture 758"/>
          <p:cNvPicPr>
            <a:picLocks noChangeAspect="1"/>
          </p:cNvPicPr>
          <p:nvPr/>
        </p:nvPicPr>
        <p:blipFill>
          <a:blip r:embed="rId1"/>
          <a:stretch>
            <a:fillRect/>
          </a:stretch>
        </p:blipFill>
        <p:spPr>
          <a:xfrm rot="21600000">
            <a:off x="461721" y="1609725"/>
            <a:ext cx="4343400" cy="3429000"/>
          </a:xfrm>
          <a:prstGeom prst="rect">
            <a:avLst/>
          </a:prstGeom>
        </p:spPr>
      </p:pic>
      <p:sp>
        <p:nvSpPr>
          <p:cNvPr id="760" name="textbox 760"/>
          <p:cNvSpPr/>
          <p:nvPr/>
        </p:nvSpPr>
        <p:spPr>
          <a:xfrm>
            <a:off x="5668932" y="2278440"/>
            <a:ext cx="2388870" cy="2285364"/>
          </a:xfrm>
          <a:prstGeom prst="rect">
            <a:avLst/>
          </a:prstGeom>
          <a:noFill/>
          <a:ln w="0" cap="flat">
            <a:noFill/>
            <a:prstDash val="solid"/>
            <a:miter lim="0"/>
          </a:ln>
        </p:spPr>
        <p:txBody>
          <a:bodyPr vert="horz" wrap="square" lIns="0" tIns="0" rIns="0" bIns="0"/>
          <a:lstStyle/>
          <a:p>
            <a:pPr algn="l" rtl="0" eaLnBrk="0">
              <a:lnSpc>
                <a:spcPct val="86000"/>
              </a:lnSpc>
            </a:pPr>
            <a:endParaRPr sz="100" dirty="0">
              <a:latin typeface="Arial" panose="020B0604020202090204"/>
              <a:ea typeface="Arial" panose="020B0604020202090204"/>
              <a:cs typeface="Arial" panose="020B0604020202090204"/>
            </a:endParaRPr>
          </a:p>
          <a:p>
            <a:pPr marL="24765" algn="l" rtl="0" eaLnBrk="0">
              <a:lnSpc>
                <a:spcPct val="86000"/>
              </a:lnSpc>
            </a:pPr>
            <a:r>
              <a:rPr sz="3000" b="1" kern="0" spc="6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一、记忆功能</a:t>
            </a:r>
            <a:endParaRPr sz="3000" dirty="0">
              <a:latin typeface="Microsoft JhengHei" panose="020B0604030504040204" charset="-120"/>
              <a:ea typeface="Microsoft JhengHei" panose="020B0604030504040204" charset="-120"/>
              <a:cs typeface="Microsoft JhengHei" panose="020B0604030504040204" charset="-120"/>
            </a:endParaRPr>
          </a:p>
          <a:p>
            <a:pPr marL="12700" indent="7620" algn="l" rtl="0" eaLnBrk="0">
              <a:lnSpc>
                <a:spcPct val="136000"/>
              </a:lnSpc>
              <a:spcBef>
                <a:spcPts val="5"/>
              </a:spcBef>
            </a:pPr>
            <a:r>
              <a:rPr sz="3000" b="1" kern="0" spc="8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二、听觉功能</a:t>
            </a:r>
            <a:r>
              <a:rPr sz="3000" b="1" kern="0" spc="5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3000" b="1" kern="0" spc="9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三、视觉加工</a:t>
            </a:r>
            <a:r>
              <a:rPr sz="3000" b="1" kern="0" spc="5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3000" b="1" kern="0" spc="9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四、情绪</a:t>
            </a:r>
            <a:endParaRPr sz="3000" dirty="0">
              <a:latin typeface="Microsoft JhengHei" panose="020B0604030504040204" charset="-120"/>
              <a:ea typeface="Microsoft JhengHei" panose="020B0604030504040204" charset="-120"/>
              <a:cs typeface="Microsoft JhengHei" panose="020B0604030504040204" charset="-120"/>
            </a:endParaRPr>
          </a:p>
        </p:txBody>
      </p:sp>
      <p:sp>
        <p:nvSpPr>
          <p:cNvPr id="762" name="textbox 762"/>
          <p:cNvSpPr/>
          <p:nvPr/>
        </p:nvSpPr>
        <p:spPr>
          <a:xfrm>
            <a:off x="604107" y="221027"/>
            <a:ext cx="3060700" cy="1082675"/>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90204"/>
              <a:ea typeface="Arial" panose="020B0604020202090204"/>
              <a:cs typeface="Arial" panose="020B0604020202090204"/>
            </a:endParaRPr>
          </a:p>
          <a:p>
            <a:pPr marL="12700" indent="1905" algn="l" rtl="0" eaLnBrk="0">
              <a:lnSpc>
                <a:spcPct val="89000"/>
              </a:lnSpc>
            </a:pPr>
            <a:r>
              <a:rPr sz="3900"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a:t>
            </a:r>
            <a:r>
              <a:rPr sz="3900"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3900" kern="0" spc="5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颞叶</a:t>
            </a:r>
            <a:r>
              <a:rPr sz="3900" kern="0" spc="50" dirty="0">
                <a:solidFill>
                  <a:srgbClr val="00B050">
                    <a:alpha val="100000"/>
                  </a:srgbClr>
                </a:solidFill>
                <a:latin typeface="Microsoft JhengHei" panose="020B0604030504040204" charset="-120"/>
                <a:ea typeface="Microsoft JhengHei" panose="020B0604030504040204" charset="-120"/>
                <a:cs typeface="Microsoft JhengHei" panose="020B0604030504040204" charset="-120"/>
              </a:rPr>
              <a:t>●</a:t>
            </a:r>
            <a:endParaRPr sz="3900" dirty="0">
              <a:latin typeface="Microsoft JhengHei" panose="020B0604030504040204" charset="-120"/>
              <a:ea typeface="Microsoft JhengHei" panose="020B0604030504040204" charset="-120"/>
              <a:cs typeface="Microsoft JhengHei" panose="020B0604030504040204" charset="-120"/>
            </a:endParaRPr>
          </a:p>
        </p:txBody>
      </p:sp>
      <p:pic>
        <p:nvPicPr>
          <p:cNvPr id="764" name="picture 764"/>
          <p:cNvPicPr>
            <a:picLocks noChangeAspect="1"/>
          </p:cNvPicPr>
          <p:nvPr/>
        </p:nvPicPr>
        <p:blipFill>
          <a:blip r:embed="rId2"/>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3"/>
          <a:stretch>
            <a:fillRect/>
          </a:stretch>
        </p:blipFill>
        <p:spPr>
          <a:xfrm>
            <a:off x="9751060" y="0"/>
            <a:ext cx="2440940" cy="1827530"/>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6" name="picture 766"/>
          <p:cNvPicPr>
            <a:picLocks noChangeAspect="1"/>
          </p:cNvPicPr>
          <p:nvPr/>
        </p:nvPicPr>
        <p:blipFill>
          <a:blip r:embed="rId1"/>
          <a:stretch>
            <a:fillRect/>
          </a:stretch>
        </p:blipFill>
        <p:spPr>
          <a:xfrm rot="21600000">
            <a:off x="6967727" y="963421"/>
            <a:ext cx="4762500" cy="3571875"/>
          </a:xfrm>
          <a:prstGeom prst="rect">
            <a:avLst/>
          </a:prstGeom>
        </p:spPr>
      </p:pic>
      <p:pic>
        <p:nvPicPr>
          <p:cNvPr id="768" name="picture 768"/>
          <p:cNvPicPr>
            <a:picLocks noChangeAspect="1"/>
          </p:cNvPicPr>
          <p:nvPr/>
        </p:nvPicPr>
        <p:blipFill>
          <a:blip r:embed="rId2"/>
          <a:stretch>
            <a:fillRect/>
          </a:stretch>
        </p:blipFill>
        <p:spPr>
          <a:xfrm rot="21600000">
            <a:off x="3336290" y="3886060"/>
            <a:ext cx="3343275" cy="2560955"/>
          </a:xfrm>
          <a:prstGeom prst="rect">
            <a:avLst/>
          </a:prstGeom>
        </p:spPr>
      </p:pic>
      <p:pic>
        <p:nvPicPr>
          <p:cNvPr id="770" name="picture 770"/>
          <p:cNvPicPr>
            <a:picLocks noChangeAspect="1"/>
          </p:cNvPicPr>
          <p:nvPr/>
        </p:nvPicPr>
        <p:blipFill>
          <a:blip r:embed="rId3"/>
          <a:stretch>
            <a:fillRect/>
          </a:stretch>
        </p:blipFill>
        <p:spPr>
          <a:xfrm rot="21600000">
            <a:off x="461721" y="1609725"/>
            <a:ext cx="2586227" cy="2041779"/>
          </a:xfrm>
          <a:prstGeom prst="rect">
            <a:avLst/>
          </a:prstGeom>
        </p:spPr>
      </p:pic>
      <p:sp>
        <p:nvSpPr>
          <p:cNvPr id="772" name="textbox 772"/>
          <p:cNvSpPr/>
          <p:nvPr/>
        </p:nvSpPr>
        <p:spPr>
          <a:xfrm>
            <a:off x="604107" y="221027"/>
            <a:ext cx="3060700" cy="1082675"/>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90204"/>
              <a:ea typeface="Arial" panose="020B0604020202090204"/>
              <a:cs typeface="Arial" panose="020B0604020202090204"/>
            </a:endParaRPr>
          </a:p>
          <a:p>
            <a:pPr marL="12700" indent="1905" algn="l" rtl="0" eaLnBrk="0">
              <a:lnSpc>
                <a:spcPct val="89000"/>
              </a:lnSpc>
            </a:pPr>
            <a:r>
              <a:rPr sz="3900"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a:t>
            </a:r>
            <a:r>
              <a:rPr sz="3900"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3900" kern="0" spc="5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颞叶</a:t>
            </a:r>
            <a:r>
              <a:rPr sz="3900" kern="0" spc="50" dirty="0">
                <a:solidFill>
                  <a:srgbClr val="00B050">
                    <a:alpha val="100000"/>
                  </a:srgbClr>
                </a:solidFill>
                <a:latin typeface="Microsoft JhengHei" panose="020B0604030504040204" charset="-120"/>
                <a:ea typeface="Microsoft JhengHei" panose="020B0604030504040204" charset="-120"/>
                <a:cs typeface="Microsoft JhengHei" panose="020B0604030504040204" charset="-120"/>
              </a:rPr>
              <a:t>●</a:t>
            </a:r>
            <a:endParaRPr sz="3900" dirty="0">
              <a:latin typeface="Microsoft JhengHei" panose="020B0604030504040204" charset="-120"/>
              <a:ea typeface="Microsoft JhengHei" panose="020B0604030504040204" charset="-120"/>
              <a:cs typeface="Microsoft JhengHei" panose="020B0604030504040204" charset="-120"/>
            </a:endParaRPr>
          </a:p>
        </p:txBody>
      </p:sp>
      <p:pic>
        <p:nvPicPr>
          <p:cNvPr id="774" name="picture 774"/>
          <p:cNvPicPr>
            <a:picLocks noChangeAspect="1"/>
          </p:cNvPicPr>
          <p:nvPr/>
        </p:nvPicPr>
        <p:blipFill>
          <a:blip r:embed="rId4"/>
          <a:stretch>
            <a:fillRect/>
          </a:stretch>
        </p:blipFill>
        <p:spPr>
          <a:xfrm rot="21600000">
            <a:off x="2948" y="6687093"/>
            <a:ext cx="12171144" cy="122838"/>
          </a:xfrm>
          <a:prstGeom prst="rect">
            <a:avLst/>
          </a:prstGeom>
        </p:spPr>
      </p:pic>
      <p:sp>
        <p:nvSpPr>
          <p:cNvPr id="776" name="textbox 776"/>
          <p:cNvSpPr/>
          <p:nvPr/>
        </p:nvSpPr>
        <p:spPr>
          <a:xfrm>
            <a:off x="7693025" y="5001895"/>
            <a:ext cx="4037330" cy="1082675"/>
          </a:xfrm>
          <a:prstGeom prst="rect">
            <a:avLst/>
          </a:prstGeom>
          <a:noFill/>
          <a:ln w="0" cap="flat">
            <a:noFill/>
            <a:prstDash val="solid"/>
            <a:miter lim="0"/>
          </a:ln>
        </p:spPr>
        <p:txBody>
          <a:bodyPr vert="horz" wrap="square" lIns="0" tIns="0" rIns="0" bIns="0"/>
          <a:lstStyle/>
          <a:p>
            <a:pPr algn="l" rtl="0" eaLnBrk="0">
              <a:lnSpc>
                <a:spcPct val="81000"/>
              </a:lnSpc>
            </a:pPr>
            <a:endParaRPr sz="100" dirty="0">
              <a:latin typeface="Arial" panose="020B0604020202090204"/>
              <a:ea typeface="Arial" panose="020B0604020202090204"/>
              <a:cs typeface="Arial" panose="020B0604020202090204"/>
            </a:endParaRPr>
          </a:p>
          <a:p>
            <a:pPr marL="17145" algn="l" rtl="0" eaLnBrk="0">
              <a:lnSpc>
                <a:spcPct val="88000"/>
              </a:lnSpc>
            </a:pPr>
            <a:r>
              <a:rPr sz="2800" b="1" kern="0" spc="-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双侧</a:t>
            </a:r>
            <a:endParaRPr sz="2800" b="1" dirty="0">
              <a:latin typeface="Microsoft JhengHei" panose="020B0604030504040204" charset="-120"/>
              <a:ea typeface="Microsoft JhengHei" panose="020B0604030504040204" charset="-120"/>
              <a:cs typeface="Microsoft JhengHei" panose="020B0604030504040204" charset="-120"/>
            </a:endParaRPr>
          </a:p>
          <a:p>
            <a:pPr marL="12700" algn="l" rtl="0" eaLnBrk="0">
              <a:lnSpc>
                <a:spcPct val="87000"/>
              </a:lnSpc>
              <a:spcBef>
                <a:spcPts val="265"/>
              </a:spcBef>
            </a:pPr>
            <a:r>
              <a:rPr sz="28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顺行，近事记忆</a:t>
            </a:r>
            <a:endParaRPr sz="28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endParaRPr>
          </a:p>
        </p:txBody>
      </p:sp>
      <p:pic>
        <p:nvPicPr>
          <p:cNvPr id="6" name="图片 5" descr="君爱医院logo"/>
          <p:cNvPicPr>
            <a:picLocks noChangeAspect="1"/>
          </p:cNvPicPr>
          <p:nvPr/>
        </p:nvPicPr>
        <p:blipFill>
          <a:blip r:embed="rId5"/>
          <a:stretch>
            <a:fillRect/>
          </a:stretch>
        </p:blipFill>
        <p:spPr>
          <a:xfrm>
            <a:off x="9751060" y="0"/>
            <a:ext cx="2440940" cy="1827530"/>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 name="picture 778"/>
          <p:cNvPicPr>
            <a:picLocks noChangeAspect="1"/>
          </p:cNvPicPr>
          <p:nvPr/>
        </p:nvPicPr>
        <p:blipFill>
          <a:blip r:embed="rId1"/>
          <a:stretch>
            <a:fillRect/>
          </a:stretch>
        </p:blipFill>
        <p:spPr>
          <a:xfrm rot="21600000">
            <a:off x="5886069" y="1642998"/>
            <a:ext cx="4762499" cy="3571875"/>
          </a:xfrm>
          <a:prstGeom prst="rect">
            <a:avLst/>
          </a:prstGeom>
        </p:spPr>
      </p:pic>
      <p:pic>
        <p:nvPicPr>
          <p:cNvPr id="780" name="picture 780"/>
          <p:cNvPicPr>
            <a:picLocks noChangeAspect="1"/>
          </p:cNvPicPr>
          <p:nvPr/>
        </p:nvPicPr>
        <p:blipFill>
          <a:blip r:embed="rId2"/>
          <a:stretch>
            <a:fillRect/>
          </a:stretch>
        </p:blipFill>
        <p:spPr>
          <a:xfrm rot="21600000">
            <a:off x="461721" y="1609725"/>
            <a:ext cx="4633848" cy="3658361"/>
          </a:xfrm>
          <a:prstGeom prst="rect">
            <a:avLst/>
          </a:prstGeom>
        </p:spPr>
      </p:pic>
      <p:sp>
        <p:nvSpPr>
          <p:cNvPr id="782" name="textbox 782"/>
          <p:cNvSpPr/>
          <p:nvPr/>
        </p:nvSpPr>
        <p:spPr>
          <a:xfrm>
            <a:off x="604107" y="221027"/>
            <a:ext cx="3060700" cy="1082675"/>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90204"/>
              <a:ea typeface="Arial" panose="020B0604020202090204"/>
              <a:cs typeface="Arial" panose="020B0604020202090204"/>
            </a:endParaRPr>
          </a:p>
          <a:p>
            <a:pPr marL="12700" indent="1905" algn="l" rtl="0" eaLnBrk="0">
              <a:lnSpc>
                <a:spcPct val="89000"/>
              </a:lnSpc>
            </a:pPr>
            <a:r>
              <a:rPr sz="3900"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a:t>
            </a:r>
            <a:r>
              <a:rPr sz="3900"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3900" kern="0" spc="5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颞叶</a:t>
            </a:r>
            <a:r>
              <a:rPr sz="3900" kern="0" spc="50" dirty="0">
                <a:solidFill>
                  <a:srgbClr val="00B050">
                    <a:alpha val="100000"/>
                  </a:srgbClr>
                </a:solidFill>
                <a:latin typeface="Microsoft JhengHei" panose="020B0604030504040204" charset="-120"/>
                <a:ea typeface="Microsoft JhengHei" panose="020B0604030504040204" charset="-120"/>
                <a:cs typeface="Microsoft JhengHei" panose="020B0604030504040204" charset="-120"/>
              </a:rPr>
              <a:t>●</a:t>
            </a:r>
            <a:endParaRPr sz="3900" dirty="0">
              <a:latin typeface="Microsoft JhengHei" panose="020B0604030504040204" charset="-120"/>
              <a:ea typeface="Microsoft JhengHei" panose="020B0604030504040204" charset="-120"/>
              <a:cs typeface="Microsoft JhengHei" panose="020B0604030504040204" charset="-120"/>
            </a:endParaRPr>
          </a:p>
        </p:txBody>
      </p:sp>
      <p:pic>
        <p:nvPicPr>
          <p:cNvPr id="784" name="picture 784"/>
          <p:cNvPicPr>
            <a:picLocks noChangeAspect="1"/>
          </p:cNvPicPr>
          <p:nvPr/>
        </p:nvPicPr>
        <p:blipFill>
          <a:blip r:embed="rId3"/>
          <a:stretch>
            <a:fillRect/>
          </a:stretch>
        </p:blipFill>
        <p:spPr>
          <a:xfrm rot="21600000">
            <a:off x="2948" y="6687093"/>
            <a:ext cx="12171144" cy="122838"/>
          </a:xfrm>
          <a:prstGeom prst="rect">
            <a:avLst/>
          </a:prstGeom>
        </p:spPr>
      </p:pic>
      <p:sp>
        <p:nvSpPr>
          <p:cNvPr id="786" name="textbox 786"/>
          <p:cNvSpPr/>
          <p:nvPr/>
        </p:nvSpPr>
        <p:spPr>
          <a:xfrm>
            <a:off x="7763510" y="5584825"/>
            <a:ext cx="3060065" cy="732155"/>
          </a:xfrm>
          <a:prstGeom prst="rect">
            <a:avLst/>
          </a:prstGeom>
          <a:noFill/>
          <a:ln w="0" cap="flat">
            <a:noFill/>
            <a:prstDash val="solid"/>
            <a:miter lim="0"/>
          </a:ln>
        </p:spPr>
        <p:txBody>
          <a:bodyPr vert="horz" wrap="square" lIns="0" tIns="0" rIns="0" bIns="0"/>
          <a:lstStyle/>
          <a:p>
            <a:pPr algn="l" rtl="0" eaLnBrk="0">
              <a:lnSpc>
                <a:spcPct val="81000"/>
              </a:lnSpc>
            </a:pPr>
            <a:endParaRPr sz="100" dirty="0">
              <a:latin typeface="Arial" panose="020B0604020202090204"/>
              <a:ea typeface="Arial" panose="020B0604020202090204"/>
              <a:cs typeface="Arial" panose="020B0604020202090204"/>
            </a:endParaRPr>
          </a:p>
          <a:p>
            <a:pPr marL="12700" algn="l" rtl="0" eaLnBrk="0">
              <a:lnSpc>
                <a:spcPct val="88000"/>
              </a:lnSpc>
            </a:pPr>
            <a:r>
              <a:rPr sz="2800" b="1"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偏侧化</a:t>
            </a:r>
            <a:endParaRPr sz="2800" b="1"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endParaRPr>
          </a:p>
        </p:txBody>
      </p:sp>
      <p:pic>
        <p:nvPicPr>
          <p:cNvPr id="6" name="图片 5" descr="君爱医院logo"/>
          <p:cNvPicPr>
            <a:picLocks noChangeAspect="1"/>
          </p:cNvPicPr>
          <p:nvPr/>
        </p:nvPicPr>
        <p:blipFill>
          <a:blip r:embed="rId4"/>
          <a:stretch>
            <a:fillRect/>
          </a:stretch>
        </p:blipFill>
        <p:spPr>
          <a:xfrm>
            <a:off x="9751060" y="0"/>
            <a:ext cx="2440940" cy="1827530"/>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 name="picture 788"/>
          <p:cNvPicPr>
            <a:picLocks noChangeAspect="1"/>
          </p:cNvPicPr>
          <p:nvPr/>
        </p:nvPicPr>
        <p:blipFill>
          <a:blip r:embed="rId1"/>
          <a:stretch>
            <a:fillRect/>
          </a:stretch>
        </p:blipFill>
        <p:spPr>
          <a:xfrm rot="21600000">
            <a:off x="5975222" y="1668780"/>
            <a:ext cx="5795263" cy="4145152"/>
          </a:xfrm>
          <a:prstGeom prst="rect">
            <a:avLst/>
          </a:prstGeom>
        </p:spPr>
      </p:pic>
      <p:pic>
        <p:nvPicPr>
          <p:cNvPr id="790" name="picture 790"/>
          <p:cNvPicPr>
            <a:picLocks noChangeAspect="1"/>
          </p:cNvPicPr>
          <p:nvPr/>
        </p:nvPicPr>
        <p:blipFill>
          <a:blip r:embed="rId2"/>
          <a:stretch>
            <a:fillRect/>
          </a:stretch>
        </p:blipFill>
        <p:spPr>
          <a:xfrm rot="21600000">
            <a:off x="717689" y="1670685"/>
            <a:ext cx="4887594" cy="3858640"/>
          </a:xfrm>
          <a:prstGeom prst="rect">
            <a:avLst/>
          </a:prstGeom>
        </p:spPr>
      </p:pic>
      <p:sp>
        <p:nvSpPr>
          <p:cNvPr id="792" name="textbox 792"/>
          <p:cNvSpPr/>
          <p:nvPr/>
        </p:nvSpPr>
        <p:spPr>
          <a:xfrm>
            <a:off x="604107" y="221027"/>
            <a:ext cx="3060700" cy="1082675"/>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90204"/>
              <a:ea typeface="Arial" panose="020B0604020202090204"/>
              <a:cs typeface="Arial" panose="020B0604020202090204"/>
            </a:endParaRPr>
          </a:p>
          <a:p>
            <a:pPr marL="12700" indent="1905" algn="l" rtl="0" eaLnBrk="0">
              <a:lnSpc>
                <a:spcPct val="89000"/>
              </a:lnSpc>
            </a:pPr>
            <a:r>
              <a:rPr sz="3900"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a:t>
            </a:r>
            <a:r>
              <a:rPr sz="3900"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3900" kern="0" spc="5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颞叶</a:t>
            </a:r>
            <a:r>
              <a:rPr sz="3900" kern="0" spc="50" dirty="0">
                <a:solidFill>
                  <a:srgbClr val="00B050">
                    <a:alpha val="100000"/>
                  </a:srgbClr>
                </a:solidFill>
                <a:latin typeface="Microsoft JhengHei" panose="020B0604030504040204" charset="-120"/>
                <a:ea typeface="Microsoft JhengHei" panose="020B0604030504040204" charset="-120"/>
                <a:cs typeface="Microsoft JhengHei" panose="020B0604030504040204" charset="-120"/>
              </a:rPr>
              <a:t>●</a:t>
            </a:r>
            <a:endParaRPr sz="3900" dirty="0">
              <a:latin typeface="Microsoft JhengHei" panose="020B0604030504040204" charset="-120"/>
              <a:ea typeface="Microsoft JhengHei" panose="020B0604030504040204" charset="-120"/>
              <a:cs typeface="Microsoft JhengHei" panose="020B0604030504040204" charset="-120"/>
            </a:endParaRPr>
          </a:p>
        </p:txBody>
      </p:sp>
      <p:pic>
        <p:nvPicPr>
          <p:cNvPr id="794" name="picture 794"/>
          <p:cNvPicPr>
            <a:picLocks noChangeAspect="1"/>
          </p:cNvPicPr>
          <p:nvPr/>
        </p:nvPicPr>
        <p:blipFill>
          <a:blip r:embed="rId3"/>
          <a:stretch>
            <a:fillRect/>
          </a:stretch>
        </p:blipFill>
        <p:spPr>
          <a:xfrm rot="21600000">
            <a:off x="2948" y="6687093"/>
            <a:ext cx="12171144" cy="122838"/>
          </a:xfrm>
          <a:prstGeom prst="rect">
            <a:avLst/>
          </a:prstGeom>
        </p:spPr>
      </p:pic>
      <p:sp>
        <p:nvSpPr>
          <p:cNvPr id="796" name="textbox 796"/>
          <p:cNvSpPr/>
          <p:nvPr/>
        </p:nvSpPr>
        <p:spPr>
          <a:xfrm>
            <a:off x="7943850" y="5971540"/>
            <a:ext cx="3756660" cy="558165"/>
          </a:xfrm>
          <a:prstGeom prst="rect">
            <a:avLst/>
          </a:prstGeom>
          <a:noFill/>
          <a:ln w="0" cap="flat">
            <a:noFill/>
            <a:prstDash val="solid"/>
            <a:miter lim="0"/>
          </a:ln>
        </p:spPr>
        <p:txBody>
          <a:bodyPr vert="horz" wrap="square" lIns="0" tIns="0" rIns="0" bIns="0"/>
          <a:lstStyle/>
          <a:p>
            <a:pPr algn="l" rtl="0" eaLnBrk="0">
              <a:lnSpc>
                <a:spcPct val="79000"/>
              </a:lnSpc>
            </a:pPr>
            <a:r>
              <a:rPr sz="28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左右侧不一</a:t>
            </a:r>
            <a:endParaRPr sz="28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endParaRPr>
          </a:p>
        </p:txBody>
      </p:sp>
      <p:pic>
        <p:nvPicPr>
          <p:cNvPr id="6" name="图片 5" descr="君爱医院logo"/>
          <p:cNvPicPr>
            <a:picLocks noChangeAspect="1"/>
          </p:cNvPicPr>
          <p:nvPr/>
        </p:nvPicPr>
        <p:blipFill>
          <a:blip r:embed="rId4"/>
          <a:stretch>
            <a:fillRect/>
          </a:stretch>
        </p:blipFill>
        <p:spPr>
          <a:xfrm>
            <a:off x="9751060" y="0"/>
            <a:ext cx="2440940" cy="1827530"/>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6" name="picture 806"/>
          <p:cNvPicPr>
            <a:picLocks noChangeAspect="1"/>
          </p:cNvPicPr>
          <p:nvPr/>
        </p:nvPicPr>
        <p:blipFill>
          <a:blip r:embed="rId1"/>
          <a:stretch>
            <a:fillRect/>
          </a:stretch>
        </p:blipFill>
        <p:spPr>
          <a:xfrm rot="21600000">
            <a:off x="509447" y="1606041"/>
            <a:ext cx="4950332" cy="3908171"/>
          </a:xfrm>
          <a:prstGeom prst="rect">
            <a:avLst/>
          </a:prstGeom>
        </p:spPr>
      </p:pic>
      <p:sp>
        <p:nvSpPr>
          <p:cNvPr id="808" name="textbox 808"/>
          <p:cNvSpPr/>
          <p:nvPr/>
        </p:nvSpPr>
        <p:spPr>
          <a:xfrm>
            <a:off x="5745971" y="1292072"/>
            <a:ext cx="6001384" cy="1941195"/>
          </a:xfrm>
          <a:prstGeom prst="rect">
            <a:avLst/>
          </a:prstGeom>
          <a:noFill/>
          <a:ln w="0" cap="flat">
            <a:noFill/>
            <a:prstDash val="solid"/>
            <a:miter lim="0"/>
          </a:ln>
        </p:spPr>
        <p:txBody>
          <a:bodyPr vert="horz" wrap="square" lIns="0" tIns="0" rIns="0" bIns="0"/>
          <a:lstStyle/>
          <a:p>
            <a:pPr algn="l" rtl="0" eaLnBrk="0">
              <a:lnSpc>
                <a:spcPct val="89000"/>
              </a:lnSpc>
            </a:pPr>
            <a:endParaRPr sz="100" dirty="0">
              <a:latin typeface="Arial" panose="020B0604020202090204"/>
              <a:ea typeface="Arial" panose="020B0604020202090204"/>
              <a:cs typeface="Arial" panose="020B0604020202090204"/>
            </a:endParaRPr>
          </a:p>
          <a:p>
            <a:pPr marL="600075" algn="l" rtl="0" eaLnBrk="0">
              <a:lnSpc>
                <a:spcPct val="83000"/>
              </a:lnSpc>
            </a:pPr>
            <a:r>
              <a:rPr sz="1800" b="1" kern="0" spc="-50" dirty="0">
                <a:solidFill>
                  <a:srgbClr val="FF0000">
                    <a:alpha val="100000"/>
                  </a:srgbClr>
                </a:solidFill>
                <a:latin typeface="Microsoft JhengHei" panose="020B0604030504040204" charset="-120"/>
                <a:ea typeface="Microsoft JhengHei" panose="020B0604030504040204" charset="-120"/>
                <a:cs typeface="Microsoft JhengHei" panose="020B0604030504040204" charset="-120"/>
              </a:rPr>
              <a:t>“颞叶癫痫人格</a:t>
            </a:r>
            <a:r>
              <a:rPr sz="1800" b="1" kern="0" spc="-220" dirty="0">
                <a:solidFill>
                  <a:srgbClr val="FF0000">
                    <a:alpha val="100000"/>
                  </a:srgbClr>
                </a:solidFill>
                <a:latin typeface="Microsoft JhengHei" panose="020B0604030504040204" charset="-120"/>
                <a:ea typeface="Microsoft JhengHei" panose="020B0604030504040204" charset="-120"/>
                <a:cs typeface="Microsoft JhengHei" panose="020B0604030504040204" charset="-120"/>
              </a:rPr>
              <a:t> </a:t>
            </a:r>
            <a:r>
              <a:rPr sz="1800" b="1" kern="0" spc="-50" dirty="0">
                <a:solidFill>
                  <a:srgbClr val="FF0000">
                    <a:alpha val="100000"/>
                  </a:srgbClr>
                </a:solidFill>
                <a:latin typeface="Microsoft JhengHei" panose="020B0604030504040204" charset="-120"/>
                <a:ea typeface="Microsoft JhengHei" panose="020B0604030504040204" charset="-120"/>
                <a:cs typeface="Microsoft JhengHei" panose="020B0604030504040204" charset="-120"/>
              </a:rPr>
              <a:t>”</a:t>
            </a:r>
            <a:r>
              <a:rPr sz="1800" b="1" kern="0" spc="-5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，其个性特征是</a:t>
            </a:r>
            <a:r>
              <a:rPr sz="1800" b="1" kern="0" spc="-50" dirty="0">
                <a:solidFill>
                  <a:srgbClr val="FF0000">
                    <a:alpha val="100000"/>
                  </a:srgbClr>
                </a:solidFill>
                <a:latin typeface="Microsoft JhengHei" panose="020B0604030504040204" charset="-120"/>
                <a:ea typeface="Microsoft JhengHei" panose="020B0604030504040204" charset="-120"/>
                <a:cs typeface="Microsoft JhengHei" panose="020B0604030504040204" charset="-120"/>
              </a:rPr>
              <a:t>精神质 </a:t>
            </a:r>
            <a:r>
              <a:rPr sz="1800" b="1" kern="0" spc="-5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a:t>
            </a:r>
            <a:r>
              <a:rPr sz="1800" b="1" kern="0" spc="2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1800" b="1" kern="0" spc="-5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即缺少同</a:t>
            </a:r>
            <a:endParaRPr sz="1800" dirty="0">
              <a:latin typeface="Microsoft JhengHei" panose="020B0604030504040204" charset="-120"/>
              <a:ea typeface="Microsoft JhengHei" panose="020B0604030504040204" charset="-120"/>
              <a:cs typeface="Microsoft JhengHei" panose="020B0604030504040204" charset="-120"/>
            </a:endParaRPr>
          </a:p>
          <a:p>
            <a:pPr marL="12700" indent="1270" algn="l" rtl="0" eaLnBrk="0">
              <a:lnSpc>
                <a:spcPct val="153000"/>
              </a:lnSpc>
              <a:spcBef>
                <a:spcPts val="65"/>
              </a:spcBef>
            </a:pPr>
            <a:r>
              <a:rPr sz="1800" b="1"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情心、古怪、敏感、多疑）   和</a:t>
            </a:r>
            <a:r>
              <a:rPr sz="1800" b="1" kern="0" spc="-20" dirty="0">
                <a:solidFill>
                  <a:srgbClr val="FF0000">
                    <a:alpha val="100000"/>
                  </a:srgbClr>
                </a:solidFill>
                <a:latin typeface="Microsoft JhengHei" panose="020B0604030504040204" charset="-120"/>
                <a:ea typeface="Microsoft JhengHei" panose="020B0604030504040204" charset="-120"/>
                <a:cs typeface="Microsoft JhengHei" panose="020B0604030504040204" charset="-120"/>
              </a:rPr>
              <a:t>神经质 </a:t>
            </a:r>
            <a:r>
              <a:rPr sz="1800" b="1"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a:t>
            </a:r>
            <a:r>
              <a:rPr sz="1800" b="1" kern="0" spc="2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1800" b="1"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即</a:t>
            </a:r>
            <a:r>
              <a:rPr sz="1800" b="1" kern="0" spc="-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情绪不稳定、易</a:t>
            </a:r>
            <a:r>
              <a:rPr sz="18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18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怒、对刺激反应过大</a:t>
            </a:r>
            <a:r>
              <a:rPr sz="1800" b="1" kern="0" spc="-5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a:t>
            </a:r>
            <a:r>
              <a:rPr sz="1800" b="1" kern="0" spc="-1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1800" b="1" kern="0" spc="-5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a:t>
            </a:r>
            <a:r>
              <a:rPr sz="18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过于注重生活小节、好说话、自我 </a:t>
            </a:r>
            <a:r>
              <a:rPr sz="18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中心、疑心重、有宗教狂热、情绪暴躁等。癫痫所致人</a:t>
            </a:r>
            <a:r>
              <a:rPr sz="18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格障</a:t>
            </a:r>
            <a:r>
              <a:rPr sz="18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18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碍患者缺少稳定的个性结构、不成熟、好冲动的特点。</a:t>
            </a:r>
            <a:endParaRPr sz="1800" dirty="0">
              <a:latin typeface="Microsoft JhengHei" panose="020B0604030504040204" charset="-120"/>
              <a:ea typeface="Microsoft JhengHei" panose="020B0604030504040204" charset="-120"/>
              <a:cs typeface="Microsoft JhengHei" panose="020B0604030504040204" charset="-120"/>
            </a:endParaRPr>
          </a:p>
        </p:txBody>
      </p:sp>
      <p:pic>
        <p:nvPicPr>
          <p:cNvPr id="810" name="picture 810"/>
          <p:cNvPicPr>
            <a:picLocks noChangeAspect="1"/>
          </p:cNvPicPr>
          <p:nvPr/>
        </p:nvPicPr>
        <p:blipFill>
          <a:blip r:embed="rId2"/>
          <a:stretch>
            <a:fillRect/>
          </a:stretch>
        </p:blipFill>
        <p:spPr>
          <a:xfrm rot="21600000">
            <a:off x="9067546" y="4259859"/>
            <a:ext cx="2498979" cy="1559306"/>
          </a:xfrm>
          <a:prstGeom prst="rect">
            <a:avLst/>
          </a:prstGeom>
        </p:spPr>
      </p:pic>
      <p:sp>
        <p:nvSpPr>
          <p:cNvPr id="812" name="textbox 812"/>
          <p:cNvSpPr/>
          <p:nvPr/>
        </p:nvSpPr>
        <p:spPr>
          <a:xfrm>
            <a:off x="604107" y="221027"/>
            <a:ext cx="3060700" cy="1082675"/>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90204"/>
              <a:ea typeface="Arial" panose="020B0604020202090204"/>
              <a:cs typeface="Arial" panose="020B0604020202090204"/>
            </a:endParaRPr>
          </a:p>
          <a:p>
            <a:pPr marL="12700" indent="1905" algn="l" rtl="0" eaLnBrk="0">
              <a:lnSpc>
                <a:spcPct val="89000"/>
              </a:lnSpc>
            </a:pPr>
            <a:r>
              <a:rPr sz="3900"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a:t>
            </a:r>
            <a:r>
              <a:rPr sz="3900"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3900" kern="0" spc="5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颞叶</a:t>
            </a:r>
            <a:r>
              <a:rPr sz="3900" kern="0" spc="50" dirty="0">
                <a:solidFill>
                  <a:srgbClr val="00B050">
                    <a:alpha val="100000"/>
                  </a:srgbClr>
                </a:solidFill>
                <a:latin typeface="Microsoft JhengHei" panose="020B0604030504040204" charset="-120"/>
                <a:ea typeface="Microsoft JhengHei" panose="020B0604030504040204" charset="-120"/>
                <a:cs typeface="Microsoft JhengHei" panose="020B0604030504040204" charset="-120"/>
              </a:rPr>
              <a:t>●</a:t>
            </a:r>
            <a:endParaRPr sz="3900" dirty="0">
              <a:latin typeface="Microsoft JhengHei" panose="020B0604030504040204" charset="-120"/>
              <a:ea typeface="Microsoft JhengHei" panose="020B0604030504040204" charset="-120"/>
              <a:cs typeface="Microsoft JhengHei" panose="020B0604030504040204" charset="-120"/>
            </a:endParaRPr>
          </a:p>
        </p:txBody>
      </p:sp>
      <p:pic>
        <p:nvPicPr>
          <p:cNvPr id="814" name="picture 814"/>
          <p:cNvPicPr>
            <a:picLocks noChangeAspect="1"/>
          </p:cNvPicPr>
          <p:nvPr/>
        </p:nvPicPr>
        <p:blipFill>
          <a:blip r:embed="rId3"/>
          <a:stretch>
            <a:fillRect/>
          </a:stretch>
        </p:blipFill>
        <p:spPr>
          <a:xfrm rot="21600000">
            <a:off x="2948" y="6687093"/>
            <a:ext cx="12171144" cy="122838"/>
          </a:xfrm>
          <a:prstGeom prst="rect">
            <a:avLst/>
          </a:prstGeom>
        </p:spPr>
      </p:pic>
      <p:sp>
        <p:nvSpPr>
          <p:cNvPr id="816" name="textbox 816"/>
          <p:cNvSpPr/>
          <p:nvPr/>
        </p:nvSpPr>
        <p:spPr>
          <a:xfrm>
            <a:off x="8084439" y="6177711"/>
            <a:ext cx="3107689" cy="266700"/>
          </a:xfrm>
          <a:prstGeom prst="rect">
            <a:avLst/>
          </a:prstGeom>
          <a:noFill/>
          <a:ln w="0" cap="flat">
            <a:noFill/>
            <a:prstDash val="solid"/>
            <a:miter lim="0"/>
          </a:ln>
        </p:spPr>
        <p:txBody>
          <a:bodyPr vert="horz" wrap="square" lIns="0" tIns="0" rIns="0" bIns="0"/>
          <a:lstStyle/>
          <a:p>
            <a:pPr algn="l" rtl="0" eaLnBrk="0">
              <a:lnSpc>
                <a:spcPct val="79000"/>
              </a:lnSpc>
            </a:pPr>
            <a:endParaRPr sz="100" dirty="0">
              <a:latin typeface="Arial" panose="020B0604020202090204"/>
              <a:ea typeface="Arial" panose="020B0604020202090204"/>
              <a:cs typeface="Arial" panose="020B0604020202090204"/>
            </a:endParaRPr>
          </a:p>
          <a:p>
            <a:pPr algn="r" rtl="0" eaLnBrk="0">
              <a:lnSpc>
                <a:spcPct val="88000"/>
              </a:lnSpc>
            </a:pPr>
            <a:r>
              <a:rPr sz="1800"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额叶（-）与颞叶（+）区别</a:t>
            </a:r>
            <a:r>
              <a:rPr sz="1800" kern="0" spc="-1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a:t>
            </a:r>
            <a:endParaRPr sz="1800" dirty="0">
              <a:latin typeface="Microsoft JhengHei" panose="020B0604030504040204" charset="-120"/>
              <a:ea typeface="Microsoft JhengHei" panose="020B0604030504040204" charset="-120"/>
              <a:cs typeface="Microsoft JhengHei" panose="020B0604030504040204" charset="-120"/>
            </a:endParaRPr>
          </a:p>
        </p:txBody>
      </p:sp>
      <p:pic>
        <p:nvPicPr>
          <p:cNvPr id="6" name="图片 5" descr="君爱医院logo"/>
          <p:cNvPicPr>
            <a:picLocks noChangeAspect="1"/>
          </p:cNvPicPr>
          <p:nvPr/>
        </p:nvPicPr>
        <p:blipFill>
          <a:blip r:embed="rId4"/>
          <a:stretch>
            <a:fillRect/>
          </a:stretch>
        </p:blipFill>
        <p:spPr>
          <a:xfrm>
            <a:off x="9874250" y="-323215"/>
            <a:ext cx="2440940" cy="1827530"/>
          </a:xfrm>
          <a:prstGeom prst="rect">
            <a:avLst/>
          </a:prstGeom>
        </p:spPr>
      </p:pic>
      <p:sp>
        <p:nvSpPr>
          <p:cNvPr id="3" name="文本框 2"/>
          <p:cNvSpPr txBox="1"/>
          <p:nvPr/>
        </p:nvSpPr>
        <p:spPr>
          <a:xfrm>
            <a:off x="509270" y="5925820"/>
            <a:ext cx="4064635" cy="368300"/>
          </a:xfrm>
          <a:prstGeom prst="rect">
            <a:avLst/>
          </a:prstGeom>
          <a:noFill/>
        </p:spPr>
        <p:txBody>
          <a:bodyPr wrap="square" rtlCol="0">
            <a:spAutoFit/>
          </a:bodyPr>
          <a:p>
            <a:endParaRPr lang="zh-CN" alt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君爱医院logo"/>
          <p:cNvPicPr>
            <a:picLocks noChangeAspect="1"/>
          </p:cNvPicPr>
          <p:nvPr/>
        </p:nvPicPr>
        <p:blipFill>
          <a:blip r:embed="rId1"/>
          <a:stretch>
            <a:fillRect/>
          </a:stretch>
        </p:blipFill>
        <p:spPr>
          <a:xfrm>
            <a:off x="9899650" y="-288290"/>
            <a:ext cx="2440940" cy="1827530"/>
          </a:xfrm>
          <a:prstGeom prst="rect">
            <a:avLst/>
          </a:prstGeom>
        </p:spPr>
      </p:pic>
      <p:pic>
        <p:nvPicPr>
          <p:cNvPr id="818" name="picture 818"/>
          <p:cNvPicPr>
            <a:picLocks noChangeAspect="1"/>
          </p:cNvPicPr>
          <p:nvPr/>
        </p:nvPicPr>
        <p:blipFill>
          <a:blip r:embed="rId2"/>
          <a:stretch>
            <a:fillRect/>
          </a:stretch>
        </p:blipFill>
        <p:spPr>
          <a:xfrm rot="21600000">
            <a:off x="482282" y="1539113"/>
            <a:ext cx="5203824" cy="3860165"/>
          </a:xfrm>
          <a:prstGeom prst="rect">
            <a:avLst/>
          </a:prstGeom>
        </p:spPr>
      </p:pic>
      <p:sp>
        <p:nvSpPr>
          <p:cNvPr id="820" name="textbox 820"/>
          <p:cNvSpPr/>
          <p:nvPr/>
        </p:nvSpPr>
        <p:spPr>
          <a:xfrm>
            <a:off x="604107" y="221027"/>
            <a:ext cx="3060700" cy="1082675"/>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90204"/>
              <a:ea typeface="Arial" panose="020B0604020202090204"/>
              <a:cs typeface="Arial" panose="020B0604020202090204"/>
            </a:endParaRPr>
          </a:p>
          <a:p>
            <a:pPr marL="12700" indent="1905" algn="l" rtl="0" eaLnBrk="0">
              <a:lnSpc>
                <a:spcPct val="89000"/>
              </a:lnSpc>
            </a:pPr>
            <a:r>
              <a:rPr sz="3900"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a:t>
            </a:r>
            <a:r>
              <a:rPr sz="3900"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3900" kern="0" spc="5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枕叶</a:t>
            </a:r>
            <a:r>
              <a:rPr sz="3900" kern="0" spc="50" dirty="0">
                <a:solidFill>
                  <a:srgbClr val="00B050">
                    <a:alpha val="100000"/>
                  </a:srgbClr>
                </a:solidFill>
                <a:latin typeface="Microsoft JhengHei" panose="020B0604030504040204" charset="-120"/>
                <a:ea typeface="Microsoft JhengHei" panose="020B0604030504040204" charset="-120"/>
                <a:cs typeface="Microsoft JhengHei" panose="020B0604030504040204" charset="-120"/>
              </a:rPr>
              <a:t>●</a:t>
            </a:r>
            <a:endParaRPr sz="3900" dirty="0">
              <a:latin typeface="Microsoft JhengHei" panose="020B0604030504040204" charset="-120"/>
              <a:ea typeface="Microsoft JhengHei" panose="020B0604030504040204" charset="-120"/>
              <a:cs typeface="Microsoft JhengHei" panose="020B0604030504040204" charset="-120"/>
            </a:endParaRPr>
          </a:p>
        </p:txBody>
      </p:sp>
      <p:grpSp>
        <p:nvGrpSpPr>
          <p:cNvPr id="2" name="group 2"/>
          <p:cNvGrpSpPr/>
          <p:nvPr/>
        </p:nvGrpSpPr>
        <p:grpSpPr>
          <a:xfrm rot="21600000">
            <a:off x="7908480" y="1001077"/>
            <a:ext cx="296926" cy="5049837"/>
            <a:chOff x="0" y="0"/>
            <a:chExt cx="296926" cy="5049837"/>
          </a:xfrm>
        </p:grpSpPr>
        <p:sp>
          <p:nvSpPr>
            <p:cNvPr id="822" name="path 822"/>
            <p:cNvSpPr/>
            <p:nvPr/>
          </p:nvSpPr>
          <p:spPr>
            <a:xfrm>
              <a:off x="149288" y="4762"/>
              <a:ext cx="142875" cy="2160523"/>
            </a:xfrm>
            <a:custGeom>
              <a:avLst/>
              <a:gdLst/>
              <a:ahLst/>
              <a:cxnLst/>
              <a:rect l="0" t="0" r="0" b="0"/>
              <a:pathLst>
                <a:path w="225" h="3402">
                  <a:moveTo>
                    <a:pt x="225" y="3402"/>
                  </a:moveTo>
                  <a:cubicBezTo>
                    <a:pt x="162" y="3402"/>
                    <a:pt x="112" y="3275"/>
                    <a:pt x="112" y="3119"/>
                  </a:cubicBezTo>
                  <a:lnTo>
                    <a:pt x="112" y="1984"/>
                  </a:lnTo>
                  <a:cubicBezTo>
                    <a:pt x="112" y="1828"/>
                    <a:pt x="62" y="1701"/>
                    <a:pt x="0" y="1701"/>
                  </a:cubicBezTo>
                  <a:cubicBezTo>
                    <a:pt x="62" y="1701"/>
                    <a:pt x="112" y="1574"/>
                    <a:pt x="112" y="1417"/>
                  </a:cubicBezTo>
                  <a:lnTo>
                    <a:pt x="112" y="283"/>
                  </a:lnTo>
                  <a:cubicBezTo>
                    <a:pt x="112" y="127"/>
                    <a:pt x="162" y="0"/>
                    <a:pt x="225" y="0"/>
                  </a:cubicBezTo>
                  <a:lnTo>
                    <a:pt x="225" y="3402"/>
                  </a:lnTo>
                  <a:close/>
                </a:path>
              </a:pathLst>
            </a:custGeom>
            <a:solidFill>
              <a:srgbClr val="000000">
                <a:alpha val="100000"/>
              </a:srgbClr>
            </a:solidFill>
            <a:ln w="0" cap="flat">
              <a:noFill/>
              <a:prstDash val="solid"/>
              <a:miter lim="0"/>
            </a:ln>
          </p:spPr>
          <p:txBody>
            <a:bodyPr rtlCol="0"/>
            <a:lstStyle/>
            <a:p>
              <a:pPr algn="ctr"/>
              <a:endParaRPr lang="zh-CN" altLang="en-US"/>
            </a:p>
          </p:txBody>
        </p:sp>
        <p:sp>
          <p:nvSpPr>
            <p:cNvPr id="824" name="path 824"/>
            <p:cNvSpPr/>
            <p:nvPr/>
          </p:nvSpPr>
          <p:spPr>
            <a:xfrm>
              <a:off x="144526" y="0"/>
              <a:ext cx="152400" cy="2170048"/>
            </a:xfrm>
            <a:custGeom>
              <a:avLst/>
              <a:gdLst/>
              <a:ahLst/>
              <a:cxnLst/>
              <a:rect l="0" t="0" r="0" b="0"/>
              <a:pathLst>
                <a:path w="240" h="3417">
                  <a:moveTo>
                    <a:pt x="232" y="3409"/>
                  </a:moveTo>
                  <a:cubicBezTo>
                    <a:pt x="170" y="3409"/>
                    <a:pt x="119" y="3283"/>
                    <a:pt x="119" y="3126"/>
                  </a:cubicBezTo>
                  <a:lnTo>
                    <a:pt x="120" y="1992"/>
                  </a:lnTo>
                  <a:cubicBezTo>
                    <a:pt x="120" y="1835"/>
                    <a:pt x="69" y="1708"/>
                    <a:pt x="7" y="1708"/>
                  </a:cubicBezTo>
                  <a:cubicBezTo>
                    <a:pt x="69" y="1708"/>
                    <a:pt x="120" y="1581"/>
                    <a:pt x="120" y="1425"/>
                  </a:cubicBezTo>
                  <a:lnTo>
                    <a:pt x="120" y="291"/>
                  </a:lnTo>
                  <a:cubicBezTo>
                    <a:pt x="120" y="134"/>
                    <a:pt x="170" y="7"/>
                    <a:pt x="232" y="7"/>
                  </a:cubicBezTo>
                </a:path>
              </a:pathLst>
            </a:custGeom>
            <a:noFill/>
            <a:ln w="9525" cap="flat">
              <a:solidFill>
                <a:srgbClr val="000000"/>
              </a:solidFill>
              <a:prstDash val="solid"/>
              <a:round/>
            </a:ln>
          </p:spPr>
          <p:txBody>
            <a:bodyPr rtlCol="0"/>
            <a:lstStyle/>
            <a:p>
              <a:pPr algn="ctr"/>
              <a:endParaRPr lang="zh-CN" altLang="en-US"/>
            </a:p>
          </p:txBody>
        </p:sp>
        <p:sp>
          <p:nvSpPr>
            <p:cNvPr id="826" name="path 826"/>
            <p:cNvSpPr/>
            <p:nvPr/>
          </p:nvSpPr>
          <p:spPr>
            <a:xfrm>
              <a:off x="4762" y="3317811"/>
              <a:ext cx="143001" cy="1727263"/>
            </a:xfrm>
            <a:custGeom>
              <a:avLst/>
              <a:gdLst/>
              <a:ahLst/>
              <a:cxnLst/>
              <a:rect l="0" t="0" r="0" b="0"/>
              <a:pathLst>
                <a:path w="225" h="2720">
                  <a:moveTo>
                    <a:pt x="225" y="0"/>
                  </a:moveTo>
                  <a:cubicBezTo>
                    <a:pt x="162" y="0"/>
                    <a:pt x="112" y="101"/>
                    <a:pt x="112" y="226"/>
                  </a:cubicBezTo>
                  <a:lnTo>
                    <a:pt x="112" y="1133"/>
                  </a:lnTo>
                  <a:cubicBezTo>
                    <a:pt x="112" y="1258"/>
                    <a:pt x="62" y="1360"/>
                    <a:pt x="0" y="1360"/>
                  </a:cubicBezTo>
                  <a:cubicBezTo>
                    <a:pt x="62" y="1360"/>
                    <a:pt x="112" y="1461"/>
                    <a:pt x="112" y="1586"/>
                  </a:cubicBezTo>
                  <a:lnTo>
                    <a:pt x="112" y="2493"/>
                  </a:lnTo>
                  <a:cubicBezTo>
                    <a:pt x="112" y="2618"/>
                    <a:pt x="162" y="2720"/>
                    <a:pt x="225" y="2720"/>
                  </a:cubicBezTo>
                  <a:lnTo>
                    <a:pt x="225" y="0"/>
                  </a:lnTo>
                  <a:close/>
                </a:path>
              </a:pathLst>
            </a:custGeom>
            <a:solidFill>
              <a:srgbClr val="000000">
                <a:alpha val="100000"/>
              </a:srgbClr>
            </a:solidFill>
            <a:ln w="0" cap="flat">
              <a:noFill/>
              <a:prstDash val="solid"/>
              <a:miter lim="0"/>
            </a:ln>
          </p:spPr>
          <p:txBody>
            <a:bodyPr rtlCol="0"/>
            <a:lstStyle/>
            <a:p>
              <a:pPr algn="ctr"/>
              <a:endParaRPr lang="zh-CN" altLang="en-US"/>
            </a:p>
          </p:txBody>
        </p:sp>
        <p:sp>
          <p:nvSpPr>
            <p:cNvPr id="828" name="path 828"/>
            <p:cNvSpPr/>
            <p:nvPr/>
          </p:nvSpPr>
          <p:spPr>
            <a:xfrm>
              <a:off x="0" y="3313048"/>
              <a:ext cx="152526" cy="1736788"/>
            </a:xfrm>
            <a:custGeom>
              <a:avLst/>
              <a:gdLst/>
              <a:ahLst/>
              <a:cxnLst/>
              <a:rect l="0" t="0" r="0" b="0"/>
              <a:pathLst>
                <a:path w="240" h="2735">
                  <a:moveTo>
                    <a:pt x="232" y="7"/>
                  </a:moveTo>
                  <a:cubicBezTo>
                    <a:pt x="170" y="7"/>
                    <a:pt x="120" y="109"/>
                    <a:pt x="120" y="234"/>
                  </a:cubicBezTo>
                  <a:lnTo>
                    <a:pt x="120" y="1140"/>
                  </a:lnTo>
                  <a:cubicBezTo>
                    <a:pt x="120" y="1266"/>
                    <a:pt x="69" y="1367"/>
                    <a:pt x="7" y="1367"/>
                  </a:cubicBezTo>
                  <a:cubicBezTo>
                    <a:pt x="69" y="1367"/>
                    <a:pt x="120" y="1469"/>
                    <a:pt x="120" y="1594"/>
                  </a:cubicBezTo>
                  <a:lnTo>
                    <a:pt x="120" y="2500"/>
                  </a:lnTo>
                  <a:cubicBezTo>
                    <a:pt x="120" y="2626"/>
                    <a:pt x="170" y="2727"/>
                    <a:pt x="232" y="2727"/>
                  </a:cubicBezTo>
                </a:path>
              </a:pathLst>
            </a:custGeom>
            <a:noFill/>
            <a:ln w="9525" cap="flat">
              <a:solidFill>
                <a:srgbClr val="000000"/>
              </a:solidFill>
              <a:prstDash val="solid"/>
              <a:round/>
            </a:ln>
          </p:spPr>
          <p:txBody>
            <a:bodyPr rtlCol="0"/>
            <a:lstStyle/>
            <a:p>
              <a:pPr algn="ctr"/>
              <a:endParaRPr lang="zh-CN" altLang="en-US"/>
            </a:p>
          </p:txBody>
        </p:sp>
      </p:grpSp>
      <p:pic>
        <p:nvPicPr>
          <p:cNvPr id="830" name="picture 830"/>
          <p:cNvPicPr>
            <a:picLocks noChangeAspect="1"/>
          </p:cNvPicPr>
          <p:nvPr/>
        </p:nvPicPr>
        <p:blipFill>
          <a:blip r:embed="rId3"/>
          <a:stretch>
            <a:fillRect/>
          </a:stretch>
        </p:blipFill>
        <p:spPr>
          <a:xfrm rot="21600000">
            <a:off x="2948" y="6687093"/>
            <a:ext cx="12171144" cy="122838"/>
          </a:xfrm>
          <a:prstGeom prst="rect">
            <a:avLst/>
          </a:prstGeom>
        </p:spPr>
      </p:pic>
      <p:pic>
        <p:nvPicPr>
          <p:cNvPr id="832" name="picture 832"/>
          <p:cNvPicPr>
            <a:picLocks noChangeAspect="1"/>
          </p:cNvPicPr>
          <p:nvPr/>
        </p:nvPicPr>
        <p:blipFill>
          <a:blip r:embed="rId4"/>
          <a:stretch>
            <a:fillRect/>
          </a:stretch>
        </p:blipFill>
        <p:spPr>
          <a:xfrm rot="21600000">
            <a:off x="5897244" y="1726501"/>
            <a:ext cx="2016125" cy="576262"/>
          </a:xfrm>
          <a:prstGeom prst="rect">
            <a:avLst/>
          </a:prstGeom>
        </p:spPr>
      </p:pic>
      <p:graphicFrame>
        <p:nvGraphicFramePr>
          <p:cNvPr id="834" name="table 834"/>
          <p:cNvGraphicFramePr>
            <a:graphicFrameLocks noGrp="1"/>
          </p:cNvGraphicFramePr>
          <p:nvPr/>
        </p:nvGraphicFramePr>
        <p:xfrm>
          <a:off x="5892482" y="1721739"/>
          <a:ext cx="2025650" cy="585470"/>
        </p:xfrm>
        <a:graphic>
          <a:graphicData uri="http://schemas.openxmlformats.org/drawingml/2006/table">
            <a:tbl>
              <a:tblPr/>
              <a:tblGrid>
                <a:gridCol w="2025650"/>
              </a:tblGrid>
              <a:tr h="575945">
                <a:tc>
                  <a:txBody>
                    <a:bodyPr/>
                    <a:lstStyle/>
                    <a:p>
                      <a:pPr algn="l" rtl="0" eaLnBrk="0">
                        <a:lnSpc>
                          <a:spcPct val="106000"/>
                        </a:lnSpc>
                      </a:pPr>
                      <a:endParaRPr sz="900" dirty="0">
                        <a:latin typeface="Arial" panose="020B0604020202090204"/>
                        <a:ea typeface="Arial" panose="020B0604020202090204"/>
                        <a:cs typeface="Arial" panose="020B0604020202090204"/>
                      </a:endParaRPr>
                    </a:p>
                    <a:p>
                      <a:pPr algn="l" rtl="0" eaLnBrk="0">
                        <a:lnSpc>
                          <a:spcPct val="8000"/>
                        </a:lnSpc>
                      </a:pPr>
                      <a:endParaRPr sz="100" dirty="0">
                        <a:latin typeface="Arial" panose="020B0604020202090204"/>
                        <a:ea typeface="Arial" panose="020B0604020202090204"/>
                        <a:cs typeface="Arial" panose="020B0604020202090204"/>
                      </a:endParaRPr>
                    </a:p>
                    <a:p>
                      <a:pPr marL="337820" algn="l" rtl="0" eaLnBrk="0">
                        <a:lnSpc>
                          <a:spcPct val="88000"/>
                        </a:lnSpc>
                      </a:pPr>
                      <a:r>
                        <a:rPr sz="2700" b="1"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视野缺损</a:t>
                      </a:r>
                      <a:endParaRPr sz="2700" dirty="0">
                        <a:latin typeface="Microsoft JhengHei" panose="020B0604030504040204" charset="-120"/>
                        <a:ea typeface="Microsoft JhengHei" panose="020B0604030504040204" charset="-120"/>
                        <a:cs typeface="Microsoft JhengHei" panose="020B0604030504040204" charset="-120"/>
                      </a:endParaRPr>
                    </a:p>
                  </a:txBody>
                  <a:tcPr marL="0" marR="0" marT="0" marB="0" vert="horz">
                    <a:lnL w="9525" cap="flat" cmpd="sng" algn="ctr">
                      <a:solidFill>
                        <a:srgbClr val="5B9BD5"/>
                      </a:solidFill>
                      <a:prstDash val="solid"/>
                      <a:round/>
                      <a:headEnd type="none" w="med" len="med"/>
                      <a:tailEnd type="none" w="med" len="med"/>
                    </a:lnL>
                    <a:lnR w="9525" cap="flat" cmpd="sng" algn="ctr">
                      <a:solidFill>
                        <a:srgbClr val="5B9BD5"/>
                      </a:solidFill>
                      <a:prstDash val="solid"/>
                      <a:round/>
                      <a:headEnd type="none" w="med" len="med"/>
                      <a:tailEnd type="none" w="med" len="med"/>
                    </a:lnR>
                    <a:lnT w="9525" cap="flat" cmpd="sng" algn="ctr">
                      <a:solidFill>
                        <a:srgbClr val="5B9BD5"/>
                      </a:solidFill>
                      <a:prstDash val="solid"/>
                      <a:round/>
                      <a:headEnd type="none" w="med" len="med"/>
                      <a:tailEnd type="none" w="med" len="med"/>
                    </a:lnT>
                    <a:lnB w="9525" cap="flat" cmpd="sng" algn="ctr">
                      <a:solidFill>
                        <a:srgbClr val="5B9BD5"/>
                      </a:solidFill>
                      <a:prstDash val="solid"/>
                      <a:round/>
                      <a:headEnd type="none" w="med" len="med"/>
                      <a:tailEnd type="none" w="med" len="med"/>
                    </a:lnB>
                  </a:tcPr>
                </a:tc>
              </a:tr>
            </a:tbl>
          </a:graphicData>
        </a:graphic>
      </p:graphicFrame>
      <p:pic>
        <p:nvPicPr>
          <p:cNvPr id="836" name="picture 836"/>
          <p:cNvPicPr>
            <a:picLocks noChangeAspect="1"/>
          </p:cNvPicPr>
          <p:nvPr/>
        </p:nvPicPr>
        <p:blipFill>
          <a:blip r:embed="rId5"/>
          <a:stretch>
            <a:fillRect/>
          </a:stretch>
        </p:blipFill>
        <p:spPr>
          <a:xfrm rot="21600000">
            <a:off x="5897244" y="3310826"/>
            <a:ext cx="2016125" cy="576262"/>
          </a:xfrm>
          <a:prstGeom prst="rect">
            <a:avLst/>
          </a:prstGeom>
        </p:spPr>
      </p:pic>
      <p:graphicFrame>
        <p:nvGraphicFramePr>
          <p:cNvPr id="838" name="table 838"/>
          <p:cNvGraphicFramePr>
            <a:graphicFrameLocks noGrp="1"/>
          </p:cNvGraphicFramePr>
          <p:nvPr/>
        </p:nvGraphicFramePr>
        <p:xfrm>
          <a:off x="5892482" y="3306064"/>
          <a:ext cx="2025650" cy="585470"/>
        </p:xfrm>
        <a:graphic>
          <a:graphicData uri="http://schemas.openxmlformats.org/drawingml/2006/table">
            <a:tbl>
              <a:tblPr/>
              <a:tblGrid>
                <a:gridCol w="2025650"/>
              </a:tblGrid>
              <a:tr h="575945">
                <a:tc>
                  <a:txBody>
                    <a:bodyPr/>
                    <a:lstStyle/>
                    <a:p>
                      <a:pPr algn="l" rtl="0" eaLnBrk="0">
                        <a:lnSpc>
                          <a:spcPct val="106000"/>
                        </a:lnSpc>
                      </a:pPr>
                      <a:endParaRPr sz="900" dirty="0">
                        <a:latin typeface="Arial" panose="020B0604020202090204"/>
                        <a:ea typeface="Arial" panose="020B0604020202090204"/>
                        <a:cs typeface="Arial" panose="020B0604020202090204"/>
                      </a:endParaRPr>
                    </a:p>
                    <a:p>
                      <a:pPr marL="507365" algn="l" rtl="0" eaLnBrk="0">
                        <a:lnSpc>
                          <a:spcPct val="88000"/>
                        </a:lnSpc>
                        <a:spcBef>
                          <a:spcPts val="5"/>
                        </a:spcBef>
                      </a:pPr>
                      <a:r>
                        <a:rPr sz="2700" b="1"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皮质盲</a:t>
                      </a:r>
                      <a:endParaRPr sz="2700" dirty="0">
                        <a:latin typeface="Microsoft JhengHei" panose="020B0604030504040204" charset="-120"/>
                        <a:ea typeface="Microsoft JhengHei" panose="020B0604030504040204" charset="-120"/>
                        <a:cs typeface="Microsoft JhengHei" panose="020B0604030504040204" charset="-120"/>
                      </a:endParaRPr>
                    </a:p>
                  </a:txBody>
                  <a:tcPr marL="0" marR="0" marT="0" marB="0" vert="horz">
                    <a:lnL w="9525" cap="flat" cmpd="sng" algn="ctr">
                      <a:solidFill>
                        <a:srgbClr val="5B9BD5"/>
                      </a:solidFill>
                      <a:prstDash val="solid"/>
                      <a:round/>
                      <a:headEnd type="none" w="med" len="med"/>
                      <a:tailEnd type="none" w="med" len="med"/>
                    </a:lnL>
                    <a:lnR w="9525" cap="flat" cmpd="sng" algn="ctr">
                      <a:solidFill>
                        <a:srgbClr val="5B9BD5"/>
                      </a:solidFill>
                      <a:prstDash val="solid"/>
                      <a:round/>
                      <a:headEnd type="none" w="med" len="med"/>
                      <a:tailEnd type="none" w="med" len="med"/>
                    </a:lnR>
                    <a:lnT w="9525" cap="flat" cmpd="sng" algn="ctr">
                      <a:solidFill>
                        <a:srgbClr val="5B9BD5"/>
                      </a:solidFill>
                      <a:prstDash val="solid"/>
                      <a:round/>
                      <a:headEnd type="none" w="med" len="med"/>
                      <a:tailEnd type="none" w="med" len="med"/>
                    </a:lnT>
                    <a:lnB w="9525" cap="flat" cmpd="sng" algn="ctr">
                      <a:solidFill>
                        <a:srgbClr val="5B9BD5"/>
                      </a:solidFill>
                      <a:prstDash val="solid"/>
                      <a:round/>
                      <a:headEnd type="none" w="med" len="med"/>
                      <a:tailEnd type="none" w="med" len="med"/>
                    </a:lnB>
                  </a:tcPr>
                </a:tc>
              </a:tr>
            </a:tbl>
          </a:graphicData>
        </a:graphic>
      </p:graphicFrame>
      <p:pic>
        <p:nvPicPr>
          <p:cNvPr id="840" name="picture 840"/>
          <p:cNvPicPr>
            <a:picLocks noChangeAspect="1"/>
          </p:cNvPicPr>
          <p:nvPr/>
        </p:nvPicPr>
        <p:blipFill>
          <a:blip r:embed="rId6"/>
          <a:stretch>
            <a:fillRect/>
          </a:stretch>
        </p:blipFill>
        <p:spPr>
          <a:xfrm rot="21600000">
            <a:off x="5824220" y="4895151"/>
            <a:ext cx="2016124" cy="576262"/>
          </a:xfrm>
          <a:prstGeom prst="rect">
            <a:avLst/>
          </a:prstGeom>
        </p:spPr>
      </p:pic>
      <p:graphicFrame>
        <p:nvGraphicFramePr>
          <p:cNvPr id="842" name="table 842"/>
          <p:cNvGraphicFramePr>
            <a:graphicFrameLocks noGrp="1"/>
          </p:cNvGraphicFramePr>
          <p:nvPr/>
        </p:nvGraphicFramePr>
        <p:xfrm>
          <a:off x="5819457" y="4890389"/>
          <a:ext cx="2025014" cy="585469"/>
        </p:xfrm>
        <a:graphic>
          <a:graphicData uri="http://schemas.openxmlformats.org/drawingml/2006/table">
            <a:tbl>
              <a:tblPr/>
              <a:tblGrid>
                <a:gridCol w="2025014"/>
              </a:tblGrid>
              <a:tr h="575944">
                <a:tc>
                  <a:txBody>
                    <a:bodyPr/>
                    <a:lstStyle/>
                    <a:p>
                      <a:pPr algn="l" rtl="0" eaLnBrk="0">
                        <a:lnSpc>
                          <a:spcPct val="108000"/>
                        </a:lnSpc>
                      </a:pPr>
                      <a:endParaRPr sz="900" dirty="0">
                        <a:latin typeface="Arial" panose="020B0604020202090204"/>
                        <a:ea typeface="Arial" panose="020B0604020202090204"/>
                        <a:cs typeface="Arial" panose="020B0604020202090204"/>
                      </a:endParaRPr>
                    </a:p>
                    <a:p>
                      <a:pPr marL="164465" algn="l" rtl="0" eaLnBrk="0">
                        <a:lnSpc>
                          <a:spcPct val="88000"/>
                        </a:lnSpc>
                        <a:spcBef>
                          <a:spcPts val="5"/>
                        </a:spcBef>
                      </a:pPr>
                      <a:r>
                        <a:rPr sz="27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视觉失认症</a:t>
                      </a:r>
                      <a:endParaRPr sz="2700" dirty="0">
                        <a:latin typeface="Microsoft JhengHei" panose="020B0604030504040204" charset="-120"/>
                        <a:ea typeface="Microsoft JhengHei" panose="020B0604030504040204" charset="-120"/>
                        <a:cs typeface="Microsoft JhengHei" panose="020B0604030504040204" charset="-120"/>
                      </a:endParaRPr>
                    </a:p>
                  </a:txBody>
                  <a:tcPr marL="0" marR="0" marT="0" marB="0" vert="horz">
                    <a:lnL w="9525" cap="flat" cmpd="sng" algn="ctr">
                      <a:solidFill>
                        <a:srgbClr val="5B9BD5"/>
                      </a:solidFill>
                      <a:prstDash val="solid"/>
                      <a:round/>
                      <a:headEnd type="none" w="med" len="med"/>
                      <a:tailEnd type="none" w="med" len="med"/>
                    </a:lnL>
                    <a:lnR w="9525" cap="flat" cmpd="sng" algn="ctr">
                      <a:solidFill>
                        <a:srgbClr val="5B9BD5"/>
                      </a:solidFill>
                      <a:prstDash val="solid"/>
                      <a:round/>
                      <a:headEnd type="none" w="med" len="med"/>
                      <a:tailEnd type="none" w="med" len="med"/>
                    </a:lnR>
                    <a:lnT w="9525" cap="flat" cmpd="sng" algn="ctr">
                      <a:solidFill>
                        <a:srgbClr val="5B9BD5"/>
                      </a:solidFill>
                      <a:prstDash val="solid"/>
                      <a:round/>
                      <a:headEnd type="none" w="med" len="med"/>
                      <a:tailEnd type="none" w="med" len="med"/>
                    </a:lnT>
                    <a:lnB w="9525" cap="flat" cmpd="sng" algn="ctr">
                      <a:solidFill>
                        <a:srgbClr val="5B9BD5"/>
                      </a:solidFill>
                      <a:prstDash val="solid"/>
                      <a:round/>
                      <a:headEnd type="none" w="med" len="med"/>
                      <a:tailEnd type="none" w="med" len="med"/>
                    </a:lnB>
                  </a:tcPr>
                </a:tc>
              </a:tr>
            </a:tbl>
          </a:graphicData>
        </a:graphic>
      </p:graphicFrame>
      <p:graphicFrame>
        <p:nvGraphicFramePr>
          <p:cNvPr id="844" name="table 844"/>
          <p:cNvGraphicFramePr>
            <a:graphicFrameLocks noGrp="1"/>
          </p:cNvGraphicFramePr>
          <p:nvPr/>
        </p:nvGraphicFramePr>
        <p:xfrm>
          <a:off x="8268906" y="5969952"/>
          <a:ext cx="2312669" cy="441325"/>
        </p:xfrm>
        <a:graphic>
          <a:graphicData uri="http://schemas.openxmlformats.org/drawingml/2006/table">
            <a:tbl>
              <a:tblPr>
                <a:solidFill>
                  <a:srgbClr val="C6D9F1"/>
                </a:solidFill>
              </a:tblPr>
              <a:tblGrid>
                <a:gridCol w="2312669"/>
              </a:tblGrid>
              <a:tr h="431800">
                <a:tc>
                  <a:txBody>
                    <a:bodyPr/>
                    <a:lstStyle/>
                    <a:p>
                      <a:pPr algn="l" rtl="0" eaLnBrk="0">
                        <a:lnSpc>
                          <a:spcPct val="110000"/>
                        </a:lnSpc>
                      </a:pPr>
                      <a:endParaRPr sz="600" dirty="0">
                        <a:latin typeface="Arial" panose="020B0604020202090204"/>
                        <a:ea typeface="Arial" panose="020B0604020202090204"/>
                        <a:cs typeface="Arial" panose="020B0604020202090204"/>
                      </a:endParaRPr>
                    </a:p>
                    <a:p>
                      <a:pPr marL="304165" algn="l" rtl="0" eaLnBrk="0">
                        <a:lnSpc>
                          <a:spcPct val="87000"/>
                        </a:lnSpc>
                        <a:spcBef>
                          <a:spcPts val="5"/>
                        </a:spcBef>
                      </a:pPr>
                      <a:r>
                        <a:rPr sz="2300" b="1" kern="0" spc="-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同时性失认症</a:t>
                      </a:r>
                      <a:endParaRPr sz="2300" dirty="0">
                        <a:latin typeface="Microsoft JhengHei" panose="020B0604030504040204" charset="-120"/>
                        <a:ea typeface="Microsoft JhengHei" panose="020B0604030504040204" charset="-120"/>
                        <a:cs typeface="Microsoft JhengHei" panose="020B0604030504040204" charset="-120"/>
                      </a:endParaRPr>
                    </a:p>
                  </a:txBody>
                  <a:tcPr marL="0" marR="0" marT="0" marB="0" vert="horz">
                    <a:lnL w="9525" cap="flat" cmpd="sng" algn="ctr">
                      <a:solidFill>
                        <a:srgbClr val="A3C4FF"/>
                      </a:solidFill>
                      <a:prstDash val="solid"/>
                      <a:round/>
                      <a:headEnd type="none" w="med" len="med"/>
                      <a:tailEnd type="none" w="med" len="med"/>
                    </a:lnL>
                    <a:lnR w="9525" cap="flat" cmpd="sng" algn="ctr">
                      <a:solidFill>
                        <a:srgbClr val="A3C4FF"/>
                      </a:solidFill>
                      <a:prstDash val="solid"/>
                      <a:round/>
                      <a:headEnd type="none" w="med" len="med"/>
                      <a:tailEnd type="none" w="med" len="med"/>
                    </a:lnR>
                    <a:lnT w="9525" cap="flat" cmpd="sng" algn="ctr">
                      <a:solidFill>
                        <a:srgbClr val="A3C4FF"/>
                      </a:solidFill>
                      <a:prstDash val="solid"/>
                      <a:round/>
                      <a:headEnd type="none" w="med" len="med"/>
                      <a:tailEnd type="none" w="med" len="med"/>
                    </a:lnT>
                    <a:lnB w="9525" cap="flat" cmpd="sng" algn="ctr">
                      <a:solidFill>
                        <a:srgbClr val="A3C4FF"/>
                      </a:solidFill>
                      <a:prstDash val="solid"/>
                      <a:round/>
                      <a:headEnd type="none" w="med" len="med"/>
                      <a:tailEnd type="none" w="med" len="med"/>
                    </a:lnB>
                    <a:solidFill>
                      <a:srgbClr val="C6D9F1"/>
                    </a:solidFill>
                  </a:tcPr>
                </a:tc>
              </a:tr>
            </a:tbl>
          </a:graphicData>
        </a:graphic>
      </p:graphicFrame>
      <p:graphicFrame>
        <p:nvGraphicFramePr>
          <p:cNvPr id="846" name="table 846"/>
          <p:cNvGraphicFramePr>
            <a:graphicFrameLocks noGrp="1"/>
          </p:cNvGraphicFramePr>
          <p:nvPr/>
        </p:nvGraphicFramePr>
        <p:xfrm>
          <a:off x="8268906" y="5465127"/>
          <a:ext cx="2312669" cy="441325"/>
        </p:xfrm>
        <a:graphic>
          <a:graphicData uri="http://schemas.openxmlformats.org/drawingml/2006/table">
            <a:tbl>
              <a:tblPr>
                <a:solidFill>
                  <a:srgbClr val="C6D9F1"/>
                </a:solidFill>
              </a:tblPr>
              <a:tblGrid>
                <a:gridCol w="2312669"/>
              </a:tblGrid>
              <a:tr h="431800">
                <a:tc>
                  <a:txBody>
                    <a:bodyPr/>
                    <a:lstStyle/>
                    <a:p>
                      <a:pPr algn="l" rtl="0" eaLnBrk="0">
                        <a:lnSpc>
                          <a:spcPct val="108000"/>
                        </a:lnSpc>
                      </a:pPr>
                      <a:endParaRPr sz="600" dirty="0">
                        <a:latin typeface="Arial" panose="020B0604020202090204"/>
                        <a:ea typeface="Arial" panose="020B0604020202090204"/>
                        <a:cs typeface="Arial" panose="020B0604020202090204"/>
                      </a:endParaRPr>
                    </a:p>
                    <a:p>
                      <a:pPr marL="442595" algn="l" rtl="0" eaLnBrk="0">
                        <a:lnSpc>
                          <a:spcPct val="87000"/>
                        </a:lnSpc>
                        <a:spcBef>
                          <a:spcPts val="5"/>
                        </a:spcBef>
                      </a:pPr>
                      <a:r>
                        <a:rPr sz="2300" b="1"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失认性失读</a:t>
                      </a:r>
                      <a:endParaRPr sz="2300" dirty="0">
                        <a:latin typeface="Microsoft JhengHei" panose="020B0604030504040204" charset="-120"/>
                        <a:ea typeface="Microsoft JhengHei" panose="020B0604030504040204" charset="-120"/>
                        <a:cs typeface="Microsoft JhengHei" panose="020B0604030504040204" charset="-120"/>
                      </a:endParaRPr>
                    </a:p>
                  </a:txBody>
                  <a:tcPr marL="0" marR="0" marT="0" marB="0" vert="horz">
                    <a:lnL w="9525" cap="flat" cmpd="sng" algn="ctr">
                      <a:solidFill>
                        <a:srgbClr val="A3C4FF"/>
                      </a:solidFill>
                      <a:prstDash val="solid"/>
                      <a:round/>
                      <a:headEnd type="none" w="med" len="med"/>
                      <a:tailEnd type="none" w="med" len="med"/>
                    </a:lnL>
                    <a:lnR w="9525" cap="flat" cmpd="sng" algn="ctr">
                      <a:solidFill>
                        <a:srgbClr val="A3C4FF"/>
                      </a:solidFill>
                      <a:prstDash val="solid"/>
                      <a:round/>
                      <a:headEnd type="none" w="med" len="med"/>
                      <a:tailEnd type="none" w="med" len="med"/>
                    </a:lnR>
                    <a:lnT w="9525" cap="flat" cmpd="sng" algn="ctr">
                      <a:solidFill>
                        <a:srgbClr val="A3C4FF"/>
                      </a:solidFill>
                      <a:prstDash val="solid"/>
                      <a:round/>
                      <a:headEnd type="none" w="med" len="med"/>
                      <a:tailEnd type="none" w="med" len="med"/>
                    </a:lnT>
                    <a:lnB w="9525" cap="flat" cmpd="sng" algn="ctr">
                      <a:solidFill>
                        <a:srgbClr val="A3C4FF"/>
                      </a:solidFill>
                      <a:prstDash val="solid"/>
                      <a:round/>
                      <a:headEnd type="none" w="med" len="med"/>
                      <a:tailEnd type="none" w="med" len="med"/>
                    </a:lnB>
                    <a:solidFill>
                      <a:srgbClr val="C6D9F1"/>
                    </a:solidFill>
                  </a:tcPr>
                </a:tc>
              </a:tr>
            </a:tbl>
          </a:graphicData>
        </a:graphic>
      </p:graphicFrame>
      <p:graphicFrame>
        <p:nvGraphicFramePr>
          <p:cNvPr id="848" name="table 848"/>
          <p:cNvGraphicFramePr>
            <a:graphicFrameLocks noGrp="1"/>
          </p:cNvGraphicFramePr>
          <p:nvPr/>
        </p:nvGraphicFramePr>
        <p:xfrm>
          <a:off x="8268906" y="4457001"/>
          <a:ext cx="2312669" cy="441325"/>
        </p:xfrm>
        <a:graphic>
          <a:graphicData uri="http://schemas.openxmlformats.org/drawingml/2006/table">
            <a:tbl>
              <a:tblPr>
                <a:solidFill>
                  <a:srgbClr val="C6D9F1"/>
                </a:solidFill>
              </a:tblPr>
              <a:tblGrid>
                <a:gridCol w="2312669"/>
              </a:tblGrid>
              <a:tr h="431800">
                <a:tc>
                  <a:txBody>
                    <a:bodyPr/>
                    <a:lstStyle/>
                    <a:p>
                      <a:pPr algn="l" rtl="0" eaLnBrk="0">
                        <a:lnSpc>
                          <a:spcPct val="109000"/>
                        </a:lnSpc>
                      </a:pPr>
                      <a:endParaRPr sz="600" dirty="0">
                        <a:latin typeface="Arial" panose="020B0604020202090204"/>
                        <a:ea typeface="Arial" panose="020B0604020202090204"/>
                        <a:cs typeface="Arial" panose="020B0604020202090204"/>
                      </a:endParaRPr>
                    </a:p>
                    <a:p>
                      <a:pPr marL="443865" algn="l" rtl="0" eaLnBrk="0">
                        <a:lnSpc>
                          <a:spcPct val="87000"/>
                        </a:lnSpc>
                        <a:spcBef>
                          <a:spcPts val="5"/>
                        </a:spcBef>
                      </a:pPr>
                      <a:r>
                        <a:rPr sz="2300" b="1" kern="0" spc="-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面孔失认症</a:t>
                      </a:r>
                      <a:endParaRPr sz="2300" dirty="0">
                        <a:latin typeface="Microsoft JhengHei" panose="020B0604030504040204" charset="-120"/>
                        <a:ea typeface="Microsoft JhengHei" panose="020B0604030504040204" charset="-120"/>
                        <a:cs typeface="Microsoft JhengHei" panose="020B0604030504040204" charset="-120"/>
                      </a:endParaRPr>
                    </a:p>
                  </a:txBody>
                  <a:tcPr marL="0" marR="0" marT="0" marB="0" vert="horz">
                    <a:lnL w="9525" cap="flat" cmpd="sng" algn="ctr">
                      <a:solidFill>
                        <a:srgbClr val="A3C4FF"/>
                      </a:solidFill>
                      <a:prstDash val="solid"/>
                      <a:round/>
                      <a:headEnd type="none" w="med" len="med"/>
                      <a:tailEnd type="none" w="med" len="med"/>
                    </a:lnL>
                    <a:lnR w="9525" cap="flat" cmpd="sng" algn="ctr">
                      <a:solidFill>
                        <a:srgbClr val="A3C4FF"/>
                      </a:solidFill>
                      <a:prstDash val="solid"/>
                      <a:round/>
                      <a:headEnd type="none" w="med" len="med"/>
                      <a:tailEnd type="none" w="med" len="med"/>
                    </a:lnR>
                    <a:lnT w="9525" cap="flat" cmpd="sng" algn="ctr">
                      <a:solidFill>
                        <a:srgbClr val="A3C4FF"/>
                      </a:solidFill>
                      <a:prstDash val="solid"/>
                      <a:round/>
                      <a:headEnd type="none" w="med" len="med"/>
                      <a:tailEnd type="none" w="med" len="med"/>
                    </a:lnT>
                    <a:lnB w="9525" cap="flat" cmpd="sng" algn="ctr">
                      <a:solidFill>
                        <a:srgbClr val="A3C4FF"/>
                      </a:solidFill>
                      <a:prstDash val="solid"/>
                      <a:round/>
                      <a:headEnd type="none" w="med" len="med"/>
                      <a:tailEnd type="none" w="med" len="med"/>
                    </a:lnB>
                    <a:solidFill>
                      <a:srgbClr val="C6D9F1"/>
                    </a:solidFill>
                  </a:tcPr>
                </a:tc>
              </a:tr>
            </a:tbl>
          </a:graphicData>
        </a:graphic>
      </p:graphicFrame>
      <p:graphicFrame>
        <p:nvGraphicFramePr>
          <p:cNvPr id="850" name="table 850"/>
          <p:cNvGraphicFramePr>
            <a:graphicFrameLocks noGrp="1"/>
          </p:cNvGraphicFramePr>
          <p:nvPr/>
        </p:nvGraphicFramePr>
        <p:xfrm>
          <a:off x="8268906" y="3953827"/>
          <a:ext cx="2312669" cy="441325"/>
        </p:xfrm>
        <a:graphic>
          <a:graphicData uri="http://schemas.openxmlformats.org/drawingml/2006/table">
            <a:tbl>
              <a:tblPr>
                <a:solidFill>
                  <a:srgbClr val="C6D9F1"/>
                </a:solidFill>
              </a:tblPr>
              <a:tblGrid>
                <a:gridCol w="2312669"/>
              </a:tblGrid>
              <a:tr h="431800">
                <a:tc>
                  <a:txBody>
                    <a:bodyPr/>
                    <a:lstStyle/>
                    <a:p>
                      <a:pPr algn="l" rtl="0" eaLnBrk="0">
                        <a:lnSpc>
                          <a:spcPct val="106000"/>
                        </a:lnSpc>
                      </a:pPr>
                      <a:endParaRPr sz="600" dirty="0">
                        <a:latin typeface="Arial" panose="020B0604020202090204"/>
                        <a:ea typeface="Arial" panose="020B0604020202090204"/>
                        <a:cs typeface="Arial" panose="020B0604020202090204"/>
                      </a:endParaRPr>
                    </a:p>
                    <a:p>
                      <a:pPr marL="434340" algn="l" rtl="0" eaLnBrk="0">
                        <a:lnSpc>
                          <a:spcPct val="88000"/>
                        </a:lnSpc>
                        <a:spcBef>
                          <a:spcPts val="5"/>
                        </a:spcBef>
                      </a:pPr>
                      <a:r>
                        <a:rPr sz="23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物体失认症</a:t>
                      </a:r>
                      <a:endParaRPr sz="2300" dirty="0">
                        <a:latin typeface="Microsoft JhengHei" panose="020B0604030504040204" charset="-120"/>
                        <a:ea typeface="Microsoft JhengHei" panose="020B0604030504040204" charset="-120"/>
                        <a:cs typeface="Microsoft JhengHei" panose="020B0604030504040204" charset="-120"/>
                      </a:endParaRPr>
                    </a:p>
                  </a:txBody>
                  <a:tcPr marL="0" marR="0" marT="0" marB="0" vert="horz">
                    <a:lnL w="9525" cap="flat" cmpd="sng" algn="ctr">
                      <a:solidFill>
                        <a:srgbClr val="A3C4FF"/>
                      </a:solidFill>
                      <a:prstDash val="solid"/>
                      <a:round/>
                      <a:headEnd type="none" w="med" len="med"/>
                      <a:tailEnd type="none" w="med" len="med"/>
                    </a:lnL>
                    <a:lnR w="9525" cap="flat" cmpd="sng" algn="ctr">
                      <a:solidFill>
                        <a:srgbClr val="A3C4FF"/>
                      </a:solidFill>
                      <a:prstDash val="solid"/>
                      <a:round/>
                      <a:headEnd type="none" w="med" len="med"/>
                      <a:tailEnd type="none" w="med" len="med"/>
                    </a:lnR>
                    <a:lnT w="9525" cap="flat" cmpd="sng" algn="ctr">
                      <a:solidFill>
                        <a:srgbClr val="A3C4FF"/>
                      </a:solidFill>
                      <a:prstDash val="solid"/>
                      <a:round/>
                      <a:headEnd type="none" w="med" len="med"/>
                      <a:tailEnd type="none" w="med" len="med"/>
                    </a:lnT>
                    <a:lnB w="9525" cap="flat" cmpd="sng" algn="ctr">
                      <a:solidFill>
                        <a:srgbClr val="A3C4FF"/>
                      </a:solidFill>
                      <a:prstDash val="solid"/>
                      <a:round/>
                      <a:headEnd type="none" w="med" len="med"/>
                      <a:tailEnd type="none" w="med" len="med"/>
                    </a:lnB>
                    <a:solidFill>
                      <a:srgbClr val="C6D9F1"/>
                    </a:solidFill>
                  </a:tcPr>
                </a:tc>
              </a:tr>
            </a:tbl>
          </a:graphicData>
        </a:graphic>
      </p:graphicFrame>
      <p:graphicFrame>
        <p:nvGraphicFramePr>
          <p:cNvPr id="852" name="table 852"/>
          <p:cNvGraphicFramePr>
            <a:graphicFrameLocks noGrp="1"/>
          </p:cNvGraphicFramePr>
          <p:nvPr/>
        </p:nvGraphicFramePr>
        <p:xfrm>
          <a:off x="8268906" y="4961826"/>
          <a:ext cx="2312669" cy="440689"/>
        </p:xfrm>
        <a:graphic>
          <a:graphicData uri="http://schemas.openxmlformats.org/drawingml/2006/table">
            <a:tbl>
              <a:tblPr>
                <a:solidFill>
                  <a:srgbClr val="C6D9F1"/>
                </a:solidFill>
              </a:tblPr>
              <a:tblGrid>
                <a:gridCol w="2312669"/>
              </a:tblGrid>
              <a:tr h="431164">
                <a:tc>
                  <a:txBody>
                    <a:bodyPr/>
                    <a:lstStyle/>
                    <a:p>
                      <a:pPr algn="l" rtl="0" eaLnBrk="0">
                        <a:lnSpc>
                          <a:spcPct val="107000"/>
                        </a:lnSpc>
                      </a:pPr>
                      <a:endParaRPr sz="600" dirty="0">
                        <a:latin typeface="Arial" panose="020B0604020202090204"/>
                        <a:ea typeface="Arial" panose="020B0604020202090204"/>
                        <a:cs typeface="Arial" panose="020B0604020202090204"/>
                      </a:endParaRPr>
                    </a:p>
                    <a:p>
                      <a:pPr marL="433070" algn="l" rtl="0" eaLnBrk="0">
                        <a:lnSpc>
                          <a:spcPct val="87000"/>
                        </a:lnSpc>
                        <a:spcBef>
                          <a:spcPts val="5"/>
                        </a:spcBef>
                      </a:pPr>
                      <a:r>
                        <a:rPr sz="23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颜色失认症</a:t>
                      </a:r>
                      <a:endParaRPr sz="2300" dirty="0">
                        <a:latin typeface="Microsoft JhengHei" panose="020B0604030504040204" charset="-120"/>
                        <a:ea typeface="Microsoft JhengHei" panose="020B0604030504040204" charset="-120"/>
                        <a:cs typeface="Microsoft JhengHei" panose="020B0604030504040204" charset="-120"/>
                      </a:endParaRPr>
                    </a:p>
                  </a:txBody>
                  <a:tcPr marL="0" marR="0" marT="0" marB="0" vert="horz">
                    <a:lnL w="9525" cap="flat" cmpd="sng" algn="ctr">
                      <a:solidFill>
                        <a:srgbClr val="A3C4FF"/>
                      </a:solidFill>
                      <a:prstDash val="solid"/>
                      <a:round/>
                      <a:headEnd type="none" w="med" len="med"/>
                      <a:tailEnd type="none" w="med" len="med"/>
                    </a:lnL>
                    <a:lnR w="9525" cap="flat" cmpd="sng" algn="ctr">
                      <a:solidFill>
                        <a:srgbClr val="A3C4FF"/>
                      </a:solidFill>
                      <a:prstDash val="solid"/>
                      <a:round/>
                      <a:headEnd type="none" w="med" len="med"/>
                      <a:tailEnd type="none" w="med" len="med"/>
                    </a:lnR>
                    <a:lnT w="9525" cap="flat" cmpd="sng" algn="ctr">
                      <a:solidFill>
                        <a:srgbClr val="A3C4FF"/>
                      </a:solidFill>
                      <a:prstDash val="solid"/>
                      <a:round/>
                      <a:headEnd type="none" w="med" len="med"/>
                      <a:tailEnd type="none" w="med" len="med"/>
                    </a:lnT>
                    <a:lnB w="9525" cap="flat" cmpd="sng" algn="ctr">
                      <a:solidFill>
                        <a:srgbClr val="A3C4FF"/>
                      </a:solidFill>
                      <a:prstDash val="solid"/>
                      <a:round/>
                      <a:headEnd type="none" w="med" len="med"/>
                      <a:tailEnd type="none" w="med" len="med"/>
                    </a:lnB>
                    <a:solidFill>
                      <a:srgbClr val="C6D9F1"/>
                    </a:solidFill>
                  </a:tcPr>
                </a:tc>
              </a:tr>
            </a:tbl>
          </a:graphicData>
        </a:graphic>
      </p:graphicFrame>
      <p:graphicFrame>
        <p:nvGraphicFramePr>
          <p:cNvPr id="854" name="table 854"/>
          <p:cNvGraphicFramePr>
            <a:graphicFrameLocks noGrp="1"/>
          </p:cNvGraphicFramePr>
          <p:nvPr/>
        </p:nvGraphicFramePr>
        <p:xfrm>
          <a:off x="8340407" y="856551"/>
          <a:ext cx="2312669" cy="441325"/>
        </p:xfrm>
        <a:graphic>
          <a:graphicData uri="http://schemas.openxmlformats.org/drawingml/2006/table">
            <a:tbl>
              <a:tblPr>
                <a:solidFill>
                  <a:srgbClr val="C6D9F1"/>
                </a:solidFill>
              </a:tblPr>
              <a:tblGrid>
                <a:gridCol w="2312669"/>
              </a:tblGrid>
              <a:tr h="431800">
                <a:tc>
                  <a:txBody>
                    <a:bodyPr/>
                    <a:lstStyle/>
                    <a:p>
                      <a:pPr algn="l" rtl="0" eaLnBrk="0">
                        <a:lnSpc>
                          <a:spcPct val="106000"/>
                        </a:lnSpc>
                      </a:pPr>
                      <a:endParaRPr sz="600" dirty="0">
                        <a:latin typeface="Arial" panose="020B0604020202090204"/>
                        <a:ea typeface="Arial" panose="020B0604020202090204"/>
                        <a:cs typeface="Arial" panose="020B0604020202090204"/>
                      </a:endParaRPr>
                    </a:p>
                    <a:p>
                      <a:pPr marL="726440" algn="l" rtl="0" eaLnBrk="0">
                        <a:lnSpc>
                          <a:spcPct val="87000"/>
                        </a:lnSpc>
                        <a:spcBef>
                          <a:spcPts val="5"/>
                        </a:spcBef>
                      </a:pPr>
                      <a:r>
                        <a:rPr sz="2300" b="1"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视神经</a:t>
                      </a:r>
                      <a:endParaRPr sz="2300" dirty="0">
                        <a:latin typeface="Microsoft JhengHei" panose="020B0604030504040204" charset="-120"/>
                        <a:ea typeface="Microsoft JhengHei" panose="020B0604030504040204" charset="-120"/>
                        <a:cs typeface="Microsoft JhengHei" panose="020B0604030504040204" charset="-120"/>
                      </a:endParaRPr>
                    </a:p>
                  </a:txBody>
                  <a:tcPr marL="0" marR="0" marT="0" marB="0" vert="horz">
                    <a:lnL w="9525" cap="flat" cmpd="sng" algn="ctr">
                      <a:solidFill>
                        <a:srgbClr val="A3C4FF"/>
                      </a:solidFill>
                      <a:prstDash val="solid"/>
                      <a:round/>
                      <a:headEnd type="none" w="med" len="med"/>
                      <a:tailEnd type="none" w="med" len="med"/>
                    </a:lnL>
                    <a:lnR w="9525" cap="flat" cmpd="sng" algn="ctr">
                      <a:solidFill>
                        <a:srgbClr val="A3C4FF"/>
                      </a:solidFill>
                      <a:prstDash val="solid"/>
                      <a:round/>
                      <a:headEnd type="none" w="med" len="med"/>
                      <a:tailEnd type="none" w="med" len="med"/>
                    </a:lnR>
                    <a:lnT w="9525" cap="flat" cmpd="sng" algn="ctr">
                      <a:solidFill>
                        <a:srgbClr val="A3C4FF"/>
                      </a:solidFill>
                      <a:prstDash val="solid"/>
                      <a:round/>
                      <a:headEnd type="none" w="med" len="med"/>
                      <a:tailEnd type="none" w="med" len="med"/>
                    </a:lnT>
                    <a:lnB w="9525" cap="flat" cmpd="sng" algn="ctr">
                      <a:solidFill>
                        <a:srgbClr val="A3C4FF"/>
                      </a:solidFill>
                      <a:prstDash val="solid"/>
                      <a:round/>
                      <a:headEnd type="none" w="med" len="med"/>
                      <a:tailEnd type="none" w="med" len="med"/>
                    </a:lnB>
                    <a:solidFill>
                      <a:srgbClr val="C6D9F1"/>
                    </a:solidFill>
                  </a:tcPr>
                </a:tc>
              </a:tr>
            </a:tbl>
          </a:graphicData>
        </a:graphic>
      </p:graphicFrame>
      <p:graphicFrame>
        <p:nvGraphicFramePr>
          <p:cNvPr id="856" name="table 856"/>
          <p:cNvGraphicFramePr>
            <a:graphicFrameLocks noGrp="1"/>
          </p:cNvGraphicFramePr>
          <p:nvPr/>
        </p:nvGraphicFramePr>
        <p:xfrm>
          <a:off x="8340407" y="1361376"/>
          <a:ext cx="2312669" cy="441325"/>
        </p:xfrm>
        <a:graphic>
          <a:graphicData uri="http://schemas.openxmlformats.org/drawingml/2006/table">
            <a:tbl>
              <a:tblPr>
                <a:solidFill>
                  <a:srgbClr val="C6D9F1"/>
                </a:solidFill>
              </a:tblPr>
              <a:tblGrid>
                <a:gridCol w="2312669"/>
              </a:tblGrid>
              <a:tr h="431800">
                <a:tc>
                  <a:txBody>
                    <a:bodyPr/>
                    <a:lstStyle/>
                    <a:p>
                      <a:pPr algn="l" rtl="0" eaLnBrk="0">
                        <a:lnSpc>
                          <a:spcPct val="106000"/>
                        </a:lnSpc>
                      </a:pPr>
                      <a:endParaRPr sz="600" dirty="0">
                        <a:latin typeface="Arial" panose="020B0604020202090204"/>
                        <a:ea typeface="Arial" panose="020B0604020202090204"/>
                        <a:cs typeface="Arial" panose="020B0604020202090204"/>
                      </a:endParaRPr>
                    </a:p>
                    <a:p>
                      <a:pPr marL="287020" algn="l" rtl="0" eaLnBrk="0">
                        <a:lnSpc>
                          <a:spcPct val="88000"/>
                        </a:lnSpc>
                        <a:spcBef>
                          <a:spcPts val="5"/>
                        </a:spcBef>
                      </a:pPr>
                      <a:r>
                        <a:rPr sz="23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视神经交叉处</a:t>
                      </a:r>
                      <a:endParaRPr sz="2300" dirty="0">
                        <a:latin typeface="Microsoft JhengHei" panose="020B0604030504040204" charset="-120"/>
                        <a:ea typeface="Microsoft JhengHei" panose="020B0604030504040204" charset="-120"/>
                        <a:cs typeface="Microsoft JhengHei" panose="020B0604030504040204" charset="-120"/>
                      </a:endParaRPr>
                    </a:p>
                  </a:txBody>
                  <a:tcPr marL="0" marR="0" marT="0" marB="0" vert="horz">
                    <a:lnL w="9525" cap="flat" cmpd="sng" algn="ctr">
                      <a:solidFill>
                        <a:srgbClr val="A3C4FF"/>
                      </a:solidFill>
                      <a:prstDash val="solid"/>
                      <a:round/>
                      <a:headEnd type="none" w="med" len="med"/>
                      <a:tailEnd type="none" w="med" len="med"/>
                    </a:lnL>
                    <a:lnR w="9525" cap="flat" cmpd="sng" algn="ctr">
                      <a:solidFill>
                        <a:srgbClr val="A3C4FF"/>
                      </a:solidFill>
                      <a:prstDash val="solid"/>
                      <a:round/>
                      <a:headEnd type="none" w="med" len="med"/>
                      <a:tailEnd type="none" w="med" len="med"/>
                    </a:lnR>
                    <a:lnT w="9525" cap="flat" cmpd="sng" algn="ctr">
                      <a:solidFill>
                        <a:srgbClr val="A3C4FF"/>
                      </a:solidFill>
                      <a:prstDash val="solid"/>
                      <a:round/>
                      <a:headEnd type="none" w="med" len="med"/>
                      <a:tailEnd type="none" w="med" len="med"/>
                    </a:lnT>
                    <a:lnB w="9525" cap="flat" cmpd="sng" algn="ctr">
                      <a:solidFill>
                        <a:srgbClr val="A3C4FF"/>
                      </a:solidFill>
                      <a:prstDash val="solid"/>
                      <a:round/>
                      <a:headEnd type="none" w="med" len="med"/>
                      <a:tailEnd type="none" w="med" len="med"/>
                    </a:lnB>
                    <a:solidFill>
                      <a:srgbClr val="C6D9F1"/>
                    </a:solidFill>
                  </a:tcPr>
                </a:tc>
              </a:tr>
            </a:tbl>
          </a:graphicData>
        </a:graphic>
      </p:graphicFrame>
      <p:graphicFrame>
        <p:nvGraphicFramePr>
          <p:cNvPr id="858" name="table 858"/>
          <p:cNvGraphicFramePr>
            <a:graphicFrameLocks noGrp="1"/>
          </p:cNvGraphicFramePr>
          <p:nvPr/>
        </p:nvGraphicFramePr>
        <p:xfrm>
          <a:off x="8340407" y="1864677"/>
          <a:ext cx="2312669" cy="441325"/>
        </p:xfrm>
        <a:graphic>
          <a:graphicData uri="http://schemas.openxmlformats.org/drawingml/2006/table">
            <a:tbl>
              <a:tblPr>
                <a:solidFill>
                  <a:srgbClr val="C6D9F1"/>
                </a:solidFill>
              </a:tblPr>
              <a:tblGrid>
                <a:gridCol w="2312669"/>
              </a:tblGrid>
              <a:tr h="431800">
                <a:tc>
                  <a:txBody>
                    <a:bodyPr/>
                    <a:lstStyle/>
                    <a:p>
                      <a:pPr algn="l" rtl="0" eaLnBrk="0">
                        <a:lnSpc>
                          <a:spcPct val="106000"/>
                        </a:lnSpc>
                      </a:pPr>
                      <a:endParaRPr sz="600" dirty="0">
                        <a:latin typeface="Arial" panose="020B0604020202090204"/>
                        <a:ea typeface="Arial" panose="020B0604020202090204"/>
                        <a:cs typeface="Arial" panose="020B0604020202090204"/>
                      </a:endParaRPr>
                    </a:p>
                    <a:p>
                      <a:pPr marL="876935" algn="l" rtl="0" eaLnBrk="0">
                        <a:lnSpc>
                          <a:spcPct val="88000"/>
                        </a:lnSpc>
                        <a:spcBef>
                          <a:spcPts val="5"/>
                        </a:spcBef>
                      </a:pPr>
                      <a:r>
                        <a:rPr sz="2300" b="1" kern="0" spc="-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视束</a:t>
                      </a:r>
                      <a:endParaRPr sz="2300" dirty="0">
                        <a:latin typeface="Microsoft JhengHei" panose="020B0604030504040204" charset="-120"/>
                        <a:ea typeface="Microsoft JhengHei" panose="020B0604030504040204" charset="-120"/>
                        <a:cs typeface="Microsoft JhengHei" panose="020B0604030504040204" charset="-120"/>
                      </a:endParaRPr>
                    </a:p>
                  </a:txBody>
                  <a:tcPr marL="0" marR="0" marT="0" marB="0" vert="horz">
                    <a:lnL w="9525" cap="flat" cmpd="sng" algn="ctr">
                      <a:solidFill>
                        <a:srgbClr val="A3C4FF"/>
                      </a:solidFill>
                      <a:prstDash val="solid"/>
                      <a:round/>
                      <a:headEnd type="none" w="med" len="med"/>
                      <a:tailEnd type="none" w="med" len="med"/>
                    </a:lnL>
                    <a:lnR w="9525" cap="flat" cmpd="sng" algn="ctr">
                      <a:solidFill>
                        <a:srgbClr val="A3C4FF"/>
                      </a:solidFill>
                      <a:prstDash val="solid"/>
                      <a:round/>
                      <a:headEnd type="none" w="med" len="med"/>
                      <a:tailEnd type="none" w="med" len="med"/>
                    </a:lnR>
                    <a:lnT w="9525" cap="flat" cmpd="sng" algn="ctr">
                      <a:solidFill>
                        <a:srgbClr val="A3C4FF"/>
                      </a:solidFill>
                      <a:prstDash val="solid"/>
                      <a:round/>
                      <a:headEnd type="none" w="med" len="med"/>
                      <a:tailEnd type="none" w="med" len="med"/>
                    </a:lnT>
                    <a:lnB w="9525" cap="flat" cmpd="sng" algn="ctr">
                      <a:solidFill>
                        <a:srgbClr val="A3C4FF"/>
                      </a:solidFill>
                      <a:prstDash val="solid"/>
                      <a:round/>
                      <a:headEnd type="none" w="med" len="med"/>
                      <a:tailEnd type="none" w="med" len="med"/>
                    </a:lnB>
                    <a:solidFill>
                      <a:srgbClr val="C6D9F1"/>
                    </a:solidFill>
                  </a:tcPr>
                </a:tc>
              </a:tr>
            </a:tbl>
          </a:graphicData>
        </a:graphic>
      </p:graphicFrame>
      <p:graphicFrame>
        <p:nvGraphicFramePr>
          <p:cNvPr id="860" name="table 860"/>
          <p:cNvGraphicFramePr>
            <a:graphicFrameLocks noGrp="1"/>
          </p:cNvGraphicFramePr>
          <p:nvPr/>
        </p:nvGraphicFramePr>
        <p:xfrm>
          <a:off x="8340407" y="2369502"/>
          <a:ext cx="2312669" cy="441325"/>
        </p:xfrm>
        <a:graphic>
          <a:graphicData uri="http://schemas.openxmlformats.org/drawingml/2006/table">
            <a:tbl>
              <a:tblPr>
                <a:solidFill>
                  <a:srgbClr val="C6D9F1"/>
                </a:solidFill>
              </a:tblPr>
              <a:tblGrid>
                <a:gridCol w="2312669"/>
              </a:tblGrid>
              <a:tr h="431800">
                <a:tc>
                  <a:txBody>
                    <a:bodyPr/>
                    <a:lstStyle/>
                    <a:p>
                      <a:pPr algn="l" rtl="0" eaLnBrk="0">
                        <a:lnSpc>
                          <a:spcPct val="107000"/>
                        </a:lnSpc>
                      </a:pPr>
                      <a:endParaRPr sz="600" dirty="0">
                        <a:latin typeface="Arial" panose="020B0604020202090204"/>
                        <a:ea typeface="Arial" panose="020B0604020202090204"/>
                        <a:cs typeface="Arial" panose="020B0604020202090204"/>
                      </a:endParaRPr>
                    </a:p>
                    <a:p>
                      <a:pPr marL="726440" algn="l" rtl="0" eaLnBrk="0">
                        <a:lnSpc>
                          <a:spcPct val="87000"/>
                        </a:lnSpc>
                        <a:spcBef>
                          <a:spcPts val="5"/>
                        </a:spcBef>
                      </a:pPr>
                      <a:r>
                        <a:rPr sz="2300" b="1"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视放射</a:t>
                      </a:r>
                      <a:endParaRPr sz="2300" dirty="0">
                        <a:latin typeface="Microsoft JhengHei" panose="020B0604030504040204" charset="-120"/>
                        <a:ea typeface="Microsoft JhengHei" panose="020B0604030504040204" charset="-120"/>
                        <a:cs typeface="Microsoft JhengHei" panose="020B0604030504040204" charset="-120"/>
                      </a:endParaRPr>
                    </a:p>
                  </a:txBody>
                  <a:tcPr marL="0" marR="0" marT="0" marB="0" vert="horz">
                    <a:lnL w="9525" cap="flat" cmpd="sng" algn="ctr">
                      <a:solidFill>
                        <a:srgbClr val="A3C4FF"/>
                      </a:solidFill>
                      <a:prstDash val="solid"/>
                      <a:round/>
                      <a:headEnd type="none" w="med" len="med"/>
                      <a:tailEnd type="none" w="med" len="med"/>
                    </a:lnL>
                    <a:lnR w="9525" cap="flat" cmpd="sng" algn="ctr">
                      <a:solidFill>
                        <a:srgbClr val="A3C4FF"/>
                      </a:solidFill>
                      <a:prstDash val="solid"/>
                      <a:round/>
                      <a:headEnd type="none" w="med" len="med"/>
                      <a:tailEnd type="none" w="med" len="med"/>
                    </a:lnR>
                    <a:lnT w="9525" cap="flat" cmpd="sng" algn="ctr">
                      <a:solidFill>
                        <a:srgbClr val="A3C4FF"/>
                      </a:solidFill>
                      <a:prstDash val="solid"/>
                      <a:round/>
                      <a:headEnd type="none" w="med" len="med"/>
                      <a:tailEnd type="none" w="med" len="med"/>
                    </a:lnT>
                    <a:lnB w="9525" cap="flat" cmpd="sng" algn="ctr">
                      <a:solidFill>
                        <a:srgbClr val="A3C4FF"/>
                      </a:solidFill>
                      <a:prstDash val="solid"/>
                      <a:round/>
                      <a:headEnd type="none" w="med" len="med"/>
                      <a:tailEnd type="none" w="med" len="med"/>
                    </a:lnB>
                    <a:solidFill>
                      <a:srgbClr val="C6D9F1"/>
                    </a:solidFill>
                  </a:tcPr>
                </a:tc>
              </a:tr>
            </a:tbl>
          </a:graphicData>
        </a:graphic>
      </p:graphicFrame>
      <p:graphicFrame>
        <p:nvGraphicFramePr>
          <p:cNvPr id="862" name="table 862"/>
          <p:cNvGraphicFramePr>
            <a:graphicFrameLocks noGrp="1"/>
          </p:cNvGraphicFramePr>
          <p:nvPr/>
        </p:nvGraphicFramePr>
        <p:xfrm>
          <a:off x="8340407" y="2872676"/>
          <a:ext cx="2312669" cy="441325"/>
        </p:xfrm>
        <a:graphic>
          <a:graphicData uri="http://schemas.openxmlformats.org/drawingml/2006/table">
            <a:tbl>
              <a:tblPr>
                <a:solidFill>
                  <a:srgbClr val="C6D9F1"/>
                </a:solidFill>
              </a:tblPr>
              <a:tblGrid>
                <a:gridCol w="2312669"/>
              </a:tblGrid>
              <a:tr h="431800">
                <a:tc>
                  <a:txBody>
                    <a:bodyPr/>
                    <a:lstStyle/>
                    <a:p>
                      <a:pPr algn="l" rtl="0" eaLnBrk="0">
                        <a:lnSpc>
                          <a:spcPct val="105000"/>
                        </a:lnSpc>
                      </a:pPr>
                      <a:endParaRPr sz="600" dirty="0">
                        <a:latin typeface="Arial" panose="020B0604020202090204"/>
                        <a:ea typeface="Arial" panose="020B0604020202090204"/>
                        <a:cs typeface="Arial" panose="020B0604020202090204"/>
                      </a:endParaRPr>
                    </a:p>
                    <a:p>
                      <a:pPr marL="876935" algn="l" rtl="0" eaLnBrk="0">
                        <a:lnSpc>
                          <a:spcPct val="86000"/>
                        </a:lnSpc>
                        <a:spcBef>
                          <a:spcPts val="5"/>
                        </a:spcBef>
                      </a:pPr>
                      <a:r>
                        <a:rPr sz="2300" b="1" kern="0" spc="-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枕叶</a:t>
                      </a:r>
                      <a:endParaRPr sz="2300" dirty="0">
                        <a:latin typeface="Microsoft JhengHei" panose="020B0604030504040204" charset="-120"/>
                        <a:ea typeface="Microsoft JhengHei" panose="020B0604030504040204" charset="-120"/>
                        <a:cs typeface="Microsoft JhengHei" panose="020B0604030504040204" charset="-120"/>
                      </a:endParaRPr>
                    </a:p>
                  </a:txBody>
                  <a:tcPr marL="0" marR="0" marT="0" marB="0" vert="horz">
                    <a:lnL w="9525" cap="flat" cmpd="sng" algn="ctr">
                      <a:solidFill>
                        <a:srgbClr val="A3C4FF"/>
                      </a:solidFill>
                      <a:prstDash val="solid"/>
                      <a:round/>
                      <a:headEnd type="none" w="med" len="med"/>
                      <a:tailEnd type="none" w="med" len="med"/>
                    </a:lnL>
                    <a:lnR w="9525" cap="flat" cmpd="sng" algn="ctr">
                      <a:solidFill>
                        <a:srgbClr val="A3C4FF"/>
                      </a:solidFill>
                      <a:prstDash val="solid"/>
                      <a:round/>
                      <a:headEnd type="none" w="med" len="med"/>
                      <a:tailEnd type="none" w="med" len="med"/>
                    </a:lnR>
                    <a:lnT w="9525" cap="flat" cmpd="sng" algn="ctr">
                      <a:solidFill>
                        <a:srgbClr val="A3C4FF"/>
                      </a:solidFill>
                      <a:prstDash val="solid"/>
                      <a:round/>
                      <a:headEnd type="none" w="med" len="med"/>
                      <a:tailEnd type="none" w="med" len="med"/>
                    </a:lnT>
                    <a:lnB w="9525" cap="flat" cmpd="sng" algn="ctr">
                      <a:solidFill>
                        <a:srgbClr val="A3C4FF"/>
                      </a:solidFill>
                      <a:prstDash val="solid"/>
                      <a:round/>
                      <a:headEnd type="none" w="med" len="med"/>
                      <a:tailEnd type="none" w="med" len="med"/>
                    </a:lnB>
                    <a:solidFill>
                      <a:srgbClr val="C6D9F1"/>
                    </a:solidFill>
                  </a:tcPr>
                </a:tc>
              </a:tr>
            </a:tbl>
          </a:graphicData>
        </a:graphic>
      </p:graphicFrame>
      <p:sp>
        <p:nvSpPr>
          <p:cNvPr id="3" name="文本框 2"/>
          <p:cNvSpPr txBox="1"/>
          <p:nvPr/>
        </p:nvSpPr>
        <p:spPr>
          <a:xfrm>
            <a:off x="194945" y="6158865"/>
            <a:ext cx="6299200" cy="398780"/>
          </a:xfrm>
          <a:prstGeom prst="rect">
            <a:avLst/>
          </a:prstGeom>
          <a:noFill/>
        </p:spPr>
        <p:txBody>
          <a:bodyPr wrap="square" rtlCol="0">
            <a:spAutoFit/>
          </a:bodyPr>
          <a:p>
            <a:r>
              <a:rPr lang="zh-CN" altLang="en-US" sz="1000"/>
              <a:t>资料来源：李炫隆</a:t>
            </a:r>
            <a:r>
              <a:rPr lang="en-US" altLang="zh-CN" sz="1000"/>
              <a:t>, </a:t>
            </a:r>
            <a:r>
              <a:rPr lang="zh-CN" altLang="en-US" sz="1000"/>
              <a:t>陈希赟</a:t>
            </a:r>
            <a:r>
              <a:rPr lang="en-US" altLang="zh-CN" sz="1000"/>
              <a:t>, </a:t>
            </a:r>
            <a:r>
              <a:rPr lang="zh-CN" altLang="en-US" sz="1000"/>
              <a:t>魏世辉</a:t>
            </a:r>
            <a:r>
              <a:rPr lang="en-US" altLang="zh-CN" sz="1000"/>
              <a:t>, &amp; </a:t>
            </a:r>
            <a:r>
              <a:rPr lang="zh-CN" altLang="en-US" sz="1000"/>
              <a:t>周欢粉</a:t>
            </a:r>
            <a:r>
              <a:rPr lang="en-US" altLang="zh-CN" sz="1000"/>
              <a:t>. (2023). </a:t>
            </a:r>
            <a:r>
              <a:rPr lang="zh-CN" altLang="en-US" sz="1000"/>
              <a:t>枕极脑梗死病变导致不典型视野缺损一例</a:t>
            </a:r>
            <a:r>
              <a:rPr lang="en-US" altLang="zh-CN" sz="1000"/>
              <a:t>.</a:t>
            </a:r>
            <a:r>
              <a:rPr lang="en-US" altLang="zh-CN" sz="1000" i="1"/>
              <a:t> </a:t>
            </a:r>
            <a:r>
              <a:rPr lang="zh-CN" altLang="en-US" sz="1000" i="1"/>
              <a:t>中国眼耳鼻喉科杂志</a:t>
            </a:r>
            <a:r>
              <a:rPr lang="en-US" altLang="zh-CN" sz="1000"/>
              <a:t>, *23*(3). https://dx.doi.org/10.12419/j.issn.1000-4432.2023.03.13</a:t>
            </a:r>
            <a:endParaRPr lang="en-US" altLang="zh-CN" sz="100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64" name="table 864"/>
          <p:cNvGraphicFramePr>
            <a:graphicFrameLocks noGrp="1"/>
          </p:cNvGraphicFramePr>
          <p:nvPr/>
        </p:nvGraphicFramePr>
        <p:xfrm>
          <a:off x="2709227" y="1768919"/>
          <a:ext cx="1729105" cy="315595"/>
        </p:xfrm>
        <a:graphic>
          <a:graphicData uri="http://schemas.openxmlformats.org/drawingml/2006/table">
            <a:tbl>
              <a:tblPr>
                <a:solidFill>
                  <a:srgbClr val="C6D9F1"/>
                </a:solidFill>
              </a:tblPr>
              <a:tblGrid>
                <a:gridCol w="1729105"/>
              </a:tblGrid>
              <a:tr h="306070">
                <a:tc>
                  <a:txBody>
                    <a:bodyPr/>
                    <a:lstStyle/>
                    <a:p>
                      <a:pPr algn="l" rtl="0" eaLnBrk="0">
                        <a:lnSpc>
                          <a:spcPct val="103000"/>
                        </a:lnSpc>
                      </a:pPr>
                      <a:endParaRPr sz="300" dirty="0">
                        <a:latin typeface="Arial" panose="020B0604020202090204"/>
                        <a:ea typeface="Arial" panose="020B0604020202090204"/>
                        <a:cs typeface="Arial" panose="020B0604020202090204"/>
                      </a:endParaRPr>
                    </a:p>
                    <a:p>
                      <a:pPr marL="488950" algn="l" rtl="0" eaLnBrk="0">
                        <a:lnSpc>
                          <a:spcPct val="86000"/>
                        </a:lnSpc>
                      </a:pPr>
                      <a:r>
                        <a:rPr sz="20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视神经</a:t>
                      </a:r>
                      <a:endParaRPr sz="2000" dirty="0">
                        <a:latin typeface="Microsoft JhengHei" panose="020B0604030504040204" charset="-120"/>
                        <a:ea typeface="Microsoft JhengHei" panose="020B0604030504040204" charset="-120"/>
                        <a:cs typeface="Microsoft JhengHei" panose="020B0604030504040204" charset="-120"/>
                      </a:endParaRPr>
                    </a:p>
                  </a:txBody>
                  <a:tcPr marL="0" marR="0" marT="0" marB="0" vert="horz">
                    <a:lnL w="9525" cap="flat" cmpd="sng" algn="ctr">
                      <a:solidFill>
                        <a:srgbClr val="A3C4FF"/>
                      </a:solidFill>
                      <a:prstDash val="solid"/>
                      <a:round/>
                      <a:headEnd type="none" w="med" len="med"/>
                      <a:tailEnd type="none" w="med" len="med"/>
                    </a:lnL>
                    <a:lnR w="9525" cap="flat" cmpd="sng" algn="ctr">
                      <a:solidFill>
                        <a:srgbClr val="A3C4FF"/>
                      </a:solidFill>
                      <a:prstDash val="solid"/>
                      <a:round/>
                      <a:headEnd type="none" w="med" len="med"/>
                      <a:tailEnd type="none" w="med" len="med"/>
                    </a:lnR>
                    <a:lnT w="9525" cap="flat" cmpd="sng" algn="ctr">
                      <a:solidFill>
                        <a:srgbClr val="A3C4FF"/>
                      </a:solidFill>
                      <a:prstDash val="solid"/>
                      <a:round/>
                      <a:headEnd type="none" w="med" len="med"/>
                      <a:tailEnd type="none" w="med" len="med"/>
                    </a:lnT>
                    <a:lnB w="9525" cap="flat" cmpd="sng" algn="ctr">
                      <a:solidFill>
                        <a:srgbClr val="A3C4FF"/>
                      </a:solidFill>
                      <a:prstDash val="solid"/>
                      <a:round/>
                      <a:headEnd type="none" w="med" len="med"/>
                      <a:tailEnd type="none" w="med" len="med"/>
                    </a:lnB>
                    <a:solidFill>
                      <a:srgbClr val="C6D9F1"/>
                    </a:solidFill>
                  </a:tcPr>
                </a:tc>
              </a:tr>
            </a:tbl>
          </a:graphicData>
        </a:graphic>
      </p:graphicFrame>
      <p:sp>
        <p:nvSpPr>
          <p:cNvPr id="866" name="rect 866"/>
          <p:cNvSpPr/>
          <p:nvPr/>
        </p:nvSpPr>
        <p:spPr>
          <a:xfrm>
            <a:off x="2713989" y="2131567"/>
            <a:ext cx="1719706" cy="306070"/>
          </a:xfrm>
          <a:prstGeom prst="rect">
            <a:avLst/>
          </a:prstGeom>
          <a:solidFill>
            <a:srgbClr val="C6D9F1">
              <a:alpha val="100000"/>
            </a:srgbClr>
          </a:solidFill>
          <a:ln w="0" cap="flat">
            <a:noFill/>
            <a:prstDash val="solid"/>
            <a:miter lim="0"/>
          </a:ln>
        </p:spPr>
        <p:txBody>
          <a:bodyPr rtlCol="0"/>
          <a:lstStyle/>
          <a:p>
            <a:pPr algn="ctr"/>
            <a:endParaRPr lang="zh-CN" altLang="en-US"/>
          </a:p>
        </p:txBody>
      </p:sp>
      <p:graphicFrame>
        <p:nvGraphicFramePr>
          <p:cNvPr id="868" name="table 868"/>
          <p:cNvGraphicFramePr>
            <a:graphicFrameLocks noGrp="1"/>
          </p:cNvGraphicFramePr>
          <p:nvPr/>
        </p:nvGraphicFramePr>
        <p:xfrm>
          <a:off x="2709227" y="2126805"/>
          <a:ext cx="1729105" cy="315595"/>
        </p:xfrm>
        <a:graphic>
          <a:graphicData uri="http://schemas.openxmlformats.org/drawingml/2006/table">
            <a:tbl>
              <a:tblPr/>
              <a:tblGrid>
                <a:gridCol w="1729105"/>
              </a:tblGrid>
              <a:tr h="306070">
                <a:tc>
                  <a:txBody>
                    <a:bodyPr/>
                    <a:lstStyle/>
                    <a:p>
                      <a:pPr algn="l" rtl="0" eaLnBrk="0">
                        <a:lnSpc>
                          <a:spcPct val="103000"/>
                        </a:lnSpc>
                      </a:pPr>
                      <a:endParaRPr sz="300" dirty="0">
                        <a:latin typeface="Arial" panose="020B0604020202090204"/>
                        <a:ea typeface="Arial" panose="020B0604020202090204"/>
                        <a:cs typeface="Arial" panose="020B0604020202090204"/>
                      </a:endParaRPr>
                    </a:p>
                    <a:p>
                      <a:pPr marL="104775" algn="l" rtl="0" eaLnBrk="0">
                        <a:lnSpc>
                          <a:spcPct val="86000"/>
                        </a:lnSpc>
                      </a:pPr>
                      <a:r>
                        <a:rPr sz="20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视神经交叉处</a:t>
                      </a:r>
                      <a:endParaRPr sz="2000" dirty="0">
                        <a:latin typeface="Microsoft JhengHei" panose="020B0604030504040204" charset="-120"/>
                        <a:ea typeface="Microsoft JhengHei" panose="020B0604030504040204" charset="-120"/>
                        <a:cs typeface="Microsoft JhengHei" panose="020B0604030504040204" charset="-120"/>
                      </a:endParaRPr>
                    </a:p>
                  </a:txBody>
                  <a:tcPr marL="0" marR="0" marT="0" marB="0" vert="horz">
                    <a:lnL w="9525" cap="flat" cmpd="sng" algn="ctr">
                      <a:solidFill>
                        <a:srgbClr val="A3C4FF"/>
                      </a:solidFill>
                      <a:prstDash val="solid"/>
                      <a:round/>
                      <a:headEnd type="none" w="med" len="med"/>
                      <a:tailEnd type="none" w="med" len="med"/>
                    </a:lnL>
                    <a:lnR w="9525" cap="flat" cmpd="sng" algn="ctr">
                      <a:solidFill>
                        <a:srgbClr val="A3C4FF"/>
                      </a:solidFill>
                      <a:prstDash val="solid"/>
                      <a:round/>
                      <a:headEnd type="none" w="med" len="med"/>
                      <a:tailEnd type="none" w="med" len="med"/>
                    </a:lnR>
                    <a:lnT w="9525" cap="flat" cmpd="sng" algn="ctr">
                      <a:solidFill>
                        <a:srgbClr val="A3C4FF"/>
                      </a:solidFill>
                      <a:prstDash val="solid"/>
                      <a:round/>
                      <a:headEnd type="none" w="med" len="med"/>
                      <a:tailEnd type="none" w="med" len="med"/>
                    </a:lnT>
                    <a:lnB w="9525" cap="flat" cmpd="sng" algn="ctr">
                      <a:solidFill>
                        <a:srgbClr val="A3C4FF"/>
                      </a:solidFill>
                      <a:prstDash val="solid"/>
                      <a:round/>
                      <a:headEnd type="none" w="med" len="med"/>
                      <a:tailEnd type="none" w="med" len="med"/>
                    </a:lnB>
                  </a:tcPr>
                </a:tc>
              </a:tr>
            </a:tbl>
          </a:graphicData>
        </a:graphic>
      </p:graphicFrame>
      <p:graphicFrame>
        <p:nvGraphicFramePr>
          <p:cNvPr id="870" name="table 870"/>
          <p:cNvGraphicFramePr>
            <a:graphicFrameLocks noGrp="1"/>
          </p:cNvGraphicFramePr>
          <p:nvPr/>
        </p:nvGraphicFramePr>
        <p:xfrm>
          <a:off x="2709227" y="2841307"/>
          <a:ext cx="1729105" cy="315595"/>
        </p:xfrm>
        <a:graphic>
          <a:graphicData uri="http://schemas.openxmlformats.org/drawingml/2006/table">
            <a:tbl>
              <a:tblPr>
                <a:solidFill>
                  <a:srgbClr val="C6D9F1"/>
                </a:solidFill>
              </a:tblPr>
              <a:tblGrid>
                <a:gridCol w="1729105"/>
              </a:tblGrid>
              <a:tr h="306070">
                <a:tc>
                  <a:txBody>
                    <a:bodyPr/>
                    <a:lstStyle/>
                    <a:p>
                      <a:pPr algn="l" rtl="0" eaLnBrk="0">
                        <a:lnSpc>
                          <a:spcPct val="103000"/>
                        </a:lnSpc>
                      </a:pPr>
                      <a:endParaRPr sz="300" dirty="0">
                        <a:latin typeface="Arial" panose="020B0604020202090204"/>
                        <a:ea typeface="Arial" panose="020B0604020202090204"/>
                        <a:cs typeface="Arial" panose="020B0604020202090204"/>
                      </a:endParaRPr>
                    </a:p>
                    <a:p>
                      <a:pPr marL="488950" algn="l" rtl="0" eaLnBrk="0">
                        <a:lnSpc>
                          <a:spcPct val="86000"/>
                        </a:lnSpc>
                      </a:pPr>
                      <a:r>
                        <a:rPr sz="20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视放射</a:t>
                      </a:r>
                      <a:endParaRPr sz="2000" dirty="0">
                        <a:latin typeface="Microsoft JhengHei" panose="020B0604030504040204" charset="-120"/>
                        <a:ea typeface="Microsoft JhengHei" panose="020B0604030504040204" charset="-120"/>
                        <a:cs typeface="Microsoft JhengHei" panose="020B0604030504040204" charset="-120"/>
                      </a:endParaRPr>
                    </a:p>
                  </a:txBody>
                  <a:tcPr marL="0" marR="0" marT="0" marB="0" vert="horz">
                    <a:lnL w="9525" cap="flat" cmpd="sng" algn="ctr">
                      <a:solidFill>
                        <a:srgbClr val="A3C4FF"/>
                      </a:solidFill>
                      <a:prstDash val="solid"/>
                      <a:round/>
                      <a:headEnd type="none" w="med" len="med"/>
                      <a:tailEnd type="none" w="med" len="med"/>
                    </a:lnL>
                    <a:lnR w="9525" cap="flat" cmpd="sng" algn="ctr">
                      <a:solidFill>
                        <a:srgbClr val="A3C4FF"/>
                      </a:solidFill>
                      <a:prstDash val="solid"/>
                      <a:round/>
                      <a:headEnd type="none" w="med" len="med"/>
                      <a:tailEnd type="none" w="med" len="med"/>
                    </a:lnR>
                    <a:lnT w="9525" cap="flat" cmpd="sng" algn="ctr">
                      <a:solidFill>
                        <a:srgbClr val="A3C4FF"/>
                      </a:solidFill>
                      <a:prstDash val="solid"/>
                      <a:round/>
                      <a:headEnd type="none" w="med" len="med"/>
                      <a:tailEnd type="none" w="med" len="med"/>
                    </a:lnT>
                    <a:lnB w="9525" cap="flat" cmpd="sng" algn="ctr">
                      <a:solidFill>
                        <a:srgbClr val="A3C4FF"/>
                      </a:solidFill>
                      <a:prstDash val="solid"/>
                      <a:round/>
                      <a:headEnd type="none" w="med" len="med"/>
                      <a:tailEnd type="none" w="med" len="med"/>
                    </a:lnB>
                    <a:solidFill>
                      <a:srgbClr val="C6D9F1"/>
                    </a:solidFill>
                  </a:tcPr>
                </a:tc>
              </a:tr>
            </a:tbl>
          </a:graphicData>
        </a:graphic>
      </p:graphicFrame>
      <p:graphicFrame>
        <p:nvGraphicFramePr>
          <p:cNvPr id="872" name="table 872"/>
          <p:cNvGraphicFramePr>
            <a:graphicFrameLocks noGrp="1"/>
          </p:cNvGraphicFramePr>
          <p:nvPr/>
        </p:nvGraphicFramePr>
        <p:xfrm>
          <a:off x="2709227" y="3198050"/>
          <a:ext cx="1729105" cy="315595"/>
        </p:xfrm>
        <a:graphic>
          <a:graphicData uri="http://schemas.openxmlformats.org/drawingml/2006/table">
            <a:tbl>
              <a:tblPr>
                <a:solidFill>
                  <a:srgbClr val="C6D9F1"/>
                </a:solidFill>
              </a:tblPr>
              <a:tblGrid>
                <a:gridCol w="1729105"/>
              </a:tblGrid>
              <a:tr h="306070">
                <a:tc>
                  <a:txBody>
                    <a:bodyPr/>
                    <a:lstStyle/>
                    <a:p>
                      <a:pPr algn="l" rtl="0" eaLnBrk="0">
                        <a:lnSpc>
                          <a:spcPct val="103000"/>
                        </a:lnSpc>
                      </a:pPr>
                      <a:endParaRPr sz="300" dirty="0">
                        <a:latin typeface="Arial" panose="020B0604020202090204"/>
                        <a:ea typeface="Arial" panose="020B0604020202090204"/>
                        <a:cs typeface="Arial" panose="020B0604020202090204"/>
                      </a:endParaRPr>
                    </a:p>
                    <a:p>
                      <a:pPr marL="617220" algn="l" rtl="0" eaLnBrk="0">
                        <a:lnSpc>
                          <a:spcPct val="86000"/>
                        </a:lnSpc>
                      </a:pPr>
                      <a:r>
                        <a:rPr sz="2000" b="1"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枕叶</a:t>
                      </a:r>
                      <a:endParaRPr sz="2000" dirty="0">
                        <a:latin typeface="Microsoft JhengHei" panose="020B0604030504040204" charset="-120"/>
                        <a:ea typeface="Microsoft JhengHei" panose="020B0604030504040204" charset="-120"/>
                        <a:cs typeface="Microsoft JhengHei" panose="020B0604030504040204" charset="-120"/>
                      </a:endParaRPr>
                    </a:p>
                  </a:txBody>
                  <a:tcPr marL="0" marR="0" marT="0" marB="0" vert="horz">
                    <a:lnL w="9525" cap="flat" cmpd="sng" algn="ctr">
                      <a:solidFill>
                        <a:srgbClr val="A3C4FF"/>
                      </a:solidFill>
                      <a:prstDash val="solid"/>
                      <a:round/>
                      <a:headEnd type="none" w="med" len="med"/>
                      <a:tailEnd type="none" w="med" len="med"/>
                    </a:lnL>
                    <a:lnR w="9525" cap="flat" cmpd="sng" algn="ctr">
                      <a:solidFill>
                        <a:srgbClr val="A3C4FF"/>
                      </a:solidFill>
                      <a:prstDash val="solid"/>
                      <a:round/>
                      <a:headEnd type="none" w="med" len="med"/>
                      <a:tailEnd type="none" w="med" len="med"/>
                    </a:lnR>
                    <a:lnT w="9525" cap="flat" cmpd="sng" algn="ctr">
                      <a:solidFill>
                        <a:srgbClr val="A3C4FF"/>
                      </a:solidFill>
                      <a:prstDash val="solid"/>
                      <a:round/>
                      <a:headEnd type="none" w="med" len="med"/>
                      <a:tailEnd type="none" w="med" len="med"/>
                    </a:lnT>
                    <a:lnB w="9525" cap="flat" cmpd="sng" algn="ctr">
                      <a:solidFill>
                        <a:srgbClr val="A3C4FF"/>
                      </a:solidFill>
                      <a:prstDash val="solid"/>
                      <a:round/>
                      <a:headEnd type="none" w="med" len="med"/>
                      <a:tailEnd type="none" w="med" len="med"/>
                    </a:lnB>
                    <a:solidFill>
                      <a:srgbClr val="C6D9F1"/>
                    </a:solidFill>
                  </a:tcPr>
                </a:tc>
              </a:tr>
            </a:tbl>
          </a:graphicData>
        </a:graphic>
      </p:graphicFrame>
      <p:graphicFrame>
        <p:nvGraphicFramePr>
          <p:cNvPr id="874" name="table 874"/>
          <p:cNvGraphicFramePr>
            <a:graphicFrameLocks noGrp="1"/>
          </p:cNvGraphicFramePr>
          <p:nvPr/>
        </p:nvGraphicFramePr>
        <p:xfrm>
          <a:off x="2709227" y="2483548"/>
          <a:ext cx="1729105" cy="315595"/>
        </p:xfrm>
        <a:graphic>
          <a:graphicData uri="http://schemas.openxmlformats.org/drawingml/2006/table">
            <a:tbl>
              <a:tblPr>
                <a:solidFill>
                  <a:srgbClr val="C6D9F1"/>
                </a:solidFill>
              </a:tblPr>
              <a:tblGrid>
                <a:gridCol w="1729105"/>
              </a:tblGrid>
              <a:tr h="306070">
                <a:tc>
                  <a:txBody>
                    <a:bodyPr/>
                    <a:lstStyle/>
                    <a:p>
                      <a:pPr algn="l" rtl="0" eaLnBrk="0">
                        <a:lnSpc>
                          <a:spcPct val="103000"/>
                        </a:lnSpc>
                      </a:pPr>
                      <a:endParaRPr sz="300" dirty="0">
                        <a:latin typeface="Arial" panose="020B0604020202090204"/>
                        <a:ea typeface="Arial" panose="020B0604020202090204"/>
                        <a:cs typeface="Arial" panose="020B0604020202090204"/>
                      </a:endParaRPr>
                    </a:p>
                    <a:p>
                      <a:pPr marL="617220" algn="l" rtl="0" eaLnBrk="0">
                        <a:lnSpc>
                          <a:spcPct val="86000"/>
                        </a:lnSpc>
                      </a:pPr>
                      <a:r>
                        <a:rPr sz="2000" b="1"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视束</a:t>
                      </a:r>
                      <a:endParaRPr sz="2000" dirty="0">
                        <a:latin typeface="Microsoft JhengHei" panose="020B0604030504040204" charset="-120"/>
                        <a:ea typeface="Microsoft JhengHei" panose="020B0604030504040204" charset="-120"/>
                        <a:cs typeface="Microsoft JhengHei" panose="020B0604030504040204" charset="-120"/>
                      </a:endParaRPr>
                    </a:p>
                  </a:txBody>
                  <a:tcPr marL="0" marR="0" marT="0" marB="0" vert="horz">
                    <a:lnL w="9525" cap="flat" cmpd="sng" algn="ctr">
                      <a:solidFill>
                        <a:srgbClr val="A3C4FF"/>
                      </a:solidFill>
                      <a:prstDash val="solid"/>
                      <a:round/>
                      <a:headEnd type="none" w="med" len="med"/>
                      <a:tailEnd type="none" w="med" len="med"/>
                    </a:lnL>
                    <a:lnR w="9525" cap="flat" cmpd="sng" algn="ctr">
                      <a:solidFill>
                        <a:srgbClr val="A3C4FF"/>
                      </a:solidFill>
                      <a:prstDash val="solid"/>
                      <a:round/>
                      <a:headEnd type="none" w="med" len="med"/>
                      <a:tailEnd type="none" w="med" len="med"/>
                    </a:lnR>
                    <a:lnT w="9525" cap="flat" cmpd="sng" algn="ctr">
                      <a:solidFill>
                        <a:srgbClr val="A3C4FF"/>
                      </a:solidFill>
                      <a:prstDash val="solid"/>
                      <a:round/>
                      <a:headEnd type="none" w="med" len="med"/>
                      <a:tailEnd type="none" w="med" len="med"/>
                    </a:lnT>
                    <a:lnB w="9525" cap="flat" cmpd="sng" algn="ctr">
                      <a:solidFill>
                        <a:srgbClr val="A3C4FF"/>
                      </a:solidFill>
                      <a:prstDash val="solid"/>
                      <a:round/>
                      <a:headEnd type="none" w="med" len="med"/>
                      <a:tailEnd type="none" w="med" len="med"/>
                    </a:lnB>
                    <a:solidFill>
                      <a:srgbClr val="C6D9F1"/>
                    </a:solidFill>
                  </a:tcPr>
                </a:tc>
              </a:tr>
            </a:tbl>
          </a:graphicData>
        </a:graphic>
      </p:graphicFrame>
      <p:pic>
        <p:nvPicPr>
          <p:cNvPr id="876" name="picture 876"/>
          <p:cNvPicPr>
            <a:picLocks noChangeAspect="1"/>
          </p:cNvPicPr>
          <p:nvPr/>
        </p:nvPicPr>
        <p:blipFill>
          <a:blip r:embed="rId1"/>
          <a:stretch>
            <a:fillRect/>
          </a:stretch>
        </p:blipFill>
        <p:spPr>
          <a:xfrm rot="21600000">
            <a:off x="4423917" y="1405699"/>
            <a:ext cx="5607685" cy="4701667"/>
          </a:xfrm>
          <a:prstGeom prst="rect">
            <a:avLst/>
          </a:prstGeom>
        </p:spPr>
      </p:pic>
      <p:sp>
        <p:nvSpPr>
          <p:cNvPr id="878" name="textbox 878"/>
          <p:cNvSpPr/>
          <p:nvPr/>
        </p:nvSpPr>
        <p:spPr>
          <a:xfrm>
            <a:off x="604107" y="221027"/>
            <a:ext cx="3060700" cy="1082675"/>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90204"/>
              <a:ea typeface="Arial" panose="020B0604020202090204"/>
              <a:cs typeface="Arial" panose="020B0604020202090204"/>
            </a:endParaRPr>
          </a:p>
          <a:p>
            <a:pPr marL="12700" indent="1905" algn="l" rtl="0" eaLnBrk="0">
              <a:lnSpc>
                <a:spcPct val="89000"/>
              </a:lnSpc>
            </a:pPr>
            <a:r>
              <a:rPr sz="3900"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a:t>
            </a:r>
            <a:r>
              <a:rPr sz="3900"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3900" kern="0" spc="5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枕叶</a:t>
            </a:r>
            <a:r>
              <a:rPr sz="3900" kern="0" spc="50" dirty="0">
                <a:solidFill>
                  <a:srgbClr val="00B050">
                    <a:alpha val="100000"/>
                  </a:srgbClr>
                </a:solidFill>
                <a:latin typeface="Microsoft JhengHei" panose="020B0604030504040204" charset="-120"/>
                <a:ea typeface="Microsoft JhengHei" panose="020B0604030504040204" charset="-120"/>
                <a:cs typeface="Microsoft JhengHei" panose="020B0604030504040204" charset="-120"/>
              </a:rPr>
              <a:t>●</a:t>
            </a:r>
            <a:endParaRPr sz="3900" dirty="0">
              <a:latin typeface="Microsoft JhengHei" panose="020B0604030504040204" charset="-120"/>
              <a:ea typeface="Microsoft JhengHei" panose="020B0604030504040204" charset="-120"/>
              <a:cs typeface="Microsoft JhengHei" panose="020B0604030504040204" charset="-120"/>
            </a:endParaRPr>
          </a:p>
        </p:txBody>
      </p:sp>
      <p:pic>
        <p:nvPicPr>
          <p:cNvPr id="880" name="picture 880"/>
          <p:cNvPicPr>
            <a:picLocks noChangeAspect="1"/>
          </p:cNvPicPr>
          <p:nvPr/>
        </p:nvPicPr>
        <p:blipFill>
          <a:blip r:embed="rId2"/>
          <a:stretch>
            <a:fillRect/>
          </a:stretch>
        </p:blipFill>
        <p:spPr>
          <a:xfrm rot="21600000">
            <a:off x="10520426" y="4072673"/>
            <a:ext cx="1312926" cy="1573657"/>
          </a:xfrm>
          <a:prstGeom prst="rect">
            <a:avLst/>
          </a:prstGeom>
        </p:spPr>
      </p:pic>
      <p:sp>
        <p:nvSpPr>
          <p:cNvPr id="882" name="path 882"/>
          <p:cNvSpPr/>
          <p:nvPr/>
        </p:nvSpPr>
        <p:spPr>
          <a:xfrm>
            <a:off x="2660650" y="3969130"/>
            <a:ext cx="1719833" cy="1020572"/>
          </a:xfrm>
          <a:custGeom>
            <a:avLst/>
            <a:gdLst/>
            <a:ahLst/>
            <a:cxnLst/>
            <a:rect l="0" t="0" r="0" b="0"/>
            <a:pathLst>
              <a:path w="2708" h="1607">
                <a:moveTo>
                  <a:pt x="0" y="1607"/>
                </a:moveTo>
                <a:lnTo>
                  <a:pt x="2708" y="1607"/>
                </a:lnTo>
                <a:lnTo>
                  <a:pt x="2708" y="1125"/>
                </a:lnTo>
                <a:lnTo>
                  <a:pt x="0" y="1125"/>
                </a:lnTo>
                <a:lnTo>
                  <a:pt x="0" y="1607"/>
                </a:lnTo>
                <a:close/>
              </a:path>
              <a:path w="2708" h="1607">
                <a:moveTo>
                  <a:pt x="0" y="1043"/>
                </a:moveTo>
                <a:lnTo>
                  <a:pt x="2708" y="1043"/>
                </a:lnTo>
                <a:lnTo>
                  <a:pt x="2708" y="561"/>
                </a:lnTo>
                <a:lnTo>
                  <a:pt x="0" y="561"/>
                </a:lnTo>
                <a:lnTo>
                  <a:pt x="0" y="1043"/>
                </a:lnTo>
                <a:close/>
              </a:path>
              <a:path w="2708" h="1607">
                <a:moveTo>
                  <a:pt x="0" y="482"/>
                </a:moveTo>
                <a:lnTo>
                  <a:pt x="2708" y="482"/>
                </a:lnTo>
                <a:lnTo>
                  <a:pt x="2708" y="0"/>
                </a:lnTo>
                <a:lnTo>
                  <a:pt x="0" y="0"/>
                </a:lnTo>
                <a:lnTo>
                  <a:pt x="0" y="482"/>
                </a:lnTo>
                <a:close/>
              </a:path>
            </a:pathLst>
          </a:custGeom>
          <a:solidFill>
            <a:srgbClr val="C6D9F1">
              <a:alpha val="100000"/>
            </a:srgbClr>
          </a:solidFill>
          <a:ln w="0" cap="flat">
            <a:noFill/>
            <a:prstDash val="solid"/>
            <a:miter lim="0"/>
          </a:ln>
        </p:spPr>
        <p:txBody>
          <a:bodyPr rtlCol="0"/>
          <a:lstStyle/>
          <a:p>
            <a:pPr algn="ctr"/>
            <a:endParaRPr lang="zh-CN" altLang="en-US"/>
          </a:p>
        </p:txBody>
      </p:sp>
      <p:pic>
        <p:nvPicPr>
          <p:cNvPr id="884" name="picture 884"/>
          <p:cNvPicPr>
            <a:picLocks noChangeAspect="1"/>
          </p:cNvPicPr>
          <p:nvPr/>
        </p:nvPicPr>
        <p:blipFill>
          <a:blip r:embed="rId3"/>
          <a:stretch>
            <a:fillRect/>
          </a:stretch>
        </p:blipFill>
        <p:spPr>
          <a:xfrm rot="21600000">
            <a:off x="2948" y="6687093"/>
            <a:ext cx="12171144" cy="122838"/>
          </a:xfrm>
          <a:prstGeom prst="rect">
            <a:avLst/>
          </a:prstGeom>
        </p:spPr>
      </p:pic>
      <p:pic>
        <p:nvPicPr>
          <p:cNvPr id="886" name="picture 886"/>
          <p:cNvPicPr>
            <a:picLocks noChangeAspect="1"/>
          </p:cNvPicPr>
          <p:nvPr/>
        </p:nvPicPr>
        <p:blipFill>
          <a:blip r:embed="rId4"/>
          <a:stretch>
            <a:fillRect/>
          </a:stretch>
        </p:blipFill>
        <p:spPr>
          <a:xfrm rot="21600000">
            <a:off x="831837" y="4633048"/>
            <a:ext cx="1505203" cy="408470"/>
          </a:xfrm>
          <a:prstGeom prst="rect">
            <a:avLst/>
          </a:prstGeom>
        </p:spPr>
      </p:pic>
      <p:graphicFrame>
        <p:nvGraphicFramePr>
          <p:cNvPr id="888" name="table 888"/>
          <p:cNvGraphicFramePr>
            <a:graphicFrameLocks noGrp="1"/>
          </p:cNvGraphicFramePr>
          <p:nvPr/>
        </p:nvGraphicFramePr>
        <p:xfrm>
          <a:off x="827074" y="4628286"/>
          <a:ext cx="1523999" cy="417829"/>
        </p:xfrm>
        <a:graphic>
          <a:graphicData uri="http://schemas.openxmlformats.org/drawingml/2006/table">
            <a:tbl>
              <a:tblPr/>
              <a:tblGrid>
                <a:gridCol w="1523999"/>
              </a:tblGrid>
              <a:tr h="408304">
                <a:tc>
                  <a:txBody>
                    <a:bodyPr/>
                    <a:lstStyle/>
                    <a:p>
                      <a:pPr algn="l" rtl="0" eaLnBrk="0">
                        <a:lnSpc>
                          <a:spcPct val="104000"/>
                        </a:lnSpc>
                      </a:pPr>
                      <a:endParaRPr sz="500" dirty="0">
                        <a:latin typeface="Arial" panose="020B0604020202090204"/>
                        <a:ea typeface="Arial" panose="020B0604020202090204"/>
                        <a:cs typeface="Arial" panose="020B0604020202090204"/>
                      </a:endParaRPr>
                    </a:p>
                    <a:p>
                      <a:pPr algn="r" rtl="0" eaLnBrk="0">
                        <a:lnSpc>
                          <a:spcPct val="88000"/>
                        </a:lnSpc>
                        <a:spcBef>
                          <a:spcPts val="5"/>
                        </a:spcBef>
                      </a:pPr>
                      <a:r>
                        <a:rPr sz="24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视觉失认症</a:t>
                      </a:r>
                      <a:endParaRPr sz="2400" dirty="0">
                        <a:latin typeface="Microsoft JhengHei" panose="020B0604030504040204" charset="-120"/>
                        <a:ea typeface="Microsoft JhengHei" panose="020B0604030504040204" charset="-120"/>
                        <a:cs typeface="Microsoft JhengHei" panose="020B0604030504040204" charset="-120"/>
                      </a:endParaRPr>
                    </a:p>
                  </a:txBody>
                  <a:tcPr marL="0" marR="0" marT="0" marB="0" vert="horz">
                    <a:lnL w="9525" cap="flat" cmpd="sng" algn="ctr">
                      <a:solidFill>
                        <a:srgbClr val="5B9BD5"/>
                      </a:solidFill>
                      <a:prstDash val="solid"/>
                      <a:round/>
                      <a:headEnd type="none" w="med" len="med"/>
                      <a:tailEnd type="none" w="med" len="med"/>
                    </a:lnL>
                    <a:lnR w="9525" cap="flat" cmpd="sng" algn="ctr">
                      <a:solidFill>
                        <a:srgbClr val="5B9BD5"/>
                      </a:solidFill>
                      <a:prstDash val="solid"/>
                      <a:round/>
                      <a:headEnd type="none" w="med" len="med"/>
                      <a:tailEnd type="none" w="med" len="med"/>
                    </a:lnR>
                    <a:lnT w="9525" cap="flat" cmpd="sng" algn="ctr">
                      <a:solidFill>
                        <a:srgbClr val="5B9BD5"/>
                      </a:solidFill>
                      <a:prstDash val="solid"/>
                      <a:round/>
                      <a:headEnd type="none" w="med" len="med"/>
                      <a:tailEnd type="none" w="med" len="med"/>
                    </a:lnT>
                    <a:lnB w="9525" cap="flat" cmpd="sng" algn="ctr">
                      <a:solidFill>
                        <a:srgbClr val="5B9BD5"/>
                      </a:solidFill>
                      <a:prstDash val="solid"/>
                      <a:round/>
                      <a:headEnd type="none" w="med" len="med"/>
                      <a:tailEnd type="none" w="med" len="med"/>
                    </a:lnB>
                  </a:tcPr>
                </a:tc>
              </a:tr>
            </a:tbl>
          </a:graphicData>
        </a:graphic>
      </p:graphicFrame>
      <p:pic>
        <p:nvPicPr>
          <p:cNvPr id="890" name="picture 890"/>
          <p:cNvPicPr>
            <a:picLocks noChangeAspect="1"/>
          </p:cNvPicPr>
          <p:nvPr/>
        </p:nvPicPr>
        <p:blipFill>
          <a:blip r:embed="rId5"/>
          <a:stretch>
            <a:fillRect/>
          </a:stretch>
        </p:blipFill>
        <p:spPr>
          <a:xfrm rot="21600000">
            <a:off x="886358" y="2387054"/>
            <a:ext cx="1505203" cy="408470"/>
          </a:xfrm>
          <a:prstGeom prst="rect">
            <a:avLst/>
          </a:prstGeom>
        </p:spPr>
      </p:pic>
      <p:graphicFrame>
        <p:nvGraphicFramePr>
          <p:cNvPr id="892" name="table 892"/>
          <p:cNvGraphicFramePr>
            <a:graphicFrameLocks noGrp="1"/>
          </p:cNvGraphicFramePr>
          <p:nvPr/>
        </p:nvGraphicFramePr>
        <p:xfrm>
          <a:off x="881595" y="2382291"/>
          <a:ext cx="1514475" cy="417829"/>
        </p:xfrm>
        <a:graphic>
          <a:graphicData uri="http://schemas.openxmlformats.org/drawingml/2006/table">
            <a:tbl>
              <a:tblPr/>
              <a:tblGrid>
                <a:gridCol w="1514475"/>
              </a:tblGrid>
              <a:tr h="408304">
                <a:tc>
                  <a:txBody>
                    <a:bodyPr/>
                    <a:lstStyle/>
                    <a:p>
                      <a:pPr algn="l" rtl="0" eaLnBrk="0">
                        <a:lnSpc>
                          <a:spcPct val="107000"/>
                        </a:lnSpc>
                      </a:pPr>
                      <a:endParaRPr sz="500" dirty="0">
                        <a:latin typeface="Arial" panose="020B0604020202090204"/>
                        <a:ea typeface="Arial" panose="020B0604020202090204"/>
                        <a:cs typeface="Arial" panose="020B0604020202090204"/>
                      </a:endParaRPr>
                    </a:p>
                    <a:p>
                      <a:pPr marL="152400" algn="l" rtl="0" eaLnBrk="0">
                        <a:lnSpc>
                          <a:spcPct val="87000"/>
                        </a:lnSpc>
                        <a:spcBef>
                          <a:spcPts val="5"/>
                        </a:spcBef>
                      </a:pPr>
                      <a:r>
                        <a:rPr sz="24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视野缺损</a:t>
                      </a:r>
                      <a:endParaRPr sz="2400" dirty="0">
                        <a:latin typeface="Microsoft JhengHei" panose="020B0604030504040204" charset="-120"/>
                        <a:ea typeface="Microsoft JhengHei" panose="020B0604030504040204" charset="-120"/>
                        <a:cs typeface="Microsoft JhengHei" panose="020B0604030504040204" charset="-120"/>
                      </a:endParaRPr>
                    </a:p>
                  </a:txBody>
                  <a:tcPr marL="0" marR="0" marT="0" marB="0" vert="horz">
                    <a:lnL w="9525" cap="flat" cmpd="sng" algn="ctr">
                      <a:solidFill>
                        <a:srgbClr val="5B9BD5"/>
                      </a:solidFill>
                      <a:prstDash val="solid"/>
                      <a:round/>
                      <a:headEnd type="none" w="med" len="med"/>
                      <a:tailEnd type="none" w="med" len="med"/>
                    </a:lnL>
                    <a:lnR w="9525" cap="flat" cmpd="sng" algn="ctr">
                      <a:solidFill>
                        <a:srgbClr val="5B9BD5"/>
                      </a:solidFill>
                      <a:prstDash val="solid"/>
                      <a:round/>
                      <a:headEnd type="none" w="med" len="med"/>
                      <a:tailEnd type="none" w="med" len="med"/>
                    </a:lnR>
                    <a:lnT w="9525" cap="flat" cmpd="sng" algn="ctr">
                      <a:solidFill>
                        <a:srgbClr val="5B9BD5"/>
                      </a:solidFill>
                      <a:prstDash val="solid"/>
                      <a:round/>
                      <a:headEnd type="none" w="med" len="med"/>
                      <a:tailEnd type="none" w="med" len="med"/>
                    </a:lnT>
                    <a:lnB w="9525" cap="flat" cmpd="sng" algn="ctr">
                      <a:solidFill>
                        <a:srgbClr val="5B9BD5"/>
                      </a:solidFill>
                      <a:prstDash val="solid"/>
                      <a:round/>
                      <a:headEnd type="none" w="med" len="med"/>
                      <a:tailEnd type="none" w="med" len="med"/>
                    </a:lnB>
                  </a:tcPr>
                </a:tc>
              </a:tr>
            </a:tbl>
          </a:graphicData>
        </a:graphic>
      </p:graphicFrame>
      <p:pic>
        <p:nvPicPr>
          <p:cNvPr id="894" name="picture 894"/>
          <p:cNvPicPr>
            <a:picLocks noChangeAspect="1"/>
          </p:cNvPicPr>
          <p:nvPr/>
        </p:nvPicPr>
        <p:blipFill>
          <a:blip r:embed="rId6"/>
          <a:stretch>
            <a:fillRect/>
          </a:stretch>
        </p:blipFill>
        <p:spPr>
          <a:xfrm rot="21600000">
            <a:off x="886358" y="3509988"/>
            <a:ext cx="1505203" cy="408470"/>
          </a:xfrm>
          <a:prstGeom prst="rect">
            <a:avLst/>
          </a:prstGeom>
        </p:spPr>
      </p:pic>
      <p:graphicFrame>
        <p:nvGraphicFramePr>
          <p:cNvPr id="896" name="table 896"/>
          <p:cNvGraphicFramePr>
            <a:graphicFrameLocks noGrp="1"/>
          </p:cNvGraphicFramePr>
          <p:nvPr/>
        </p:nvGraphicFramePr>
        <p:xfrm>
          <a:off x="881595" y="3505225"/>
          <a:ext cx="1514475" cy="417829"/>
        </p:xfrm>
        <a:graphic>
          <a:graphicData uri="http://schemas.openxmlformats.org/drawingml/2006/table">
            <a:tbl>
              <a:tblPr/>
              <a:tblGrid>
                <a:gridCol w="1514475"/>
              </a:tblGrid>
              <a:tr h="408304">
                <a:tc>
                  <a:txBody>
                    <a:bodyPr/>
                    <a:lstStyle/>
                    <a:p>
                      <a:pPr algn="l" rtl="0" eaLnBrk="0">
                        <a:lnSpc>
                          <a:spcPct val="106000"/>
                        </a:lnSpc>
                      </a:pPr>
                      <a:endParaRPr sz="500" dirty="0">
                        <a:latin typeface="Arial" panose="020B0604020202090204"/>
                        <a:ea typeface="Arial" panose="020B0604020202090204"/>
                        <a:cs typeface="Arial" panose="020B0604020202090204"/>
                      </a:endParaRPr>
                    </a:p>
                    <a:p>
                      <a:pPr marL="307975" algn="l" rtl="0" eaLnBrk="0">
                        <a:lnSpc>
                          <a:spcPct val="87000"/>
                        </a:lnSpc>
                        <a:spcBef>
                          <a:spcPts val="5"/>
                        </a:spcBef>
                      </a:pPr>
                      <a:r>
                        <a:rPr sz="2400" b="1"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皮质盲</a:t>
                      </a:r>
                      <a:endParaRPr sz="2400" dirty="0">
                        <a:latin typeface="Microsoft JhengHei" panose="020B0604030504040204" charset="-120"/>
                        <a:ea typeface="Microsoft JhengHei" panose="020B0604030504040204" charset="-120"/>
                        <a:cs typeface="Microsoft JhengHei" panose="020B0604030504040204" charset="-120"/>
                      </a:endParaRPr>
                    </a:p>
                  </a:txBody>
                  <a:tcPr marL="0" marR="0" marT="0" marB="0" vert="horz">
                    <a:lnL w="9525" cap="flat" cmpd="sng" algn="ctr">
                      <a:solidFill>
                        <a:srgbClr val="5B9BD5"/>
                      </a:solidFill>
                      <a:prstDash val="solid"/>
                      <a:round/>
                      <a:headEnd type="none" w="med" len="med"/>
                      <a:tailEnd type="none" w="med" len="med"/>
                    </a:lnL>
                    <a:lnR w="9525" cap="flat" cmpd="sng" algn="ctr">
                      <a:solidFill>
                        <a:srgbClr val="5B9BD5"/>
                      </a:solidFill>
                      <a:prstDash val="solid"/>
                      <a:round/>
                      <a:headEnd type="none" w="med" len="med"/>
                      <a:tailEnd type="none" w="med" len="med"/>
                    </a:lnR>
                    <a:lnT w="9525" cap="flat" cmpd="sng" algn="ctr">
                      <a:solidFill>
                        <a:srgbClr val="5B9BD5"/>
                      </a:solidFill>
                      <a:prstDash val="solid"/>
                      <a:round/>
                      <a:headEnd type="none" w="med" len="med"/>
                      <a:tailEnd type="none" w="med" len="med"/>
                    </a:lnT>
                    <a:lnB w="9525" cap="flat" cmpd="sng" algn="ctr">
                      <a:solidFill>
                        <a:srgbClr val="5B9BD5"/>
                      </a:solidFill>
                      <a:prstDash val="solid"/>
                      <a:round/>
                      <a:headEnd type="none" w="med" len="med"/>
                      <a:tailEnd type="none" w="med" len="med"/>
                    </a:lnB>
                  </a:tcPr>
                </a:tc>
              </a:tr>
            </a:tbl>
          </a:graphicData>
        </a:graphic>
      </p:graphicFrame>
      <p:graphicFrame>
        <p:nvGraphicFramePr>
          <p:cNvPr id="898" name="table 898"/>
          <p:cNvGraphicFramePr>
            <a:graphicFrameLocks noGrp="1"/>
          </p:cNvGraphicFramePr>
          <p:nvPr/>
        </p:nvGraphicFramePr>
        <p:xfrm>
          <a:off x="2655887" y="3964368"/>
          <a:ext cx="1729104" cy="315595"/>
        </p:xfrm>
        <a:graphic>
          <a:graphicData uri="http://schemas.openxmlformats.org/drawingml/2006/table">
            <a:tbl>
              <a:tblPr/>
              <a:tblGrid>
                <a:gridCol w="1729104"/>
              </a:tblGrid>
              <a:tr h="306070">
                <a:tc>
                  <a:txBody>
                    <a:bodyPr/>
                    <a:lstStyle/>
                    <a:p>
                      <a:pPr algn="l" rtl="0" eaLnBrk="0">
                        <a:lnSpc>
                          <a:spcPct val="109000"/>
                        </a:lnSpc>
                      </a:pPr>
                      <a:endParaRPr sz="300" dirty="0">
                        <a:latin typeface="Arial" panose="020B0604020202090204"/>
                        <a:ea typeface="Arial" panose="020B0604020202090204"/>
                        <a:cs typeface="Arial" panose="020B0604020202090204"/>
                      </a:endParaRPr>
                    </a:p>
                    <a:p>
                      <a:pPr marL="234315" algn="l" rtl="0" eaLnBrk="0">
                        <a:lnSpc>
                          <a:spcPct val="85000"/>
                        </a:lnSpc>
                        <a:spcBef>
                          <a:spcPts val="5"/>
                        </a:spcBef>
                      </a:pPr>
                      <a:r>
                        <a:rPr sz="20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物体失认症</a:t>
                      </a:r>
                      <a:endParaRPr sz="2000" dirty="0">
                        <a:latin typeface="Microsoft JhengHei" panose="020B0604030504040204" charset="-120"/>
                        <a:ea typeface="Microsoft JhengHei" panose="020B0604030504040204" charset="-120"/>
                        <a:cs typeface="Microsoft JhengHei" panose="020B0604030504040204" charset="-120"/>
                      </a:endParaRPr>
                    </a:p>
                  </a:txBody>
                  <a:tcPr marL="0" marR="0" marT="0" marB="0" vert="horz">
                    <a:lnL w="9525" cap="flat" cmpd="sng" algn="ctr">
                      <a:solidFill>
                        <a:srgbClr val="A3C4FF"/>
                      </a:solidFill>
                      <a:prstDash val="solid"/>
                      <a:round/>
                      <a:headEnd type="none" w="med" len="med"/>
                      <a:tailEnd type="none" w="med" len="med"/>
                    </a:lnL>
                    <a:lnR w="9525" cap="flat" cmpd="sng" algn="ctr">
                      <a:solidFill>
                        <a:srgbClr val="A3C4FF"/>
                      </a:solidFill>
                      <a:prstDash val="solid"/>
                      <a:round/>
                      <a:headEnd type="none" w="med" len="med"/>
                      <a:tailEnd type="none" w="med" len="med"/>
                    </a:lnR>
                    <a:lnT w="9525" cap="flat" cmpd="sng" algn="ctr">
                      <a:solidFill>
                        <a:srgbClr val="A3C4FF"/>
                      </a:solidFill>
                      <a:prstDash val="solid"/>
                      <a:round/>
                      <a:headEnd type="none" w="med" len="med"/>
                      <a:tailEnd type="none" w="med" len="med"/>
                    </a:lnT>
                    <a:lnB w="9525" cap="flat" cmpd="sng" algn="ctr">
                      <a:solidFill>
                        <a:srgbClr val="A3C4FF"/>
                      </a:solidFill>
                      <a:prstDash val="solid"/>
                      <a:round/>
                      <a:headEnd type="none" w="med" len="med"/>
                      <a:tailEnd type="none" w="med" len="med"/>
                    </a:lnB>
                  </a:tcPr>
                </a:tc>
              </a:tr>
            </a:tbl>
          </a:graphicData>
        </a:graphic>
      </p:graphicFrame>
      <p:graphicFrame>
        <p:nvGraphicFramePr>
          <p:cNvPr id="900" name="table 900"/>
          <p:cNvGraphicFramePr>
            <a:graphicFrameLocks noGrp="1"/>
          </p:cNvGraphicFramePr>
          <p:nvPr/>
        </p:nvGraphicFramePr>
        <p:xfrm>
          <a:off x="2655887" y="4321111"/>
          <a:ext cx="1729104" cy="315595"/>
        </p:xfrm>
        <a:graphic>
          <a:graphicData uri="http://schemas.openxmlformats.org/drawingml/2006/table">
            <a:tbl>
              <a:tblPr/>
              <a:tblGrid>
                <a:gridCol w="1729104"/>
              </a:tblGrid>
              <a:tr h="306070">
                <a:tc>
                  <a:txBody>
                    <a:bodyPr/>
                    <a:lstStyle/>
                    <a:p>
                      <a:pPr algn="l" rtl="0" eaLnBrk="0">
                        <a:lnSpc>
                          <a:spcPct val="109000"/>
                        </a:lnSpc>
                      </a:pPr>
                      <a:endParaRPr sz="300" dirty="0">
                        <a:latin typeface="Arial" panose="020B0604020202090204"/>
                        <a:ea typeface="Arial" panose="020B0604020202090204"/>
                        <a:cs typeface="Arial" panose="020B0604020202090204"/>
                      </a:endParaRPr>
                    </a:p>
                    <a:p>
                      <a:pPr marL="241935" algn="l" rtl="0" eaLnBrk="0">
                        <a:lnSpc>
                          <a:spcPct val="85000"/>
                        </a:lnSpc>
                        <a:spcBef>
                          <a:spcPts val="5"/>
                        </a:spcBef>
                      </a:pPr>
                      <a:r>
                        <a:rPr sz="2000" b="1"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面孔失认症</a:t>
                      </a:r>
                      <a:endParaRPr sz="2000" dirty="0">
                        <a:latin typeface="Microsoft JhengHei" panose="020B0604030504040204" charset="-120"/>
                        <a:ea typeface="Microsoft JhengHei" panose="020B0604030504040204" charset="-120"/>
                        <a:cs typeface="Microsoft JhengHei" panose="020B0604030504040204" charset="-120"/>
                      </a:endParaRPr>
                    </a:p>
                  </a:txBody>
                  <a:tcPr marL="0" marR="0" marT="0" marB="0" vert="horz">
                    <a:lnL w="9525" cap="flat" cmpd="sng" algn="ctr">
                      <a:solidFill>
                        <a:srgbClr val="A3C4FF"/>
                      </a:solidFill>
                      <a:prstDash val="solid"/>
                      <a:round/>
                      <a:headEnd type="none" w="med" len="med"/>
                      <a:tailEnd type="none" w="med" len="med"/>
                    </a:lnL>
                    <a:lnR w="9525" cap="flat" cmpd="sng" algn="ctr">
                      <a:solidFill>
                        <a:srgbClr val="A3C4FF"/>
                      </a:solidFill>
                      <a:prstDash val="solid"/>
                      <a:round/>
                      <a:headEnd type="none" w="med" len="med"/>
                      <a:tailEnd type="none" w="med" len="med"/>
                    </a:lnR>
                    <a:lnT w="9525" cap="flat" cmpd="sng" algn="ctr">
                      <a:solidFill>
                        <a:srgbClr val="A3C4FF"/>
                      </a:solidFill>
                      <a:prstDash val="solid"/>
                      <a:round/>
                      <a:headEnd type="none" w="med" len="med"/>
                      <a:tailEnd type="none" w="med" len="med"/>
                    </a:lnT>
                    <a:lnB w="9525" cap="flat" cmpd="sng" algn="ctr">
                      <a:solidFill>
                        <a:srgbClr val="A3C4FF"/>
                      </a:solidFill>
                      <a:prstDash val="solid"/>
                      <a:round/>
                      <a:headEnd type="none" w="med" len="med"/>
                      <a:tailEnd type="none" w="med" len="med"/>
                    </a:lnB>
                  </a:tcPr>
                </a:tc>
              </a:tr>
            </a:tbl>
          </a:graphicData>
        </a:graphic>
      </p:graphicFrame>
      <p:graphicFrame>
        <p:nvGraphicFramePr>
          <p:cNvPr id="902" name="table 902"/>
          <p:cNvGraphicFramePr>
            <a:graphicFrameLocks noGrp="1"/>
          </p:cNvGraphicFramePr>
          <p:nvPr/>
        </p:nvGraphicFramePr>
        <p:xfrm>
          <a:off x="2655887" y="4678870"/>
          <a:ext cx="1729104" cy="315595"/>
        </p:xfrm>
        <a:graphic>
          <a:graphicData uri="http://schemas.openxmlformats.org/drawingml/2006/table">
            <a:tbl>
              <a:tblPr/>
              <a:tblGrid>
                <a:gridCol w="1729104"/>
              </a:tblGrid>
              <a:tr h="306070">
                <a:tc>
                  <a:txBody>
                    <a:bodyPr/>
                    <a:lstStyle/>
                    <a:p>
                      <a:pPr algn="l" rtl="0" eaLnBrk="0">
                        <a:lnSpc>
                          <a:spcPct val="109000"/>
                        </a:lnSpc>
                      </a:pPr>
                      <a:endParaRPr sz="300" dirty="0">
                        <a:latin typeface="Arial" panose="020B0604020202090204"/>
                        <a:ea typeface="Arial" panose="020B0604020202090204"/>
                        <a:cs typeface="Arial" panose="020B0604020202090204"/>
                      </a:endParaRPr>
                    </a:p>
                    <a:p>
                      <a:pPr marL="233045" algn="l" rtl="0" eaLnBrk="0">
                        <a:lnSpc>
                          <a:spcPct val="85000"/>
                        </a:lnSpc>
                        <a:spcBef>
                          <a:spcPts val="5"/>
                        </a:spcBef>
                      </a:pPr>
                      <a:r>
                        <a:rPr sz="20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颜色失认症</a:t>
                      </a:r>
                      <a:endParaRPr sz="2000" dirty="0">
                        <a:latin typeface="Microsoft JhengHei" panose="020B0604030504040204" charset="-120"/>
                        <a:ea typeface="Microsoft JhengHei" panose="020B0604030504040204" charset="-120"/>
                        <a:cs typeface="Microsoft JhengHei" panose="020B0604030504040204" charset="-120"/>
                      </a:endParaRPr>
                    </a:p>
                  </a:txBody>
                  <a:tcPr marL="0" marR="0" marT="0" marB="0" vert="horz">
                    <a:lnL w="9525" cap="flat" cmpd="sng" algn="ctr">
                      <a:solidFill>
                        <a:srgbClr val="A3C4FF"/>
                      </a:solidFill>
                      <a:prstDash val="solid"/>
                      <a:round/>
                      <a:headEnd type="none" w="med" len="med"/>
                      <a:tailEnd type="none" w="med" len="med"/>
                    </a:lnL>
                    <a:lnR w="9525" cap="flat" cmpd="sng" algn="ctr">
                      <a:solidFill>
                        <a:srgbClr val="A3C4FF"/>
                      </a:solidFill>
                      <a:prstDash val="solid"/>
                      <a:round/>
                      <a:headEnd type="none" w="med" len="med"/>
                      <a:tailEnd type="none" w="med" len="med"/>
                    </a:lnR>
                    <a:lnT w="9525" cap="flat" cmpd="sng" algn="ctr">
                      <a:solidFill>
                        <a:srgbClr val="A3C4FF"/>
                      </a:solidFill>
                      <a:prstDash val="solid"/>
                      <a:round/>
                      <a:headEnd type="none" w="med" len="med"/>
                      <a:tailEnd type="none" w="med" len="med"/>
                    </a:lnT>
                    <a:lnB w="9525" cap="flat" cmpd="sng" algn="ctr">
                      <a:solidFill>
                        <a:srgbClr val="A3C4FF"/>
                      </a:solidFill>
                      <a:prstDash val="solid"/>
                      <a:round/>
                      <a:headEnd type="none" w="med" len="med"/>
                      <a:tailEnd type="none" w="med" len="med"/>
                    </a:lnB>
                  </a:tcPr>
                </a:tc>
              </a:tr>
            </a:tbl>
          </a:graphicData>
        </a:graphic>
      </p:graphicFrame>
      <p:graphicFrame>
        <p:nvGraphicFramePr>
          <p:cNvPr id="904" name="table 904"/>
          <p:cNvGraphicFramePr>
            <a:graphicFrameLocks noGrp="1"/>
          </p:cNvGraphicFramePr>
          <p:nvPr/>
        </p:nvGraphicFramePr>
        <p:xfrm>
          <a:off x="2655887" y="5035613"/>
          <a:ext cx="1729104" cy="314960"/>
        </p:xfrm>
        <a:graphic>
          <a:graphicData uri="http://schemas.openxmlformats.org/drawingml/2006/table">
            <a:tbl>
              <a:tblPr>
                <a:solidFill>
                  <a:srgbClr val="C6D9F1"/>
                </a:solidFill>
              </a:tblPr>
              <a:tblGrid>
                <a:gridCol w="1729104"/>
              </a:tblGrid>
              <a:tr h="305435">
                <a:tc>
                  <a:txBody>
                    <a:bodyPr/>
                    <a:lstStyle/>
                    <a:p>
                      <a:pPr algn="l" rtl="0" eaLnBrk="0">
                        <a:lnSpc>
                          <a:spcPct val="108000"/>
                        </a:lnSpc>
                      </a:pPr>
                      <a:endParaRPr sz="300" dirty="0">
                        <a:latin typeface="Arial" panose="020B0604020202090204"/>
                        <a:ea typeface="Arial" panose="020B0604020202090204"/>
                        <a:cs typeface="Arial" panose="020B0604020202090204"/>
                      </a:endParaRPr>
                    </a:p>
                    <a:p>
                      <a:pPr marL="241300" algn="l" rtl="0" eaLnBrk="0">
                        <a:lnSpc>
                          <a:spcPct val="85000"/>
                        </a:lnSpc>
                        <a:spcBef>
                          <a:spcPts val="0"/>
                        </a:spcBef>
                      </a:pPr>
                      <a:r>
                        <a:rPr sz="20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失认性失读</a:t>
                      </a:r>
                      <a:endParaRPr sz="2000" dirty="0">
                        <a:latin typeface="Microsoft JhengHei" panose="020B0604030504040204" charset="-120"/>
                        <a:ea typeface="Microsoft JhengHei" panose="020B0604030504040204" charset="-120"/>
                        <a:cs typeface="Microsoft JhengHei" panose="020B0604030504040204" charset="-120"/>
                      </a:endParaRPr>
                    </a:p>
                  </a:txBody>
                  <a:tcPr marL="0" marR="0" marT="0" marB="0" vert="horz">
                    <a:lnL w="9525" cap="flat" cmpd="sng" algn="ctr">
                      <a:solidFill>
                        <a:srgbClr val="A3C4FF"/>
                      </a:solidFill>
                      <a:prstDash val="solid"/>
                      <a:round/>
                      <a:headEnd type="none" w="med" len="med"/>
                      <a:tailEnd type="none" w="med" len="med"/>
                    </a:lnL>
                    <a:lnR w="9525" cap="flat" cmpd="sng" algn="ctr">
                      <a:solidFill>
                        <a:srgbClr val="A3C4FF"/>
                      </a:solidFill>
                      <a:prstDash val="solid"/>
                      <a:round/>
                      <a:headEnd type="none" w="med" len="med"/>
                      <a:tailEnd type="none" w="med" len="med"/>
                    </a:lnR>
                    <a:lnT w="9525" cap="flat" cmpd="sng" algn="ctr">
                      <a:solidFill>
                        <a:srgbClr val="A3C4FF"/>
                      </a:solidFill>
                      <a:prstDash val="solid"/>
                      <a:round/>
                      <a:headEnd type="none" w="med" len="med"/>
                      <a:tailEnd type="none" w="med" len="med"/>
                    </a:lnT>
                    <a:lnB w="9525" cap="flat" cmpd="sng" algn="ctr">
                      <a:solidFill>
                        <a:srgbClr val="A3C4FF"/>
                      </a:solidFill>
                      <a:prstDash val="solid"/>
                      <a:round/>
                      <a:headEnd type="none" w="med" len="med"/>
                      <a:tailEnd type="none" w="med" len="med"/>
                    </a:lnB>
                    <a:solidFill>
                      <a:srgbClr val="C6D9F1"/>
                    </a:solidFill>
                  </a:tcPr>
                </a:tc>
              </a:tr>
            </a:tbl>
          </a:graphicData>
        </a:graphic>
      </p:graphicFrame>
      <p:sp>
        <p:nvSpPr>
          <p:cNvPr id="906" name="rect 906"/>
          <p:cNvSpPr/>
          <p:nvPr/>
        </p:nvSpPr>
        <p:spPr>
          <a:xfrm>
            <a:off x="2660650" y="5398236"/>
            <a:ext cx="1719833" cy="306069"/>
          </a:xfrm>
          <a:prstGeom prst="rect">
            <a:avLst/>
          </a:prstGeom>
          <a:solidFill>
            <a:srgbClr val="C6D9F1">
              <a:alpha val="100000"/>
            </a:srgbClr>
          </a:solidFill>
          <a:ln w="0" cap="flat">
            <a:noFill/>
            <a:prstDash val="solid"/>
            <a:miter lim="0"/>
          </a:ln>
        </p:spPr>
        <p:txBody>
          <a:bodyPr rtlCol="0"/>
          <a:lstStyle/>
          <a:p>
            <a:pPr algn="ctr"/>
            <a:endParaRPr lang="zh-CN" altLang="en-US"/>
          </a:p>
        </p:txBody>
      </p:sp>
      <p:graphicFrame>
        <p:nvGraphicFramePr>
          <p:cNvPr id="908" name="table 908"/>
          <p:cNvGraphicFramePr>
            <a:graphicFrameLocks noGrp="1"/>
          </p:cNvGraphicFramePr>
          <p:nvPr/>
        </p:nvGraphicFramePr>
        <p:xfrm>
          <a:off x="2655887" y="5393473"/>
          <a:ext cx="1729104" cy="314960"/>
        </p:xfrm>
        <a:graphic>
          <a:graphicData uri="http://schemas.openxmlformats.org/drawingml/2006/table">
            <a:tbl>
              <a:tblPr/>
              <a:tblGrid>
                <a:gridCol w="1729104"/>
              </a:tblGrid>
              <a:tr h="305435">
                <a:tc>
                  <a:txBody>
                    <a:bodyPr/>
                    <a:lstStyle/>
                    <a:p>
                      <a:pPr algn="l" rtl="0" eaLnBrk="0">
                        <a:lnSpc>
                          <a:spcPct val="108000"/>
                        </a:lnSpc>
                      </a:pPr>
                      <a:endParaRPr sz="300" dirty="0">
                        <a:latin typeface="Arial" panose="020B0604020202090204"/>
                        <a:ea typeface="Arial" panose="020B0604020202090204"/>
                        <a:cs typeface="Arial" panose="020B0604020202090204"/>
                      </a:endParaRPr>
                    </a:p>
                    <a:p>
                      <a:pPr marL="4445" algn="l" rtl="0" eaLnBrk="0">
                        <a:lnSpc>
                          <a:spcPct val="85000"/>
                        </a:lnSpc>
                        <a:spcBef>
                          <a:spcPts val="0"/>
                        </a:spcBef>
                        <a:tabLst>
                          <a:tab pos="119380" algn="l"/>
                        </a:tabLst>
                      </a:pPr>
                      <a:r>
                        <a:rPr sz="20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2000" b="1"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同时性失认症</a:t>
                      </a:r>
                      <a:endParaRPr sz="2000" dirty="0">
                        <a:latin typeface="Microsoft JhengHei" panose="020B0604030504040204" charset="-120"/>
                        <a:ea typeface="Microsoft JhengHei" panose="020B0604030504040204" charset="-120"/>
                        <a:cs typeface="Microsoft JhengHei" panose="020B0604030504040204" charset="-120"/>
                      </a:endParaRPr>
                    </a:p>
                  </a:txBody>
                  <a:tcPr marL="0" marR="0" marT="0" marB="0" vert="horz">
                    <a:lnL w="9525" cap="flat" cmpd="sng" algn="ctr">
                      <a:solidFill>
                        <a:srgbClr val="A3C4FF"/>
                      </a:solidFill>
                      <a:prstDash val="solid"/>
                      <a:round/>
                      <a:headEnd type="none" w="med" len="med"/>
                      <a:tailEnd type="none" w="med" len="med"/>
                    </a:lnL>
                    <a:lnR w="9525" cap="flat" cmpd="sng" algn="ctr">
                      <a:solidFill>
                        <a:srgbClr val="A3C4FF"/>
                      </a:solidFill>
                      <a:prstDash val="solid"/>
                      <a:round/>
                      <a:headEnd type="none" w="med" len="med"/>
                      <a:tailEnd type="none" w="med" len="med"/>
                    </a:lnR>
                    <a:lnT w="9525" cap="flat" cmpd="sng" algn="ctr">
                      <a:solidFill>
                        <a:srgbClr val="A3C4FF"/>
                      </a:solidFill>
                      <a:prstDash val="solid"/>
                      <a:round/>
                      <a:headEnd type="none" w="med" len="med"/>
                      <a:tailEnd type="none" w="med" len="med"/>
                    </a:lnT>
                    <a:lnB w="9525" cap="flat" cmpd="sng" algn="ctr">
                      <a:solidFill>
                        <a:srgbClr val="A3C4FF"/>
                      </a:solidFill>
                      <a:prstDash val="solid"/>
                      <a:round/>
                      <a:headEnd type="none" w="med" len="med"/>
                      <a:tailEnd type="none" w="med" len="med"/>
                    </a:lnB>
                  </a:tcPr>
                </a:tc>
              </a:tr>
            </a:tbl>
          </a:graphicData>
        </a:graphic>
      </p:graphicFrame>
      <p:grpSp>
        <p:nvGrpSpPr>
          <p:cNvPr id="4" name="group 4"/>
          <p:cNvGrpSpPr/>
          <p:nvPr/>
        </p:nvGrpSpPr>
        <p:grpSpPr>
          <a:xfrm rot="21600000">
            <a:off x="504685" y="2382202"/>
            <a:ext cx="225234" cy="2254503"/>
            <a:chOff x="0" y="0"/>
            <a:chExt cx="225234" cy="2254503"/>
          </a:xfrm>
        </p:grpSpPr>
        <p:sp>
          <p:nvSpPr>
            <p:cNvPr id="910" name="path 910"/>
            <p:cNvSpPr/>
            <p:nvPr/>
          </p:nvSpPr>
          <p:spPr>
            <a:xfrm>
              <a:off x="4762" y="4762"/>
              <a:ext cx="215709" cy="2244978"/>
            </a:xfrm>
            <a:custGeom>
              <a:avLst/>
              <a:gdLst/>
              <a:ahLst/>
              <a:cxnLst/>
              <a:rect l="0" t="0" r="0" b="0"/>
              <a:pathLst>
                <a:path w="339" h="3535">
                  <a:moveTo>
                    <a:pt x="339" y="3535"/>
                  </a:moveTo>
                  <a:cubicBezTo>
                    <a:pt x="245" y="3535"/>
                    <a:pt x="169" y="3396"/>
                    <a:pt x="169" y="3224"/>
                  </a:cubicBezTo>
                  <a:lnTo>
                    <a:pt x="169" y="2077"/>
                  </a:lnTo>
                  <a:cubicBezTo>
                    <a:pt x="169" y="1906"/>
                    <a:pt x="93" y="1767"/>
                    <a:pt x="0" y="1767"/>
                  </a:cubicBezTo>
                  <a:cubicBezTo>
                    <a:pt x="93" y="1767"/>
                    <a:pt x="169" y="1628"/>
                    <a:pt x="169" y="1457"/>
                  </a:cubicBezTo>
                  <a:lnTo>
                    <a:pt x="169" y="310"/>
                  </a:lnTo>
                  <a:cubicBezTo>
                    <a:pt x="169" y="138"/>
                    <a:pt x="245" y="0"/>
                    <a:pt x="339" y="0"/>
                  </a:cubicBezTo>
                  <a:lnTo>
                    <a:pt x="339" y="3535"/>
                  </a:lnTo>
                  <a:close/>
                </a:path>
              </a:pathLst>
            </a:custGeom>
            <a:solidFill>
              <a:srgbClr val="000000">
                <a:alpha val="100000"/>
              </a:srgbClr>
            </a:solidFill>
            <a:ln w="0" cap="flat">
              <a:noFill/>
              <a:prstDash val="solid"/>
              <a:miter lim="0"/>
            </a:ln>
          </p:spPr>
          <p:txBody>
            <a:bodyPr rtlCol="0"/>
            <a:lstStyle/>
            <a:p>
              <a:pPr algn="ctr"/>
              <a:endParaRPr lang="zh-CN" altLang="en-US"/>
            </a:p>
          </p:txBody>
        </p:sp>
        <p:sp>
          <p:nvSpPr>
            <p:cNvPr id="912" name="path 912"/>
            <p:cNvSpPr/>
            <p:nvPr/>
          </p:nvSpPr>
          <p:spPr>
            <a:xfrm>
              <a:off x="0" y="0"/>
              <a:ext cx="225234" cy="2254503"/>
            </a:xfrm>
            <a:custGeom>
              <a:avLst/>
              <a:gdLst/>
              <a:ahLst/>
              <a:cxnLst/>
              <a:rect l="0" t="0" r="0" b="0"/>
              <a:pathLst>
                <a:path w="354" h="3550">
                  <a:moveTo>
                    <a:pt x="347" y="3542"/>
                  </a:moveTo>
                  <a:cubicBezTo>
                    <a:pt x="253" y="3542"/>
                    <a:pt x="177" y="3403"/>
                    <a:pt x="177" y="3232"/>
                  </a:cubicBezTo>
                  <a:lnTo>
                    <a:pt x="177" y="2085"/>
                  </a:lnTo>
                  <a:cubicBezTo>
                    <a:pt x="177" y="1914"/>
                    <a:pt x="101" y="1775"/>
                    <a:pt x="7" y="1775"/>
                  </a:cubicBezTo>
                  <a:cubicBezTo>
                    <a:pt x="101" y="1775"/>
                    <a:pt x="177" y="1636"/>
                    <a:pt x="177" y="1464"/>
                  </a:cubicBezTo>
                  <a:lnTo>
                    <a:pt x="177" y="317"/>
                  </a:lnTo>
                  <a:cubicBezTo>
                    <a:pt x="177" y="146"/>
                    <a:pt x="253" y="7"/>
                    <a:pt x="347" y="7"/>
                  </a:cubicBezTo>
                </a:path>
              </a:pathLst>
            </a:custGeom>
            <a:noFill/>
            <a:ln w="9525" cap="flat">
              <a:solidFill>
                <a:srgbClr val="000000"/>
              </a:solidFill>
              <a:prstDash val="solid"/>
              <a:round/>
            </a:ln>
          </p:spPr>
          <p:txBody>
            <a:bodyPr rtlCol="0"/>
            <a:lstStyle/>
            <a:p>
              <a:pPr algn="ctr"/>
              <a:endParaRPr lang="zh-CN" altLang="en-US"/>
            </a:p>
          </p:txBody>
        </p:sp>
      </p:grpSp>
      <p:grpSp>
        <p:nvGrpSpPr>
          <p:cNvPr id="6" name="group 6"/>
          <p:cNvGrpSpPr/>
          <p:nvPr/>
        </p:nvGrpSpPr>
        <p:grpSpPr>
          <a:xfrm rot="21600000">
            <a:off x="2494724" y="1871408"/>
            <a:ext cx="116204" cy="1541018"/>
            <a:chOff x="0" y="0"/>
            <a:chExt cx="116204" cy="1541018"/>
          </a:xfrm>
        </p:grpSpPr>
        <p:sp>
          <p:nvSpPr>
            <p:cNvPr id="914" name="path 914"/>
            <p:cNvSpPr/>
            <p:nvPr/>
          </p:nvSpPr>
          <p:spPr>
            <a:xfrm>
              <a:off x="4762" y="4762"/>
              <a:ext cx="106679" cy="1531493"/>
            </a:xfrm>
            <a:custGeom>
              <a:avLst/>
              <a:gdLst/>
              <a:ahLst/>
              <a:cxnLst/>
              <a:rect l="0" t="0" r="0" b="0"/>
              <a:pathLst>
                <a:path w="167" h="2411">
                  <a:moveTo>
                    <a:pt x="167" y="2411"/>
                  </a:moveTo>
                  <a:cubicBezTo>
                    <a:pt x="121" y="2411"/>
                    <a:pt x="83" y="2317"/>
                    <a:pt x="83" y="2200"/>
                  </a:cubicBezTo>
                  <a:lnTo>
                    <a:pt x="83" y="1417"/>
                  </a:lnTo>
                  <a:cubicBezTo>
                    <a:pt x="83" y="1300"/>
                    <a:pt x="46" y="1205"/>
                    <a:pt x="0" y="1205"/>
                  </a:cubicBezTo>
                  <a:cubicBezTo>
                    <a:pt x="46" y="1205"/>
                    <a:pt x="83" y="1111"/>
                    <a:pt x="83" y="994"/>
                  </a:cubicBezTo>
                  <a:lnTo>
                    <a:pt x="83" y="211"/>
                  </a:lnTo>
                  <a:cubicBezTo>
                    <a:pt x="83" y="94"/>
                    <a:pt x="121" y="0"/>
                    <a:pt x="167" y="0"/>
                  </a:cubicBezTo>
                  <a:lnTo>
                    <a:pt x="167" y="2411"/>
                  </a:lnTo>
                  <a:close/>
                </a:path>
              </a:pathLst>
            </a:custGeom>
            <a:solidFill>
              <a:srgbClr val="000000">
                <a:alpha val="100000"/>
              </a:srgbClr>
            </a:solidFill>
            <a:ln w="0" cap="flat">
              <a:noFill/>
              <a:prstDash val="solid"/>
              <a:miter lim="0"/>
            </a:ln>
          </p:spPr>
          <p:txBody>
            <a:bodyPr rtlCol="0"/>
            <a:lstStyle/>
            <a:p>
              <a:pPr algn="ctr"/>
              <a:endParaRPr lang="zh-CN" altLang="en-US"/>
            </a:p>
          </p:txBody>
        </p:sp>
        <p:sp>
          <p:nvSpPr>
            <p:cNvPr id="916" name="path 916"/>
            <p:cNvSpPr/>
            <p:nvPr/>
          </p:nvSpPr>
          <p:spPr>
            <a:xfrm>
              <a:off x="0" y="0"/>
              <a:ext cx="116204" cy="1541018"/>
            </a:xfrm>
            <a:custGeom>
              <a:avLst/>
              <a:gdLst/>
              <a:ahLst/>
              <a:cxnLst/>
              <a:rect l="0" t="0" r="0" b="0"/>
              <a:pathLst>
                <a:path w="182" h="2426">
                  <a:moveTo>
                    <a:pt x="175" y="2419"/>
                  </a:moveTo>
                  <a:cubicBezTo>
                    <a:pt x="129" y="2419"/>
                    <a:pt x="91" y="2324"/>
                    <a:pt x="91" y="2207"/>
                  </a:cubicBezTo>
                  <a:lnTo>
                    <a:pt x="91" y="1425"/>
                  </a:lnTo>
                  <a:cubicBezTo>
                    <a:pt x="91" y="1308"/>
                    <a:pt x="53" y="1213"/>
                    <a:pt x="7" y="1213"/>
                  </a:cubicBezTo>
                  <a:cubicBezTo>
                    <a:pt x="53" y="1213"/>
                    <a:pt x="91" y="1118"/>
                    <a:pt x="91" y="1001"/>
                  </a:cubicBezTo>
                  <a:lnTo>
                    <a:pt x="91" y="219"/>
                  </a:lnTo>
                  <a:cubicBezTo>
                    <a:pt x="91" y="102"/>
                    <a:pt x="129" y="7"/>
                    <a:pt x="175" y="7"/>
                  </a:cubicBezTo>
                </a:path>
              </a:pathLst>
            </a:custGeom>
            <a:noFill/>
            <a:ln w="9525" cap="flat">
              <a:solidFill>
                <a:srgbClr val="000000"/>
              </a:solidFill>
              <a:prstDash val="solid"/>
              <a:round/>
            </a:ln>
          </p:spPr>
          <p:txBody>
            <a:bodyPr rtlCol="0"/>
            <a:lstStyle/>
            <a:p>
              <a:pPr algn="ctr"/>
              <a:endParaRPr lang="zh-CN" altLang="en-US"/>
            </a:p>
          </p:txBody>
        </p:sp>
      </p:grpSp>
      <p:grpSp>
        <p:nvGrpSpPr>
          <p:cNvPr id="8" name="group 8"/>
          <p:cNvGrpSpPr/>
          <p:nvPr/>
        </p:nvGrpSpPr>
        <p:grpSpPr>
          <a:xfrm rot="21600000">
            <a:off x="2386774" y="4219765"/>
            <a:ext cx="116204" cy="1233805"/>
            <a:chOff x="0" y="0"/>
            <a:chExt cx="116204" cy="1233805"/>
          </a:xfrm>
        </p:grpSpPr>
        <p:sp>
          <p:nvSpPr>
            <p:cNvPr id="918" name="path 918"/>
            <p:cNvSpPr/>
            <p:nvPr/>
          </p:nvSpPr>
          <p:spPr>
            <a:xfrm>
              <a:off x="4762" y="4762"/>
              <a:ext cx="106679" cy="1224280"/>
            </a:xfrm>
            <a:custGeom>
              <a:avLst/>
              <a:gdLst/>
              <a:ahLst/>
              <a:cxnLst/>
              <a:rect l="0" t="0" r="0" b="0"/>
              <a:pathLst>
                <a:path w="167" h="1928">
                  <a:moveTo>
                    <a:pt x="167" y="0"/>
                  </a:moveTo>
                  <a:cubicBezTo>
                    <a:pt x="121" y="0"/>
                    <a:pt x="83" y="75"/>
                    <a:pt x="83" y="169"/>
                  </a:cubicBezTo>
                  <a:lnTo>
                    <a:pt x="83" y="794"/>
                  </a:lnTo>
                  <a:cubicBezTo>
                    <a:pt x="83" y="888"/>
                    <a:pt x="46" y="963"/>
                    <a:pt x="0" y="963"/>
                  </a:cubicBezTo>
                  <a:cubicBezTo>
                    <a:pt x="46" y="963"/>
                    <a:pt x="83" y="1039"/>
                    <a:pt x="83" y="1133"/>
                  </a:cubicBezTo>
                  <a:lnTo>
                    <a:pt x="83" y="1758"/>
                  </a:lnTo>
                  <a:cubicBezTo>
                    <a:pt x="83" y="1852"/>
                    <a:pt x="121" y="1928"/>
                    <a:pt x="167" y="1928"/>
                  </a:cubicBezTo>
                  <a:lnTo>
                    <a:pt x="167" y="0"/>
                  </a:lnTo>
                  <a:close/>
                </a:path>
              </a:pathLst>
            </a:custGeom>
            <a:solidFill>
              <a:srgbClr val="000000">
                <a:alpha val="100000"/>
              </a:srgbClr>
            </a:solidFill>
            <a:ln w="0" cap="flat">
              <a:noFill/>
              <a:prstDash val="solid"/>
              <a:miter lim="0"/>
            </a:ln>
          </p:spPr>
          <p:txBody>
            <a:bodyPr rtlCol="0"/>
            <a:lstStyle/>
            <a:p>
              <a:pPr algn="ctr"/>
              <a:endParaRPr lang="zh-CN" altLang="en-US"/>
            </a:p>
          </p:txBody>
        </p:sp>
        <p:sp>
          <p:nvSpPr>
            <p:cNvPr id="920" name="path 920"/>
            <p:cNvSpPr/>
            <p:nvPr/>
          </p:nvSpPr>
          <p:spPr>
            <a:xfrm>
              <a:off x="0" y="0"/>
              <a:ext cx="116204" cy="1233805"/>
            </a:xfrm>
            <a:custGeom>
              <a:avLst/>
              <a:gdLst/>
              <a:ahLst/>
              <a:cxnLst/>
              <a:rect l="0" t="0" r="0" b="0"/>
              <a:pathLst>
                <a:path w="182" h="1943">
                  <a:moveTo>
                    <a:pt x="175" y="7"/>
                  </a:moveTo>
                  <a:cubicBezTo>
                    <a:pt x="129" y="7"/>
                    <a:pt x="91" y="83"/>
                    <a:pt x="91" y="176"/>
                  </a:cubicBezTo>
                  <a:lnTo>
                    <a:pt x="91" y="802"/>
                  </a:lnTo>
                  <a:cubicBezTo>
                    <a:pt x="91" y="895"/>
                    <a:pt x="53" y="971"/>
                    <a:pt x="7" y="971"/>
                  </a:cubicBezTo>
                  <a:cubicBezTo>
                    <a:pt x="53" y="971"/>
                    <a:pt x="91" y="1047"/>
                    <a:pt x="91" y="1140"/>
                  </a:cubicBezTo>
                  <a:lnTo>
                    <a:pt x="91" y="1766"/>
                  </a:lnTo>
                  <a:cubicBezTo>
                    <a:pt x="91" y="1859"/>
                    <a:pt x="129" y="1935"/>
                    <a:pt x="175" y="1935"/>
                  </a:cubicBezTo>
                </a:path>
              </a:pathLst>
            </a:custGeom>
            <a:noFill/>
            <a:ln w="9525" cap="flat">
              <a:solidFill>
                <a:srgbClr val="000000"/>
              </a:solidFill>
              <a:prstDash val="solid"/>
              <a:round/>
            </a:ln>
          </p:spPr>
          <p:txBody>
            <a:bodyPr rtlCol="0"/>
            <a:lstStyle/>
            <a:p>
              <a:pPr algn="ctr"/>
              <a:endParaRPr lang="zh-CN" altLang="en-US"/>
            </a:p>
          </p:txBody>
        </p:sp>
      </p:grpSp>
      <p:pic>
        <p:nvPicPr>
          <p:cNvPr id="2" name="图片 1" descr="君爱医院logo"/>
          <p:cNvPicPr>
            <a:picLocks noChangeAspect="1"/>
          </p:cNvPicPr>
          <p:nvPr/>
        </p:nvPicPr>
        <p:blipFill>
          <a:blip r:embed="rId7"/>
          <a:stretch>
            <a:fillRect/>
          </a:stretch>
        </p:blipFill>
        <p:spPr>
          <a:xfrm>
            <a:off x="9751060" y="0"/>
            <a:ext cx="2440940" cy="1827530"/>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 name="picture 922"/>
          <p:cNvPicPr>
            <a:picLocks noChangeAspect="1"/>
          </p:cNvPicPr>
          <p:nvPr/>
        </p:nvPicPr>
        <p:blipFill>
          <a:blip r:embed="rId1"/>
          <a:stretch>
            <a:fillRect/>
          </a:stretch>
        </p:blipFill>
        <p:spPr>
          <a:xfrm rot="21600000">
            <a:off x="947585" y="1332382"/>
            <a:ext cx="6443344" cy="4832603"/>
          </a:xfrm>
          <a:prstGeom prst="rect">
            <a:avLst/>
          </a:prstGeom>
        </p:spPr>
      </p:pic>
      <p:sp>
        <p:nvSpPr>
          <p:cNvPr id="924" name="textbox 924"/>
          <p:cNvSpPr/>
          <p:nvPr/>
        </p:nvSpPr>
        <p:spPr>
          <a:xfrm>
            <a:off x="8078568" y="2227845"/>
            <a:ext cx="3390265" cy="3218814"/>
          </a:xfrm>
          <a:prstGeom prst="rect">
            <a:avLst/>
          </a:prstGeom>
          <a:noFill/>
          <a:ln w="0" cap="flat">
            <a:noFill/>
            <a:prstDash val="solid"/>
            <a:miter lim="0"/>
          </a:ln>
        </p:spPr>
        <p:txBody>
          <a:bodyPr vert="horz" wrap="square" lIns="0" tIns="0" rIns="0" bIns="0"/>
          <a:lstStyle/>
          <a:p>
            <a:pPr algn="l" rtl="0" eaLnBrk="0">
              <a:lnSpc>
                <a:spcPct val="78000"/>
              </a:lnSpc>
            </a:pPr>
            <a:endParaRPr sz="100" dirty="0">
              <a:latin typeface="Arial" panose="020B0604020202090204"/>
              <a:ea typeface="Arial" panose="020B0604020202090204"/>
              <a:cs typeface="Arial" panose="020B0604020202090204"/>
            </a:endParaRPr>
          </a:p>
          <a:p>
            <a:pPr algn="r" rtl="0" eaLnBrk="0">
              <a:lnSpc>
                <a:spcPct val="84000"/>
              </a:lnSpc>
            </a:pPr>
            <a:r>
              <a:rPr sz="24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包括颞极、海马、岛</a:t>
            </a:r>
            <a:endParaRPr sz="2400" dirty="0">
              <a:latin typeface="Microsoft JhengHei" panose="020B0604030504040204" charset="-120"/>
              <a:ea typeface="Microsoft JhengHei" panose="020B0604030504040204" charset="-120"/>
              <a:cs typeface="Microsoft JhengHei" panose="020B0604030504040204" charset="-120"/>
            </a:endParaRPr>
          </a:p>
          <a:p>
            <a:pPr marL="12700" indent="6985" algn="l" rtl="0" eaLnBrk="0">
              <a:lnSpc>
                <a:spcPct val="157000"/>
              </a:lnSpc>
              <a:spcBef>
                <a:spcPts val="125"/>
              </a:spcBef>
            </a:pPr>
            <a:r>
              <a:rPr sz="24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叶、杏仁核、扣带回</a:t>
            </a:r>
            <a:r>
              <a:rPr sz="24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、胼</a:t>
            </a:r>
            <a:r>
              <a:rPr sz="24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24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胝体、隔核、视前区、乳</a:t>
            </a:r>
            <a:r>
              <a:rPr sz="2400" b="1"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24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头体、丘脑前核、丘脑背</a:t>
            </a:r>
            <a:r>
              <a:rPr sz="2400" b="1"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24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内侧核、中脑的脚间核以</a:t>
            </a:r>
            <a:r>
              <a:rPr sz="2400" b="1"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2400" b="1" kern="0" spc="-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及背盖核等相关结构。</a:t>
            </a:r>
            <a:endParaRPr sz="2400" dirty="0">
              <a:latin typeface="Microsoft JhengHei" panose="020B0604030504040204" charset="-120"/>
              <a:ea typeface="Microsoft JhengHei" panose="020B0604030504040204" charset="-120"/>
              <a:cs typeface="Microsoft JhengHei" panose="020B0604030504040204" charset="-120"/>
            </a:endParaRPr>
          </a:p>
        </p:txBody>
      </p:sp>
      <p:sp>
        <p:nvSpPr>
          <p:cNvPr id="926" name="textbox 926"/>
          <p:cNvSpPr/>
          <p:nvPr/>
        </p:nvSpPr>
        <p:spPr>
          <a:xfrm>
            <a:off x="606138" y="221027"/>
            <a:ext cx="3058795" cy="1082675"/>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90204"/>
              <a:ea typeface="Arial" panose="020B0604020202090204"/>
              <a:cs typeface="Arial" panose="020B0604020202090204"/>
            </a:endParaRPr>
          </a:p>
          <a:p>
            <a:pPr marL="12700" algn="l" rtl="0" eaLnBrk="0">
              <a:lnSpc>
                <a:spcPct val="89000"/>
              </a:lnSpc>
            </a:pPr>
            <a:r>
              <a:rPr sz="3900"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a:t>
            </a:r>
            <a:r>
              <a:rPr sz="3900"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3900" kern="0" spc="6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边缘叶</a:t>
            </a:r>
            <a:r>
              <a:rPr sz="3900" kern="0" spc="60" dirty="0">
                <a:solidFill>
                  <a:srgbClr val="00B050">
                    <a:alpha val="100000"/>
                  </a:srgbClr>
                </a:solidFill>
                <a:latin typeface="Microsoft JhengHei" panose="020B0604030504040204" charset="-120"/>
                <a:ea typeface="Microsoft JhengHei" panose="020B0604030504040204" charset="-120"/>
                <a:cs typeface="Microsoft JhengHei" panose="020B0604030504040204" charset="-120"/>
              </a:rPr>
              <a:t>●</a:t>
            </a:r>
            <a:endParaRPr sz="3900" dirty="0">
              <a:latin typeface="Microsoft JhengHei" panose="020B0604030504040204" charset="-120"/>
              <a:ea typeface="Microsoft JhengHei" panose="020B0604030504040204" charset="-120"/>
              <a:cs typeface="Microsoft JhengHei" panose="020B0604030504040204" charset="-120"/>
            </a:endParaRPr>
          </a:p>
        </p:txBody>
      </p:sp>
      <p:pic>
        <p:nvPicPr>
          <p:cNvPr id="928" name="picture 928"/>
          <p:cNvPicPr>
            <a:picLocks noChangeAspect="1"/>
          </p:cNvPicPr>
          <p:nvPr/>
        </p:nvPicPr>
        <p:blipFill>
          <a:blip r:embed="rId2"/>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3"/>
          <a:stretch>
            <a:fillRect/>
          </a:stretch>
        </p:blipFill>
        <p:spPr>
          <a:xfrm>
            <a:off x="9751060" y="0"/>
            <a:ext cx="2440940" cy="1827530"/>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0" name="picture 930"/>
          <p:cNvPicPr>
            <a:picLocks noChangeAspect="1"/>
          </p:cNvPicPr>
          <p:nvPr/>
        </p:nvPicPr>
        <p:blipFill>
          <a:blip r:embed="rId1"/>
          <a:stretch>
            <a:fillRect/>
          </a:stretch>
        </p:blipFill>
        <p:spPr>
          <a:xfrm rot="21600000">
            <a:off x="284302" y="1528521"/>
            <a:ext cx="4976875" cy="4460493"/>
          </a:xfrm>
          <a:prstGeom prst="rect">
            <a:avLst/>
          </a:prstGeom>
        </p:spPr>
      </p:pic>
      <p:pic>
        <p:nvPicPr>
          <p:cNvPr id="932" name="picture 932"/>
          <p:cNvPicPr>
            <a:picLocks noChangeAspect="1"/>
          </p:cNvPicPr>
          <p:nvPr/>
        </p:nvPicPr>
        <p:blipFill>
          <a:blip r:embed="rId2"/>
          <a:stretch>
            <a:fillRect/>
          </a:stretch>
        </p:blipFill>
        <p:spPr>
          <a:xfrm rot="21600000">
            <a:off x="6312027" y="3305492"/>
            <a:ext cx="4733417" cy="2649347"/>
          </a:xfrm>
          <a:prstGeom prst="rect">
            <a:avLst/>
          </a:prstGeom>
        </p:spPr>
      </p:pic>
      <p:sp>
        <p:nvSpPr>
          <p:cNvPr id="934" name="textbox 934"/>
          <p:cNvSpPr/>
          <p:nvPr/>
        </p:nvSpPr>
        <p:spPr>
          <a:xfrm>
            <a:off x="606138" y="221027"/>
            <a:ext cx="3058795" cy="1082675"/>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90204"/>
              <a:ea typeface="Arial" panose="020B0604020202090204"/>
              <a:cs typeface="Arial" panose="020B0604020202090204"/>
            </a:endParaRPr>
          </a:p>
          <a:p>
            <a:pPr marL="12700" algn="l" rtl="0" eaLnBrk="0">
              <a:lnSpc>
                <a:spcPct val="89000"/>
              </a:lnSpc>
            </a:pPr>
            <a:r>
              <a:rPr sz="3900"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a:t>
            </a:r>
            <a:r>
              <a:rPr sz="3900"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3900" kern="0" spc="6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边缘叶</a:t>
            </a:r>
            <a:r>
              <a:rPr sz="3900" kern="0" spc="60" dirty="0">
                <a:solidFill>
                  <a:srgbClr val="00B050">
                    <a:alpha val="100000"/>
                  </a:srgbClr>
                </a:solidFill>
                <a:latin typeface="Microsoft JhengHei" panose="020B0604030504040204" charset="-120"/>
                <a:ea typeface="Microsoft JhengHei" panose="020B0604030504040204" charset="-120"/>
                <a:cs typeface="Microsoft JhengHei" panose="020B0604030504040204" charset="-120"/>
              </a:rPr>
              <a:t>●</a:t>
            </a:r>
            <a:endParaRPr sz="3900" dirty="0">
              <a:latin typeface="Microsoft JhengHei" panose="020B0604030504040204" charset="-120"/>
              <a:ea typeface="Microsoft JhengHei" panose="020B0604030504040204" charset="-120"/>
              <a:cs typeface="Microsoft JhengHei" panose="020B0604030504040204" charset="-120"/>
            </a:endParaRPr>
          </a:p>
        </p:txBody>
      </p:sp>
      <p:pic>
        <p:nvPicPr>
          <p:cNvPr id="936" name="picture 936"/>
          <p:cNvPicPr>
            <a:picLocks noChangeAspect="1"/>
          </p:cNvPicPr>
          <p:nvPr/>
        </p:nvPicPr>
        <p:blipFill>
          <a:blip r:embed="rId3"/>
          <a:stretch>
            <a:fillRect/>
          </a:stretch>
        </p:blipFill>
        <p:spPr>
          <a:xfrm rot="21600000">
            <a:off x="2948" y="6687093"/>
            <a:ext cx="12171144" cy="122838"/>
          </a:xfrm>
          <a:prstGeom prst="rect">
            <a:avLst/>
          </a:prstGeom>
        </p:spPr>
      </p:pic>
      <p:sp>
        <p:nvSpPr>
          <p:cNvPr id="938" name="textbox 938"/>
          <p:cNvSpPr/>
          <p:nvPr/>
        </p:nvSpPr>
        <p:spPr>
          <a:xfrm>
            <a:off x="7890361" y="2029847"/>
            <a:ext cx="1525269" cy="648969"/>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90204"/>
              <a:ea typeface="Arial" panose="020B0604020202090204"/>
              <a:cs typeface="Arial" panose="020B0604020202090204"/>
            </a:endParaRPr>
          </a:p>
          <a:p>
            <a:pPr marL="12700" algn="l" rtl="0" eaLnBrk="0">
              <a:lnSpc>
                <a:spcPct val="87000"/>
              </a:lnSpc>
            </a:pPr>
            <a:r>
              <a:rPr sz="4700" kern="0" spc="-6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情</a:t>
            </a:r>
            <a:r>
              <a:rPr sz="4700" kern="0" spc="1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4700" kern="0" spc="-6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绪</a:t>
            </a:r>
            <a:endParaRPr sz="4700" dirty="0">
              <a:latin typeface="Microsoft JhengHei" panose="020B0604030504040204" charset="-120"/>
              <a:ea typeface="Microsoft JhengHei" panose="020B0604030504040204" charset="-120"/>
              <a:cs typeface="Microsoft JhengHei" panose="020B0604030504040204" charset="-120"/>
            </a:endParaRPr>
          </a:p>
        </p:txBody>
      </p:sp>
      <p:pic>
        <p:nvPicPr>
          <p:cNvPr id="6" name="图片 5" descr="君爱医院logo"/>
          <p:cNvPicPr>
            <a:picLocks noChangeAspect="1"/>
          </p:cNvPicPr>
          <p:nvPr/>
        </p:nvPicPr>
        <p:blipFill>
          <a:blip r:embed="rId4"/>
          <a:stretch>
            <a:fillRect/>
          </a:stretch>
        </p:blipFill>
        <p:spPr>
          <a:xfrm>
            <a:off x="9751060" y="0"/>
            <a:ext cx="2440940" cy="1827530"/>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0" name="picture 940"/>
          <p:cNvPicPr>
            <a:picLocks noChangeAspect="1"/>
          </p:cNvPicPr>
          <p:nvPr/>
        </p:nvPicPr>
        <p:blipFill>
          <a:blip r:embed="rId1"/>
          <a:stretch>
            <a:fillRect/>
          </a:stretch>
        </p:blipFill>
        <p:spPr>
          <a:xfrm rot="21600000">
            <a:off x="6089777" y="1252601"/>
            <a:ext cx="3739895" cy="3051682"/>
          </a:xfrm>
          <a:prstGeom prst="rect">
            <a:avLst/>
          </a:prstGeom>
        </p:spPr>
      </p:pic>
      <p:pic>
        <p:nvPicPr>
          <p:cNvPr id="942" name="picture 942"/>
          <p:cNvPicPr>
            <a:picLocks noChangeAspect="1"/>
          </p:cNvPicPr>
          <p:nvPr/>
        </p:nvPicPr>
        <p:blipFill>
          <a:blip r:embed="rId2"/>
          <a:stretch>
            <a:fillRect/>
          </a:stretch>
        </p:blipFill>
        <p:spPr>
          <a:xfrm rot="21600000">
            <a:off x="4619371" y="4550930"/>
            <a:ext cx="7416800" cy="1407413"/>
          </a:xfrm>
          <a:prstGeom prst="rect">
            <a:avLst/>
          </a:prstGeom>
        </p:spPr>
      </p:pic>
      <p:graphicFrame>
        <p:nvGraphicFramePr>
          <p:cNvPr id="944" name="table 944"/>
          <p:cNvGraphicFramePr>
            <a:graphicFrameLocks noGrp="1"/>
          </p:cNvGraphicFramePr>
          <p:nvPr/>
        </p:nvGraphicFramePr>
        <p:xfrm>
          <a:off x="4614608" y="4546168"/>
          <a:ext cx="7426325" cy="1416685"/>
        </p:xfrm>
        <a:graphic>
          <a:graphicData uri="http://schemas.openxmlformats.org/drawingml/2006/table">
            <a:tbl>
              <a:tblPr/>
              <a:tblGrid>
                <a:gridCol w="7426325"/>
              </a:tblGrid>
              <a:tr h="1407160">
                <a:tc>
                  <a:txBody>
                    <a:bodyPr/>
                    <a:lstStyle/>
                    <a:p>
                      <a:pPr algn="l" rtl="0" eaLnBrk="0">
                        <a:lnSpc>
                          <a:spcPct val="52000"/>
                        </a:lnSpc>
                      </a:pPr>
                      <a:endParaRPr sz="100" dirty="0">
                        <a:latin typeface="Arial" panose="020B0604020202090204"/>
                        <a:ea typeface="Arial" panose="020B0604020202090204"/>
                        <a:cs typeface="Arial" panose="020B0604020202090204"/>
                      </a:endParaRPr>
                    </a:p>
                    <a:p>
                      <a:pPr marL="112395" indent="1033145" algn="l" rtl="0" eaLnBrk="0">
                        <a:lnSpc>
                          <a:spcPct val="130000"/>
                        </a:lnSpc>
                      </a:pPr>
                      <a:r>
                        <a:rPr sz="2300" b="1" kern="0" spc="-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杏仁核是</a:t>
                      </a:r>
                      <a:r>
                        <a:rPr sz="2300" b="1" kern="0" spc="-30" dirty="0">
                          <a:solidFill>
                            <a:srgbClr val="FF0000">
                              <a:alpha val="100000"/>
                            </a:srgbClr>
                          </a:solidFill>
                          <a:latin typeface="Microsoft JhengHei" panose="020B0604030504040204" charset="-120"/>
                          <a:ea typeface="Microsoft JhengHei" panose="020B0604030504040204" charset="-120"/>
                          <a:cs typeface="Microsoft JhengHei" panose="020B0604030504040204" charset="-120"/>
                        </a:rPr>
                        <a:t>确定刺激奖惩价值</a:t>
                      </a:r>
                      <a:r>
                        <a:rPr sz="2300" b="1" kern="0" spc="-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的关键结构</a:t>
                      </a:r>
                      <a:r>
                        <a:rPr sz="2300" b="1"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a:t>
                      </a:r>
                      <a:r>
                        <a:rPr sz="2300" b="1" kern="0" spc="25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2300" b="1"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是对新</a:t>
                      </a:r>
                      <a:r>
                        <a:rPr sz="23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23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异刺激的条件性恐惧、自我奖赏，以及脑刺激对</a:t>
                      </a:r>
                      <a:r>
                        <a:rPr sz="2300" b="1" kern="0" spc="0" dirty="0">
                          <a:solidFill>
                            <a:srgbClr val="FF0000">
                              <a:alpha val="100000"/>
                            </a:srgbClr>
                          </a:solidFill>
                          <a:latin typeface="Microsoft JhengHei" panose="020B0604030504040204" charset="-120"/>
                          <a:ea typeface="Microsoft JhengHei" panose="020B0604030504040204" charset="-120"/>
                          <a:cs typeface="Microsoft JhengHei" panose="020B0604030504040204" charset="-120"/>
                        </a:rPr>
                        <a:t>自主神</a:t>
                      </a:r>
                      <a:r>
                        <a:rPr sz="2300" b="1" kern="0" spc="-10" dirty="0">
                          <a:solidFill>
                            <a:srgbClr val="FF0000">
                              <a:alpha val="100000"/>
                            </a:srgbClr>
                          </a:solidFill>
                          <a:latin typeface="Microsoft JhengHei" panose="020B0604030504040204" charset="-120"/>
                          <a:ea typeface="Microsoft JhengHei" panose="020B0604030504040204" charset="-120"/>
                          <a:cs typeface="Microsoft JhengHei" panose="020B0604030504040204" charset="-120"/>
                        </a:rPr>
                        <a:t>    </a:t>
                      </a:r>
                      <a:r>
                        <a:rPr sz="2300" b="1" kern="0" spc="-10" dirty="0">
                          <a:solidFill>
                            <a:srgbClr val="FF0000">
                              <a:alpha val="100000"/>
                            </a:srgbClr>
                          </a:solidFill>
                          <a:latin typeface="Microsoft JhengHei" panose="020B0604030504040204" charset="-120"/>
                          <a:ea typeface="Microsoft JhengHei" panose="020B0604030504040204" charset="-120"/>
                          <a:cs typeface="Microsoft JhengHei" panose="020B0604030504040204" charset="-120"/>
                        </a:rPr>
                        <a:t>经系统和行为的情绪反应</a:t>
                      </a:r>
                      <a:r>
                        <a:rPr sz="23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的关键部位。</a:t>
                      </a:r>
                      <a:endParaRPr sz="2300" dirty="0">
                        <a:latin typeface="Microsoft JhengHei" panose="020B0604030504040204" charset="-120"/>
                        <a:ea typeface="Microsoft JhengHei" panose="020B0604030504040204" charset="-120"/>
                        <a:cs typeface="Microsoft JhengHei" panose="020B0604030504040204" charset="-120"/>
                      </a:endParaRPr>
                    </a:p>
                  </a:txBody>
                  <a:tcPr marL="0" marR="0" marT="0" marB="0" vert="horz">
                    <a:lnL w="9525" cap="flat" cmpd="sng" algn="ctr">
                      <a:solidFill>
                        <a:srgbClr val="5B9BD5"/>
                      </a:solidFill>
                      <a:prstDash val="solid"/>
                      <a:round/>
                      <a:headEnd type="none" w="med" len="med"/>
                      <a:tailEnd type="none" w="med" len="med"/>
                    </a:lnL>
                    <a:lnR w="9525" cap="flat" cmpd="sng" algn="ctr">
                      <a:solidFill>
                        <a:srgbClr val="5B9BD5"/>
                      </a:solidFill>
                      <a:prstDash val="solid"/>
                      <a:round/>
                      <a:headEnd type="none" w="med" len="med"/>
                      <a:tailEnd type="none" w="med" len="med"/>
                    </a:lnR>
                    <a:lnT w="9525" cap="flat" cmpd="sng" algn="ctr">
                      <a:solidFill>
                        <a:srgbClr val="5B9BD5"/>
                      </a:solidFill>
                      <a:prstDash val="solid"/>
                      <a:round/>
                      <a:headEnd type="none" w="med" len="med"/>
                      <a:tailEnd type="none" w="med" len="med"/>
                    </a:lnT>
                    <a:lnB w="9525" cap="flat" cmpd="sng" algn="ctr">
                      <a:solidFill>
                        <a:srgbClr val="5B9BD5"/>
                      </a:solidFill>
                      <a:prstDash val="solid"/>
                      <a:round/>
                      <a:headEnd type="none" w="med" len="med"/>
                      <a:tailEnd type="none" w="med" len="med"/>
                    </a:lnB>
                  </a:tcPr>
                </a:tc>
              </a:tr>
            </a:tbl>
          </a:graphicData>
        </a:graphic>
      </p:graphicFrame>
      <p:pic>
        <p:nvPicPr>
          <p:cNvPr id="946" name="picture 946"/>
          <p:cNvPicPr>
            <a:picLocks noChangeAspect="1"/>
          </p:cNvPicPr>
          <p:nvPr/>
        </p:nvPicPr>
        <p:blipFill>
          <a:blip r:embed="rId3"/>
          <a:stretch>
            <a:fillRect/>
          </a:stretch>
        </p:blipFill>
        <p:spPr>
          <a:xfrm rot="21600000">
            <a:off x="860297" y="1399921"/>
            <a:ext cx="3421125" cy="3066160"/>
          </a:xfrm>
          <a:prstGeom prst="rect">
            <a:avLst/>
          </a:prstGeom>
        </p:spPr>
      </p:pic>
      <p:pic>
        <p:nvPicPr>
          <p:cNvPr id="948" name="picture 948"/>
          <p:cNvPicPr>
            <a:picLocks noChangeAspect="1"/>
          </p:cNvPicPr>
          <p:nvPr/>
        </p:nvPicPr>
        <p:blipFill>
          <a:blip r:embed="rId4"/>
          <a:stretch>
            <a:fillRect/>
          </a:stretch>
        </p:blipFill>
        <p:spPr>
          <a:xfrm rot="21600000">
            <a:off x="396265" y="4550905"/>
            <a:ext cx="4000500" cy="1743075"/>
          </a:xfrm>
          <a:prstGeom prst="rect">
            <a:avLst/>
          </a:prstGeom>
        </p:spPr>
      </p:pic>
      <p:sp>
        <p:nvSpPr>
          <p:cNvPr id="950" name="textbox 950"/>
          <p:cNvSpPr/>
          <p:nvPr/>
        </p:nvSpPr>
        <p:spPr>
          <a:xfrm>
            <a:off x="606138" y="221027"/>
            <a:ext cx="3058795" cy="1082675"/>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90204"/>
              <a:ea typeface="Arial" panose="020B0604020202090204"/>
              <a:cs typeface="Arial" panose="020B0604020202090204"/>
            </a:endParaRPr>
          </a:p>
          <a:p>
            <a:pPr marL="12700" algn="l" rtl="0" eaLnBrk="0">
              <a:lnSpc>
                <a:spcPct val="89000"/>
              </a:lnSpc>
            </a:pPr>
            <a:r>
              <a:rPr sz="3900"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a:t>
            </a:r>
            <a:r>
              <a:rPr sz="3900"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3900" kern="0" spc="6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边缘叶</a:t>
            </a:r>
            <a:r>
              <a:rPr sz="3900" kern="0" spc="60" dirty="0">
                <a:solidFill>
                  <a:srgbClr val="00B050">
                    <a:alpha val="100000"/>
                  </a:srgbClr>
                </a:solidFill>
                <a:latin typeface="Microsoft JhengHei" panose="020B0604030504040204" charset="-120"/>
                <a:ea typeface="Microsoft JhengHei" panose="020B0604030504040204" charset="-120"/>
                <a:cs typeface="Microsoft JhengHei" panose="020B0604030504040204" charset="-120"/>
              </a:rPr>
              <a:t>●</a:t>
            </a:r>
            <a:endParaRPr sz="3900" dirty="0">
              <a:latin typeface="Microsoft JhengHei" panose="020B0604030504040204" charset="-120"/>
              <a:ea typeface="Microsoft JhengHei" panose="020B0604030504040204" charset="-120"/>
              <a:cs typeface="Microsoft JhengHei" panose="020B0604030504040204" charset="-120"/>
            </a:endParaRPr>
          </a:p>
        </p:txBody>
      </p:sp>
      <p:pic>
        <p:nvPicPr>
          <p:cNvPr id="952" name="picture 952"/>
          <p:cNvPicPr>
            <a:picLocks noChangeAspect="1"/>
          </p:cNvPicPr>
          <p:nvPr/>
        </p:nvPicPr>
        <p:blipFill>
          <a:blip r:embed="rId5"/>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6"/>
          <a:stretch>
            <a:fillRect/>
          </a:stretch>
        </p:blipFill>
        <p:spPr>
          <a:xfrm>
            <a:off x="9751060" y="0"/>
            <a:ext cx="2440940" cy="1827530"/>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descr="君爱医院logo"/>
          <p:cNvPicPr>
            <a:picLocks noChangeAspect="1"/>
          </p:cNvPicPr>
          <p:nvPr/>
        </p:nvPicPr>
        <p:blipFill>
          <a:blip r:embed="rId1"/>
          <a:stretch>
            <a:fillRect/>
          </a:stretch>
        </p:blipFill>
        <p:spPr>
          <a:xfrm>
            <a:off x="9751060" y="0"/>
            <a:ext cx="2440940" cy="1827530"/>
          </a:xfrm>
          <a:prstGeom prst="rect">
            <a:avLst/>
          </a:prstGeom>
        </p:spPr>
      </p:pic>
      <p:pic>
        <p:nvPicPr>
          <p:cNvPr id="2" name="图片 1" descr="截屏2025-07-16 上午12.26.36"/>
          <p:cNvPicPr>
            <a:picLocks noChangeAspect="1"/>
          </p:cNvPicPr>
          <p:nvPr/>
        </p:nvPicPr>
        <p:blipFill>
          <a:blip r:embed="rId2"/>
          <a:stretch>
            <a:fillRect/>
          </a:stretch>
        </p:blipFill>
        <p:spPr>
          <a:xfrm>
            <a:off x="0" y="635"/>
            <a:ext cx="12193270" cy="6857365"/>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4" name="picture 954"/>
          <p:cNvPicPr>
            <a:picLocks noChangeAspect="1"/>
          </p:cNvPicPr>
          <p:nvPr/>
        </p:nvPicPr>
        <p:blipFill>
          <a:blip r:embed="rId1"/>
          <a:stretch>
            <a:fillRect/>
          </a:stretch>
        </p:blipFill>
        <p:spPr>
          <a:xfrm rot="21600000">
            <a:off x="346278" y="1359534"/>
            <a:ext cx="11235487" cy="5116042"/>
          </a:xfrm>
          <a:prstGeom prst="rect">
            <a:avLst/>
          </a:prstGeom>
        </p:spPr>
      </p:pic>
      <p:graphicFrame>
        <p:nvGraphicFramePr>
          <p:cNvPr id="956" name="table 956"/>
          <p:cNvGraphicFramePr>
            <a:graphicFrameLocks noGrp="1"/>
          </p:cNvGraphicFramePr>
          <p:nvPr/>
        </p:nvGraphicFramePr>
        <p:xfrm>
          <a:off x="504685" y="4548098"/>
          <a:ext cx="5901690" cy="1877060"/>
        </p:xfrm>
        <a:graphic>
          <a:graphicData uri="http://schemas.openxmlformats.org/drawingml/2006/table">
            <a:tbl>
              <a:tblPr/>
              <a:tblGrid>
                <a:gridCol w="5901690"/>
              </a:tblGrid>
              <a:tr h="1867535">
                <a:tc>
                  <a:txBody>
                    <a:bodyPr/>
                    <a:lstStyle/>
                    <a:p>
                      <a:pPr algn="l" rtl="0" eaLnBrk="0">
                        <a:lnSpc>
                          <a:spcPct val="83000"/>
                        </a:lnSpc>
                      </a:pPr>
                      <a:endParaRPr sz="100" dirty="0">
                        <a:latin typeface="Arial" panose="020B0604020202090204"/>
                        <a:ea typeface="Arial" panose="020B0604020202090204"/>
                        <a:cs typeface="Arial" panose="020B0604020202090204"/>
                      </a:endParaRPr>
                    </a:p>
                    <a:p>
                      <a:pPr marL="107315" indent="515620" algn="l" rtl="0" eaLnBrk="0">
                        <a:lnSpc>
                          <a:spcPct val="130000"/>
                        </a:lnSpc>
                      </a:pPr>
                      <a:r>
                        <a:rPr sz="2300" b="1" kern="0" spc="-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杏仁核是</a:t>
                      </a:r>
                      <a:r>
                        <a:rPr sz="2300" b="1" kern="0" spc="-30" dirty="0">
                          <a:solidFill>
                            <a:srgbClr val="FF0000">
                              <a:alpha val="100000"/>
                            </a:srgbClr>
                          </a:solidFill>
                          <a:latin typeface="Microsoft JhengHei" panose="020B0604030504040204" charset="-120"/>
                          <a:ea typeface="Microsoft JhengHei" panose="020B0604030504040204" charset="-120"/>
                          <a:cs typeface="Microsoft JhengHei" panose="020B0604030504040204" charset="-120"/>
                        </a:rPr>
                        <a:t>确定刺激奖惩价值</a:t>
                      </a:r>
                      <a:r>
                        <a:rPr sz="2300" b="1" kern="0" spc="-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的关键</a:t>
                      </a:r>
                      <a:r>
                        <a:rPr sz="2300" b="1"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结构</a:t>
                      </a:r>
                      <a:r>
                        <a:rPr lang="zh-CN" sz="2300" b="1" kern="0" spc="-40" dirty="0">
                          <a:solidFill>
                            <a:srgbClr val="000000">
                              <a:alpha val="100000"/>
                            </a:srgbClr>
                          </a:solidFill>
                          <a:latin typeface="Microsoft JhengHei" panose="020B0604030504040204" charset="-120"/>
                          <a:ea typeface="宋体" pitchFamily="2" charset="-122"/>
                          <a:cs typeface="Microsoft JhengHei" panose="020B0604030504040204" charset="-120"/>
                        </a:rPr>
                        <a:t>，</a:t>
                      </a:r>
                      <a:r>
                        <a:rPr sz="23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23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是对新异刺激的条件性恐惧</a:t>
                      </a:r>
                      <a:r>
                        <a:rPr lang="zh-CN" sz="2300" b="1" kern="0" spc="0" dirty="0">
                          <a:solidFill>
                            <a:srgbClr val="000000">
                              <a:alpha val="100000"/>
                            </a:srgbClr>
                          </a:solidFill>
                          <a:latin typeface="Microsoft JhengHei" panose="020B0604030504040204" charset="-120"/>
                          <a:ea typeface="宋体" pitchFamily="2" charset="-122"/>
                          <a:cs typeface="Microsoft JhengHei" panose="020B0604030504040204" charset="-120"/>
                        </a:rPr>
                        <a:t>、</a:t>
                      </a:r>
                      <a:r>
                        <a:rPr sz="23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自我奖赏</a:t>
                      </a:r>
                      <a:r>
                        <a:rPr lang="zh-CN" sz="2300" b="1" kern="0" spc="0" dirty="0">
                          <a:solidFill>
                            <a:srgbClr val="000000">
                              <a:alpha val="100000"/>
                            </a:srgbClr>
                          </a:solidFill>
                          <a:latin typeface="Microsoft JhengHei" panose="020B0604030504040204" charset="-120"/>
                          <a:ea typeface="宋体" pitchFamily="2" charset="-122"/>
                          <a:cs typeface="Microsoft JhengHei" panose="020B0604030504040204" charset="-120"/>
                        </a:rPr>
                        <a:t>，</a:t>
                      </a:r>
                      <a:r>
                        <a:rPr sz="23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以    </a:t>
                      </a:r>
                      <a:r>
                        <a:rPr sz="23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及脑刺激对</a:t>
                      </a:r>
                      <a:r>
                        <a:rPr sz="2300" b="1" kern="0" spc="10" dirty="0">
                          <a:solidFill>
                            <a:srgbClr val="FF0000">
                              <a:alpha val="100000"/>
                            </a:srgbClr>
                          </a:solidFill>
                          <a:latin typeface="Microsoft JhengHei" panose="020B0604030504040204" charset="-120"/>
                          <a:ea typeface="Microsoft JhengHei" panose="020B0604030504040204" charset="-120"/>
                          <a:cs typeface="Microsoft JhengHei" panose="020B0604030504040204" charset="-120"/>
                        </a:rPr>
                        <a:t>自主神经系统和行为的</a:t>
                      </a:r>
                      <a:r>
                        <a:rPr sz="2300" b="1" kern="0" spc="0" dirty="0">
                          <a:solidFill>
                            <a:srgbClr val="FF0000">
                              <a:alpha val="100000"/>
                            </a:srgbClr>
                          </a:solidFill>
                          <a:latin typeface="Microsoft JhengHei" panose="020B0604030504040204" charset="-120"/>
                          <a:ea typeface="Microsoft JhengHei" panose="020B0604030504040204" charset="-120"/>
                          <a:cs typeface="Microsoft JhengHei" panose="020B0604030504040204" charset="-120"/>
                        </a:rPr>
                        <a:t>情绪反应    </a:t>
                      </a:r>
                      <a:r>
                        <a:rPr sz="2300" b="1" kern="0" spc="-5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的关键部位</a:t>
                      </a:r>
                      <a:r>
                        <a:rPr lang="zh-CN" sz="2300" b="1" kern="0" spc="-50" dirty="0">
                          <a:solidFill>
                            <a:srgbClr val="000000">
                              <a:alpha val="100000"/>
                            </a:srgbClr>
                          </a:solidFill>
                          <a:latin typeface="Microsoft JhengHei" panose="020B0604030504040204" charset="-120"/>
                          <a:ea typeface="宋体" pitchFamily="2" charset="-122"/>
                          <a:cs typeface="Microsoft JhengHei" panose="020B0604030504040204" charset="-120"/>
                        </a:rPr>
                        <a:t>。</a:t>
                      </a:r>
                      <a:endParaRPr lang="zh-CN" sz="2300" b="1" kern="0" spc="-50" dirty="0">
                        <a:solidFill>
                          <a:srgbClr val="000000">
                            <a:alpha val="100000"/>
                          </a:srgbClr>
                        </a:solidFill>
                        <a:latin typeface="Microsoft JhengHei" panose="020B0604030504040204" charset="-120"/>
                        <a:ea typeface="宋体" pitchFamily="2" charset="-122"/>
                        <a:cs typeface="Microsoft JhengHei" panose="020B0604030504040204" charset="-120"/>
                      </a:endParaRPr>
                    </a:p>
                  </a:txBody>
                  <a:tcPr marL="0" marR="0" marT="0" marB="0" vert="horz">
                    <a:lnL w="9525" cap="flat" cmpd="sng" algn="ctr">
                      <a:solidFill>
                        <a:srgbClr val="5B9BD5"/>
                      </a:solidFill>
                      <a:prstDash val="solid"/>
                      <a:round/>
                      <a:headEnd type="none" w="med" len="med"/>
                      <a:tailEnd type="none" w="med" len="med"/>
                    </a:lnL>
                    <a:lnR w="9525" cap="flat" cmpd="sng" algn="ctr">
                      <a:solidFill>
                        <a:srgbClr val="5B9BD5"/>
                      </a:solidFill>
                      <a:prstDash val="solid"/>
                      <a:round/>
                      <a:headEnd type="none" w="med" len="med"/>
                      <a:tailEnd type="none" w="med" len="med"/>
                    </a:lnR>
                    <a:lnT w="9525" cap="flat" cmpd="sng" algn="ctr">
                      <a:solidFill>
                        <a:srgbClr val="5B9BD5"/>
                      </a:solidFill>
                      <a:prstDash val="solid"/>
                      <a:round/>
                      <a:headEnd type="none" w="med" len="med"/>
                      <a:tailEnd type="none" w="med" len="med"/>
                    </a:lnT>
                    <a:lnB w="9525" cap="flat" cmpd="sng" algn="ctr">
                      <a:solidFill>
                        <a:srgbClr val="5B9BD5"/>
                      </a:solidFill>
                      <a:prstDash val="solid"/>
                      <a:round/>
                      <a:headEnd type="none" w="med" len="med"/>
                      <a:tailEnd type="none" w="med" len="med"/>
                    </a:lnB>
                  </a:tcPr>
                </a:tc>
              </a:tr>
            </a:tbl>
          </a:graphicData>
        </a:graphic>
      </p:graphicFrame>
      <p:sp>
        <p:nvSpPr>
          <p:cNvPr id="958" name="textbox 958"/>
          <p:cNvSpPr/>
          <p:nvPr/>
        </p:nvSpPr>
        <p:spPr>
          <a:xfrm>
            <a:off x="606138" y="221027"/>
            <a:ext cx="3058795" cy="1082675"/>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90204"/>
              <a:ea typeface="Arial" panose="020B0604020202090204"/>
              <a:cs typeface="Arial" panose="020B0604020202090204"/>
            </a:endParaRPr>
          </a:p>
          <a:p>
            <a:pPr marL="12700" algn="l" rtl="0" eaLnBrk="0">
              <a:lnSpc>
                <a:spcPct val="89000"/>
              </a:lnSpc>
            </a:pPr>
            <a:r>
              <a:rPr sz="3900"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a:t>
            </a:r>
            <a:r>
              <a:rPr sz="3900"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3900" kern="0" spc="6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边缘叶</a:t>
            </a:r>
            <a:r>
              <a:rPr sz="3900" kern="0" spc="60" dirty="0">
                <a:solidFill>
                  <a:srgbClr val="00B050">
                    <a:alpha val="100000"/>
                  </a:srgbClr>
                </a:solidFill>
                <a:latin typeface="Microsoft JhengHei" panose="020B0604030504040204" charset="-120"/>
                <a:ea typeface="Microsoft JhengHei" panose="020B0604030504040204" charset="-120"/>
                <a:cs typeface="Microsoft JhengHei" panose="020B0604030504040204" charset="-120"/>
              </a:rPr>
              <a:t>●</a:t>
            </a:r>
            <a:endParaRPr sz="3900" dirty="0">
              <a:latin typeface="Microsoft JhengHei" panose="020B0604030504040204" charset="-120"/>
              <a:ea typeface="Microsoft JhengHei" panose="020B0604030504040204" charset="-120"/>
              <a:cs typeface="Microsoft JhengHei" panose="020B0604030504040204" charset="-120"/>
            </a:endParaRPr>
          </a:p>
        </p:txBody>
      </p:sp>
      <p:pic>
        <p:nvPicPr>
          <p:cNvPr id="960" name="picture 960"/>
          <p:cNvPicPr>
            <a:picLocks noChangeAspect="1"/>
          </p:cNvPicPr>
          <p:nvPr/>
        </p:nvPicPr>
        <p:blipFill>
          <a:blip r:embed="rId2"/>
          <a:stretch>
            <a:fillRect/>
          </a:stretch>
        </p:blipFill>
        <p:spPr>
          <a:xfrm rot="21600000">
            <a:off x="2948" y="6687093"/>
            <a:ext cx="12171144" cy="122838"/>
          </a:xfrm>
          <a:prstGeom prst="rect">
            <a:avLst/>
          </a:prstGeom>
        </p:spPr>
      </p:pic>
      <p:sp>
        <p:nvSpPr>
          <p:cNvPr id="962" name="textbox 962"/>
          <p:cNvSpPr/>
          <p:nvPr/>
        </p:nvSpPr>
        <p:spPr>
          <a:xfrm>
            <a:off x="4274185" y="664845"/>
            <a:ext cx="5682615" cy="866775"/>
          </a:xfrm>
          <a:prstGeom prst="rect">
            <a:avLst/>
          </a:prstGeom>
          <a:noFill/>
          <a:ln w="0" cap="flat">
            <a:noFill/>
            <a:prstDash val="solid"/>
            <a:miter lim="0"/>
          </a:ln>
        </p:spPr>
        <p:txBody>
          <a:bodyPr vert="horz" wrap="square" lIns="0" tIns="0" rIns="0" bIns="0"/>
          <a:lstStyle/>
          <a:p>
            <a:pPr algn="l" rtl="0" eaLnBrk="0">
              <a:lnSpc>
                <a:spcPct val="79000"/>
              </a:lnSpc>
            </a:pPr>
            <a:endParaRPr sz="100" dirty="0">
              <a:latin typeface="Arial" panose="020B0604020202090204"/>
              <a:ea typeface="Arial" panose="020B0604020202090204"/>
              <a:cs typeface="Arial" panose="020B0604020202090204"/>
            </a:endParaRPr>
          </a:p>
          <a:p>
            <a:pPr marL="12700" algn="l" rtl="0" eaLnBrk="0">
              <a:lnSpc>
                <a:spcPct val="88000"/>
              </a:lnSpc>
            </a:pPr>
            <a:r>
              <a:rPr sz="28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失恋之类的</a:t>
            </a:r>
            <a:r>
              <a:rPr sz="2800" kern="0" spc="-10" dirty="0">
                <a:solidFill>
                  <a:srgbClr val="000000">
                    <a:alpha val="100000"/>
                  </a:srgbClr>
                </a:solidFill>
                <a:latin typeface="Calibri" panose="020F0502020204030204"/>
                <a:ea typeface="Calibri" panose="020F0502020204030204"/>
                <a:cs typeface="Calibri" panose="020F0502020204030204"/>
              </a:rPr>
              <a:t>-</a:t>
            </a:r>
            <a:r>
              <a:rPr sz="28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额叶控制不住边缘叶了</a:t>
            </a:r>
            <a:endParaRPr sz="28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endParaRPr>
          </a:p>
        </p:txBody>
      </p:sp>
      <p:pic>
        <p:nvPicPr>
          <p:cNvPr id="6" name="图片 5" descr="君爱医院logo"/>
          <p:cNvPicPr>
            <a:picLocks noChangeAspect="1"/>
          </p:cNvPicPr>
          <p:nvPr/>
        </p:nvPicPr>
        <p:blipFill>
          <a:blip r:embed="rId3"/>
          <a:stretch>
            <a:fillRect/>
          </a:stretch>
        </p:blipFill>
        <p:spPr>
          <a:xfrm>
            <a:off x="9751060" y="0"/>
            <a:ext cx="2440940" cy="1827530"/>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4" name="picture 964"/>
          <p:cNvPicPr>
            <a:picLocks noChangeAspect="1"/>
          </p:cNvPicPr>
          <p:nvPr/>
        </p:nvPicPr>
        <p:blipFill>
          <a:blip r:embed="rId1"/>
          <a:stretch>
            <a:fillRect/>
          </a:stretch>
        </p:blipFill>
        <p:spPr>
          <a:xfrm rot="21600000">
            <a:off x="461721" y="2846882"/>
            <a:ext cx="4202175" cy="3535679"/>
          </a:xfrm>
          <a:prstGeom prst="rect">
            <a:avLst/>
          </a:prstGeom>
        </p:spPr>
      </p:pic>
      <p:sp>
        <p:nvSpPr>
          <p:cNvPr id="966" name="textbox 966"/>
          <p:cNvSpPr/>
          <p:nvPr/>
        </p:nvSpPr>
        <p:spPr>
          <a:xfrm>
            <a:off x="5346768" y="3976979"/>
            <a:ext cx="5876925" cy="2448560"/>
          </a:xfrm>
          <a:prstGeom prst="rect">
            <a:avLst/>
          </a:prstGeom>
          <a:noFill/>
          <a:ln w="0" cap="flat">
            <a:noFill/>
            <a:prstDash val="solid"/>
            <a:miter lim="0"/>
          </a:ln>
        </p:spPr>
        <p:txBody>
          <a:bodyPr vert="horz" wrap="square" lIns="0" tIns="0" rIns="0" bIns="0"/>
          <a:lstStyle/>
          <a:p>
            <a:pPr algn="l" rtl="0" eaLnBrk="0">
              <a:lnSpc>
                <a:spcPct val="81000"/>
              </a:lnSpc>
            </a:pPr>
            <a:endParaRPr sz="100" dirty="0">
              <a:latin typeface="Arial" panose="020B0604020202090204"/>
              <a:ea typeface="Arial" panose="020B0604020202090204"/>
              <a:cs typeface="Arial" panose="020B0604020202090204"/>
            </a:endParaRPr>
          </a:p>
          <a:p>
            <a:pPr marL="355600" indent="-342900" algn="l" rtl="0" eaLnBrk="0">
              <a:lnSpc>
                <a:spcPct val="87000"/>
              </a:lnSpc>
              <a:buFont typeface="Arial" panose="020B0604020202090204" pitchFamily="34" charset="0"/>
              <a:buChar char="•"/>
            </a:pPr>
            <a:r>
              <a:rPr sz="23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扣带回皮层更多的是对负性情绪</a:t>
            </a:r>
            <a:r>
              <a:rPr lang="zh-CN" sz="23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起</a:t>
            </a:r>
            <a:r>
              <a:rPr sz="23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作用</a:t>
            </a:r>
            <a:endParaRPr sz="2300" dirty="0">
              <a:latin typeface="Microsoft JhengHei" panose="020B0604030504040204" charset="-120"/>
              <a:ea typeface="Microsoft JhengHei" panose="020B0604030504040204" charset="-120"/>
              <a:cs typeface="Microsoft JhengHei" panose="020B0604030504040204" charset="-120"/>
            </a:endParaRPr>
          </a:p>
          <a:p>
            <a:pPr marL="171450" indent="-171450" algn="l" rtl="0" eaLnBrk="0">
              <a:lnSpc>
                <a:spcPct val="125000"/>
              </a:lnSpc>
              <a:buFont typeface="Arial" panose="020B0604020202090204" pitchFamily="34" charset="0"/>
              <a:buChar char="•"/>
            </a:pPr>
            <a:endParaRPr sz="1000" dirty="0">
              <a:latin typeface="Arial" panose="020B0604020202090204"/>
              <a:ea typeface="Arial" panose="020B0604020202090204"/>
              <a:cs typeface="Arial" panose="020B0604020202090204"/>
            </a:endParaRPr>
          </a:p>
          <a:p>
            <a:pPr marL="355600" indent="-342900" algn="l" rtl="0" eaLnBrk="0">
              <a:lnSpc>
                <a:spcPct val="114000"/>
              </a:lnSpc>
              <a:spcBef>
                <a:spcPts val="695"/>
              </a:spcBef>
              <a:buFont typeface="Arial" panose="020B0604020202090204" pitchFamily="34" charset="0"/>
              <a:buChar char="•"/>
            </a:pPr>
            <a:r>
              <a:rPr sz="2300" b="1"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临床抑郁或悲伤与扣带回的激活有关</a:t>
            </a:r>
            <a:r>
              <a:rPr lang="zh-CN" sz="2300" b="1" kern="0" spc="-40" dirty="0">
                <a:solidFill>
                  <a:srgbClr val="000000">
                    <a:alpha val="100000"/>
                  </a:srgbClr>
                </a:solidFill>
                <a:latin typeface="Microsoft JhengHei" panose="020B0604030504040204" charset="-120"/>
                <a:ea typeface="宋体" pitchFamily="2" charset="-122"/>
                <a:cs typeface="Microsoft JhengHei" panose="020B0604030504040204" charset="-120"/>
              </a:rPr>
              <a:t>，</a:t>
            </a:r>
            <a:r>
              <a:rPr sz="2300" b="1" kern="0" spc="28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2300" b="1"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消</a:t>
            </a:r>
            <a:r>
              <a:rPr lang="zh-CN" sz="2300" b="1"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化</a:t>
            </a:r>
            <a:r>
              <a:rPr sz="23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性失调或疼痛也会引起扣带</a:t>
            </a:r>
            <a:r>
              <a:rPr sz="23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回的激活</a:t>
            </a:r>
            <a:endParaRPr sz="2300" dirty="0">
              <a:latin typeface="Microsoft JhengHei" panose="020B0604030504040204" charset="-120"/>
              <a:ea typeface="Microsoft JhengHei" panose="020B0604030504040204" charset="-120"/>
              <a:cs typeface="Microsoft JhengHei" panose="020B0604030504040204" charset="-120"/>
            </a:endParaRPr>
          </a:p>
          <a:p>
            <a:pPr marL="285750" indent="-285750" algn="l" rtl="0" eaLnBrk="0">
              <a:lnSpc>
                <a:spcPct val="102000"/>
              </a:lnSpc>
              <a:buFont typeface="Arial" panose="020B0604020202090204" pitchFamily="34" charset="0"/>
              <a:buChar char="•"/>
            </a:pPr>
            <a:endParaRPr sz="1500" dirty="0">
              <a:latin typeface="Arial" panose="020B0604020202090204"/>
              <a:ea typeface="Arial" panose="020B0604020202090204"/>
              <a:cs typeface="Arial" panose="020B0604020202090204"/>
            </a:endParaRPr>
          </a:p>
          <a:p>
            <a:pPr marL="171450" indent="-171450" algn="l" rtl="0" eaLnBrk="0">
              <a:lnSpc>
                <a:spcPct val="10000"/>
              </a:lnSpc>
              <a:buFont typeface="Arial" panose="020B0604020202090204" pitchFamily="34" charset="0"/>
              <a:buChar char="•"/>
            </a:pPr>
            <a:endParaRPr sz="100" dirty="0">
              <a:latin typeface="Arial" panose="020B0604020202090204"/>
              <a:ea typeface="Arial" panose="020B0604020202090204"/>
              <a:cs typeface="Arial" panose="020B0604020202090204"/>
            </a:endParaRPr>
          </a:p>
          <a:p>
            <a:pPr marL="354965" indent="-342900" algn="l" rtl="0" eaLnBrk="0">
              <a:lnSpc>
                <a:spcPct val="115000"/>
              </a:lnSpc>
              <a:buFont typeface="Arial" panose="020B0604020202090204" pitchFamily="34" charset="0"/>
              <a:buChar char="•"/>
            </a:pPr>
            <a:r>
              <a:rPr sz="23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扣带回皮层切除术对多种心理失调</a:t>
            </a:r>
            <a:r>
              <a:rPr lang="zh-CN" sz="2300" b="1" kern="0" spc="0" dirty="0">
                <a:solidFill>
                  <a:srgbClr val="000000">
                    <a:alpha val="100000"/>
                  </a:srgbClr>
                </a:solidFill>
                <a:latin typeface="Microsoft JhengHei" panose="020B0604030504040204" charset="-120"/>
                <a:ea typeface="宋体" pitchFamily="2" charset="-122"/>
                <a:cs typeface="Microsoft JhengHei" panose="020B0604030504040204" charset="-120"/>
              </a:rPr>
              <a:t>，</a:t>
            </a:r>
            <a:r>
              <a:rPr sz="23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如抑郁</a:t>
            </a:r>
            <a:r>
              <a:rPr lang="zh-CN" sz="2300" b="1"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症</a:t>
            </a:r>
            <a:r>
              <a:rPr sz="23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和强迫症都有益</a:t>
            </a:r>
            <a:endParaRPr sz="2300" dirty="0">
              <a:latin typeface="Microsoft JhengHei" panose="020B0604030504040204" charset="-120"/>
              <a:ea typeface="Microsoft JhengHei" panose="020B0604030504040204" charset="-120"/>
              <a:cs typeface="Microsoft JhengHei" panose="020B0604030504040204" charset="-120"/>
            </a:endParaRPr>
          </a:p>
        </p:txBody>
      </p:sp>
      <p:pic>
        <p:nvPicPr>
          <p:cNvPr id="968" name="picture 968"/>
          <p:cNvPicPr>
            <a:picLocks noChangeAspect="1"/>
          </p:cNvPicPr>
          <p:nvPr/>
        </p:nvPicPr>
        <p:blipFill>
          <a:blip r:embed="rId2"/>
          <a:stretch>
            <a:fillRect/>
          </a:stretch>
        </p:blipFill>
        <p:spPr>
          <a:xfrm rot="21600000">
            <a:off x="7839456" y="1262633"/>
            <a:ext cx="3890898" cy="2474595"/>
          </a:xfrm>
          <a:prstGeom prst="rect">
            <a:avLst/>
          </a:prstGeom>
        </p:spPr>
      </p:pic>
      <p:pic>
        <p:nvPicPr>
          <p:cNvPr id="970" name="picture 970"/>
          <p:cNvPicPr>
            <a:picLocks noChangeAspect="1"/>
          </p:cNvPicPr>
          <p:nvPr/>
        </p:nvPicPr>
        <p:blipFill>
          <a:blip r:embed="rId3"/>
          <a:stretch>
            <a:fillRect/>
          </a:stretch>
        </p:blipFill>
        <p:spPr>
          <a:xfrm rot="21600000">
            <a:off x="5058917" y="1120647"/>
            <a:ext cx="2628264" cy="2787523"/>
          </a:xfrm>
          <a:prstGeom prst="rect">
            <a:avLst/>
          </a:prstGeom>
        </p:spPr>
      </p:pic>
      <p:sp>
        <p:nvSpPr>
          <p:cNvPr id="972" name="textbox 972"/>
          <p:cNvSpPr/>
          <p:nvPr/>
        </p:nvSpPr>
        <p:spPr>
          <a:xfrm>
            <a:off x="606138" y="221027"/>
            <a:ext cx="3058795" cy="1052194"/>
          </a:xfrm>
          <a:prstGeom prst="rect">
            <a:avLst/>
          </a:prstGeom>
          <a:noFill/>
          <a:ln w="0" cap="flat">
            <a:noFill/>
            <a:prstDash val="solid"/>
            <a:miter lim="0"/>
          </a:ln>
        </p:spPr>
        <p:txBody>
          <a:bodyPr vert="horz" wrap="square" lIns="0" tIns="0" rIns="0" bIns="0"/>
          <a:lstStyle/>
          <a:p>
            <a:pPr algn="l" rtl="0" eaLnBrk="0">
              <a:lnSpc>
                <a:spcPct val="111000"/>
              </a:lnSpc>
            </a:pPr>
            <a:endParaRPr sz="100" dirty="0">
              <a:latin typeface="Arial" panose="020B0604020202090204"/>
              <a:ea typeface="Arial" panose="020B0604020202090204"/>
              <a:cs typeface="Arial" panose="020B0604020202090204"/>
            </a:endParaRPr>
          </a:p>
          <a:p>
            <a:pPr marL="12700" algn="l" rtl="0" eaLnBrk="0">
              <a:lnSpc>
                <a:spcPct val="86000"/>
              </a:lnSpc>
            </a:pPr>
            <a:r>
              <a:rPr sz="3900"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a:t>
            </a:r>
            <a:r>
              <a:rPr sz="3900"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3900" kern="0" spc="8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边缘叶</a:t>
            </a:r>
            <a:r>
              <a:rPr sz="3900" kern="0" spc="80" dirty="0">
                <a:solidFill>
                  <a:srgbClr val="00B050">
                    <a:alpha val="100000"/>
                  </a:srgbClr>
                </a:solidFill>
                <a:latin typeface="Microsoft JhengHei" panose="020B0604030504040204" charset="-120"/>
                <a:ea typeface="Microsoft JhengHei" panose="020B0604030504040204" charset="-120"/>
                <a:cs typeface="Microsoft JhengHei" panose="020B0604030504040204" charset="-120"/>
              </a:rPr>
              <a:t>●</a:t>
            </a:r>
            <a:endParaRPr sz="3900" dirty="0">
              <a:latin typeface="Microsoft JhengHei" panose="020B0604030504040204" charset="-120"/>
              <a:ea typeface="Microsoft JhengHei" panose="020B0604030504040204" charset="-120"/>
              <a:cs typeface="Microsoft JhengHei" panose="020B0604030504040204" charset="-120"/>
            </a:endParaRPr>
          </a:p>
        </p:txBody>
      </p:sp>
      <p:pic>
        <p:nvPicPr>
          <p:cNvPr id="974" name="picture 974"/>
          <p:cNvPicPr>
            <a:picLocks noChangeAspect="1"/>
          </p:cNvPicPr>
          <p:nvPr/>
        </p:nvPicPr>
        <p:blipFill>
          <a:blip r:embed="rId4"/>
          <a:stretch>
            <a:fillRect/>
          </a:stretch>
        </p:blipFill>
        <p:spPr>
          <a:xfrm rot="21600000">
            <a:off x="561898" y="1423161"/>
            <a:ext cx="2140330" cy="1329308"/>
          </a:xfrm>
          <a:prstGeom prst="rect">
            <a:avLst/>
          </a:prstGeom>
        </p:spPr>
      </p:pic>
      <p:pic>
        <p:nvPicPr>
          <p:cNvPr id="976" name="picture 976"/>
          <p:cNvPicPr>
            <a:picLocks noChangeAspect="1"/>
          </p:cNvPicPr>
          <p:nvPr/>
        </p:nvPicPr>
        <p:blipFill>
          <a:blip r:embed="rId5"/>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6"/>
          <a:stretch>
            <a:fillRect/>
          </a:stretch>
        </p:blipFill>
        <p:spPr>
          <a:xfrm>
            <a:off x="9751060" y="0"/>
            <a:ext cx="2440940" cy="1827530"/>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10"/>
          <p:cNvGrpSpPr/>
          <p:nvPr/>
        </p:nvGrpSpPr>
        <p:grpSpPr>
          <a:xfrm rot="21600000">
            <a:off x="4819650" y="2787269"/>
            <a:ext cx="6812661" cy="3527387"/>
            <a:chOff x="0" y="0"/>
            <a:chExt cx="6812661" cy="3527387"/>
          </a:xfrm>
        </p:grpSpPr>
        <p:pic>
          <p:nvPicPr>
            <p:cNvPr id="978" name="picture 978"/>
            <p:cNvPicPr>
              <a:picLocks noChangeAspect="1"/>
            </p:cNvPicPr>
            <p:nvPr/>
          </p:nvPicPr>
          <p:blipFill>
            <a:blip r:embed="rId1"/>
            <a:stretch>
              <a:fillRect/>
            </a:stretch>
          </p:blipFill>
          <p:spPr>
            <a:xfrm rot="21600000">
              <a:off x="0" y="0"/>
              <a:ext cx="6812661" cy="3527387"/>
            </a:xfrm>
            <a:prstGeom prst="rect">
              <a:avLst/>
            </a:prstGeom>
          </p:spPr>
        </p:pic>
        <p:sp>
          <p:nvSpPr>
            <p:cNvPr id="980" name="textbox 980"/>
            <p:cNvSpPr/>
            <p:nvPr/>
          </p:nvSpPr>
          <p:spPr>
            <a:xfrm>
              <a:off x="-12700" y="-12700"/>
              <a:ext cx="6838315" cy="3563620"/>
            </a:xfrm>
            <a:prstGeom prst="rect">
              <a:avLst/>
            </a:prstGeom>
            <a:noFill/>
            <a:ln w="0" cap="flat">
              <a:noFill/>
              <a:prstDash val="solid"/>
              <a:miter lim="0"/>
            </a:ln>
          </p:spPr>
          <p:txBody>
            <a:bodyPr vert="horz" wrap="square" lIns="0" tIns="0" rIns="0" bIns="0"/>
            <a:lstStyle/>
            <a:p>
              <a:pPr algn="l" rtl="0" eaLnBrk="0">
                <a:lnSpc>
                  <a:spcPct val="103000"/>
                </a:lnSpc>
              </a:pPr>
              <a:endParaRPr sz="1000" dirty="0">
                <a:latin typeface="Arial" panose="020B0604020202090204"/>
                <a:ea typeface="Arial" panose="020B0604020202090204"/>
                <a:cs typeface="Arial" panose="020B0604020202090204"/>
              </a:endParaRPr>
            </a:p>
            <a:p>
              <a:pPr algn="l" rtl="0" eaLnBrk="0">
                <a:lnSpc>
                  <a:spcPct val="103000"/>
                </a:lnSpc>
              </a:pPr>
              <a:endParaRPr sz="1000" dirty="0">
                <a:latin typeface="Arial" panose="020B0604020202090204"/>
                <a:ea typeface="Arial" panose="020B0604020202090204"/>
                <a:cs typeface="Arial" panose="020B0604020202090204"/>
              </a:endParaRPr>
            </a:p>
            <a:p>
              <a:pPr algn="l" rtl="0" eaLnBrk="0">
                <a:lnSpc>
                  <a:spcPct val="104000"/>
                </a:lnSpc>
              </a:pPr>
              <a:endParaRPr sz="1000" dirty="0">
                <a:latin typeface="Arial" panose="020B0604020202090204"/>
                <a:ea typeface="Arial" panose="020B0604020202090204"/>
                <a:cs typeface="Arial" panose="020B0604020202090204"/>
              </a:endParaRPr>
            </a:p>
            <a:p>
              <a:pPr algn="l" rtl="0" eaLnBrk="0">
                <a:lnSpc>
                  <a:spcPct val="104000"/>
                </a:lnSpc>
              </a:pPr>
              <a:endParaRPr sz="1000" dirty="0">
                <a:latin typeface="Arial" panose="020B0604020202090204"/>
                <a:ea typeface="Arial" panose="020B0604020202090204"/>
                <a:cs typeface="Arial" panose="020B0604020202090204"/>
              </a:endParaRPr>
            </a:p>
            <a:p>
              <a:pPr algn="l" rtl="0" eaLnBrk="0">
                <a:lnSpc>
                  <a:spcPct val="104000"/>
                </a:lnSpc>
              </a:pPr>
              <a:endParaRPr sz="1000" dirty="0">
                <a:latin typeface="Arial" panose="020B0604020202090204"/>
                <a:ea typeface="Arial" panose="020B0604020202090204"/>
                <a:cs typeface="Arial" panose="020B0604020202090204"/>
              </a:endParaRPr>
            </a:p>
            <a:p>
              <a:pPr algn="l" rtl="0" eaLnBrk="0">
                <a:lnSpc>
                  <a:spcPct val="104000"/>
                </a:lnSpc>
              </a:pPr>
              <a:endParaRPr sz="1000" dirty="0">
                <a:latin typeface="Arial" panose="020B0604020202090204"/>
                <a:ea typeface="Arial" panose="020B0604020202090204"/>
                <a:cs typeface="Arial" panose="020B0604020202090204"/>
              </a:endParaRPr>
            </a:p>
            <a:p>
              <a:pPr algn="l" rtl="0" eaLnBrk="0">
                <a:lnSpc>
                  <a:spcPct val="104000"/>
                </a:lnSpc>
              </a:pPr>
              <a:endParaRPr sz="1000" dirty="0">
                <a:latin typeface="Arial" panose="020B0604020202090204"/>
                <a:ea typeface="Arial" panose="020B0604020202090204"/>
                <a:cs typeface="Arial" panose="020B0604020202090204"/>
              </a:endParaRPr>
            </a:p>
            <a:p>
              <a:pPr algn="l" rtl="0" eaLnBrk="0">
                <a:lnSpc>
                  <a:spcPct val="104000"/>
                </a:lnSpc>
              </a:pPr>
              <a:endParaRPr sz="1000" dirty="0">
                <a:latin typeface="Arial" panose="020B0604020202090204"/>
                <a:ea typeface="Arial" panose="020B0604020202090204"/>
                <a:cs typeface="Arial" panose="020B0604020202090204"/>
              </a:endParaRPr>
            </a:p>
            <a:p>
              <a:pPr algn="l" rtl="0" eaLnBrk="0">
                <a:lnSpc>
                  <a:spcPct val="104000"/>
                </a:lnSpc>
              </a:pPr>
              <a:endParaRPr sz="1000" dirty="0">
                <a:latin typeface="Arial" panose="020B0604020202090204"/>
                <a:ea typeface="Arial" panose="020B0604020202090204"/>
                <a:cs typeface="Arial" panose="020B0604020202090204"/>
              </a:endParaRPr>
            </a:p>
            <a:p>
              <a:pPr algn="l" rtl="0" eaLnBrk="0">
                <a:lnSpc>
                  <a:spcPct val="104000"/>
                </a:lnSpc>
              </a:pPr>
              <a:endParaRPr sz="1000" dirty="0">
                <a:latin typeface="Arial" panose="020B0604020202090204"/>
                <a:ea typeface="Arial" panose="020B0604020202090204"/>
                <a:cs typeface="Arial" panose="020B0604020202090204"/>
              </a:endParaRPr>
            </a:p>
            <a:p>
              <a:pPr algn="l" rtl="0" eaLnBrk="0">
                <a:lnSpc>
                  <a:spcPct val="104000"/>
                </a:lnSpc>
              </a:pPr>
              <a:endParaRPr sz="1000" dirty="0">
                <a:latin typeface="Arial" panose="020B0604020202090204"/>
                <a:ea typeface="Arial" panose="020B0604020202090204"/>
                <a:cs typeface="Arial" panose="020B0604020202090204"/>
              </a:endParaRPr>
            </a:p>
            <a:p>
              <a:pPr algn="l" rtl="0" eaLnBrk="0">
                <a:lnSpc>
                  <a:spcPct val="104000"/>
                </a:lnSpc>
              </a:pPr>
              <a:endParaRPr sz="1000" dirty="0">
                <a:latin typeface="Arial" panose="020B0604020202090204"/>
                <a:ea typeface="Arial" panose="020B0604020202090204"/>
                <a:cs typeface="Arial" panose="020B0604020202090204"/>
              </a:endParaRPr>
            </a:p>
            <a:p>
              <a:pPr algn="l" rtl="0" eaLnBrk="0">
                <a:lnSpc>
                  <a:spcPct val="104000"/>
                </a:lnSpc>
              </a:pPr>
              <a:endParaRPr sz="1000" dirty="0">
                <a:latin typeface="Arial" panose="020B0604020202090204"/>
                <a:ea typeface="Arial" panose="020B0604020202090204"/>
                <a:cs typeface="Arial" panose="020B0604020202090204"/>
              </a:endParaRPr>
            </a:p>
            <a:p>
              <a:pPr algn="l" rtl="0" eaLnBrk="0">
                <a:lnSpc>
                  <a:spcPct val="104000"/>
                </a:lnSpc>
              </a:pPr>
              <a:endParaRPr sz="1000" dirty="0">
                <a:latin typeface="Arial" panose="020B0604020202090204"/>
                <a:ea typeface="Arial" panose="020B0604020202090204"/>
                <a:cs typeface="Arial" panose="020B0604020202090204"/>
              </a:endParaRPr>
            </a:p>
            <a:p>
              <a:pPr algn="l" rtl="0" eaLnBrk="0">
                <a:lnSpc>
                  <a:spcPct val="104000"/>
                </a:lnSpc>
              </a:pPr>
              <a:endParaRPr sz="1000" dirty="0">
                <a:latin typeface="Arial" panose="020B0604020202090204"/>
                <a:ea typeface="Arial" panose="020B0604020202090204"/>
                <a:cs typeface="Arial" panose="020B0604020202090204"/>
              </a:endParaRPr>
            </a:p>
            <a:p>
              <a:pPr algn="l" rtl="0" eaLnBrk="0">
                <a:lnSpc>
                  <a:spcPct val="104000"/>
                </a:lnSpc>
              </a:pPr>
              <a:endParaRPr sz="1000" dirty="0">
                <a:latin typeface="Arial" panose="020B0604020202090204"/>
                <a:ea typeface="Arial" panose="020B0604020202090204"/>
                <a:cs typeface="Arial" panose="020B0604020202090204"/>
              </a:endParaRPr>
            </a:p>
            <a:p>
              <a:pPr algn="l" rtl="0" eaLnBrk="0">
                <a:lnSpc>
                  <a:spcPct val="104000"/>
                </a:lnSpc>
              </a:pPr>
              <a:endParaRPr sz="1000" dirty="0">
                <a:latin typeface="Arial" panose="020B0604020202090204"/>
                <a:ea typeface="Arial" panose="020B0604020202090204"/>
                <a:cs typeface="Arial" panose="020B0604020202090204"/>
              </a:endParaRPr>
            </a:p>
            <a:p>
              <a:pPr algn="l" rtl="0" eaLnBrk="0">
                <a:lnSpc>
                  <a:spcPct val="104000"/>
                </a:lnSpc>
              </a:pPr>
              <a:endParaRPr sz="1000" dirty="0">
                <a:latin typeface="Arial" panose="020B0604020202090204"/>
                <a:ea typeface="Arial" panose="020B0604020202090204"/>
                <a:cs typeface="Arial" panose="020B0604020202090204"/>
              </a:endParaRPr>
            </a:p>
            <a:p>
              <a:pPr marL="5513705" algn="l" rtl="0" eaLnBrk="0">
                <a:lnSpc>
                  <a:spcPct val="87000"/>
                </a:lnSpc>
                <a:spcBef>
                  <a:spcPts val="0"/>
                </a:spcBef>
              </a:pPr>
              <a:r>
                <a:rPr sz="4300" kern="0" spc="-10" dirty="0">
                  <a:solidFill>
                    <a:srgbClr val="FFFFFF">
                      <a:alpha val="100000"/>
                    </a:srgbClr>
                  </a:solidFill>
                  <a:latin typeface="Microsoft JhengHei" panose="020B0604030504040204" charset="-120"/>
                  <a:ea typeface="Microsoft JhengHei" panose="020B0604030504040204" charset="-120"/>
                  <a:cs typeface="Microsoft JhengHei" panose="020B0604030504040204" charset="-120"/>
                </a:rPr>
                <a:t>本能</a:t>
              </a:r>
              <a:endParaRPr sz="4300" dirty="0">
                <a:latin typeface="Microsoft JhengHei" panose="020B0604030504040204" charset="-120"/>
                <a:ea typeface="Microsoft JhengHei" panose="020B0604030504040204" charset="-120"/>
                <a:cs typeface="Microsoft JhengHei" panose="020B0604030504040204" charset="-120"/>
              </a:endParaRPr>
            </a:p>
          </p:txBody>
        </p:sp>
      </p:grpSp>
      <p:sp>
        <p:nvSpPr>
          <p:cNvPr id="982" name="textbox 982"/>
          <p:cNvSpPr/>
          <p:nvPr/>
        </p:nvSpPr>
        <p:spPr>
          <a:xfrm>
            <a:off x="590957" y="221027"/>
            <a:ext cx="7312025" cy="2295525"/>
          </a:xfrm>
          <a:prstGeom prst="rect">
            <a:avLst/>
          </a:prstGeom>
          <a:noFill/>
          <a:ln w="0" cap="flat">
            <a:noFill/>
            <a:prstDash val="solid"/>
            <a:miter lim="0"/>
          </a:ln>
        </p:spPr>
        <p:txBody>
          <a:bodyPr vert="horz" wrap="square" lIns="0" tIns="0" rIns="0" bIns="0"/>
          <a:lstStyle/>
          <a:p>
            <a:pPr algn="l" rtl="0" eaLnBrk="0">
              <a:lnSpc>
                <a:spcPct val="100000"/>
              </a:lnSpc>
            </a:pPr>
            <a:endParaRPr sz="100" dirty="0">
              <a:latin typeface="Arial" panose="020B0604020202090204"/>
              <a:ea typeface="Arial" panose="020B0604020202090204"/>
              <a:cs typeface="Arial" panose="020B0604020202090204"/>
            </a:endParaRPr>
          </a:p>
          <a:p>
            <a:pPr marL="27305" algn="l" rtl="0" eaLnBrk="0">
              <a:lnSpc>
                <a:spcPct val="85000"/>
              </a:lnSpc>
              <a:spcBef>
                <a:spcPts val="0"/>
              </a:spcBef>
            </a:pPr>
            <a:r>
              <a:rPr sz="3900"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a:t>
            </a:r>
            <a:endParaRPr sz="3900" dirty="0">
              <a:latin typeface="Microsoft JhengHei" panose="020B0604030504040204" charset="-120"/>
              <a:ea typeface="Microsoft JhengHei" panose="020B0604030504040204" charset="-120"/>
              <a:cs typeface="Microsoft JhengHei" panose="020B0604030504040204" charset="-120"/>
            </a:endParaRPr>
          </a:p>
          <a:p>
            <a:pPr marL="27305" algn="l" rtl="0" eaLnBrk="0">
              <a:lnSpc>
                <a:spcPct val="92000"/>
              </a:lnSpc>
              <a:spcBef>
                <a:spcPts val="20"/>
              </a:spcBef>
            </a:pPr>
            <a:r>
              <a:rPr lang="zh-CN" sz="3900" kern="0" spc="6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边缘系统</a:t>
            </a:r>
            <a:r>
              <a:rPr sz="3900" kern="0" spc="60" dirty="0">
                <a:solidFill>
                  <a:srgbClr val="00B050">
                    <a:alpha val="100000"/>
                  </a:srgbClr>
                </a:solidFill>
                <a:latin typeface="Microsoft JhengHei" panose="020B0604030504040204" charset="-120"/>
                <a:ea typeface="Microsoft JhengHei" panose="020B0604030504040204" charset="-120"/>
                <a:cs typeface="Microsoft JhengHei" panose="020B0604030504040204" charset="-120"/>
              </a:rPr>
              <a:t>●</a:t>
            </a:r>
            <a:endParaRPr sz="3900" dirty="0">
              <a:latin typeface="Microsoft JhengHei" panose="020B0604030504040204" charset="-120"/>
              <a:ea typeface="Microsoft JhengHei" panose="020B0604030504040204" charset="-120"/>
              <a:cs typeface="Microsoft JhengHei" panose="020B0604030504040204" charset="-120"/>
            </a:endParaRPr>
          </a:p>
          <a:p>
            <a:pPr algn="l" rtl="0" eaLnBrk="0">
              <a:lnSpc>
                <a:spcPct val="165000"/>
              </a:lnSpc>
            </a:pPr>
            <a:endParaRPr sz="1000" dirty="0">
              <a:latin typeface="Arial" panose="020B0604020202090204"/>
              <a:ea typeface="Arial" panose="020B0604020202090204"/>
              <a:cs typeface="Arial" panose="020B0604020202090204"/>
            </a:endParaRPr>
          </a:p>
          <a:p>
            <a:pPr marL="355600" indent="-342900" algn="l" rtl="0" eaLnBrk="0">
              <a:lnSpc>
                <a:spcPct val="88000"/>
              </a:lnSpc>
              <a:spcBef>
                <a:spcPts val="725"/>
              </a:spcBef>
              <a:buFont typeface="Arial" panose="020B0604020202090204" pitchFamily="34" charset="0"/>
              <a:buChar char="•"/>
            </a:pPr>
            <a:r>
              <a:rPr sz="24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下丘脑是</a:t>
            </a:r>
            <a:r>
              <a:rPr sz="2400" b="1" kern="0" spc="0" dirty="0">
                <a:solidFill>
                  <a:srgbClr val="FF0000">
                    <a:alpha val="100000"/>
                  </a:srgbClr>
                </a:solidFill>
                <a:latin typeface="Microsoft JhengHei" panose="020B0604030504040204" charset="-120"/>
                <a:ea typeface="Microsoft JhengHei" panose="020B0604030504040204" charset="-120"/>
                <a:cs typeface="Microsoft JhengHei" panose="020B0604030504040204" charset="-120"/>
              </a:rPr>
              <a:t>最早</a:t>
            </a:r>
            <a:r>
              <a:rPr sz="24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被认定为与情绪有关的脑结构</a:t>
            </a:r>
            <a:r>
              <a:rPr lang="zh-CN" sz="2400" b="1" kern="0" spc="0" dirty="0">
                <a:solidFill>
                  <a:srgbClr val="000000">
                    <a:alpha val="100000"/>
                  </a:srgbClr>
                </a:solidFill>
                <a:latin typeface="Microsoft JhengHei" panose="020B0604030504040204" charset="-120"/>
                <a:ea typeface="宋体" pitchFamily="2" charset="-122"/>
                <a:cs typeface="Microsoft JhengHei" panose="020B0604030504040204" charset="-120"/>
              </a:rPr>
              <a:t>。</a:t>
            </a:r>
            <a:endParaRPr sz="2400" dirty="0">
              <a:latin typeface="Microsoft JhengHei" panose="020B0604030504040204" charset="-120"/>
              <a:ea typeface="Microsoft JhengHei" panose="020B0604030504040204" charset="-120"/>
              <a:cs typeface="Microsoft JhengHei" panose="020B0604030504040204" charset="-120"/>
            </a:endParaRPr>
          </a:p>
          <a:p>
            <a:pPr marL="285750" indent="-285750" algn="l" rtl="0" eaLnBrk="0">
              <a:lnSpc>
                <a:spcPct val="105000"/>
              </a:lnSpc>
              <a:buFont typeface="Arial" panose="020B0604020202090204" pitchFamily="34" charset="0"/>
              <a:buChar char="•"/>
            </a:pPr>
            <a:endParaRPr sz="1400" dirty="0">
              <a:latin typeface="Arial" panose="020B0604020202090204"/>
              <a:ea typeface="Arial" panose="020B0604020202090204"/>
              <a:cs typeface="Arial" panose="020B0604020202090204"/>
            </a:endParaRPr>
          </a:p>
          <a:p>
            <a:pPr marL="171450" indent="-171450" algn="l" rtl="0" eaLnBrk="0">
              <a:lnSpc>
                <a:spcPct val="11000"/>
              </a:lnSpc>
              <a:buFont typeface="Arial" panose="020B0604020202090204" pitchFamily="34" charset="0"/>
              <a:buChar char="•"/>
            </a:pPr>
            <a:endParaRPr sz="100" dirty="0">
              <a:latin typeface="Arial" panose="020B0604020202090204"/>
              <a:ea typeface="Arial" panose="020B0604020202090204"/>
              <a:cs typeface="Arial" panose="020B0604020202090204"/>
            </a:endParaRPr>
          </a:p>
          <a:p>
            <a:pPr marL="355600" indent="-342900" algn="l" rtl="0" eaLnBrk="0">
              <a:lnSpc>
                <a:spcPct val="88000"/>
              </a:lnSpc>
              <a:buFont typeface="Arial" panose="020B0604020202090204" pitchFamily="34" charset="0"/>
              <a:buChar char="•"/>
            </a:pPr>
            <a:r>
              <a:rPr sz="2400" b="1" kern="0" spc="-50" dirty="0">
                <a:solidFill>
                  <a:srgbClr val="FF3300">
                    <a:alpha val="100000"/>
                  </a:srgbClr>
                </a:solidFill>
                <a:latin typeface="Microsoft JhengHei" panose="020B0604030504040204" charset="-120"/>
                <a:ea typeface="Microsoft JhengHei" panose="020B0604030504040204" charset="-120"/>
                <a:cs typeface="Microsoft JhengHei" panose="020B0604030504040204" charset="-120"/>
              </a:rPr>
              <a:t>调节内脏活动和内分</a:t>
            </a:r>
            <a:r>
              <a:rPr sz="2400" b="1" kern="0" spc="-60" dirty="0">
                <a:solidFill>
                  <a:srgbClr val="FF3300">
                    <a:alpha val="100000"/>
                  </a:srgbClr>
                </a:solidFill>
                <a:latin typeface="Microsoft JhengHei" panose="020B0604030504040204" charset="-120"/>
                <a:ea typeface="Microsoft JhengHei" panose="020B0604030504040204" charset="-120"/>
                <a:cs typeface="Microsoft JhengHei" panose="020B0604030504040204" charset="-120"/>
              </a:rPr>
              <a:t>泌</a:t>
            </a:r>
            <a:r>
              <a:rPr sz="2400" b="1" kern="0" spc="-6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活动的较高级神经中枢所在</a:t>
            </a:r>
            <a:r>
              <a:rPr lang="zh-CN" sz="2400" b="1" kern="0" spc="-60" dirty="0">
                <a:solidFill>
                  <a:srgbClr val="000000">
                    <a:alpha val="100000"/>
                  </a:srgbClr>
                </a:solidFill>
                <a:latin typeface="Microsoft JhengHei" panose="020B0604030504040204" charset="-120"/>
                <a:ea typeface="宋体" pitchFamily="2" charset="-122"/>
                <a:cs typeface="Microsoft JhengHei" panose="020B0604030504040204" charset="-120"/>
              </a:rPr>
              <a:t>。</a:t>
            </a:r>
            <a:endParaRPr lang="zh-CN" sz="2400" b="1" kern="0" spc="-60" dirty="0">
              <a:solidFill>
                <a:srgbClr val="000000">
                  <a:alpha val="100000"/>
                </a:srgbClr>
              </a:solidFill>
              <a:latin typeface="Microsoft JhengHei" panose="020B0604030504040204" charset="-120"/>
              <a:ea typeface="宋体" pitchFamily="2" charset="-122"/>
              <a:cs typeface="Microsoft JhengHei" panose="020B0604030504040204" charset="-120"/>
            </a:endParaRPr>
          </a:p>
        </p:txBody>
      </p:sp>
      <p:pic>
        <p:nvPicPr>
          <p:cNvPr id="984" name="picture 984"/>
          <p:cNvPicPr>
            <a:picLocks noChangeAspect="1"/>
          </p:cNvPicPr>
          <p:nvPr/>
        </p:nvPicPr>
        <p:blipFill>
          <a:blip r:embed="rId2"/>
          <a:stretch>
            <a:fillRect/>
          </a:stretch>
        </p:blipFill>
        <p:spPr>
          <a:xfrm rot="21600000">
            <a:off x="661911" y="2774619"/>
            <a:ext cx="3863213" cy="3579367"/>
          </a:xfrm>
          <a:prstGeom prst="rect">
            <a:avLst/>
          </a:prstGeom>
        </p:spPr>
      </p:pic>
      <p:pic>
        <p:nvPicPr>
          <p:cNvPr id="986" name="picture 986"/>
          <p:cNvPicPr>
            <a:picLocks noChangeAspect="1"/>
          </p:cNvPicPr>
          <p:nvPr/>
        </p:nvPicPr>
        <p:blipFill>
          <a:blip r:embed="rId3"/>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4"/>
          <a:stretch>
            <a:fillRect/>
          </a:stretch>
        </p:blipFill>
        <p:spPr>
          <a:xfrm>
            <a:off x="9751060" y="0"/>
            <a:ext cx="2440940" cy="1827530"/>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8" name="picture 988"/>
          <p:cNvPicPr>
            <a:picLocks noChangeAspect="1"/>
          </p:cNvPicPr>
          <p:nvPr/>
        </p:nvPicPr>
        <p:blipFill>
          <a:blip r:embed="rId1"/>
          <a:stretch>
            <a:fillRect/>
          </a:stretch>
        </p:blipFill>
        <p:spPr>
          <a:xfrm rot="21600000">
            <a:off x="6089777" y="1552803"/>
            <a:ext cx="4781550" cy="4549775"/>
          </a:xfrm>
          <a:prstGeom prst="rect">
            <a:avLst/>
          </a:prstGeom>
        </p:spPr>
      </p:pic>
      <p:sp>
        <p:nvSpPr>
          <p:cNvPr id="990" name="textbox 990"/>
          <p:cNvSpPr/>
          <p:nvPr/>
        </p:nvSpPr>
        <p:spPr>
          <a:xfrm>
            <a:off x="606138" y="221027"/>
            <a:ext cx="4185920" cy="4814570"/>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90204"/>
              <a:ea typeface="Arial" panose="020B0604020202090204"/>
              <a:cs typeface="Arial" panose="020B0604020202090204"/>
            </a:endParaRPr>
          </a:p>
          <a:p>
            <a:pPr marL="20320" indent="-7620" algn="l" rtl="0" eaLnBrk="0">
              <a:lnSpc>
                <a:spcPct val="89000"/>
              </a:lnSpc>
            </a:pPr>
            <a:r>
              <a:rPr sz="3900"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a:t>
            </a:r>
            <a:r>
              <a:rPr sz="39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3900"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丘脑</a:t>
            </a:r>
            <a:r>
              <a:rPr sz="3900" kern="0" spc="20" dirty="0">
                <a:solidFill>
                  <a:srgbClr val="00B050">
                    <a:alpha val="100000"/>
                  </a:srgbClr>
                </a:solidFill>
                <a:latin typeface="Microsoft JhengHei" panose="020B0604030504040204" charset="-120"/>
                <a:ea typeface="Microsoft JhengHei" panose="020B0604030504040204" charset="-120"/>
                <a:cs typeface="Microsoft JhengHei" panose="020B0604030504040204" charset="-120"/>
              </a:rPr>
              <a:t>●</a:t>
            </a:r>
            <a:endParaRPr sz="3900" dirty="0">
              <a:latin typeface="Microsoft JhengHei" panose="020B0604030504040204" charset="-120"/>
              <a:ea typeface="Microsoft JhengHei" panose="020B0604030504040204" charset="-120"/>
              <a:cs typeface="Microsoft JhengHei" panose="020B0604030504040204" charset="-120"/>
            </a:endParaRPr>
          </a:p>
          <a:p>
            <a:pPr algn="l" rtl="0" eaLnBrk="0">
              <a:lnSpc>
                <a:spcPct val="101000"/>
              </a:lnSpc>
            </a:pPr>
            <a:endParaRPr sz="1000" dirty="0">
              <a:latin typeface="Arial" panose="020B0604020202090204"/>
              <a:ea typeface="Arial" panose="020B0604020202090204"/>
              <a:cs typeface="Arial" panose="020B0604020202090204"/>
            </a:endParaRPr>
          </a:p>
          <a:p>
            <a:pPr algn="l" rtl="0" eaLnBrk="0">
              <a:lnSpc>
                <a:spcPct val="101000"/>
              </a:lnSpc>
            </a:pPr>
            <a:endParaRPr sz="1000" dirty="0">
              <a:latin typeface="Arial" panose="020B0604020202090204"/>
              <a:ea typeface="Arial" panose="020B0604020202090204"/>
              <a:cs typeface="Arial" panose="020B0604020202090204"/>
            </a:endParaRPr>
          </a:p>
          <a:p>
            <a:pPr algn="l" rtl="0" eaLnBrk="0">
              <a:lnSpc>
                <a:spcPct val="101000"/>
              </a:lnSpc>
            </a:pPr>
            <a:endParaRPr sz="1000" dirty="0">
              <a:latin typeface="Arial" panose="020B0604020202090204"/>
              <a:ea typeface="Arial" panose="020B0604020202090204"/>
              <a:cs typeface="Arial" panose="020B0604020202090204"/>
            </a:endParaRPr>
          </a:p>
          <a:p>
            <a:pPr algn="l" rtl="0" eaLnBrk="0">
              <a:lnSpc>
                <a:spcPct val="101000"/>
              </a:lnSpc>
            </a:pPr>
            <a:endParaRPr sz="1000" dirty="0">
              <a:latin typeface="Arial" panose="020B0604020202090204"/>
              <a:ea typeface="Arial" panose="020B0604020202090204"/>
              <a:cs typeface="Arial" panose="020B0604020202090204"/>
            </a:endParaRPr>
          </a:p>
          <a:p>
            <a:pPr algn="l" rtl="0" eaLnBrk="0">
              <a:lnSpc>
                <a:spcPct val="101000"/>
              </a:lnSpc>
            </a:pPr>
            <a:endParaRPr sz="1000" dirty="0">
              <a:latin typeface="Arial" panose="020B0604020202090204"/>
              <a:ea typeface="Arial" panose="020B0604020202090204"/>
              <a:cs typeface="Arial" panose="020B0604020202090204"/>
            </a:endParaRPr>
          </a:p>
          <a:p>
            <a:pPr algn="l" rtl="0" eaLnBrk="0">
              <a:lnSpc>
                <a:spcPct val="101000"/>
              </a:lnSpc>
            </a:pPr>
            <a:endParaRPr sz="1000" dirty="0">
              <a:latin typeface="Arial" panose="020B0604020202090204"/>
              <a:ea typeface="Arial" panose="020B0604020202090204"/>
              <a:cs typeface="Arial" panose="020B0604020202090204"/>
            </a:endParaRPr>
          </a:p>
          <a:p>
            <a:pPr algn="l" rtl="0" eaLnBrk="0">
              <a:lnSpc>
                <a:spcPct val="102000"/>
              </a:lnSpc>
            </a:pPr>
            <a:endParaRPr sz="1000" dirty="0">
              <a:latin typeface="Arial" panose="020B0604020202090204"/>
              <a:ea typeface="Arial" panose="020B0604020202090204"/>
              <a:cs typeface="Arial" panose="020B0604020202090204"/>
            </a:endParaRPr>
          </a:p>
          <a:p>
            <a:pPr algn="l" rtl="0" eaLnBrk="0">
              <a:lnSpc>
                <a:spcPct val="102000"/>
              </a:lnSpc>
            </a:pPr>
            <a:endParaRPr sz="1000" dirty="0">
              <a:latin typeface="Arial" panose="020B0604020202090204"/>
              <a:ea typeface="Arial" panose="020B0604020202090204"/>
              <a:cs typeface="Arial" panose="020B0604020202090204"/>
            </a:endParaRPr>
          </a:p>
          <a:p>
            <a:pPr algn="r" rtl="0" eaLnBrk="0">
              <a:lnSpc>
                <a:spcPct val="87000"/>
              </a:lnSpc>
              <a:spcBef>
                <a:spcPts val="1175"/>
              </a:spcBef>
            </a:pPr>
            <a:r>
              <a:rPr sz="3900" b="1" kern="0" spc="140" dirty="0">
                <a:solidFill>
                  <a:srgbClr val="7F7F7F">
                    <a:alpha val="100000"/>
                  </a:srgbClr>
                </a:solidFill>
                <a:latin typeface="Microsoft JhengHei" panose="020B0604030504040204" charset="-120"/>
                <a:ea typeface="Microsoft JhengHei" panose="020B0604030504040204" charset="-120"/>
                <a:cs typeface="Microsoft JhengHei" panose="020B0604030504040204" charset="-120"/>
              </a:rPr>
              <a:t>1.感觉功能</a:t>
            </a:r>
            <a:endParaRPr sz="3900" dirty="0">
              <a:latin typeface="Microsoft JhengHei" panose="020B0604030504040204" charset="-120"/>
              <a:ea typeface="Microsoft JhengHei" panose="020B0604030504040204" charset="-120"/>
              <a:cs typeface="Microsoft JhengHei" panose="020B0604030504040204" charset="-120"/>
            </a:endParaRPr>
          </a:p>
          <a:p>
            <a:pPr algn="l" rtl="0" eaLnBrk="0">
              <a:lnSpc>
                <a:spcPct val="160000"/>
              </a:lnSpc>
            </a:pPr>
            <a:endParaRPr sz="1000" dirty="0">
              <a:latin typeface="Arial" panose="020B0604020202090204"/>
              <a:ea typeface="Arial" panose="020B0604020202090204"/>
              <a:cs typeface="Arial" panose="020B0604020202090204"/>
            </a:endParaRPr>
          </a:p>
          <a:p>
            <a:pPr algn="r" rtl="0" eaLnBrk="0">
              <a:lnSpc>
                <a:spcPct val="88000"/>
              </a:lnSpc>
              <a:spcBef>
                <a:spcPts val="1175"/>
              </a:spcBef>
            </a:pPr>
            <a:r>
              <a:rPr sz="3900" b="1" kern="0" spc="170" dirty="0">
                <a:solidFill>
                  <a:srgbClr val="7F7F7F">
                    <a:alpha val="100000"/>
                  </a:srgbClr>
                </a:solidFill>
                <a:latin typeface="Microsoft JhengHei" panose="020B0604030504040204" charset="-120"/>
                <a:ea typeface="Microsoft JhengHei" panose="020B0604030504040204" charset="-120"/>
                <a:cs typeface="Microsoft JhengHei" panose="020B0604030504040204" charset="-120"/>
              </a:rPr>
              <a:t>2.记忆功能</a:t>
            </a:r>
            <a:endParaRPr sz="3900" dirty="0">
              <a:latin typeface="Microsoft JhengHei" panose="020B0604030504040204" charset="-120"/>
              <a:ea typeface="Microsoft JhengHei" panose="020B0604030504040204" charset="-120"/>
              <a:cs typeface="Microsoft JhengHei" panose="020B0604030504040204" charset="-120"/>
            </a:endParaRPr>
          </a:p>
          <a:p>
            <a:pPr algn="l" rtl="0" eaLnBrk="0">
              <a:lnSpc>
                <a:spcPct val="160000"/>
              </a:lnSpc>
            </a:pPr>
            <a:endParaRPr sz="1000" dirty="0">
              <a:latin typeface="Arial" panose="020B0604020202090204"/>
              <a:ea typeface="Arial" panose="020B0604020202090204"/>
              <a:cs typeface="Arial" panose="020B0604020202090204"/>
            </a:endParaRPr>
          </a:p>
          <a:p>
            <a:pPr algn="l" rtl="0" eaLnBrk="0">
              <a:lnSpc>
                <a:spcPct val="108000"/>
              </a:lnSpc>
            </a:pPr>
            <a:endParaRPr sz="900" dirty="0">
              <a:latin typeface="Arial" panose="020B0604020202090204"/>
              <a:ea typeface="Arial" panose="020B0604020202090204"/>
              <a:cs typeface="Arial" panose="020B0604020202090204"/>
            </a:endParaRPr>
          </a:p>
          <a:p>
            <a:pPr algn="r" rtl="0" eaLnBrk="0">
              <a:lnSpc>
                <a:spcPct val="88000"/>
              </a:lnSpc>
              <a:spcBef>
                <a:spcPts val="5"/>
              </a:spcBef>
            </a:pPr>
            <a:r>
              <a:rPr sz="3900" b="1" kern="0" spc="170" dirty="0">
                <a:solidFill>
                  <a:srgbClr val="7F7F7F">
                    <a:alpha val="100000"/>
                  </a:srgbClr>
                </a:solidFill>
                <a:latin typeface="Microsoft JhengHei" panose="020B0604030504040204" charset="-120"/>
                <a:ea typeface="Microsoft JhengHei" panose="020B0604030504040204" charset="-120"/>
                <a:cs typeface="Microsoft JhengHei" panose="020B0604030504040204" charset="-120"/>
              </a:rPr>
              <a:t>3.语言功能</a:t>
            </a:r>
            <a:endParaRPr sz="3900" dirty="0">
              <a:latin typeface="Microsoft JhengHei" panose="020B0604030504040204" charset="-120"/>
              <a:ea typeface="Microsoft JhengHei" panose="020B0604030504040204" charset="-120"/>
              <a:cs typeface="Microsoft JhengHei" panose="020B0604030504040204" charset="-120"/>
            </a:endParaRPr>
          </a:p>
        </p:txBody>
      </p:sp>
      <p:pic>
        <p:nvPicPr>
          <p:cNvPr id="992" name="picture 992"/>
          <p:cNvPicPr>
            <a:picLocks noChangeAspect="1"/>
          </p:cNvPicPr>
          <p:nvPr/>
        </p:nvPicPr>
        <p:blipFill>
          <a:blip r:embed="rId2"/>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3"/>
          <a:stretch>
            <a:fillRect/>
          </a:stretch>
        </p:blipFill>
        <p:spPr>
          <a:xfrm>
            <a:off x="9751060" y="0"/>
            <a:ext cx="2440940" cy="1827530"/>
          </a:xfrm>
          <a:prstGeom prst="rect">
            <a:avLst/>
          </a:prstGeo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4" name="textbox 994"/>
          <p:cNvSpPr/>
          <p:nvPr/>
        </p:nvSpPr>
        <p:spPr>
          <a:xfrm>
            <a:off x="4262272" y="1374094"/>
            <a:ext cx="4673600" cy="4185284"/>
          </a:xfrm>
          <a:prstGeom prst="rect">
            <a:avLst/>
          </a:prstGeom>
          <a:noFill/>
          <a:ln w="0" cap="flat">
            <a:noFill/>
            <a:prstDash val="solid"/>
            <a:miter lim="0"/>
          </a:ln>
        </p:spPr>
        <p:txBody>
          <a:bodyPr vert="horz" wrap="square" lIns="0" tIns="0" rIns="0" bIns="0"/>
          <a:lstStyle/>
          <a:p>
            <a:pPr algn="l" rtl="0" eaLnBrk="0">
              <a:lnSpc>
                <a:spcPct val="74000"/>
              </a:lnSpc>
            </a:pPr>
            <a:endParaRPr sz="100" dirty="0">
              <a:latin typeface="Arial" panose="020B0604020202090204"/>
              <a:ea typeface="Arial" panose="020B0604020202090204"/>
              <a:cs typeface="Arial" panose="020B0604020202090204"/>
            </a:endParaRPr>
          </a:p>
          <a:p>
            <a:pPr marL="12700" algn="l" rtl="0" eaLnBrk="0">
              <a:lnSpc>
                <a:spcPct val="88000"/>
              </a:lnSpc>
            </a:pPr>
            <a:r>
              <a:rPr sz="2700" b="1" kern="0" spc="-30" dirty="0">
                <a:solidFill>
                  <a:srgbClr val="FF3300">
                    <a:alpha val="100000"/>
                  </a:srgbClr>
                </a:solidFill>
                <a:latin typeface="Microsoft JhengHei" panose="020B0604030504040204" charset="-120"/>
                <a:ea typeface="Microsoft JhengHei" panose="020B0604030504040204" charset="-120"/>
                <a:cs typeface="Microsoft JhengHei" panose="020B0604030504040204" charset="-120"/>
              </a:rPr>
              <a:t>感觉障碍</a:t>
            </a:r>
            <a:r>
              <a:rPr lang="zh-CN" sz="2700" b="1" kern="0" spc="-30" dirty="0">
                <a:solidFill>
                  <a:srgbClr val="FF3300">
                    <a:alpha val="100000"/>
                  </a:srgbClr>
                </a:solidFill>
                <a:latin typeface="Microsoft JhengHei" panose="020B0604030504040204" charset="-120"/>
                <a:ea typeface="宋体" pitchFamily="2" charset="-122"/>
                <a:cs typeface="Microsoft JhengHei" panose="020B0604030504040204" charset="-120"/>
              </a:rPr>
              <a:t>（王晓丹等，</a:t>
            </a:r>
            <a:r>
              <a:rPr lang="en-US" altLang="zh-CN" sz="2700" b="1" kern="0" spc="-30" dirty="0">
                <a:solidFill>
                  <a:srgbClr val="FF3300">
                    <a:alpha val="100000"/>
                  </a:srgbClr>
                </a:solidFill>
                <a:latin typeface="Microsoft JhengHei" panose="020B0604030504040204" charset="-120"/>
                <a:ea typeface="宋体" pitchFamily="2" charset="-122"/>
                <a:cs typeface="Microsoft JhengHei" panose="020B0604030504040204" charset="-120"/>
              </a:rPr>
              <a:t>2025</a:t>
            </a:r>
            <a:r>
              <a:rPr lang="zh-CN" sz="2700" b="1" kern="0" spc="-30" dirty="0">
                <a:solidFill>
                  <a:srgbClr val="FF3300">
                    <a:alpha val="100000"/>
                  </a:srgbClr>
                </a:solidFill>
                <a:latin typeface="Microsoft JhengHei" panose="020B0604030504040204" charset="-120"/>
                <a:ea typeface="宋体" pitchFamily="2" charset="-122"/>
                <a:cs typeface="Microsoft JhengHei" panose="020B0604030504040204" charset="-120"/>
              </a:rPr>
              <a:t>）</a:t>
            </a:r>
            <a:endParaRPr sz="2700" b="1" kern="0" spc="-30" dirty="0">
              <a:solidFill>
                <a:srgbClr val="FF3300">
                  <a:alpha val="100000"/>
                </a:srgbClr>
              </a:solidFill>
              <a:latin typeface="Microsoft JhengHei" panose="020B0604030504040204" charset="-120"/>
              <a:ea typeface="Microsoft JhengHei" panose="020B0604030504040204" charset="-120"/>
              <a:cs typeface="Microsoft JhengHei" panose="020B0604030504040204" charset="-120"/>
            </a:endParaRPr>
          </a:p>
          <a:p>
            <a:pPr marL="12700" algn="l" rtl="0" eaLnBrk="0">
              <a:lnSpc>
                <a:spcPct val="88000"/>
              </a:lnSpc>
            </a:pPr>
            <a:endParaRPr sz="2700" b="1" kern="0" spc="-30" dirty="0">
              <a:solidFill>
                <a:srgbClr val="FF3300">
                  <a:alpha val="100000"/>
                </a:srgbClr>
              </a:solidFill>
              <a:latin typeface="Microsoft JhengHei" panose="020B0604030504040204" charset="-120"/>
              <a:ea typeface="Microsoft JhengHei" panose="020B0604030504040204" charset="-120"/>
              <a:cs typeface="Microsoft JhengHei" panose="020B0604030504040204" charset="-120"/>
            </a:endParaRPr>
          </a:p>
          <a:p>
            <a:pPr marL="12700" algn="l" rtl="0" eaLnBrk="0">
              <a:lnSpc>
                <a:spcPct val="88000"/>
              </a:lnSpc>
            </a:pPr>
            <a:r>
              <a:rPr sz="2700" kern="0" spc="-150" dirty="0">
                <a:solidFill>
                  <a:srgbClr val="000000">
                    <a:alpha val="100000"/>
                  </a:srgbClr>
                </a:solidFill>
                <a:latin typeface="Arial" panose="020B0604020202090204"/>
                <a:ea typeface="Arial" panose="020B0604020202090204"/>
                <a:cs typeface="Arial" panose="020B0604020202090204"/>
              </a:rPr>
              <a:t>•</a:t>
            </a:r>
            <a:r>
              <a:rPr sz="2700" kern="0" spc="280" dirty="0">
                <a:solidFill>
                  <a:srgbClr val="000000">
                    <a:alpha val="100000"/>
                  </a:srgbClr>
                </a:solidFill>
                <a:latin typeface="Arial" panose="020B0604020202090204"/>
                <a:ea typeface="Arial" panose="020B0604020202090204"/>
                <a:cs typeface="Arial" panose="020B0604020202090204"/>
              </a:rPr>
              <a:t> </a:t>
            </a:r>
            <a:r>
              <a:rPr sz="2700" b="1" kern="0" spc="-15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主要是躯干和肢体感觉障碍</a:t>
            </a:r>
            <a:r>
              <a:rPr lang="zh-CN" sz="2700" b="1" kern="0" spc="-150" dirty="0">
                <a:solidFill>
                  <a:srgbClr val="000000">
                    <a:alpha val="100000"/>
                  </a:srgbClr>
                </a:solidFill>
                <a:latin typeface="Microsoft JhengHei" panose="020B0604030504040204" charset="-120"/>
                <a:ea typeface="宋体" pitchFamily="2" charset="-122"/>
                <a:cs typeface="Microsoft JhengHei" panose="020B0604030504040204" charset="-120"/>
              </a:rPr>
              <a:t>，</a:t>
            </a:r>
            <a:endParaRPr sz="2700" dirty="0">
              <a:latin typeface="Microsoft JhengHei" panose="020B0604030504040204" charset="-120"/>
              <a:ea typeface="Microsoft JhengHei" panose="020B0604030504040204" charset="-120"/>
              <a:cs typeface="Microsoft JhengHei" panose="020B0604030504040204" charset="-120"/>
            </a:endParaRPr>
          </a:p>
          <a:p>
            <a:pPr marL="17780" indent="-1905" algn="l" rtl="0" eaLnBrk="0">
              <a:lnSpc>
                <a:spcPct val="135000"/>
              </a:lnSpc>
              <a:spcBef>
                <a:spcPts val="50"/>
              </a:spcBef>
            </a:pPr>
            <a:r>
              <a:rPr sz="2700" kern="0" spc="-60" dirty="0">
                <a:solidFill>
                  <a:srgbClr val="000000">
                    <a:alpha val="100000"/>
                  </a:srgbClr>
                </a:solidFill>
                <a:latin typeface="Arial" panose="020B0604020202090204"/>
                <a:ea typeface="Arial" panose="020B0604020202090204"/>
                <a:cs typeface="Arial" panose="020B0604020202090204"/>
              </a:rPr>
              <a:t>•</a:t>
            </a:r>
            <a:r>
              <a:rPr sz="2700" kern="0" spc="300" dirty="0">
                <a:solidFill>
                  <a:srgbClr val="000000">
                    <a:alpha val="100000"/>
                  </a:srgbClr>
                </a:solidFill>
                <a:latin typeface="Arial" panose="020B0604020202090204"/>
                <a:ea typeface="Arial" panose="020B0604020202090204"/>
                <a:cs typeface="Arial" panose="020B0604020202090204"/>
              </a:rPr>
              <a:t> </a:t>
            </a:r>
            <a:r>
              <a:rPr sz="2700" b="1" kern="0" spc="-6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深感觉减退往往较浅感觉</a:t>
            </a:r>
            <a:r>
              <a:rPr sz="2700" b="1"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重</a:t>
            </a:r>
            <a:r>
              <a:rPr lang="zh-CN" sz="2700" b="1" kern="0" spc="-70" dirty="0">
                <a:solidFill>
                  <a:srgbClr val="000000">
                    <a:alpha val="100000"/>
                  </a:srgbClr>
                </a:solidFill>
                <a:latin typeface="Microsoft JhengHei" panose="020B0604030504040204" charset="-120"/>
                <a:ea typeface="宋体" pitchFamily="2" charset="-122"/>
                <a:cs typeface="Microsoft JhengHei" panose="020B0604030504040204" charset="-120"/>
              </a:rPr>
              <a:t>。</a:t>
            </a:r>
            <a:r>
              <a:rPr sz="27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2700" b="1"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主要表现为</a:t>
            </a:r>
            <a:r>
              <a:rPr lang="zh-CN" sz="2700" b="1" kern="0" spc="-70" dirty="0">
                <a:solidFill>
                  <a:srgbClr val="000000">
                    <a:alpha val="100000"/>
                  </a:srgbClr>
                </a:solidFill>
                <a:latin typeface="Microsoft JhengHei" panose="020B0604030504040204" charset="-120"/>
                <a:ea typeface="宋体" pitchFamily="2" charset="-122"/>
                <a:cs typeface="Microsoft JhengHei" panose="020B0604030504040204" charset="-120"/>
              </a:rPr>
              <a:t>：</a:t>
            </a:r>
            <a:endParaRPr sz="2700" dirty="0">
              <a:latin typeface="Microsoft JhengHei" panose="020B0604030504040204" charset="-120"/>
              <a:ea typeface="Microsoft JhengHei" panose="020B0604030504040204" charset="-120"/>
              <a:cs typeface="Microsoft JhengHei" panose="020B0604030504040204" charset="-120"/>
            </a:endParaRPr>
          </a:p>
          <a:p>
            <a:pPr marL="384175" algn="l" rtl="0" eaLnBrk="0">
              <a:lnSpc>
                <a:spcPct val="88000"/>
              </a:lnSpc>
              <a:spcBef>
                <a:spcPts val="1245"/>
              </a:spcBef>
            </a:pPr>
            <a:r>
              <a:rPr sz="2700" b="1" kern="0" spc="20" dirty="0">
                <a:solidFill>
                  <a:srgbClr val="000000">
                    <a:alpha val="100000"/>
                  </a:srgbClr>
                </a:solidFill>
                <a:latin typeface="Arial" panose="020B0604020202090204"/>
                <a:ea typeface="Arial" panose="020B0604020202090204"/>
                <a:cs typeface="Arial" panose="020B0604020202090204"/>
              </a:rPr>
              <a:t>1.</a:t>
            </a:r>
            <a:r>
              <a:rPr sz="2700" b="1"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对侧偏身感觉障碍</a:t>
            </a:r>
            <a:endParaRPr sz="2700" dirty="0">
              <a:latin typeface="Microsoft JhengHei" panose="020B0604030504040204" charset="-120"/>
              <a:ea typeface="Microsoft JhengHei" panose="020B0604030504040204" charset="-120"/>
              <a:cs typeface="Microsoft JhengHei" panose="020B0604030504040204" charset="-120"/>
            </a:endParaRPr>
          </a:p>
          <a:p>
            <a:pPr marL="362585" algn="l" rtl="0" eaLnBrk="0">
              <a:lnSpc>
                <a:spcPct val="87000"/>
              </a:lnSpc>
              <a:spcBef>
                <a:spcPts val="1415"/>
              </a:spcBef>
            </a:pPr>
            <a:r>
              <a:rPr sz="2700" b="1" kern="0" spc="70" dirty="0">
                <a:solidFill>
                  <a:srgbClr val="000000">
                    <a:alpha val="100000"/>
                  </a:srgbClr>
                </a:solidFill>
                <a:latin typeface="Arial" panose="020B0604020202090204"/>
                <a:ea typeface="Arial" panose="020B0604020202090204"/>
                <a:cs typeface="Arial" panose="020B0604020202090204"/>
              </a:rPr>
              <a:t>2.</a:t>
            </a:r>
            <a:r>
              <a:rPr sz="2700" b="1"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丘脑痛</a:t>
            </a:r>
            <a:endParaRPr sz="2700" dirty="0">
              <a:latin typeface="Microsoft JhengHei" panose="020B0604030504040204" charset="-120"/>
              <a:ea typeface="Microsoft JhengHei" panose="020B0604030504040204" charset="-120"/>
              <a:cs typeface="Microsoft JhengHei" panose="020B0604030504040204" charset="-120"/>
            </a:endParaRPr>
          </a:p>
          <a:p>
            <a:pPr marL="365125" algn="l" rtl="0" eaLnBrk="0">
              <a:lnSpc>
                <a:spcPct val="88000"/>
              </a:lnSpc>
              <a:spcBef>
                <a:spcPts val="1415"/>
              </a:spcBef>
            </a:pPr>
            <a:r>
              <a:rPr sz="2700" b="1" kern="0" spc="60" dirty="0">
                <a:solidFill>
                  <a:srgbClr val="000000">
                    <a:alpha val="100000"/>
                  </a:srgbClr>
                </a:solidFill>
                <a:latin typeface="Arial" panose="020B0604020202090204"/>
                <a:ea typeface="Arial" panose="020B0604020202090204"/>
                <a:cs typeface="Arial" panose="020B0604020202090204"/>
              </a:rPr>
              <a:t>3.</a:t>
            </a:r>
            <a:r>
              <a:rPr sz="2700" b="1" kern="0" spc="6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感觉过敏</a:t>
            </a:r>
            <a:endParaRPr sz="2700" dirty="0">
              <a:latin typeface="Microsoft JhengHei" panose="020B0604030504040204" charset="-120"/>
              <a:ea typeface="Microsoft JhengHei" panose="020B0604030504040204" charset="-120"/>
              <a:cs typeface="Microsoft JhengHei" panose="020B0604030504040204" charset="-120"/>
            </a:endParaRPr>
          </a:p>
          <a:p>
            <a:pPr algn="l" rtl="0" eaLnBrk="0">
              <a:lnSpc>
                <a:spcPct val="106000"/>
              </a:lnSpc>
            </a:pPr>
            <a:endParaRPr sz="1100" dirty="0">
              <a:latin typeface="Arial" panose="020B0604020202090204"/>
              <a:ea typeface="Arial" panose="020B0604020202090204"/>
              <a:cs typeface="Arial" panose="020B0604020202090204"/>
            </a:endParaRPr>
          </a:p>
          <a:p>
            <a:pPr algn="l" rtl="0" eaLnBrk="0">
              <a:lnSpc>
                <a:spcPct val="8000"/>
              </a:lnSpc>
            </a:pPr>
            <a:endParaRPr sz="100" dirty="0">
              <a:latin typeface="Arial" panose="020B0604020202090204"/>
              <a:ea typeface="Arial" panose="020B0604020202090204"/>
              <a:cs typeface="Arial" panose="020B0604020202090204"/>
            </a:endParaRPr>
          </a:p>
          <a:p>
            <a:pPr marL="356870" algn="l" rtl="0" eaLnBrk="0">
              <a:lnSpc>
                <a:spcPct val="88000"/>
              </a:lnSpc>
            </a:pPr>
            <a:r>
              <a:rPr sz="2700" b="1" kern="0" spc="70" dirty="0">
                <a:solidFill>
                  <a:srgbClr val="000000">
                    <a:alpha val="100000"/>
                  </a:srgbClr>
                </a:solidFill>
                <a:latin typeface="Arial" panose="020B0604020202090204"/>
                <a:ea typeface="Arial" panose="020B0604020202090204"/>
                <a:cs typeface="Arial" panose="020B0604020202090204"/>
              </a:rPr>
              <a:t>4.</a:t>
            </a:r>
            <a:r>
              <a:rPr sz="2700" b="1"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忽视障碍</a:t>
            </a:r>
            <a:endParaRPr sz="2700" dirty="0">
              <a:latin typeface="Microsoft JhengHei" panose="020B0604030504040204" charset="-120"/>
              <a:ea typeface="Microsoft JhengHei" panose="020B0604030504040204" charset="-120"/>
              <a:cs typeface="Microsoft JhengHei" panose="020B0604030504040204" charset="-120"/>
            </a:endParaRPr>
          </a:p>
        </p:txBody>
      </p:sp>
      <p:pic>
        <p:nvPicPr>
          <p:cNvPr id="996" name="picture 996"/>
          <p:cNvPicPr>
            <a:picLocks noChangeAspect="1"/>
          </p:cNvPicPr>
          <p:nvPr/>
        </p:nvPicPr>
        <p:blipFill>
          <a:blip r:embed="rId1"/>
          <a:stretch>
            <a:fillRect/>
          </a:stretch>
        </p:blipFill>
        <p:spPr>
          <a:xfrm rot="21600000">
            <a:off x="877379" y="2150109"/>
            <a:ext cx="2837053" cy="2837053"/>
          </a:xfrm>
          <a:prstGeom prst="rect">
            <a:avLst/>
          </a:prstGeom>
        </p:spPr>
      </p:pic>
      <p:sp>
        <p:nvSpPr>
          <p:cNvPr id="998" name="textbox 998"/>
          <p:cNvSpPr/>
          <p:nvPr/>
        </p:nvSpPr>
        <p:spPr>
          <a:xfrm>
            <a:off x="5983474" y="5924456"/>
            <a:ext cx="6026784" cy="398145"/>
          </a:xfrm>
          <a:prstGeom prst="rect">
            <a:avLst/>
          </a:prstGeom>
          <a:noFill/>
          <a:ln w="0" cap="flat">
            <a:noFill/>
            <a:prstDash val="solid"/>
            <a:miter lim="0"/>
          </a:ln>
        </p:spPr>
        <p:txBody>
          <a:bodyPr vert="horz" wrap="square" lIns="0" tIns="0" rIns="0" bIns="0"/>
          <a:lstStyle/>
          <a:p>
            <a:pPr algn="l" rtl="0" eaLnBrk="0">
              <a:lnSpc>
                <a:spcPct val="91000"/>
              </a:lnSpc>
            </a:pPr>
            <a:endParaRPr sz="100" dirty="0">
              <a:latin typeface="Arial" panose="020B0604020202090204"/>
              <a:ea typeface="Arial" panose="020B0604020202090204"/>
              <a:cs typeface="Arial" panose="020B0604020202090204"/>
            </a:endParaRPr>
          </a:p>
          <a:p>
            <a:pPr algn="r" rtl="0" eaLnBrk="0">
              <a:lnSpc>
                <a:spcPct val="87000"/>
              </a:lnSpc>
            </a:pPr>
            <a:r>
              <a:rPr sz="2800" b="1" kern="0" spc="-100" dirty="0">
                <a:solidFill>
                  <a:srgbClr val="FF3300">
                    <a:alpha val="100000"/>
                  </a:srgbClr>
                </a:solidFill>
                <a:latin typeface="Microsoft JhengHei" panose="020B0604030504040204" charset="-120"/>
                <a:ea typeface="Microsoft JhengHei" panose="020B0604030504040204" charset="-120"/>
                <a:cs typeface="Microsoft JhengHei" panose="020B0604030504040204" charset="-120"/>
              </a:rPr>
              <a:t>背侧丘脑</a:t>
            </a:r>
            <a:r>
              <a:rPr sz="2800" b="1" kern="0" spc="-10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是重要的</a:t>
            </a:r>
            <a:r>
              <a:rPr sz="2800" b="1" kern="0" spc="-100" dirty="0">
                <a:solidFill>
                  <a:srgbClr val="FF3300">
                    <a:alpha val="100000"/>
                  </a:srgbClr>
                </a:solidFill>
                <a:latin typeface="Microsoft JhengHei" panose="020B0604030504040204" charset="-120"/>
                <a:ea typeface="Microsoft JhengHei" panose="020B0604030504040204" charset="-120"/>
                <a:cs typeface="Microsoft JhengHei" panose="020B0604030504040204" charset="-120"/>
              </a:rPr>
              <a:t>感觉及</a:t>
            </a:r>
            <a:r>
              <a:rPr sz="2800" b="1" kern="0" spc="-110" dirty="0">
                <a:solidFill>
                  <a:srgbClr val="FF3300">
                    <a:alpha val="100000"/>
                  </a:srgbClr>
                </a:solidFill>
                <a:latin typeface="Microsoft JhengHei" panose="020B0604030504040204" charset="-120"/>
                <a:ea typeface="Microsoft JhengHei" panose="020B0604030504040204" charset="-120"/>
                <a:cs typeface="Microsoft JhengHei" panose="020B0604030504040204" charset="-120"/>
              </a:rPr>
              <a:t>运动中转站</a:t>
            </a:r>
            <a:r>
              <a:rPr lang="zh-CN" sz="2800" b="1" kern="0" spc="-110" dirty="0">
                <a:solidFill>
                  <a:srgbClr val="000000">
                    <a:alpha val="100000"/>
                  </a:srgbClr>
                </a:solidFill>
                <a:latin typeface="Microsoft JhengHei" panose="020B0604030504040204" charset="-120"/>
                <a:ea typeface="宋体" pitchFamily="2" charset="-122"/>
                <a:cs typeface="Microsoft JhengHei" panose="020B0604030504040204" charset="-120"/>
              </a:rPr>
              <a:t>。</a:t>
            </a:r>
            <a:endParaRPr lang="zh-CN" sz="2800" b="1" kern="0" spc="-110" dirty="0">
              <a:solidFill>
                <a:srgbClr val="000000">
                  <a:alpha val="100000"/>
                </a:srgbClr>
              </a:solidFill>
              <a:latin typeface="Microsoft JhengHei" panose="020B0604030504040204" charset="-120"/>
              <a:ea typeface="宋体" pitchFamily="2" charset="-122"/>
              <a:cs typeface="Microsoft JhengHei" panose="020B0604030504040204" charset="-120"/>
            </a:endParaRPr>
          </a:p>
        </p:txBody>
      </p:sp>
      <p:pic>
        <p:nvPicPr>
          <p:cNvPr id="1000" name="picture 1000"/>
          <p:cNvPicPr>
            <a:picLocks noChangeAspect="1"/>
          </p:cNvPicPr>
          <p:nvPr/>
        </p:nvPicPr>
        <p:blipFill>
          <a:blip r:embed="rId2"/>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3"/>
          <a:stretch>
            <a:fillRect/>
          </a:stretch>
        </p:blipFill>
        <p:spPr>
          <a:xfrm>
            <a:off x="9751060" y="0"/>
            <a:ext cx="2440940" cy="1827530"/>
          </a:xfrm>
          <a:prstGeom prst="rect">
            <a:avLst/>
          </a:prstGeo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2" name="textbox 1002"/>
          <p:cNvSpPr/>
          <p:nvPr/>
        </p:nvSpPr>
        <p:spPr>
          <a:xfrm>
            <a:off x="3966210" y="4679950"/>
            <a:ext cx="5914390" cy="2007235"/>
          </a:xfrm>
          <a:prstGeom prst="rect">
            <a:avLst/>
          </a:prstGeom>
          <a:noFill/>
          <a:ln w="0" cap="flat">
            <a:noFill/>
            <a:prstDash val="solid"/>
            <a:miter lim="0"/>
          </a:ln>
        </p:spPr>
        <p:txBody>
          <a:bodyPr vert="horz" wrap="square" lIns="0" tIns="0" rIns="0" bIns="0"/>
          <a:lstStyle/>
          <a:p>
            <a:pPr algn="l" rtl="0" eaLnBrk="0">
              <a:lnSpc>
                <a:spcPct val="73000"/>
              </a:lnSpc>
            </a:pPr>
            <a:endParaRPr sz="100" dirty="0">
              <a:latin typeface="Arial" panose="020B0604020202090204"/>
              <a:ea typeface="Arial" panose="020B0604020202090204"/>
              <a:cs typeface="Arial" panose="020B0604020202090204"/>
            </a:endParaRPr>
          </a:p>
          <a:p>
            <a:pPr algn="l" rtl="0" eaLnBrk="0">
              <a:lnSpc>
                <a:spcPct val="116000"/>
              </a:lnSpc>
            </a:pPr>
            <a:endParaRPr sz="1000" dirty="0">
              <a:latin typeface="Arial" panose="020B0604020202090204"/>
              <a:ea typeface="Arial" panose="020B0604020202090204"/>
              <a:cs typeface="Arial" panose="020B0604020202090204"/>
            </a:endParaRPr>
          </a:p>
          <a:p>
            <a:pPr marL="12700" algn="l" rtl="0" eaLnBrk="0">
              <a:lnSpc>
                <a:spcPct val="88000"/>
              </a:lnSpc>
              <a:spcBef>
                <a:spcPts val="725"/>
              </a:spcBef>
            </a:pPr>
            <a:r>
              <a:rPr sz="2400" b="1" kern="0" spc="70" dirty="0">
                <a:solidFill>
                  <a:srgbClr val="FF3300">
                    <a:alpha val="100000"/>
                  </a:srgbClr>
                </a:solidFill>
                <a:latin typeface="Microsoft JhengHei" panose="020B0604030504040204" charset="-120"/>
                <a:ea typeface="Microsoft JhengHei" panose="020B0604030504040204" charset="-120"/>
                <a:cs typeface="Microsoft JhengHei" panose="020B0604030504040204" charset="-120"/>
              </a:rPr>
              <a:t>记忆障碍</a:t>
            </a:r>
            <a:endParaRPr sz="2400" dirty="0">
              <a:latin typeface="Microsoft JhengHei" panose="020B0604030504040204" charset="-120"/>
              <a:ea typeface="Microsoft JhengHei" panose="020B0604030504040204" charset="-120"/>
              <a:cs typeface="Microsoft JhengHei" panose="020B0604030504040204" charset="-120"/>
            </a:endParaRPr>
          </a:p>
          <a:p>
            <a:pPr marL="810260" algn="l" rtl="0" eaLnBrk="0">
              <a:lnSpc>
                <a:spcPct val="88000"/>
              </a:lnSpc>
              <a:spcBef>
                <a:spcPts val="855"/>
              </a:spcBef>
            </a:pPr>
            <a:r>
              <a:rPr lang="en-US" sz="2400" b="1" kern="0" spc="9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2400" b="1" kern="0" spc="9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丘脑性遗忘症</a:t>
            </a:r>
            <a:endParaRPr sz="2400" dirty="0">
              <a:latin typeface="Microsoft JhengHei" panose="020B0604030504040204" charset="-120"/>
              <a:ea typeface="Microsoft JhengHei" panose="020B0604030504040204" charset="-120"/>
              <a:cs typeface="Microsoft JhengHei" panose="020B0604030504040204" charset="-120"/>
            </a:endParaRPr>
          </a:p>
          <a:p>
            <a:pPr marL="457200" indent="-457200" algn="l" rtl="0" eaLnBrk="0">
              <a:lnSpc>
                <a:spcPct val="88000"/>
              </a:lnSpc>
              <a:spcBef>
                <a:spcPts val="900"/>
              </a:spcBef>
              <a:buFont typeface="+mj-ea"/>
              <a:buAutoNum type="circleNumDbPlain"/>
            </a:pPr>
            <a:r>
              <a:rPr sz="2400" b="1" kern="0" spc="-8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顺行性遗忘：</a:t>
            </a:r>
            <a:r>
              <a:rPr sz="2400" b="1" kern="0" spc="3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2400" b="1" kern="0" spc="-8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多为非完全性</a:t>
            </a:r>
            <a:endParaRPr sz="2400" dirty="0">
              <a:latin typeface="Microsoft JhengHei" panose="020B0604030504040204" charset="-120"/>
              <a:ea typeface="Microsoft JhengHei" panose="020B0604030504040204" charset="-120"/>
              <a:cs typeface="Microsoft JhengHei" panose="020B0604030504040204" charset="-120"/>
            </a:endParaRPr>
          </a:p>
          <a:p>
            <a:pPr marL="228600" indent="-228600" algn="l" rtl="0" eaLnBrk="0">
              <a:lnSpc>
                <a:spcPct val="101000"/>
              </a:lnSpc>
              <a:buFont typeface="+mj-ea"/>
              <a:buAutoNum type="circleNumDbPlain"/>
            </a:pPr>
            <a:r>
              <a:rPr lang="en-US" sz="2400" b="1"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2400" b="1"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逆行性遗忘：</a:t>
            </a:r>
            <a:r>
              <a:rPr lang="en-US" sz="2400" b="1"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2400" b="1"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常较严重</a:t>
            </a:r>
            <a:endParaRPr sz="2400" dirty="0">
              <a:latin typeface="Microsoft JhengHei" panose="020B0604030504040204" charset="-120"/>
              <a:ea typeface="Microsoft JhengHei" panose="020B0604030504040204" charset="-120"/>
              <a:cs typeface="Microsoft JhengHei" panose="020B0604030504040204" charset="-120"/>
            </a:endParaRPr>
          </a:p>
        </p:txBody>
      </p:sp>
      <p:pic>
        <p:nvPicPr>
          <p:cNvPr id="1004" name="picture 1004"/>
          <p:cNvPicPr>
            <a:picLocks noChangeAspect="1"/>
          </p:cNvPicPr>
          <p:nvPr/>
        </p:nvPicPr>
        <p:blipFill>
          <a:blip r:embed="rId1"/>
          <a:stretch>
            <a:fillRect/>
          </a:stretch>
        </p:blipFill>
        <p:spPr>
          <a:xfrm rot="21600000">
            <a:off x="549833" y="2077211"/>
            <a:ext cx="2837052" cy="2837052"/>
          </a:xfrm>
          <a:prstGeom prst="rect">
            <a:avLst/>
          </a:prstGeom>
        </p:spPr>
      </p:pic>
      <p:pic>
        <p:nvPicPr>
          <p:cNvPr id="1006" name="picture 1006"/>
          <p:cNvPicPr>
            <a:picLocks noChangeAspect="1"/>
          </p:cNvPicPr>
          <p:nvPr/>
        </p:nvPicPr>
        <p:blipFill>
          <a:blip r:embed="rId2"/>
          <a:stretch>
            <a:fillRect/>
          </a:stretch>
        </p:blipFill>
        <p:spPr>
          <a:xfrm rot="21600000">
            <a:off x="4020820" y="1771713"/>
            <a:ext cx="6879718" cy="925512"/>
          </a:xfrm>
          <a:prstGeom prst="rect">
            <a:avLst/>
          </a:prstGeom>
        </p:spPr>
      </p:pic>
      <p:graphicFrame>
        <p:nvGraphicFramePr>
          <p:cNvPr id="1008" name="table 1008"/>
          <p:cNvGraphicFramePr>
            <a:graphicFrameLocks noGrp="1"/>
          </p:cNvGraphicFramePr>
          <p:nvPr/>
        </p:nvGraphicFramePr>
        <p:xfrm>
          <a:off x="4016057" y="1766951"/>
          <a:ext cx="6889114" cy="934720"/>
        </p:xfrm>
        <a:graphic>
          <a:graphicData uri="http://schemas.openxmlformats.org/drawingml/2006/table">
            <a:tbl>
              <a:tblPr/>
              <a:tblGrid>
                <a:gridCol w="6889114"/>
              </a:tblGrid>
              <a:tr h="925195">
                <a:tc>
                  <a:txBody>
                    <a:bodyPr/>
                    <a:lstStyle/>
                    <a:p>
                      <a:pPr algn="l" rtl="0" eaLnBrk="0">
                        <a:lnSpc>
                          <a:spcPct val="109000"/>
                        </a:lnSpc>
                      </a:pPr>
                      <a:endParaRPr sz="700" dirty="0">
                        <a:latin typeface="Arial" panose="020B0604020202090204"/>
                        <a:ea typeface="Arial" panose="020B0604020202090204"/>
                        <a:cs typeface="Arial" panose="020B0604020202090204"/>
                      </a:endParaRPr>
                    </a:p>
                    <a:p>
                      <a:pPr marL="105410" algn="l" rtl="0" eaLnBrk="0">
                        <a:lnSpc>
                          <a:spcPct val="87000"/>
                        </a:lnSpc>
                        <a:spcBef>
                          <a:spcPts val="0"/>
                        </a:spcBef>
                      </a:pPr>
                      <a:r>
                        <a:rPr sz="2700" b="1" kern="0" spc="-18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三大核心症状：</a:t>
                      </a:r>
                      <a:endParaRPr sz="2700" dirty="0">
                        <a:latin typeface="Microsoft JhengHei" panose="020B0604030504040204" charset="-120"/>
                        <a:ea typeface="Microsoft JhengHei" panose="020B0604030504040204" charset="-120"/>
                        <a:cs typeface="Microsoft JhengHei" panose="020B0604030504040204" charset="-120"/>
                      </a:endParaRPr>
                    </a:p>
                    <a:p>
                      <a:pPr marL="111125" algn="l" rtl="0" eaLnBrk="0">
                        <a:lnSpc>
                          <a:spcPct val="88000"/>
                        </a:lnSpc>
                        <a:spcBef>
                          <a:spcPts val="415"/>
                        </a:spcBef>
                      </a:pPr>
                      <a:r>
                        <a:rPr sz="27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①语音低        ②语量少</a:t>
                      </a:r>
                      <a:r>
                        <a:rPr sz="2700" b="1"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27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③词义性</a:t>
                      </a:r>
                      <a:r>
                        <a:rPr sz="27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错语</a:t>
                      </a:r>
                      <a:endParaRPr sz="2700" dirty="0">
                        <a:latin typeface="Microsoft JhengHei" panose="020B0604030504040204" charset="-120"/>
                        <a:ea typeface="Microsoft JhengHei" panose="020B0604030504040204" charset="-120"/>
                        <a:cs typeface="Microsoft JhengHei" panose="020B0604030504040204" charset="-120"/>
                      </a:endParaRPr>
                    </a:p>
                  </a:txBody>
                  <a:tcPr marL="0" marR="0" marT="0" marB="0" vert="horz">
                    <a:lnL w="9525" cap="flat" cmpd="sng" algn="ctr">
                      <a:solidFill>
                        <a:srgbClr val="5B9BD5"/>
                      </a:solidFill>
                      <a:prstDash val="solid"/>
                      <a:round/>
                      <a:headEnd type="none" w="med" len="med"/>
                      <a:tailEnd type="none" w="med" len="med"/>
                    </a:lnL>
                    <a:lnR w="9525" cap="flat" cmpd="sng" algn="ctr">
                      <a:solidFill>
                        <a:srgbClr val="5B9BD5"/>
                      </a:solidFill>
                      <a:prstDash val="solid"/>
                      <a:round/>
                      <a:headEnd type="none" w="med" len="med"/>
                      <a:tailEnd type="none" w="med" len="med"/>
                    </a:lnR>
                    <a:lnT w="9525" cap="flat" cmpd="sng" algn="ctr">
                      <a:solidFill>
                        <a:srgbClr val="5B9BD5"/>
                      </a:solidFill>
                      <a:prstDash val="solid"/>
                      <a:round/>
                      <a:headEnd type="none" w="med" len="med"/>
                      <a:tailEnd type="none" w="med" len="med"/>
                    </a:lnT>
                    <a:lnB w="9525" cap="flat" cmpd="sng" algn="ctr">
                      <a:solidFill>
                        <a:srgbClr val="5B9BD5"/>
                      </a:solidFill>
                      <a:prstDash val="solid"/>
                      <a:round/>
                      <a:headEnd type="none" w="med" len="med"/>
                      <a:tailEnd type="none" w="med" len="med"/>
                    </a:lnB>
                  </a:tcPr>
                </a:tc>
              </a:tr>
            </a:tbl>
          </a:graphicData>
        </a:graphic>
      </p:graphicFrame>
      <p:sp>
        <p:nvSpPr>
          <p:cNvPr id="1010" name="textbox 1010"/>
          <p:cNvSpPr/>
          <p:nvPr/>
        </p:nvSpPr>
        <p:spPr>
          <a:xfrm>
            <a:off x="3961005" y="976145"/>
            <a:ext cx="3651884" cy="775334"/>
          </a:xfrm>
          <a:prstGeom prst="rect">
            <a:avLst/>
          </a:prstGeom>
          <a:noFill/>
          <a:ln w="0" cap="flat">
            <a:noFill/>
            <a:prstDash val="solid"/>
            <a:miter lim="0"/>
          </a:ln>
        </p:spPr>
        <p:txBody>
          <a:bodyPr vert="horz" wrap="square" lIns="0" tIns="0" rIns="0" bIns="0"/>
          <a:lstStyle/>
          <a:p>
            <a:pPr algn="l" rtl="0" eaLnBrk="0">
              <a:lnSpc>
                <a:spcPct val="76000"/>
              </a:lnSpc>
            </a:pPr>
            <a:endParaRPr sz="100" dirty="0">
              <a:latin typeface="Arial" panose="020B0604020202090204"/>
              <a:ea typeface="Arial" panose="020B0604020202090204"/>
              <a:cs typeface="Arial" panose="020B0604020202090204"/>
            </a:endParaRPr>
          </a:p>
          <a:p>
            <a:pPr marL="12700" algn="l" rtl="0" eaLnBrk="0">
              <a:lnSpc>
                <a:spcPct val="88000"/>
              </a:lnSpc>
            </a:pPr>
            <a:r>
              <a:rPr sz="2400" b="1" kern="0" spc="80" dirty="0">
                <a:solidFill>
                  <a:srgbClr val="FF3300">
                    <a:alpha val="100000"/>
                  </a:srgbClr>
                </a:solidFill>
                <a:latin typeface="Microsoft JhengHei" panose="020B0604030504040204" charset="-120"/>
                <a:ea typeface="Microsoft JhengHei" panose="020B0604030504040204" charset="-120"/>
                <a:cs typeface="Microsoft JhengHei" panose="020B0604030504040204" charset="-120"/>
              </a:rPr>
              <a:t>语言障碍</a:t>
            </a:r>
            <a:endParaRPr sz="2400" dirty="0">
              <a:latin typeface="Microsoft JhengHei" panose="020B0604030504040204" charset="-120"/>
              <a:ea typeface="Microsoft JhengHei" panose="020B0604030504040204" charset="-120"/>
              <a:cs typeface="Microsoft JhengHei" panose="020B0604030504040204" charset="-120"/>
            </a:endParaRPr>
          </a:p>
          <a:p>
            <a:pPr algn="l" rtl="0" eaLnBrk="0">
              <a:lnSpc>
                <a:spcPct val="103000"/>
              </a:lnSpc>
            </a:pPr>
            <a:endParaRPr sz="700" dirty="0">
              <a:latin typeface="Arial" panose="020B0604020202090204"/>
              <a:ea typeface="Arial" panose="020B0604020202090204"/>
              <a:cs typeface="Arial" panose="020B0604020202090204"/>
            </a:endParaRPr>
          </a:p>
          <a:p>
            <a:pPr marL="189865" algn="l" rtl="0" eaLnBrk="0">
              <a:lnSpc>
                <a:spcPct val="87000"/>
              </a:lnSpc>
              <a:spcBef>
                <a:spcPts val="5"/>
              </a:spcBef>
            </a:pPr>
            <a:r>
              <a:rPr sz="2400" b="1"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1.失语症（丘脑性失语）</a:t>
            </a:r>
            <a:endParaRPr sz="2400" dirty="0">
              <a:latin typeface="Microsoft JhengHei" panose="020B0604030504040204" charset="-120"/>
              <a:ea typeface="Microsoft JhengHei" panose="020B0604030504040204" charset="-120"/>
              <a:cs typeface="Microsoft JhengHei" panose="020B0604030504040204" charset="-120"/>
            </a:endParaRPr>
          </a:p>
        </p:txBody>
      </p:sp>
      <p:pic>
        <p:nvPicPr>
          <p:cNvPr id="1012" name="picture 1012"/>
          <p:cNvPicPr>
            <a:picLocks noChangeAspect="1"/>
          </p:cNvPicPr>
          <p:nvPr/>
        </p:nvPicPr>
        <p:blipFill>
          <a:blip r:embed="rId3"/>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4"/>
          <a:stretch>
            <a:fillRect/>
          </a:stretch>
        </p:blipFill>
        <p:spPr>
          <a:xfrm>
            <a:off x="9751060" y="0"/>
            <a:ext cx="2440940" cy="1827530"/>
          </a:xfrm>
          <a:prstGeom prst="rect">
            <a:avLst/>
          </a:prstGeom>
        </p:spPr>
      </p:pic>
      <p:sp>
        <p:nvSpPr>
          <p:cNvPr id="2" name="textbox 1002"/>
          <p:cNvSpPr/>
          <p:nvPr/>
        </p:nvSpPr>
        <p:spPr>
          <a:xfrm>
            <a:off x="3966210" y="2832735"/>
            <a:ext cx="4612640" cy="1847215"/>
          </a:xfrm>
          <a:prstGeom prst="rect">
            <a:avLst/>
          </a:prstGeom>
          <a:noFill/>
          <a:ln w="0" cap="flat">
            <a:noFill/>
            <a:prstDash val="solid"/>
            <a:miter lim="0"/>
          </a:ln>
        </p:spPr>
        <p:txBody>
          <a:bodyPr vert="horz" wrap="square" lIns="0" tIns="0" rIns="0" bIns="0"/>
          <a:p>
            <a:pPr algn="l" rtl="0" eaLnBrk="0">
              <a:lnSpc>
                <a:spcPct val="73000"/>
              </a:lnSpc>
            </a:pPr>
            <a:endParaRPr sz="100" dirty="0">
              <a:latin typeface="Arial" panose="020B0604020202090204"/>
              <a:ea typeface="Arial" panose="020B0604020202090204"/>
              <a:cs typeface="Arial" panose="020B0604020202090204"/>
            </a:endParaRPr>
          </a:p>
          <a:p>
            <a:pPr marL="166370" algn="l" rtl="0" eaLnBrk="0">
              <a:lnSpc>
                <a:spcPct val="88000"/>
              </a:lnSpc>
            </a:pPr>
            <a:r>
              <a:rPr sz="2400" b="1" kern="0" spc="9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2.</a:t>
            </a:r>
            <a:r>
              <a:rPr sz="2400" b="1" kern="0" spc="-3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2400" b="1" kern="0" spc="9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书写障碍</a:t>
            </a:r>
            <a:endParaRPr sz="2400" dirty="0">
              <a:latin typeface="Microsoft JhengHei" panose="020B0604030504040204" charset="-120"/>
              <a:ea typeface="Microsoft JhengHei" panose="020B0604030504040204" charset="-120"/>
              <a:cs typeface="Microsoft JhengHei" panose="020B0604030504040204" charset="-120"/>
            </a:endParaRPr>
          </a:p>
          <a:p>
            <a:pPr marL="644525" indent="-457200" algn="l" rtl="0" eaLnBrk="0">
              <a:lnSpc>
                <a:spcPct val="88000"/>
              </a:lnSpc>
              <a:spcBef>
                <a:spcPts val="870"/>
              </a:spcBef>
              <a:buFont typeface="+mj-ea"/>
              <a:buAutoNum type="circleNumDbPlain"/>
            </a:pPr>
            <a:r>
              <a:rPr sz="2400" b="1" kern="0" spc="20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2400" b="1" kern="0" spc="-19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单纯性失写症</a:t>
            </a:r>
            <a:endParaRPr sz="2400" dirty="0">
              <a:latin typeface="Microsoft JhengHei" panose="020B0604030504040204" charset="-120"/>
              <a:ea typeface="Microsoft JhengHei" panose="020B0604030504040204" charset="-120"/>
              <a:cs typeface="Microsoft JhengHei" panose="020B0604030504040204" charset="-120"/>
            </a:endParaRPr>
          </a:p>
          <a:p>
            <a:pPr marL="644525" indent="-457200" algn="l" rtl="0" eaLnBrk="0">
              <a:lnSpc>
                <a:spcPct val="88000"/>
              </a:lnSpc>
              <a:spcBef>
                <a:spcPts val="885"/>
              </a:spcBef>
              <a:buFont typeface="+mj-ea"/>
              <a:buAutoNum type="circleNumDbPlain"/>
            </a:pPr>
            <a:r>
              <a:rPr sz="2400" b="1" kern="0" spc="-1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视空间性失写症</a:t>
            </a:r>
            <a:endParaRPr sz="2400" dirty="0">
              <a:latin typeface="Microsoft JhengHei" panose="020B0604030504040204" charset="-120"/>
              <a:ea typeface="Microsoft JhengHei" panose="020B0604030504040204" charset="-120"/>
              <a:cs typeface="Microsoft JhengHei" panose="020B0604030504040204" charset="-120"/>
            </a:endParaRPr>
          </a:p>
          <a:p>
            <a:pPr marL="644525" indent="-457200" algn="l" rtl="0" eaLnBrk="0">
              <a:lnSpc>
                <a:spcPct val="88000"/>
              </a:lnSpc>
              <a:spcBef>
                <a:spcPts val="845"/>
              </a:spcBef>
              <a:buFont typeface="+mj-ea"/>
              <a:buAutoNum type="circleNumDbPlain"/>
            </a:pPr>
            <a:r>
              <a:rPr lang="en-US" sz="2400" b="1" kern="0" spc="-19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2400" b="1" kern="0" spc="-19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镜像书写</a:t>
            </a:r>
            <a:endParaRPr sz="2400" dirty="0">
              <a:latin typeface="Microsoft JhengHei" panose="020B0604030504040204" charset="-120"/>
              <a:ea typeface="Microsoft JhengHei" panose="020B0604030504040204" charset="-120"/>
              <a:cs typeface="Microsoft JhengHei" panose="020B0604030504040204" charset="-120"/>
            </a:endParaRPr>
          </a:p>
          <a:p>
            <a:pPr algn="l" rtl="0" eaLnBrk="0">
              <a:lnSpc>
                <a:spcPct val="116000"/>
              </a:lnSpc>
            </a:pPr>
            <a:endParaRPr sz="1000" dirty="0">
              <a:latin typeface="Arial" panose="020B0604020202090204"/>
              <a:ea typeface="Arial" panose="020B0604020202090204"/>
              <a:cs typeface="Arial" panose="020B0604020202090204"/>
            </a:endParaRPr>
          </a:p>
          <a:p>
            <a:pPr algn="l" rtl="0" eaLnBrk="0">
              <a:lnSpc>
                <a:spcPct val="116000"/>
              </a:lnSpc>
            </a:pPr>
            <a:endParaRPr sz="2400" dirty="0">
              <a:latin typeface="Microsoft JhengHei" panose="020B0604030504040204" charset="-120"/>
              <a:ea typeface="Microsoft JhengHei" panose="020B0604030504040204" charset="-120"/>
              <a:cs typeface="Microsoft JhengHei" panose="020B0604030504040204" charset="-120"/>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4" name="textbox 1014"/>
          <p:cNvSpPr/>
          <p:nvPr/>
        </p:nvSpPr>
        <p:spPr>
          <a:xfrm>
            <a:off x="3914678" y="1635333"/>
            <a:ext cx="7832725" cy="4582159"/>
          </a:xfrm>
          <a:prstGeom prst="rect">
            <a:avLst/>
          </a:prstGeom>
          <a:noFill/>
          <a:ln w="0" cap="flat">
            <a:noFill/>
            <a:prstDash val="solid"/>
            <a:miter lim="0"/>
          </a:ln>
        </p:spPr>
        <p:txBody>
          <a:bodyPr vert="horz" wrap="square" lIns="0" tIns="0" rIns="0" bIns="0" anchor="ctr" anchorCtr="0"/>
          <a:lstStyle/>
          <a:p>
            <a:pPr algn="l" rtl="0" eaLnBrk="0">
              <a:lnSpc>
                <a:spcPct val="71000"/>
              </a:lnSpc>
            </a:pPr>
            <a:endParaRPr sz="100" dirty="0">
              <a:latin typeface="Arial" panose="020B0604020202090204"/>
              <a:ea typeface="Arial" panose="020B0604020202090204"/>
              <a:cs typeface="Arial" panose="020B0604020202090204"/>
            </a:endParaRPr>
          </a:p>
          <a:p>
            <a:pPr marL="12700" algn="l" rtl="0" eaLnBrk="0">
              <a:lnSpc>
                <a:spcPct val="88000"/>
              </a:lnSpc>
            </a:pPr>
            <a:r>
              <a:rPr sz="2700" b="1" kern="0" spc="-10" dirty="0">
                <a:solidFill>
                  <a:srgbClr val="FF3300">
                    <a:alpha val="100000"/>
                  </a:srgbClr>
                </a:solidFill>
                <a:latin typeface="Microsoft JhengHei" panose="020B0604030504040204" charset="-120"/>
                <a:ea typeface="Microsoft JhengHei" panose="020B0604030504040204" charset="-120"/>
                <a:cs typeface="Microsoft JhengHei" panose="020B0604030504040204" charset="-120"/>
              </a:rPr>
              <a:t>人格改变</a:t>
            </a:r>
            <a:endParaRPr sz="2700" dirty="0">
              <a:latin typeface="Microsoft JhengHei" panose="020B0604030504040204" charset="-120"/>
              <a:ea typeface="Microsoft JhengHei" panose="020B0604030504040204" charset="-120"/>
              <a:cs typeface="Microsoft JhengHei" panose="020B0604030504040204" charset="-120"/>
            </a:endParaRPr>
          </a:p>
          <a:p>
            <a:pPr algn="l" rtl="0" eaLnBrk="0">
              <a:lnSpc>
                <a:spcPct val="129000"/>
              </a:lnSpc>
            </a:pPr>
            <a:endParaRPr sz="1000" dirty="0">
              <a:latin typeface="Arial" panose="020B0604020202090204"/>
              <a:ea typeface="Arial" panose="020B0604020202090204"/>
              <a:cs typeface="Arial" panose="020B0604020202090204"/>
            </a:endParaRPr>
          </a:p>
          <a:p>
            <a:pPr algn="l" rtl="0" eaLnBrk="0">
              <a:lnSpc>
                <a:spcPct val="130000"/>
              </a:lnSpc>
            </a:pPr>
            <a:endParaRPr sz="1000" dirty="0">
              <a:latin typeface="Arial" panose="020B0604020202090204"/>
              <a:ea typeface="Arial" panose="020B0604020202090204"/>
              <a:cs typeface="Arial" panose="020B0604020202090204"/>
            </a:endParaRPr>
          </a:p>
          <a:p>
            <a:pPr marL="37465" algn="l" rtl="0" eaLnBrk="0">
              <a:lnSpc>
                <a:spcPct val="78000"/>
              </a:lnSpc>
              <a:spcBef>
                <a:spcPts val="820"/>
              </a:spcBef>
            </a:pPr>
            <a:r>
              <a:rPr sz="2700" b="1"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与额叶病变时的人格改变极具相似性</a:t>
            </a:r>
            <a:r>
              <a:rPr lang="zh-CN" sz="2700" b="1" kern="0" spc="-70" dirty="0">
                <a:solidFill>
                  <a:srgbClr val="000000">
                    <a:alpha val="100000"/>
                  </a:srgbClr>
                </a:solidFill>
                <a:latin typeface="Microsoft JhengHei" panose="020B0604030504040204" charset="-120"/>
                <a:ea typeface="宋体" pitchFamily="2" charset="-122"/>
                <a:cs typeface="Microsoft JhengHei" panose="020B0604030504040204" charset="-120"/>
              </a:rPr>
              <a:t>。</a:t>
            </a:r>
            <a:endParaRPr sz="2700" dirty="0">
              <a:latin typeface="Microsoft JhengHei" panose="020B0604030504040204" charset="-120"/>
              <a:ea typeface="Microsoft JhengHei" panose="020B0604030504040204" charset="-120"/>
              <a:cs typeface="Microsoft JhengHei" panose="020B0604030504040204" charset="-120"/>
            </a:endParaRPr>
          </a:p>
          <a:p>
            <a:pPr marL="481965" indent="-457200" algn="l" rtl="0" eaLnBrk="0">
              <a:lnSpc>
                <a:spcPct val="78000"/>
              </a:lnSpc>
              <a:spcBef>
                <a:spcPts val="1735"/>
              </a:spcBef>
              <a:buFont typeface="Arial" panose="020B0604020202090204" pitchFamily="34" charset="0"/>
              <a:buChar char="•"/>
            </a:pPr>
            <a:r>
              <a:rPr sz="27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行为缺乏主动性</a:t>
            </a:r>
            <a:r>
              <a:rPr lang="zh-CN" sz="2700" b="1" kern="0" spc="-10" dirty="0">
                <a:solidFill>
                  <a:srgbClr val="000000">
                    <a:alpha val="100000"/>
                  </a:srgbClr>
                </a:solidFill>
                <a:latin typeface="Microsoft JhengHei" panose="020B0604030504040204" charset="-120"/>
                <a:ea typeface="宋体" pitchFamily="2" charset="-122"/>
                <a:cs typeface="Microsoft JhengHei" panose="020B0604030504040204" charset="-120"/>
              </a:rPr>
              <a:t>，</a:t>
            </a:r>
            <a:r>
              <a:rPr sz="27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不能执行日常活动</a:t>
            </a:r>
            <a:endParaRPr sz="2700" dirty="0">
              <a:latin typeface="Microsoft JhengHei" panose="020B0604030504040204" charset="-120"/>
              <a:ea typeface="Microsoft JhengHei" panose="020B0604030504040204" charset="-120"/>
              <a:cs typeface="Microsoft JhengHei" panose="020B0604030504040204" charset="-120"/>
            </a:endParaRPr>
          </a:p>
          <a:p>
            <a:pPr marL="481965" indent="-457200" algn="l" rtl="0" eaLnBrk="0">
              <a:lnSpc>
                <a:spcPct val="78000"/>
              </a:lnSpc>
              <a:spcBef>
                <a:spcPts val="1655"/>
              </a:spcBef>
              <a:buFont typeface="Arial" panose="020B0604020202090204" pitchFamily="34" charset="0"/>
              <a:buChar char="•"/>
            </a:pPr>
            <a:r>
              <a:rPr sz="2700" b="1" kern="0" spc="-6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对周围及自身都漠不关心</a:t>
            </a:r>
            <a:r>
              <a:rPr lang="zh-CN" sz="2700" b="1" kern="0" spc="-60" dirty="0">
                <a:solidFill>
                  <a:srgbClr val="000000">
                    <a:alpha val="100000"/>
                  </a:srgbClr>
                </a:solidFill>
                <a:latin typeface="Microsoft JhengHei" panose="020B0604030504040204" charset="-120"/>
                <a:ea typeface="宋体" pitchFamily="2" charset="-122"/>
                <a:cs typeface="Microsoft JhengHei" panose="020B0604030504040204" charset="-120"/>
              </a:rPr>
              <a:t>，</a:t>
            </a:r>
            <a:r>
              <a:rPr sz="2700" b="1" kern="0" spc="35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2700" b="1" kern="0" spc="-6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情感淡</a:t>
            </a:r>
            <a:r>
              <a:rPr sz="2700" b="1"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漠</a:t>
            </a:r>
            <a:endParaRPr sz="2700" dirty="0">
              <a:latin typeface="Microsoft JhengHei" panose="020B0604030504040204" charset="-120"/>
              <a:ea typeface="Microsoft JhengHei" panose="020B0604030504040204" charset="-120"/>
              <a:cs typeface="Microsoft JhengHei" panose="020B0604030504040204" charset="-120"/>
            </a:endParaRPr>
          </a:p>
          <a:p>
            <a:pPr marL="481965" indent="-457200" algn="l" rtl="0" eaLnBrk="0">
              <a:lnSpc>
                <a:spcPct val="78000"/>
              </a:lnSpc>
              <a:spcBef>
                <a:spcPts val="1660"/>
              </a:spcBef>
              <a:buFont typeface="Arial" panose="020B0604020202090204" pitchFamily="34" charset="0"/>
              <a:buChar char="•"/>
            </a:pPr>
            <a:r>
              <a:rPr sz="2700" b="1" kern="0" spc="-5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有的患者出现焦虑</a:t>
            </a:r>
            <a:r>
              <a:rPr lang="zh-CN" sz="2700" b="1" kern="0" spc="-50" dirty="0">
                <a:solidFill>
                  <a:srgbClr val="000000">
                    <a:alpha val="100000"/>
                  </a:srgbClr>
                </a:solidFill>
                <a:latin typeface="Microsoft JhengHei" panose="020B0604030504040204" charset="-120"/>
                <a:ea typeface="宋体" pitchFamily="2" charset="-122"/>
                <a:cs typeface="Microsoft JhengHei" panose="020B0604030504040204" charset="-120"/>
              </a:rPr>
              <a:t>，</a:t>
            </a:r>
            <a:r>
              <a:rPr sz="2700" b="1" kern="0" spc="-5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烦躁不安</a:t>
            </a:r>
            <a:r>
              <a:rPr lang="zh-CN" sz="2700" b="1" kern="0" spc="-50" dirty="0">
                <a:solidFill>
                  <a:srgbClr val="000000">
                    <a:alpha val="100000"/>
                  </a:srgbClr>
                </a:solidFill>
                <a:latin typeface="Microsoft JhengHei" panose="020B0604030504040204" charset="-120"/>
                <a:ea typeface="宋体" pitchFamily="2" charset="-122"/>
                <a:cs typeface="Microsoft JhengHei" panose="020B0604030504040204" charset="-120"/>
              </a:rPr>
              <a:t>，</a:t>
            </a:r>
            <a:r>
              <a:rPr sz="2700" b="1" kern="0" spc="39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2700" b="1" kern="0" spc="-5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易激惹</a:t>
            </a:r>
            <a:r>
              <a:rPr lang="zh-CN" sz="2700" b="1" kern="0" spc="-50" dirty="0">
                <a:solidFill>
                  <a:srgbClr val="000000">
                    <a:alpha val="100000"/>
                  </a:srgbClr>
                </a:solidFill>
                <a:latin typeface="Microsoft JhengHei" panose="020B0604030504040204" charset="-120"/>
                <a:ea typeface="宋体" pitchFamily="2" charset="-122"/>
                <a:cs typeface="Microsoft JhengHei" panose="020B0604030504040204" charset="-120"/>
              </a:rPr>
              <a:t>，</a:t>
            </a:r>
            <a:r>
              <a:rPr sz="2700" b="1" kern="0" spc="-6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脱抑制</a:t>
            </a:r>
            <a:endParaRPr sz="2700" b="1" kern="0" spc="-6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endParaRPr>
          </a:p>
          <a:p>
            <a:pPr marL="481965" indent="-457200" algn="l" rtl="0" eaLnBrk="0">
              <a:lnSpc>
                <a:spcPct val="78000"/>
              </a:lnSpc>
              <a:spcBef>
                <a:spcPts val="1660"/>
              </a:spcBef>
              <a:buFont typeface="Arial" panose="020B0604020202090204" pitchFamily="34" charset="0"/>
              <a:buChar char="•"/>
            </a:pPr>
            <a:r>
              <a:rPr sz="27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患者还可能出现盲目的乐观情绪</a:t>
            </a:r>
            <a:r>
              <a:rPr lang="zh-CN" sz="2700" b="1" kern="0" spc="-10" dirty="0">
                <a:solidFill>
                  <a:srgbClr val="000000">
                    <a:alpha val="100000"/>
                  </a:srgbClr>
                </a:solidFill>
                <a:latin typeface="Microsoft JhengHei" panose="020B0604030504040204" charset="-120"/>
                <a:ea typeface="宋体" pitchFamily="2" charset="-122"/>
                <a:cs typeface="Microsoft JhengHei" panose="020B0604030504040204" charset="-120"/>
              </a:rPr>
              <a:t>，</a:t>
            </a:r>
            <a:r>
              <a:rPr sz="27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出现愚蠢的欣快</a:t>
            </a:r>
            <a:endParaRPr sz="2700" dirty="0">
              <a:latin typeface="Microsoft JhengHei" panose="020B0604030504040204" charset="-120"/>
              <a:ea typeface="Microsoft JhengHei" panose="020B0604030504040204" charset="-120"/>
              <a:cs typeface="Microsoft JhengHei" panose="020B0604030504040204" charset="-120"/>
            </a:endParaRPr>
          </a:p>
          <a:p>
            <a:pPr marL="171450" indent="-171450" algn="l" rtl="0" eaLnBrk="0">
              <a:lnSpc>
                <a:spcPct val="78000"/>
              </a:lnSpc>
              <a:buFont typeface="Arial" panose="020B0604020202090204" pitchFamily="34" charset="0"/>
              <a:buChar char="•"/>
            </a:pPr>
            <a:endParaRPr sz="900" dirty="0">
              <a:latin typeface="Arial" panose="020B0604020202090204"/>
              <a:ea typeface="Arial" panose="020B0604020202090204"/>
              <a:cs typeface="Arial" panose="020B0604020202090204"/>
            </a:endParaRPr>
          </a:p>
          <a:p>
            <a:pPr marL="481965" indent="-457200" algn="l" rtl="0" eaLnBrk="0">
              <a:lnSpc>
                <a:spcPct val="78000"/>
              </a:lnSpc>
              <a:spcBef>
                <a:spcPts val="0"/>
              </a:spcBef>
              <a:buFont typeface="Arial" panose="020B0604020202090204" pitchFamily="34" charset="0"/>
              <a:buChar char="•"/>
            </a:pPr>
            <a:r>
              <a:rPr sz="2700" b="1"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患者可能出现过度的不适当的使用物品的行为</a:t>
            </a:r>
            <a:r>
              <a:rPr lang="zh-CN" sz="2700" b="1" kern="0" spc="-20" dirty="0">
                <a:solidFill>
                  <a:srgbClr val="000000">
                    <a:alpha val="100000"/>
                  </a:srgbClr>
                </a:solidFill>
                <a:latin typeface="Microsoft JhengHei" panose="020B0604030504040204" charset="-120"/>
                <a:ea typeface="宋体" pitchFamily="2" charset="-122"/>
                <a:cs typeface="Microsoft JhengHei" panose="020B0604030504040204" charset="-120"/>
              </a:rPr>
              <a:t>，</a:t>
            </a:r>
            <a:r>
              <a:rPr sz="2700" b="1"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不能使自己的行为与周围环境相适应</a:t>
            </a:r>
            <a:r>
              <a:rPr lang="zh-CN" sz="2700" b="1" kern="0" spc="-20" dirty="0">
                <a:solidFill>
                  <a:srgbClr val="000000">
                    <a:alpha val="100000"/>
                  </a:srgbClr>
                </a:solidFill>
                <a:latin typeface="Microsoft JhengHei" panose="020B0604030504040204" charset="-120"/>
                <a:ea typeface="宋体" pitchFamily="2" charset="-122"/>
                <a:cs typeface="Microsoft JhengHei" panose="020B0604030504040204" charset="-120"/>
              </a:rPr>
              <a:t>。</a:t>
            </a:r>
            <a:endParaRPr lang="zh-CN" sz="2700" b="1" kern="0" spc="-20" dirty="0">
              <a:solidFill>
                <a:srgbClr val="000000">
                  <a:alpha val="100000"/>
                </a:srgbClr>
              </a:solidFill>
              <a:latin typeface="Microsoft JhengHei" panose="020B0604030504040204" charset="-120"/>
              <a:ea typeface="宋体" pitchFamily="2" charset="-122"/>
              <a:cs typeface="Microsoft JhengHei" panose="020B0604030504040204" charset="-120"/>
            </a:endParaRPr>
          </a:p>
        </p:txBody>
      </p:sp>
      <p:pic>
        <p:nvPicPr>
          <p:cNvPr id="1016" name="picture 1016"/>
          <p:cNvPicPr>
            <a:picLocks noChangeAspect="1"/>
          </p:cNvPicPr>
          <p:nvPr/>
        </p:nvPicPr>
        <p:blipFill>
          <a:blip r:embed="rId1"/>
          <a:stretch>
            <a:fillRect/>
          </a:stretch>
        </p:blipFill>
        <p:spPr>
          <a:xfrm rot="21600000">
            <a:off x="549833" y="2077211"/>
            <a:ext cx="2837052" cy="2837052"/>
          </a:xfrm>
          <a:prstGeom prst="rect">
            <a:avLst/>
          </a:prstGeom>
        </p:spPr>
      </p:pic>
      <p:pic>
        <p:nvPicPr>
          <p:cNvPr id="1018" name="picture 1018"/>
          <p:cNvPicPr>
            <a:picLocks noChangeAspect="1"/>
          </p:cNvPicPr>
          <p:nvPr/>
        </p:nvPicPr>
        <p:blipFill>
          <a:blip r:embed="rId2"/>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3"/>
          <a:stretch>
            <a:fillRect/>
          </a:stretch>
        </p:blipFill>
        <p:spPr>
          <a:xfrm>
            <a:off x="9751060" y="0"/>
            <a:ext cx="2440940" cy="1827530"/>
          </a:xfrm>
          <a:prstGeom prst="rect">
            <a:avLst/>
          </a:prstGeom>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0" name="textbox 1020"/>
          <p:cNvSpPr/>
          <p:nvPr/>
        </p:nvSpPr>
        <p:spPr>
          <a:xfrm>
            <a:off x="3750773" y="1078585"/>
            <a:ext cx="8140700" cy="4854575"/>
          </a:xfrm>
          <a:prstGeom prst="rect">
            <a:avLst/>
          </a:prstGeom>
          <a:noFill/>
          <a:ln w="0" cap="flat">
            <a:noFill/>
            <a:prstDash val="solid"/>
            <a:miter lim="0"/>
          </a:ln>
        </p:spPr>
        <p:txBody>
          <a:bodyPr vert="horz" wrap="square" lIns="0" tIns="0" rIns="0" bIns="0"/>
          <a:lstStyle/>
          <a:p>
            <a:pPr algn="l" rtl="0" eaLnBrk="0">
              <a:lnSpc>
                <a:spcPct val="81000"/>
              </a:lnSpc>
            </a:pPr>
            <a:endParaRPr sz="100" dirty="0">
              <a:latin typeface="Arial" panose="020B0604020202090204"/>
              <a:ea typeface="Arial" panose="020B0604020202090204"/>
              <a:cs typeface="Arial" panose="020B0604020202090204"/>
            </a:endParaRPr>
          </a:p>
          <a:p>
            <a:pPr marL="23495" algn="l" rtl="0" eaLnBrk="0">
              <a:lnSpc>
                <a:spcPct val="87000"/>
              </a:lnSpc>
            </a:pPr>
            <a:r>
              <a:rPr sz="2300" b="1" kern="0" spc="-20" dirty="0">
                <a:solidFill>
                  <a:srgbClr val="FF3300">
                    <a:alpha val="100000"/>
                  </a:srgbClr>
                </a:solidFill>
                <a:latin typeface="Microsoft JhengHei" panose="020B0604030504040204" charset="-120"/>
                <a:ea typeface="Microsoft JhengHei" panose="020B0604030504040204" charset="-120"/>
                <a:cs typeface="Microsoft JhengHei" panose="020B0604030504040204" charset="-120"/>
              </a:rPr>
              <a:t>其他障碍</a:t>
            </a:r>
            <a:endParaRPr sz="2300" dirty="0">
              <a:latin typeface="Microsoft JhengHei" panose="020B0604030504040204" charset="-120"/>
              <a:ea typeface="Microsoft JhengHei" panose="020B0604030504040204" charset="-120"/>
              <a:cs typeface="Microsoft JhengHei" panose="020B0604030504040204" charset="-120"/>
            </a:endParaRPr>
          </a:p>
          <a:p>
            <a:pPr algn="l" rtl="0" eaLnBrk="0">
              <a:lnSpc>
                <a:spcPct val="189000"/>
              </a:lnSpc>
            </a:pPr>
            <a:endParaRPr sz="1000" dirty="0">
              <a:latin typeface="Arial" panose="020B0604020202090204"/>
              <a:ea typeface="Arial" panose="020B0604020202090204"/>
              <a:cs typeface="Arial" panose="020B0604020202090204"/>
            </a:endParaRPr>
          </a:p>
          <a:p>
            <a:pPr marL="34925" algn="l" rtl="0" eaLnBrk="0">
              <a:lnSpc>
                <a:spcPct val="87000"/>
              </a:lnSpc>
              <a:spcBef>
                <a:spcPts val="700"/>
              </a:spcBef>
            </a:pPr>
            <a:r>
              <a:rPr sz="2300" b="1" kern="0" spc="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1.丘脑性痴呆</a:t>
            </a:r>
            <a:endParaRPr sz="2300" dirty="0">
              <a:latin typeface="Microsoft JhengHei" panose="020B0604030504040204" charset="-120"/>
              <a:ea typeface="Microsoft JhengHei" panose="020B0604030504040204" charset="-120"/>
              <a:cs typeface="Microsoft JhengHei" panose="020B0604030504040204" charset="-120"/>
            </a:endParaRPr>
          </a:p>
          <a:p>
            <a:pPr marL="245745" indent="-221615" algn="l" rtl="0" eaLnBrk="0">
              <a:lnSpc>
                <a:spcPct val="82000"/>
              </a:lnSpc>
              <a:spcBef>
                <a:spcPts val="530"/>
              </a:spcBef>
            </a:pPr>
            <a:r>
              <a:rPr sz="2300" kern="0" spc="10" dirty="0">
                <a:solidFill>
                  <a:srgbClr val="FF3300">
                    <a:alpha val="100000"/>
                  </a:srgbClr>
                </a:solidFill>
                <a:latin typeface="Arial" panose="020B0604020202090204"/>
                <a:ea typeface="Arial" panose="020B0604020202090204"/>
                <a:cs typeface="Arial" panose="020B0604020202090204"/>
              </a:rPr>
              <a:t>•</a:t>
            </a:r>
            <a:r>
              <a:rPr sz="2300" kern="0" spc="480" dirty="0">
                <a:solidFill>
                  <a:srgbClr val="FF3300">
                    <a:alpha val="100000"/>
                  </a:srgbClr>
                </a:solidFill>
                <a:latin typeface="Arial" panose="020B0604020202090204"/>
                <a:ea typeface="Arial" panose="020B0604020202090204"/>
                <a:cs typeface="Arial" panose="020B0604020202090204"/>
              </a:rPr>
              <a:t> </a:t>
            </a:r>
            <a:r>
              <a:rPr sz="2300" b="1" kern="0" spc="10" dirty="0">
                <a:solidFill>
                  <a:srgbClr val="FF3300">
                    <a:alpha val="100000"/>
                  </a:srgbClr>
                </a:solidFill>
                <a:latin typeface="Microsoft JhengHei" panose="020B0604030504040204" charset="-120"/>
                <a:ea typeface="Microsoft JhengHei" panose="020B0604030504040204" charset="-120"/>
                <a:cs typeface="Microsoft JhengHei" panose="020B0604030504040204" charset="-120"/>
              </a:rPr>
              <a:t>遗忘</a:t>
            </a:r>
            <a:r>
              <a:rPr sz="23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是丘脑性痴呆</a:t>
            </a:r>
            <a:r>
              <a:rPr sz="23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的最基本表现</a:t>
            </a:r>
            <a:r>
              <a:rPr lang="zh-CN" sz="2300" b="1" kern="0" spc="0" dirty="0">
                <a:solidFill>
                  <a:srgbClr val="000000">
                    <a:alpha val="100000"/>
                  </a:srgbClr>
                </a:solidFill>
                <a:latin typeface="Microsoft JhengHei" panose="020B0604030504040204" charset="-120"/>
                <a:ea typeface="宋体" pitchFamily="2" charset="-122"/>
                <a:cs typeface="Microsoft JhengHei" panose="020B0604030504040204" charset="-120"/>
              </a:rPr>
              <a:t>，</a:t>
            </a:r>
            <a:r>
              <a:rPr sz="23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它可以单独存在</a:t>
            </a:r>
            <a:r>
              <a:rPr lang="zh-CN" sz="2300" b="1" kern="0" spc="0" dirty="0">
                <a:solidFill>
                  <a:srgbClr val="000000">
                    <a:alpha val="100000"/>
                  </a:srgbClr>
                </a:solidFill>
                <a:latin typeface="Microsoft JhengHei" panose="020B0604030504040204" charset="-120"/>
                <a:ea typeface="宋体" pitchFamily="2" charset="-122"/>
                <a:cs typeface="Microsoft JhengHei" panose="020B0604030504040204" charset="-120"/>
              </a:rPr>
              <a:t>，</a:t>
            </a:r>
            <a:r>
              <a:rPr sz="23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也可以    </a:t>
            </a:r>
            <a:r>
              <a:rPr sz="2300" b="1"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是症状的一部分</a:t>
            </a:r>
            <a:r>
              <a:rPr lang="zh-CN" sz="2300" b="1" kern="0" spc="-20" dirty="0">
                <a:solidFill>
                  <a:srgbClr val="000000">
                    <a:alpha val="100000"/>
                  </a:srgbClr>
                </a:solidFill>
                <a:latin typeface="Microsoft JhengHei" panose="020B0604030504040204" charset="-120"/>
                <a:ea typeface="宋体" pitchFamily="2" charset="-122"/>
                <a:cs typeface="Microsoft JhengHei" panose="020B0604030504040204" charset="-120"/>
              </a:rPr>
              <a:t>。</a:t>
            </a:r>
            <a:endParaRPr sz="2300" dirty="0">
              <a:latin typeface="Microsoft JhengHei" panose="020B0604030504040204" charset="-120"/>
              <a:ea typeface="Microsoft JhengHei" panose="020B0604030504040204" charset="-120"/>
              <a:cs typeface="Microsoft JhengHei" panose="020B0604030504040204" charset="-120"/>
            </a:endParaRPr>
          </a:p>
          <a:p>
            <a:pPr marL="252095" indent="-227965" algn="l" rtl="0" eaLnBrk="0">
              <a:lnSpc>
                <a:spcPct val="82000"/>
              </a:lnSpc>
              <a:spcBef>
                <a:spcPts val="345"/>
              </a:spcBef>
            </a:pPr>
            <a:r>
              <a:rPr sz="2300" kern="0" spc="-20" dirty="0">
                <a:solidFill>
                  <a:srgbClr val="FF3300">
                    <a:alpha val="100000"/>
                  </a:srgbClr>
                </a:solidFill>
                <a:latin typeface="Arial" panose="020B0604020202090204"/>
                <a:ea typeface="Arial" panose="020B0604020202090204"/>
                <a:cs typeface="Arial" panose="020B0604020202090204"/>
              </a:rPr>
              <a:t>•</a:t>
            </a:r>
            <a:r>
              <a:rPr sz="2300" kern="0" spc="490" dirty="0">
                <a:solidFill>
                  <a:srgbClr val="FF3300">
                    <a:alpha val="100000"/>
                  </a:srgbClr>
                </a:solidFill>
                <a:latin typeface="Arial" panose="020B0604020202090204"/>
                <a:ea typeface="Arial" panose="020B0604020202090204"/>
                <a:cs typeface="Arial" panose="020B0604020202090204"/>
              </a:rPr>
              <a:t> </a:t>
            </a:r>
            <a:r>
              <a:rPr sz="2300" b="1" kern="0" spc="-20" dirty="0">
                <a:solidFill>
                  <a:srgbClr val="FF3300">
                    <a:alpha val="100000"/>
                  </a:srgbClr>
                </a:solidFill>
                <a:latin typeface="Microsoft JhengHei" panose="020B0604030504040204" charset="-120"/>
                <a:ea typeface="Microsoft JhengHei" panose="020B0604030504040204" charset="-120"/>
                <a:cs typeface="Microsoft JhengHei" panose="020B0604030504040204" charset="-120"/>
              </a:rPr>
              <a:t>行为和人格障碍</a:t>
            </a:r>
            <a:r>
              <a:rPr sz="2300" b="1"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也是痴呆的常见症状</a:t>
            </a:r>
            <a:r>
              <a:rPr lang="zh-CN" sz="2300" b="1" kern="0" spc="-20" dirty="0">
                <a:solidFill>
                  <a:srgbClr val="000000">
                    <a:alpha val="100000"/>
                  </a:srgbClr>
                </a:solidFill>
                <a:latin typeface="Microsoft JhengHei" panose="020B0604030504040204" charset="-120"/>
                <a:ea typeface="宋体" pitchFamily="2" charset="-122"/>
                <a:cs typeface="Microsoft JhengHei" panose="020B0604030504040204" charset="-120"/>
              </a:rPr>
              <a:t>。</a:t>
            </a:r>
            <a:r>
              <a:rPr sz="2300" b="1"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常表现为情感淡漠</a:t>
            </a:r>
            <a:r>
              <a:rPr lang="zh-CN" sz="2300" b="1" kern="0" spc="-20" dirty="0">
                <a:solidFill>
                  <a:srgbClr val="000000">
                    <a:alpha val="100000"/>
                  </a:srgbClr>
                </a:solidFill>
                <a:latin typeface="Microsoft JhengHei" panose="020B0604030504040204" charset="-120"/>
                <a:ea typeface="宋体" pitchFamily="2" charset="-122"/>
                <a:cs typeface="Microsoft JhengHei" panose="020B0604030504040204" charset="-120"/>
              </a:rPr>
              <a:t>、</a:t>
            </a:r>
            <a:r>
              <a:rPr sz="23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23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不能克服的无力</a:t>
            </a:r>
            <a:r>
              <a:rPr lang="zh-CN" sz="2300" b="1" kern="0" spc="-10" dirty="0">
                <a:solidFill>
                  <a:srgbClr val="000000">
                    <a:alpha val="100000"/>
                  </a:srgbClr>
                </a:solidFill>
                <a:latin typeface="Microsoft JhengHei" panose="020B0604030504040204" charset="-120"/>
                <a:ea typeface="宋体" pitchFamily="2" charset="-122"/>
                <a:cs typeface="Microsoft JhengHei" panose="020B0604030504040204" charset="-120"/>
              </a:rPr>
              <a:t>、</a:t>
            </a:r>
            <a:r>
              <a:rPr sz="23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运动和言语减少</a:t>
            </a:r>
            <a:r>
              <a:rPr lang="zh-CN" sz="2300" b="1" kern="0" spc="-10" dirty="0">
                <a:solidFill>
                  <a:srgbClr val="000000">
                    <a:alpha val="100000"/>
                  </a:srgbClr>
                </a:solidFill>
                <a:latin typeface="Microsoft JhengHei" panose="020B0604030504040204" charset="-120"/>
                <a:ea typeface="宋体" pitchFamily="2" charset="-122"/>
                <a:cs typeface="Microsoft JhengHei" panose="020B0604030504040204" charset="-120"/>
              </a:rPr>
              <a:t>。</a:t>
            </a:r>
            <a:endParaRPr sz="2300" dirty="0">
              <a:latin typeface="Microsoft JhengHei" panose="020B0604030504040204" charset="-120"/>
              <a:ea typeface="Microsoft JhengHei" panose="020B0604030504040204" charset="-120"/>
              <a:cs typeface="Microsoft JhengHei" panose="020B0604030504040204" charset="-120"/>
            </a:endParaRPr>
          </a:p>
          <a:p>
            <a:pPr marL="252095" indent="-227965" algn="l" rtl="0" eaLnBrk="0">
              <a:lnSpc>
                <a:spcPct val="82000"/>
              </a:lnSpc>
              <a:spcBef>
                <a:spcPts val="335"/>
              </a:spcBef>
            </a:pPr>
            <a:r>
              <a:rPr sz="2300" kern="0" spc="-10" dirty="0">
                <a:solidFill>
                  <a:srgbClr val="FF3300">
                    <a:alpha val="100000"/>
                  </a:srgbClr>
                </a:solidFill>
                <a:latin typeface="Arial" panose="020B0604020202090204"/>
                <a:ea typeface="Arial" panose="020B0604020202090204"/>
                <a:cs typeface="Arial" panose="020B0604020202090204"/>
              </a:rPr>
              <a:t>•</a:t>
            </a:r>
            <a:r>
              <a:rPr sz="2300" kern="0" spc="420" dirty="0">
                <a:solidFill>
                  <a:srgbClr val="FF3300">
                    <a:alpha val="100000"/>
                  </a:srgbClr>
                </a:solidFill>
                <a:latin typeface="Arial" panose="020B0604020202090204"/>
                <a:ea typeface="Arial" panose="020B0604020202090204"/>
                <a:cs typeface="Arial" panose="020B0604020202090204"/>
              </a:rPr>
              <a:t> </a:t>
            </a:r>
            <a:r>
              <a:rPr sz="2300" b="1" kern="0" spc="-10" dirty="0">
                <a:solidFill>
                  <a:srgbClr val="FF3300">
                    <a:alpha val="100000"/>
                  </a:srgbClr>
                </a:solidFill>
                <a:latin typeface="Microsoft JhengHei" panose="020B0604030504040204" charset="-120"/>
                <a:ea typeface="Microsoft JhengHei" panose="020B0604030504040204" charset="-120"/>
                <a:cs typeface="Microsoft JhengHei" panose="020B0604030504040204" charset="-120"/>
              </a:rPr>
              <a:t>精神症状</a:t>
            </a:r>
            <a:r>
              <a:rPr sz="23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，包括幻</a:t>
            </a:r>
            <a:r>
              <a:rPr sz="2300" b="1"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觉</a:t>
            </a:r>
            <a:r>
              <a:rPr lang="zh-CN" sz="2300" b="1" kern="0" spc="-20" dirty="0">
                <a:solidFill>
                  <a:srgbClr val="000000">
                    <a:alpha val="100000"/>
                  </a:srgbClr>
                </a:solidFill>
                <a:latin typeface="Microsoft JhengHei" panose="020B0604030504040204" charset="-120"/>
                <a:ea typeface="宋体" pitchFamily="2" charset="-122"/>
                <a:cs typeface="Microsoft JhengHei" panose="020B0604030504040204" charset="-120"/>
              </a:rPr>
              <a:t>、</a:t>
            </a:r>
            <a:r>
              <a:rPr sz="2300" b="1"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焦虑</a:t>
            </a:r>
            <a:r>
              <a:rPr lang="zh-CN" sz="2300" b="1" kern="0" spc="-20" dirty="0">
                <a:solidFill>
                  <a:srgbClr val="000000">
                    <a:alpha val="100000"/>
                  </a:srgbClr>
                </a:solidFill>
                <a:latin typeface="Microsoft JhengHei" panose="020B0604030504040204" charset="-120"/>
                <a:ea typeface="宋体" pitchFamily="2" charset="-122"/>
                <a:cs typeface="Microsoft JhengHei" panose="020B0604030504040204" charset="-120"/>
              </a:rPr>
              <a:t>、</a:t>
            </a:r>
            <a:r>
              <a:rPr sz="2300" b="1"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妄想</a:t>
            </a:r>
            <a:r>
              <a:rPr lang="zh-CN" sz="2300" b="1" kern="0" spc="-20" dirty="0">
                <a:solidFill>
                  <a:srgbClr val="000000">
                    <a:alpha val="100000"/>
                  </a:srgbClr>
                </a:solidFill>
                <a:latin typeface="Microsoft JhengHei" panose="020B0604030504040204" charset="-120"/>
                <a:ea typeface="宋体" pitchFamily="2" charset="-122"/>
                <a:cs typeface="Microsoft JhengHei" panose="020B0604030504040204" charset="-120"/>
              </a:rPr>
              <a:t>、</a:t>
            </a:r>
            <a:r>
              <a:rPr sz="2300" b="1"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人格解体</a:t>
            </a:r>
            <a:r>
              <a:rPr lang="zh-CN" sz="2300" b="1" kern="0" spc="-20" dirty="0">
                <a:solidFill>
                  <a:srgbClr val="000000">
                    <a:alpha val="100000"/>
                  </a:srgbClr>
                </a:solidFill>
                <a:latin typeface="Microsoft JhengHei" panose="020B0604030504040204" charset="-120"/>
                <a:ea typeface="宋体" pitchFamily="2" charset="-122"/>
                <a:cs typeface="Microsoft JhengHei" panose="020B0604030504040204" charset="-120"/>
              </a:rPr>
              <a:t>、</a:t>
            </a:r>
            <a:r>
              <a:rPr sz="2300" b="1"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嗜睡</a:t>
            </a:r>
            <a:r>
              <a:rPr lang="zh-CN" sz="2300" b="1" kern="0" spc="-20" dirty="0">
                <a:solidFill>
                  <a:srgbClr val="000000">
                    <a:alpha val="100000"/>
                  </a:srgbClr>
                </a:solidFill>
                <a:latin typeface="Microsoft JhengHei" panose="020B0604030504040204" charset="-120"/>
                <a:ea typeface="宋体" pitchFamily="2" charset="-122"/>
                <a:cs typeface="Microsoft JhengHei" panose="020B0604030504040204" charset="-120"/>
              </a:rPr>
              <a:t>、</a:t>
            </a:r>
            <a:r>
              <a:rPr sz="2300" b="1"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谵妄</a:t>
            </a:r>
            <a:r>
              <a:rPr lang="zh-CN" sz="2300" b="1" kern="0" spc="-20" dirty="0">
                <a:solidFill>
                  <a:srgbClr val="000000">
                    <a:alpha val="100000"/>
                  </a:srgbClr>
                </a:solidFill>
                <a:latin typeface="Microsoft JhengHei" panose="020B0604030504040204" charset="-120"/>
                <a:ea typeface="宋体" pitchFamily="2" charset="-122"/>
                <a:cs typeface="Microsoft JhengHei" panose="020B0604030504040204" charset="-120"/>
              </a:rPr>
              <a:t>、</a:t>
            </a:r>
            <a:r>
              <a:rPr sz="23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23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荒谬性行为等</a:t>
            </a:r>
            <a:r>
              <a:rPr lang="zh-CN" sz="2300" b="1" kern="0" spc="-10" dirty="0">
                <a:solidFill>
                  <a:srgbClr val="000000">
                    <a:alpha val="100000"/>
                  </a:srgbClr>
                </a:solidFill>
                <a:latin typeface="Microsoft JhengHei" panose="020B0604030504040204" charset="-120"/>
                <a:ea typeface="宋体" pitchFamily="2" charset="-122"/>
                <a:cs typeface="Microsoft JhengHei" panose="020B0604030504040204" charset="-120"/>
              </a:rPr>
              <a:t>。</a:t>
            </a:r>
            <a:endParaRPr sz="2300" dirty="0">
              <a:latin typeface="Microsoft JhengHei" panose="020B0604030504040204" charset="-120"/>
              <a:ea typeface="Microsoft JhengHei" panose="020B0604030504040204" charset="-120"/>
              <a:cs typeface="Microsoft JhengHei" panose="020B0604030504040204" charset="-120"/>
            </a:endParaRPr>
          </a:p>
          <a:p>
            <a:pPr algn="l" rtl="0" eaLnBrk="0">
              <a:lnSpc>
                <a:spcPct val="156000"/>
              </a:lnSpc>
            </a:pPr>
            <a:endParaRPr sz="1000" dirty="0">
              <a:latin typeface="Arial" panose="020B0604020202090204"/>
              <a:ea typeface="Arial" panose="020B0604020202090204"/>
              <a:cs typeface="Arial" panose="020B0604020202090204"/>
            </a:endParaRPr>
          </a:p>
          <a:p>
            <a:pPr marL="17780" algn="l" rtl="0" eaLnBrk="0">
              <a:lnSpc>
                <a:spcPct val="88000"/>
              </a:lnSpc>
              <a:spcBef>
                <a:spcPts val="690"/>
              </a:spcBef>
            </a:pPr>
            <a:r>
              <a:rPr sz="2300" b="1"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2.运动性忽视症</a:t>
            </a:r>
            <a:r>
              <a:rPr lang="zh-CN" sz="2300" b="1" kern="0" spc="40" dirty="0">
                <a:solidFill>
                  <a:srgbClr val="000000">
                    <a:alpha val="100000"/>
                  </a:srgbClr>
                </a:solidFill>
                <a:latin typeface="Microsoft JhengHei" panose="020B0604030504040204" charset="-120"/>
                <a:ea typeface="宋体" pitchFamily="2" charset="-122"/>
                <a:cs typeface="Microsoft JhengHei" panose="020B0604030504040204" charset="-120"/>
              </a:rPr>
              <a:t>（</a:t>
            </a:r>
            <a:r>
              <a:rPr sz="2300" b="1"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sym typeface="+mn-ea"/>
              </a:rPr>
              <a:t>王荪</a:t>
            </a:r>
            <a:r>
              <a:rPr lang="zh-CN" sz="2300" b="1" kern="0" spc="40" dirty="0">
                <a:solidFill>
                  <a:srgbClr val="000000">
                    <a:alpha val="100000"/>
                  </a:srgbClr>
                </a:solidFill>
                <a:latin typeface="Microsoft JhengHei" panose="020B0604030504040204" charset="-120"/>
                <a:ea typeface="宋体" pitchFamily="2" charset="-122"/>
                <a:cs typeface="Microsoft JhengHei" panose="020B0604030504040204" charset="-120"/>
                <a:sym typeface="+mn-ea"/>
              </a:rPr>
              <a:t>，</a:t>
            </a:r>
            <a:r>
              <a:rPr sz="2300" b="1"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sym typeface="+mn-ea"/>
              </a:rPr>
              <a:t>1988)</a:t>
            </a:r>
            <a:endParaRPr sz="2300" dirty="0">
              <a:latin typeface="Microsoft JhengHei" panose="020B0604030504040204" charset="-120"/>
              <a:ea typeface="Microsoft JhengHei" panose="020B0604030504040204" charset="-120"/>
              <a:cs typeface="Microsoft JhengHei" panose="020B0604030504040204" charset="-120"/>
            </a:endParaRPr>
          </a:p>
          <a:p>
            <a:pPr marL="20320" algn="l" rtl="0" eaLnBrk="0">
              <a:lnSpc>
                <a:spcPct val="88000"/>
              </a:lnSpc>
              <a:spcBef>
                <a:spcPts val="1055"/>
              </a:spcBef>
            </a:pPr>
            <a:r>
              <a:rPr sz="2300" b="1" kern="0" spc="5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3.体像障碍</a:t>
            </a:r>
            <a:endParaRPr sz="2300" dirty="0">
              <a:latin typeface="Microsoft JhengHei" panose="020B0604030504040204" charset="-120"/>
              <a:ea typeface="Microsoft JhengHei" panose="020B0604030504040204" charset="-120"/>
              <a:cs typeface="Microsoft JhengHei" panose="020B0604030504040204" charset="-120"/>
            </a:endParaRPr>
          </a:p>
          <a:p>
            <a:pPr marL="12700" algn="l" rtl="0" eaLnBrk="0">
              <a:lnSpc>
                <a:spcPct val="87000"/>
              </a:lnSpc>
              <a:spcBef>
                <a:spcPts val="1085"/>
              </a:spcBef>
            </a:pPr>
            <a:r>
              <a:rPr sz="2300" b="1"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4.丘脑手</a:t>
            </a:r>
            <a:endParaRPr sz="2300" dirty="0">
              <a:latin typeface="Microsoft JhengHei" panose="020B0604030504040204" charset="-120"/>
              <a:ea typeface="Microsoft JhengHei" panose="020B0604030504040204" charset="-120"/>
              <a:cs typeface="Microsoft JhengHei" panose="020B0604030504040204" charset="-120"/>
            </a:endParaRPr>
          </a:p>
          <a:p>
            <a:pPr algn="l" rtl="0" eaLnBrk="0">
              <a:lnSpc>
                <a:spcPct val="112000"/>
              </a:lnSpc>
            </a:pPr>
            <a:endParaRPr sz="800" dirty="0">
              <a:latin typeface="Arial" panose="020B0604020202090204"/>
              <a:ea typeface="Arial" panose="020B0604020202090204"/>
              <a:cs typeface="Arial" panose="020B0604020202090204"/>
            </a:endParaRPr>
          </a:p>
          <a:p>
            <a:pPr marL="13335" algn="l" rtl="0" eaLnBrk="0">
              <a:lnSpc>
                <a:spcPct val="88000"/>
              </a:lnSpc>
              <a:spcBef>
                <a:spcPts val="5"/>
              </a:spcBef>
            </a:pPr>
            <a:r>
              <a:rPr sz="2300" b="1" kern="0" spc="9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5.癫痫</a:t>
            </a:r>
            <a:endParaRPr sz="2300" dirty="0">
              <a:latin typeface="Microsoft JhengHei" panose="020B0604030504040204" charset="-120"/>
              <a:ea typeface="Microsoft JhengHei" panose="020B0604030504040204" charset="-120"/>
              <a:cs typeface="Microsoft JhengHei" panose="020B0604030504040204" charset="-120"/>
            </a:endParaRPr>
          </a:p>
        </p:txBody>
      </p:sp>
      <p:pic>
        <p:nvPicPr>
          <p:cNvPr id="1022" name="picture 1022"/>
          <p:cNvPicPr>
            <a:picLocks noChangeAspect="1"/>
          </p:cNvPicPr>
          <p:nvPr/>
        </p:nvPicPr>
        <p:blipFill>
          <a:blip r:embed="rId1"/>
          <a:stretch>
            <a:fillRect/>
          </a:stretch>
        </p:blipFill>
        <p:spPr>
          <a:xfrm rot="21600000">
            <a:off x="378383" y="1031113"/>
            <a:ext cx="2837052" cy="2837052"/>
          </a:xfrm>
          <a:prstGeom prst="rect">
            <a:avLst/>
          </a:prstGeom>
        </p:spPr>
      </p:pic>
      <p:pic>
        <p:nvPicPr>
          <p:cNvPr id="1024" name="picture 1024"/>
          <p:cNvPicPr>
            <a:picLocks noChangeAspect="1"/>
          </p:cNvPicPr>
          <p:nvPr/>
        </p:nvPicPr>
        <p:blipFill>
          <a:blip r:embed="rId2"/>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3"/>
          <a:stretch>
            <a:fillRect/>
          </a:stretch>
        </p:blipFill>
        <p:spPr>
          <a:xfrm>
            <a:off x="9751060" y="0"/>
            <a:ext cx="2440940" cy="1827530"/>
          </a:xfrm>
          <a:prstGeom prst="rect">
            <a:avLst/>
          </a:prstGeom>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p:nvPr/>
        </p:nvPicPr>
        <p:blipFill>
          <a:blip r:embed="rId1"/>
          <a:stretch>
            <a:fillRect/>
          </a:stretch>
        </p:blipFill>
        <p:spPr>
          <a:xfrm>
            <a:off x="1637030" y="1806575"/>
            <a:ext cx="8919210" cy="3632200"/>
          </a:xfrm>
          <a:prstGeom prst="rect">
            <a:avLst/>
          </a:prstGeom>
        </p:spPr>
      </p:pic>
      <p:sp>
        <p:nvSpPr>
          <p:cNvPr id="3" name="文本框 2"/>
          <p:cNvSpPr txBox="1"/>
          <p:nvPr/>
        </p:nvSpPr>
        <p:spPr>
          <a:xfrm>
            <a:off x="578485" y="459740"/>
            <a:ext cx="3091815" cy="829945"/>
          </a:xfrm>
          <a:prstGeom prst="rect">
            <a:avLst/>
          </a:prstGeom>
          <a:noFill/>
        </p:spPr>
        <p:txBody>
          <a:bodyPr wrap="square" rtlCol="0">
            <a:spAutoFit/>
          </a:bodyPr>
          <a:p>
            <a:r>
              <a:rPr lang="zh-CN" altLang="en-US" sz="4800" b="1">
                <a:latin typeface="Arial Bold" panose="020B0604020202090204" charset="0"/>
              </a:rPr>
              <a:t>丘脑手</a:t>
            </a:r>
            <a:endParaRPr lang="zh-CN" altLang="en-US" sz="4800" b="1">
              <a:latin typeface="Arial Bold" panose="020B0604020202090204" charset="0"/>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textbox 1026"/>
          <p:cNvSpPr/>
          <p:nvPr/>
        </p:nvSpPr>
        <p:spPr>
          <a:xfrm>
            <a:off x="4877616" y="1423751"/>
            <a:ext cx="6800215" cy="4248150"/>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Arial" panose="020B0604020202090204"/>
              <a:ea typeface="Arial" panose="020B0604020202090204"/>
              <a:cs typeface="Arial" panose="020B0604020202090204"/>
            </a:endParaRPr>
          </a:p>
          <a:p>
            <a:pPr marL="39370" algn="l" rtl="0" eaLnBrk="0">
              <a:lnSpc>
                <a:spcPct val="88000"/>
              </a:lnSpc>
            </a:pPr>
            <a:r>
              <a:rPr sz="2700" b="1" kern="0" spc="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1.</a:t>
            </a:r>
            <a:r>
              <a:rPr sz="2700" b="1" kern="0" spc="30" dirty="0">
                <a:solidFill>
                  <a:srgbClr val="FF3300">
                    <a:alpha val="100000"/>
                  </a:srgbClr>
                </a:solidFill>
                <a:latin typeface="Microsoft JhengHei" panose="020B0604030504040204" charset="-120"/>
                <a:ea typeface="Microsoft JhengHei" panose="020B0604030504040204" charset="-120"/>
                <a:cs typeface="Microsoft JhengHei" panose="020B0604030504040204" charset="-120"/>
              </a:rPr>
              <a:t>运动技能</a:t>
            </a:r>
            <a:endParaRPr sz="2700" dirty="0">
              <a:latin typeface="Microsoft JhengHei" panose="020B0604030504040204" charset="-120"/>
              <a:ea typeface="Microsoft JhengHei" panose="020B0604030504040204" charset="-120"/>
              <a:cs typeface="Microsoft JhengHei" panose="020B0604030504040204" charset="-120"/>
            </a:endParaRPr>
          </a:p>
          <a:p>
            <a:pPr marL="26670" algn="l" rtl="0" eaLnBrk="0">
              <a:lnSpc>
                <a:spcPct val="89000"/>
              </a:lnSpc>
              <a:spcBef>
                <a:spcPts val="755"/>
              </a:spcBef>
            </a:pPr>
            <a:r>
              <a:rPr sz="2700" kern="0" spc="-30" dirty="0">
                <a:solidFill>
                  <a:srgbClr val="000000">
                    <a:alpha val="100000"/>
                  </a:srgbClr>
                </a:solidFill>
                <a:latin typeface="Arial" panose="020B0604020202090204"/>
                <a:ea typeface="Arial" panose="020B0604020202090204"/>
                <a:cs typeface="Arial" panose="020B0604020202090204"/>
              </a:rPr>
              <a:t>•</a:t>
            </a:r>
            <a:r>
              <a:rPr sz="2700" kern="0" spc="230" dirty="0">
                <a:solidFill>
                  <a:srgbClr val="000000">
                    <a:alpha val="100000"/>
                  </a:srgbClr>
                </a:solidFill>
                <a:latin typeface="Arial" panose="020B0604020202090204"/>
                <a:ea typeface="Arial" panose="020B0604020202090204"/>
                <a:cs typeface="Arial" panose="020B0604020202090204"/>
              </a:rPr>
              <a:t> </a:t>
            </a:r>
            <a:r>
              <a:rPr sz="2700" b="1" kern="0" spc="-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调节躯体平衡</a:t>
            </a:r>
            <a:endParaRPr sz="2700" dirty="0">
              <a:latin typeface="Microsoft JhengHei" panose="020B0604030504040204" charset="-120"/>
              <a:ea typeface="Microsoft JhengHei" panose="020B0604030504040204" charset="-120"/>
              <a:cs typeface="Microsoft JhengHei" panose="020B0604030504040204" charset="-120"/>
            </a:endParaRPr>
          </a:p>
          <a:p>
            <a:pPr marL="19050" algn="l" rtl="0" eaLnBrk="0">
              <a:lnSpc>
                <a:spcPct val="88000"/>
              </a:lnSpc>
              <a:spcBef>
                <a:spcPts val="715"/>
              </a:spcBef>
            </a:pPr>
            <a:r>
              <a:rPr sz="2700" b="1" kern="0" spc="6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2.</a:t>
            </a:r>
            <a:r>
              <a:rPr sz="2700" b="1" kern="0" spc="60" dirty="0">
                <a:solidFill>
                  <a:srgbClr val="FF3300">
                    <a:alpha val="100000"/>
                  </a:srgbClr>
                </a:solidFill>
                <a:latin typeface="Microsoft JhengHei" panose="020B0604030504040204" charset="-120"/>
                <a:ea typeface="Microsoft JhengHei" panose="020B0604030504040204" charset="-120"/>
                <a:cs typeface="Microsoft JhengHei" panose="020B0604030504040204" charset="-120"/>
              </a:rPr>
              <a:t>运动学习</a:t>
            </a:r>
            <a:endParaRPr sz="2700" dirty="0">
              <a:latin typeface="Microsoft JhengHei" panose="020B0604030504040204" charset="-120"/>
              <a:ea typeface="Microsoft JhengHei" panose="020B0604030504040204" charset="-120"/>
              <a:cs typeface="Microsoft JhengHei" panose="020B0604030504040204" charset="-120"/>
            </a:endParaRPr>
          </a:p>
          <a:p>
            <a:pPr marL="26670" algn="l" rtl="0" eaLnBrk="0">
              <a:lnSpc>
                <a:spcPct val="89000"/>
              </a:lnSpc>
              <a:spcBef>
                <a:spcPts val="755"/>
              </a:spcBef>
            </a:pPr>
            <a:r>
              <a:rPr sz="2700" kern="0" spc="0" dirty="0">
                <a:solidFill>
                  <a:srgbClr val="000000">
                    <a:alpha val="100000"/>
                  </a:srgbClr>
                </a:solidFill>
                <a:latin typeface="Arial" panose="020B0604020202090204"/>
                <a:ea typeface="Arial" panose="020B0604020202090204"/>
                <a:cs typeface="Arial" panose="020B0604020202090204"/>
              </a:rPr>
              <a:t>•</a:t>
            </a:r>
            <a:r>
              <a:rPr sz="2700" kern="0" spc="240" dirty="0">
                <a:solidFill>
                  <a:srgbClr val="000000">
                    <a:alpha val="100000"/>
                  </a:srgbClr>
                </a:solidFill>
                <a:latin typeface="Arial" panose="020B0604020202090204"/>
                <a:ea typeface="Arial" panose="020B0604020202090204"/>
                <a:cs typeface="Arial" panose="020B0604020202090204"/>
              </a:rPr>
              <a:t> </a:t>
            </a:r>
            <a:r>
              <a:rPr sz="27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分为运动适应性学习和运动技能性学</a:t>
            </a:r>
            <a:r>
              <a:rPr sz="27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习两种</a:t>
            </a:r>
            <a:endParaRPr sz="2700" dirty="0">
              <a:latin typeface="Microsoft JhengHei" panose="020B0604030504040204" charset="-120"/>
              <a:ea typeface="Microsoft JhengHei" panose="020B0604030504040204" charset="-120"/>
              <a:cs typeface="Microsoft JhengHei" panose="020B0604030504040204" charset="-120"/>
            </a:endParaRPr>
          </a:p>
          <a:p>
            <a:pPr marL="21590" algn="l" rtl="0" eaLnBrk="0">
              <a:lnSpc>
                <a:spcPct val="88000"/>
              </a:lnSpc>
              <a:spcBef>
                <a:spcPts val="670"/>
              </a:spcBef>
            </a:pPr>
            <a:r>
              <a:rPr sz="2700" b="1" kern="0" spc="6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3.</a:t>
            </a:r>
            <a:r>
              <a:rPr sz="2700" b="1" kern="0" spc="60" dirty="0">
                <a:solidFill>
                  <a:srgbClr val="FF3300">
                    <a:alpha val="100000"/>
                  </a:srgbClr>
                </a:solidFill>
                <a:latin typeface="Microsoft JhengHei" panose="020B0604030504040204" charset="-120"/>
                <a:ea typeface="Microsoft JhengHei" panose="020B0604030504040204" charset="-120"/>
                <a:cs typeface="Microsoft JhengHei" panose="020B0604030504040204" charset="-120"/>
              </a:rPr>
              <a:t>语言功能</a:t>
            </a:r>
            <a:endParaRPr sz="2700" dirty="0">
              <a:latin typeface="Microsoft JhengHei" panose="020B0604030504040204" charset="-120"/>
              <a:ea typeface="Microsoft JhengHei" panose="020B0604030504040204" charset="-120"/>
              <a:cs typeface="Microsoft JhengHei" panose="020B0604030504040204" charset="-120"/>
            </a:endParaRPr>
          </a:p>
          <a:p>
            <a:pPr marL="12700" algn="l" rtl="0" eaLnBrk="0">
              <a:lnSpc>
                <a:spcPct val="88000"/>
              </a:lnSpc>
              <a:spcBef>
                <a:spcPts val="750"/>
              </a:spcBef>
            </a:pPr>
            <a:r>
              <a:rPr sz="2700" b="1"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4.</a:t>
            </a:r>
            <a:r>
              <a:rPr sz="2700" b="1" kern="0" spc="-3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2700" b="1" kern="0" spc="20" dirty="0">
                <a:solidFill>
                  <a:srgbClr val="FF3300">
                    <a:alpha val="100000"/>
                  </a:srgbClr>
                </a:solidFill>
                <a:latin typeface="Microsoft JhengHei" panose="020B0604030504040204" charset="-120"/>
                <a:ea typeface="Microsoft JhengHei" panose="020B0604030504040204" charset="-120"/>
                <a:cs typeface="Microsoft JhengHei" panose="020B0604030504040204" charset="-120"/>
              </a:rPr>
              <a:t>时间知觉</a:t>
            </a:r>
            <a:endParaRPr sz="2700" dirty="0">
              <a:latin typeface="Microsoft JhengHei" panose="020B0604030504040204" charset="-120"/>
              <a:ea typeface="Microsoft JhengHei" panose="020B0604030504040204" charset="-120"/>
              <a:cs typeface="Microsoft JhengHei" panose="020B0604030504040204" charset="-120"/>
            </a:endParaRPr>
          </a:p>
          <a:p>
            <a:pPr marL="248920" indent="-222250" algn="l" rtl="0" eaLnBrk="0">
              <a:lnSpc>
                <a:spcPct val="84000"/>
              </a:lnSpc>
              <a:spcBef>
                <a:spcPts val="770"/>
              </a:spcBef>
            </a:pPr>
            <a:r>
              <a:rPr sz="2700" kern="0" spc="0" dirty="0">
                <a:solidFill>
                  <a:srgbClr val="000000">
                    <a:alpha val="100000"/>
                  </a:srgbClr>
                </a:solidFill>
                <a:latin typeface="Arial" panose="020B0604020202090204"/>
                <a:ea typeface="Arial" panose="020B0604020202090204"/>
                <a:cs typeface="Arial" panose="020B0604020202090204"/>
              </a:rPr>
              <a:t>•</a:t>
            </a:r>
            <a:r>
              <a:rPr sz="2700" kern="0" spc="240" dirty="0">
                <a:solidFill>
                  <a:srgbClr val="000000">
                    <a:alpha val="100000"/>
                  </a:srgbClr>
                </a:solidFill>
                <a:latin typeface="Arial" panose="020B0604020202090204"/>
                <a:ea typeface="Arial" panose="020B0604020202090204"/>
                <a:cs typeface="Arial" panose="020B0604020202090204"/>
              </a:rPr>
              <a:t> </a:t>
            </a:r>
            <a:r>
              <a:rPr sz="27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分为昼夜节律</a:t>
            </a:r>
            <a:r>
              <a:rPr lang="zh-CN" sz="2700" b="1" kern="0" spc="0" dirty="0">
                <a:solidFill>
                  <a:srgbClr val="000000">
                    <a:alpha val="100000"/>
                  </a:srgbClr>
                </a:solidFill>
                <a:latin typeface="Microsoft JhengHei" panose="020B0604030504040204" charset="-120"/>
                <a:ea typeface="宋体" pitchFamily="2" charset="-122"/>
                <a:cs typeface="Microsoft JhengHei" panose="020B0604030504040204" charset="-120"/>
              </a:rPr>
              <a:t>、</a:t>
            </a:r>
            <a:r>
              <a:rPr sz="27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间隔时间感知</a:t>
            </a:r>
            <a:r>
              <a:rPr lang="zh-CN" sz="2700" b="1" kern="0" spc="0" dirty="0">
                <a:solidFill>
                  <a:srgbClr val="000000">
                    <a:alpha val="100000"/>
                  </a:srgbClr>
                </a:solidFill>
                <a:latin typeface="Microsoft JhengHei" panose="020B0604030504040204" charset="-120"/>
                <a:ea typeface="宋体" pitchFamily="2" charset="-122"/>
                <a:cs typeface="Microsoft JhengHei" panose="020B0604030504040204" charset="-120"/>
              </a:rPr>
              <a:t>、</a:t>
            </a:r>
            <a:r>
              <a:rPr sz="27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毫秒</a:t>
            </a:r>
            <a:r>
              <a:rPr sz="27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时间感</a:t>
            </a:r>
            <a:r>
              <a:rPr sz="27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27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知</a:t>
            </a:r>
            <a:endParaRPr sz="2700" dirty="0">
              <a:latin typeface="Microsoft JhengHei" panose="020B0604030504040204" charset="-120"/>
              <a:ea typeface="Microsoft JhengHei" panose="020B0604030504040204" charset="-120"/>
              <a:cs typeface="Microsoft JhengHei" panose="020B0604030504040204" charset="-120"/>
            </a:endParaRPr>
          </a:p>
          <a:p>
            <a:pPr marL="270510" indent="-243840" algn="l" rtl="0" eaLnBrk="0">
              <a:lnSpc>
                <a:spcPct val="84000"/>
              </a:lnSpc>
              <a:spcBef>
                <a:spcPts val="770"/>
              </a:spcBef>
            </a:pPr>
            <a:r>
              <a:rPr sz="2700" kern="0" spc="-10" dirty="0">
                <a:solidFill>
                  <a:srgbClr val="000000">
                    <a:alpha val="100000"/>
                  </a:srgbClr>
                </a:solidFill>
                <a:latin typeface="Arial" panose="020B0604020202090204"/>
                <a:ea typeface="Arial" panose="020B0604020202090204"/>
                <a:cs typeface="Arial" panose="020B0604020202090204"/>
              </a:rPr>
              <a:t>•</a:t>
            </a:r>
            <a:r>
              <a:rPr sz="2700" kern="0" spc="430" dirty="0">
                <a:solidFill>
                  <a:srgbClr val="000000">
                    <a:alpha val="100000"/>
                  </a:srgbClr>
                </a:solidFill>
                <a:latin typeface="Arial" panose="020B0604020202090204"/>
                <a:ea typeface="Arial" panose="020B0604020202090204"/>
                <a:cs typeface="Arial" panose="020B0604020202090204"/>
              </a:rPr>
              <a:t> </a:t>
            </a:r>
            <a:r>
              <a:rPr sz="27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小脑参与了时间知觉的认知加工</a:t>
            </a:r>
            <a:r>
              <a:rPr lang="zh-CN" sz="2700" b="1" kern="0" spc="-10" dirty="0">
                <a:solidFill>
                  <a:srgbClr val="000000">
                    <a:alpha val="100000"/>
                  </a:srgbClr>
                </a:solidFill>
                <a:latin typeface="Microsoft JhengHei" panose="020B0604030504040204" charset="-120"/>
                <a:ea typeface="宋体" pitchFamily="2" charset="-122"/>
                <a:cs typeface="Microsoft JhengHei" panose="020B0604030504040204" charset="-120"/>
              </a:rPr>
              <a:t>，</a:t>
            </a:r>
            <a:r>
              <a:rPr sz="27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尤其</a:t>
            </a:r>
            <a:r>
              <a:rPr sz="2700" b="1"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是在</a:t>
            </a:r>
            <a:r>
              <a:rPr sz="27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27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毫秒时间感知中起到重要作用</a:t>
            </a:r>
            <a:endParaRPr sz="2700" dirty="0">
              <a:latin typeface="Microsoft JhengHei" panose="020B0604030504040204" charset="-120"/>
              <a:ea typeface="Microsoft JhengHei" panose="020B0604030504040204" charset="-120"/>
              <a:cs typeface="Microsoft JhengHei" panose="020B0604030504040204" charset="-120"/>
            </a:endParaRPr>
          </a:p>
        </p:txBody>
      </p:sp>
      <p:pic>
        <p:nvPicPr>
          <p:cNvPr id="1028" name="picture 1028"/>
          <p:cNvPicPr>
            <a:picLocks noChangeAspect="1"/>
          </p:cNvPicPr>
          <p:nvPr/>
        </p:nvPicPr>
        <p:blipFill>
          <a:blip r:embed="rId1"/>
          <a:stretch>
            <a:fillRect/>
          </a:stretch>
        </p:blipFill>
        <p:spPr>
          <a:xfrm rot="21600000">
            <a:off x="235927" y="1639887"/>
            <a:ext cx="4321175" cy="4248150"/>
          </a:xfrm>
          <a:prstGeom prst="rect">
            <a:avLst/>
          </a:prstGeom>
        </p:spPr>
      </p:pic>
      <p:sp>
        <p:nvSpPr>
          <p:cNvPr id="1030" name="textbox 1030"/>
          <p:cNvSpPr/>
          <p:nvPr/>
        </p:nvSpPr>
        <p:spPr>
          <a:xfrm>
            <a:off x="606138" y="221027"/>
            <a:ext cx="3058795" cy="1082675"/>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90204"/>
              <a:ea typeface="Arial" panose="020B0604020202090204"/>
              <a:cs typeface="Arial" panose="020B0604020202090204"/>
            </a:endParaRPr>
          </a:p>
          <a:p>
            <a:pPr marL="34290" indent="-21590" algn="l" rtl="0" eaLnBrk="0">
              <a:lnSpc>
                <a:spcPct val="89000"/>
              </a:lnSpc>
            </a:pPr>
            <a:r>
              <a:rPr sz="3900"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a:t>
            </a:r>
            <a:r>
              <a:rPr sz="3900"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39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小脑</a:t>
            </a:r>
            <a:r>
              <a:rPr sz="3900" kern="0" spc="-10" dirty="0">
                <a:solidFill>
                  <a:srgbClr val="00B050">
                    <a:alpha val="100000"/>
                  </a:srgbClr>
                </a:solidFill>
                <a:latin typeface="Microsoft JhengHei" panose="020B0604030504040204" charset="-120"/>
                <a:ea typeface="Microsoft JhengHei" panose="020B0604030504040204" charset="-120"/>
                <a:cs typeface="Microsoft JhengHei" panose="020B0604030504040204" charset="-120"/>
              </a:rPr>
              <a:t>●</a:t>
            </a:r>
            <a:endParaRPr sz="3900" dirty="0">
              <a:latin typeface="Microsoft JhengHei" panose="020B0604030504040204" charset="-120"/>
              <a:ea typeface="Microsoft JhengHei" panose="020B0604030504040204" charset="-120"/>
              <a:cs typeface="Microsoft JhengHei" panose="020B0604030504040204" charset="-120"/>
            </a:endParaRPr>
          </a:p>
        </p:txBody>
      </p:sp>
      <p:pic>
        <p:nvPicPr>
          <p:cNvPr id="1032" name="picture 1032"/>
          <p:cNvPicPr>
            <a:picLocks noChangeAspect="1"/>
          </p:cNvPicPr>
          <p:nvPr/>
        </p:nvPicPr>
        <p:blipFill>
          <a:blip r:embed="rId2"/>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3"/>
          <a:stretch>
            <a:fillRect/>
          </a:stretch>
        </p:blipFill>
        <p:spPr>
          <a:xfrm>
            <a:off x="9751060" y="0"/>
            <a:ext cx="2440940" cy="1827530"/>
          </a:xfrm>
          <a:prstGeom prst="rect">
            <a:avLst/>
          </a:prstGeom>
        </p:spPr>
      </p:pic>
      <p:sp>
        <p:nvSpPr>
          <p:cNvPr id="2" name="文本框 1"/>
          <p:cNvSpPr txBox="1"/>
          <p:nvPr/>
        </p:nvSpPr>
        <p:spPr>
          <a:xfrm>
            <a:off x="8251190" y="6055995"/>
            <a:ext cx="6096000" cy="460375"/>
          </a:xfrm>
          <a:prstGeom prst="rect">
            <a:avLst/>
          </a:prstGeom>
          <a:noFill/>
        </p:spPr>
        <p:txBody>
          <a:bodyPr wrap="square" rtlCol="0" anchor="t">
            <a:spAutoFit/>
          </a:bodyPr>
          <a:p>
            <a:r>
              <a:rPr lang="zh-CN" altLang="en-US" sz="2400" b="1">
                <a:sym typeface="+mn-ea"/>
              </a:rPr>
              <a:t>（穆浩月等，</a:t>
            </a:r>
            <a:r>
              <a:rPr lang="en-US" altLang="zh-CN" sz="2400" b="1">
                <a:sym typeface="+mn-ea"/>
              </a:rPr>
              <a:t>2022</a:t>
            </a:r>
            <a:r>
              <a:rPr lang="zh-CN" altLang="en-US" sz="2400">
                <a:ea typeface="宋体" pitchFamily="2" charset="-122"/>
                <a:sym typeface="+mn-ea"/>
              </a:rPr>
              <a:t>）</a:t>
            </a:r>
            <a:endParaRPr lang="zh-CN" altLang="en-US" sz="2400">
              <a:ea typeface="宋体" pitchFamily="2" charset="-122"/>
              <a:sym typeface="+mn-ea"/>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 name="textbox 1034"/>
          <p:cNvSpPr/>
          <p:nvPr/>
        </p:nvSpPr>
        <p:spPr>
          <a:xfrm>
            <a:off x="4981482" y="1345031"/>
            <a:ext cx="7251065" cy="4396740"/>
          </a:xfrm>
          <a:prstGeom prst="rect">
            <a:avLst/>
          </a:prstGeom>
          <a:noFill/>
          <a:ln w="0" cap="flat">
            <a:noFill/>
            <a:prstDash val="solid"/>
            <a:miter lim="0"/>
          </a:ln>
        </p:spPr>
        <p:txBody>
          <a:bodyPr vert="horz" wrap="square" lIns="0" tIns="0" rIns="0" bIns="0"/>
          <a:lstStyle/>
          <a:p>
            <a:pPr algn="l" rtl="0" eaLnBrk="0">
              <a:lnSpc>
                <a:spcPct val="88000"/>
              </a:lnSpc>
            </a:pPr>
            <a:endParaRPr sz="100" dirty="0">
              <a:latin typeface="Arial" panose="020B0604020202090204"/>
              <a:ea typeface="Arial" panose="020B0604020202090204"/>
              <a:cs typeface="Arial" panose="020B0604020202090204"/>
            </a:endParaRPr>
          </a:p>
          <a:p>
            <a:pPr marL="12700" algn="l" rtl="0" eaLnBrk="0">
              <a:lnSpc>
                <a:spcPct val="87000"/>
              </a:lnSpc>
            </a:pPr>
            <a:r>
              <a:rPr sz="2300" b="1" kern="0" spc="0" dirty="0">
                <a:solidFill>
                  <a:srgbClr val="FF3300">
                    <a:alpha val="100000"/>
                  </a:srgbClr>
                </a:solidFill>
                <a:latin typeface="Microsoft JhengHei" panose="020B0604030504040204" charset="-120"/>
                <a:ea typeface="Microsoft JhengHei" panose="020B0604030504040204" charset="-120"/>
                <a:cs typeface="Microsoft JhengHei" panose="020B0604030504040204" charset="-120"/>
              </a:rPr>
              <a:t>共济运动障碍</a:t>
            </a:r>
            <a:endParaRPr sz="2300" dirty="0">
              <a:latin typeface="Microsoft JhengHei" panose="020B0604030504040204" charset="-120"/>
              <a:ea typeface="Microsoft JhengHei" panose="020B0604030504040204" charset="-120"/>
              <a:cs typeface="Microsoft JhengHei" panose="020B0604030504040204" charset="-120"/>
            </a:endParaRPr>
          </a:p>
          <a:p>
            <a:pPr algn="l" rtl="0" eaLnBrk="0">
              <a:lnSpc>
                <a:spcPct val="125000"/>
              </a:lnSpc>
            </a:pPr>
            <a:endParaRPr sz="1000" dirty="0">
              <a:latin typeface="Arial" panose="020B0604020202090204"/>
              <a:ea typeface="Arial" panose="020B0604020202090204"/>
              <a:cs typeface="Arial" panose="020B0604020202090204"/>
            </a:endParaRPr>
          </a:p>
          <a:p>
            <a:pPr marL="31115" algn="l" rtl="0" eaLnBrk="0">
              <a:lnSpc>
                <a:spcPct val="115000"/>
              </a:lnSpc>
              <a:spcBef>
                <a:spcPct val="0"/>
              </a:spcBef>
              <a:spcAft>
                <a:spcPts val="0"/>
              </a:spcAft>
            </a:pPr>
            <a:r>
              <a:rPr sz="2300" b="1"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1.姿势和步态改变</a:t>
            </a:r>
            <a:endParaRPr sz="2300" dirty="0">
              <a:latin typeface="Microsoft JhengHei" panose="020B0604030504040204" charset="-120"/>
              <a:ea typeface="Microsoft JhengHei" panose="020B0604030504040204" charset="-120"/>
              <a:cs typeface="Microsoft JhengHei" panose="020B0604030504040204" charset="-120"/>
            </a:endParaRPr>
          </a:p>
          <a:p>
            <a:pPr marL="237490" indent="-217805" algn="l" rtl="0" eaLnBrk="0">
              <a:lnSpc>
                <a:spcPct val="115000"/>
              </a:lnSpc>
              <a:spcBef>
                <a:spcPct val="0"/>
              </a:spcBef>
              <a:spcAft>
                <a:spcPts val="0"/>
              </a:spcAft>
            </a:pPr>
            <a:r>
              <a:rPr sz="2300" kern="0" spc="-30" dirty="0">
                <a:solidFill>
                  <a:srgbClr val="000000">
                    <a:alpha val="100000"/>
                  </a:srgbClr>
                </a:solidFill>
                <a:latin typeface="Arial" panose="020B0604020202090204"/>
                <a:ea typeface="Arial" panose="020B0604020202090204"/>
                <a:cs typeface="Arial" panose="020B0604020202090204"/>
              </a:rPr>
              <a:t>•</a:t>
            </a:r>
            <a:r>
              <a:rPr sz="2300" kern="0" spc="430" dirty="0">
                <a:solidFill>
                  <a:srgbClr val="000000">
                    <a:alpha val="100000"/>
                  </a:srgbClr>
                </a:solidFill>
                <a:latin typeface="Arial" panose="020B0604020202090204"/>
                <a:ea typeface="Arial" panose="020B0604020202090204"/>
                <a:cs typeface="Arial" panose="020B0604020202090204"/>
              </a:rPr>
              <a:t> </a:t>
            </a:r>
            <a:r>
              <a:rPr sz="2300" b="1" kern="0" spc="-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蚓部病变：躯干共济失调，</a:t>
            </a:r>
            <a:r>
              <a:rPr sz="2300" b="1"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站立不稳，</a:t>
            </a:r>
            <a:r>
              <a:rPr sz="2300" b="1" kern="0" spc="2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2300" b="1" kern="0" spc="-40" dirty="0">
                <a:solidFill>
                  <a:srgbClr val="FF3300">
                    <a:alpha val="100000"/>
                  </a:srgbClr>
                </a:solidFill>
                <a:latin typeface="Microsoft JhengHei" panose="020B0604030504040204" charset="-120"/>
                <a:ea typeface="Microsoft JhengHei" panose="020B0604030504040204" charset="-120"/>
                <a:cs typeface="Microsoft JhengHei" panose="020B0604030504040204" charset="-120"/>
              </a:rPr>
              <a:t>步态蹒跚</a:t>
            </a:r>
            <a:r>
              <a:rPr sz="2300" b="1"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，行</a:t>
            </a:r>
            <a:r>
              <a:rPr sz="23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2300" b="1" kern="0" spc="-8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走时两脚远离分开，摇晃不定，</a:t>
            </a:r>
            <a:r>
              <a:rPr sz="2300" b="1" kern="0" spc="1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2300" b="1" kern="0" spc="-8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严重者甚至难</a:t>
            </a:r>
            <a:r>
              <a:rPr sz="2300" b="1" kern="0" spc="-9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以坐稳；</a:t>
            </a:r>
            <a:endParaRPr sz="2300" dirty="0">
              <a:latin typeface="Microsoft JhengHei" panose="020B0604030504040204" charset="-120"/>
              <a:ea typeface="Microsoft JhengHei" panose="020B0604030504040204" charset="-120"/>
              <a:cs typeface="Microsoft JhengHei" panose="020B0604030504040204" charset="-120"/>
            </a:endParaRPr>
          </a:p>
          <a:p>
            <a:pPr marL="19685" algn="l" rtl="0" eaLnBrk="0">
              <a:lnSpc>
                <a:spcPct val="115000"/>
              </a:lnSpc>
              <a:spcBef>
                <a:spcPct val="0"/>
              </a:spcBef>
              <a:spcAft>
                <a:spcPts val="0"/>
              </a:spcAft>
            </a:pPr>
            <a:r>
              <a:rPr sz="2300" kern="0" spc="-90" dirty="0">
                <a:solidFill>
                  <a:srgbClr val="000000">
                    <a:alpha val="100000"/>
                  </a:srgbClr>
                </a:solidFill>
                <a:latin typeface="Arial" panose="020B0604020202090204"/>
                <a:ea typeface="Arial" panose="020B0604020202090204"/>
                <a:cs typeface="Arial" panose="020B0604020202090204"/>
              </a:rPr>
              <a:t>•</a:t>
            </a:r>
            <a:r>
              <a:rPr sz="2300" kern="0" spc="520" dirty="0">
                <a:solidFill>
                  <a:srgbClr val="000000">
                    <a:alpha val="100000"/>
                  </a:srgbClr>
                </a:solidFill>
                <a:latin typeface="Arial" panose="020B0604020202090204"/>
                <a:ea typeface="Arial" panose="020B0604020202090204"/>
                <a:cs typeface="Arial" panose="020B0604020202090204"/>
              </a:rPr>
              <a:t> </a:t>
            </a:r>
            <a:r>
              <a:rPr sz="2300" b="1" kern="0" spc="-9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上蚓部受损：</a:t>
            </a:r>
            <a:r>
              <a:rPr sz="2300" b="1" kern="0" spc="3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2300" b="1" kern="0" spc="-9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向前倾倒。</a:t>
            </a:r>
            <a:endParaRPr sz="2300" dirty="0">
              <a:latin typeface="Microsoft JhengHei" panose="020B0604030504040204" charset="-120"/>
              <a:ea typeface="Microsoft JhengHei" panose="020B0604030504040204" charset="-120"/>
              <a:cs typeface="Microsoft JhengHei" panose="020B0604030504040204" charset="-120"/>
            </a:endParaRPr>
          </a:p>
          <a:p>
            <a:pPr marL="19685" algn="l" rtl="0" eaLnBrk="0">
              <a:lnSpc>
                <a:spcPct val="115000"/>
              </a:lnSpc>
              <a:spcBef>
                <a:spcPct val="0"/>
              </a:spcBef>
              <a:spcAft>
                <a:spcPts val="0"/>
              </a:spcAft>
            </a:pPr>
            <a:r>
              <a:rPr sz="2300" kern="0" spc="-90" dirty="0">
                <a:solidFill>
                  <a:srgbClr val="000000">
                    <a:alpha val="100000"/>
                  </a:srgbClr>
                </a:solidFill>
                <a:latin typeface="Arial" panose="020B0604020202090204"/>
                <a:ea typeface="Arial" panose="020B0604020202090204"/>
                <a:cs typeface="Arial" panose="020B0604020202090204"/>
              </a:rPr>
              <a:t>•</a:t>
            </a:r>
            <a:r>
              <a:rPr sz="2300" kern="0" spc="520" dirty="0">
                <a:solidFill>
                  <a:srgbClr val="000000">
                    <a:alpha val="100000"/>
                  </a:srgbClr>
                </a:solidFill>
                <a:latin typeface="Arial" panose="020B0604020202090204"/>
                <a:ea typeface="Arial" panose="020B0604020202090204"/>
                <a:cs typeface="Arial" panose="020B0604020202090204"/>
              </a:rPr>
              <a:t> </a:t>
            </a:r>
            <a:r>
              <a:rPr sz="2300" b="1" kern="0" spc="-9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下蚓部受损：</a:t>
            </a:r>
            <a:r>
              <a:rPr sz="2300" b="1" kern="0" spc="3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2300" b="1" kern="0" spc="-9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向后倾倒。</a:t>
            </a:r>
            <a:endParaRPr sz="2300" dirty="0">
              <a:latin typeface="Microsoft JhengHei" panose="020B0604030504040204" charset="-120"/>
              <a:ea typeface="Microsoft JhengHei" panose="020B0604030504040204" charset="-120"/>
              <a:cs typeface="Microsoft JhengHei" panose="020B0604030504040204" charset="-120"/>
            </a:endParaRPr>
          </a:p>
          <a:p>
            <a:pPr marL="19685" algn="l" rtl="0" eaLnBrk="0">
              <a:lnSpc>
                <a:spcPct val="115000"/>
              </a:lnSpc>
              <a:spcBef>
                <a:spcPct val="0"/>
              </a:spcBef>
              <a:spcAft>
                <a:spcPts val="0"/>
              </a:spcAft>
            </a:pPr>
            <a:r>
              <a:rPr sz="2300" kern="0" spc="-40" dirty="0">
                <a:solidFill>
                  <a:srgbClr val="000000">
                    <a:alpha val="100000"/>
                  </a:srgbClr>
                </a:solidFill>
                <a:latin typeface="Arial" panose="020B0604020202090204"/>
                <a:ea typeface="Arial" panose="020B0604020202090204"/>
                <a:cs typeface="Arial" panose="020B0604020202090204"/>
              </a:rPr>
              <a:t>•  </a:t>
            </a:r>
            <a:r>
              <a:rPr sz="2300" b="1"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小脑半球病变：行走时向患侧偏斜或倾倒。</a:t>
            </a:r>
            <a:endParaRPr sz="2300" dirty="0">
              <a:latin typeface="Microsoft JhengHei" panose="020B0604030504040204" charset="-120"/>
              <a:ea typeface="Microsoft JhengHei" panose="020B0604030504040204" charset="-120"/>
              <a:cs typeface="Microsoft JhengHei" panose="020B0604030504040204" charset="-120"/>
            </a:endParaRPr>
          </a:p>
          <a:p>
            <a:pPr algn="l" rtl="0" eaLnBrk="0">
              <a:lnSpc>
                <a:spcPct val="113000"/>
              </a:lnSpc>
            </a:pPr>
            <a:endParaRPr sz="1000" dirty="0">
              <a:latin typeface="Arial" panose="020B0604020202090204"/>
              <a:ea typeface="Arial" panose="020B0604020202090204"/>
              <a:cs typeface="Arial" panose="020B0604020202090204"/>
            </a:endParaRPr>
          </a:p>
          <a:p>
            <a:pPr algn="l" rtl="0" eaLnBrk="0">
              <a:lnSpc>
                <a:spcPct val="113000"/>
              </a:lnSpc>
            </a:pPr>
            <a:endParaRPr sz="1000" dirty="0">
              <a:latin typeface="Arial" panose="020B0604020202090204"/>
              <a:ea typeface="Arial" panose="020B0604020202090204"/>
              <a:cs typeface="Arial" panose="020B0604020202090204"/>
            </a:endParaRPr>
          </a:p>
          <a:p>
            <a:pPr marL="33020" algn="l" rtl="0" eaLnBrk="0">
              <a:lnSpc>
                <a:spcPct val="115000"/>
              </a:lnSpc>
              <a:spcBef>
                <a:spcPct val="0"/>
              </a:spcBef>
              <a:spcAft>
                <a:spcPts val="0"/>
              </a:spcAft>
            </a:pPr>
            <a:r>
              <a:rPr sz="2300" b="1"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随意运动协调障碍</a:t>
            </a:r>
            <a:endParaRPr sz="2300" dirty="0">
              <a:latin typeface="Microsoft JhengHei" panose="020B0604030504040204" charset="-120"/>
              <a:ea typeface="Microsoft JhengHei" panose="020B0604030504040204" charset="-120"/>
              <a:cs typeface="Microsoft JhengHei" panose="020B0604030504040204" charset="-120"/>
            </a:endParaRPr>
          </a:p>
          <a:p>
            <a:pPr marL="262890" indent="-243205" algn="l" rtl="0" eaLnBrk="0">
              <a:lnSpc>
                <a:spcPct val="115000"/>
              </a:lnSpc>
              <a:spcBef>
                <a:spcPct val="0"/>
              </a:spcBef>
              <a:spcAft>
                <a:spcPts val="0"/>
              </a:spcAft>
            </a:pPr>
            <a:r>
              <a:rPr sz="2300" kern="0" spc="0" dirty="0">
                <a:solidFill>
                  <a:srgbClr val="000000">
                    <a:alpha val="100000"/>
                  </a:srgbClr>
                </a:solidFill>
                <a:latin typeface="Arial" panose="020B0604020202090204"/>
                <a:ea typeface="Arial" panose="020B0604020202090204"/>
                <a:cs typeface="Arial" panose="020B0604020202090204"/>
              </a:rPr>
              <a:t>•</a:t>
            </a:r>
            <a:r>
              <a:rPr sz="2300" kern="0" spc="470" dirty="0">
                <a:solidFill>
                  <a:srgbClr val="000000">
                    <a:alpha val="100000"/>
                  </a:srgbClr>
                </a:solidFill>
                <a:latin typeface="Arial" panose="020B0604020202090204"/>
                <a:ea typeface="Arial" panose="020B0604020202090204"/>
                <a:cs typeface="Arial" panose="020B0604020202090204"/>
              </a:rPr>
              <a:t> </a:t>
            </a:r>
            <a:r>
              <a:rPr sz="23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辨距不良和</a:t>
            </a:r>
            <a:r>
              <a:rPr sz="2300" b="1" kern="0" spc="0" dirty="0">
                <a:solidFill>
                  <a:srgbClr val="FF3300">
                    <a:alpha val="100000"/>
                  </a:srgbClr>
                </a:solidFill>
                <a:latin typeface="Microsoft JhengHei" panose="020B0604030504040204" charset="-120"/>
                <a:ea typeface="Microsoft JhengHei" panose="020B0604030504040204" charset="-120"/>
                <a:cs typeface="Microsoft JhengHei" panose="020B0604030504040204" charset="-120"/>
              </a:rPr>
              <a:t>意向性震颤</a:t>
            </a:r>
            <a:r>
              <a:rPr sz="23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，上肢严重，动作愈</a:t>
            </a:r>
            <a:r>
              <a:rPr sz="23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接近目标</a:t>
            </a:r>
            <a:r>
              <a:rPr sz="23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2300" b="1" kern="0" spc="-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时震颤愈明显。</a:t>
            </a:r>
            <a:endParaRPr sz="2300" dirty="0">
              <a:latin typeface="Microsoft JhengHei" panose="020B0604030504040204" charset="-120"/>
              <a:ea typeface="Microsoft JhengHei" panose="020B0604030504040204" charset="-120"/>
              <a:cs typeface="Microsoft JhengHei" panose="020B0604030504040204" charset="-120"/>
            </a:endParaRPr>
          </a:p>
          <a:p>
            <a:pPr marL="19685" algn="l" rtl="0" eaLnBrk="0">
              <a:lnSpc>
                <a:spcPct val="115000"/>
              </a:lnSpc>
              <a:spcBef>
                <a:spcPct val="0"/>
              </a:spcBef>
              <a:spcAft>
                <a:spcPts val="0"/>
              </a:spcAft>
            </a:pPr>
            <a:r>
              <a:rPr sz="2300" kern="0" spc="-50" dirty="0">
                <a:solidFill>
                  <a:srgbClr val="000000">
                    <a:alpha val="100000"/>
                  </a:srgbClr>
                </a:solidFill>
                <a:latin typeface="Arial" panose="020B0604020202090204"/>
                <a:ea typeface="Arial" panose="020B0604020202090204"/>
                <a:cs typeface="Arial" panose="020B0604020202090204"/>
              </a:rPr>
              <a:t>•</a:t>
            </a:r>
            <a:r>
              <a:rPr sz="2300" kern="0" spc="560" dirty="0">
                <a:solidFill>
                  <a:srgbClr val="000000">
                    <a:alpha val="100000"/>
                  </a:srgbClr>
                </a:solidFill>
                <a:latin typeface="Arial" panose="020B0604020202090204"/>
                <a:ea typeface="Arial" panose="020B0604020202090204"/>
                <a:cs typeface="Arial" panose="020B0604020202090204"/>
              </a:rPr>
              <a:t> </a:t>
            </a:r>
            <a:r>
              <a:rPr sz="2300" b="1" kern="0" spc="-5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眼球向病灶侧注视可见粗大的眼震。</a:t>
            </a:r>
            <a:endParaRPr sz="2300" dirty="0">
              <a:latin typeface="Microsoft JhengHei" panose="020B0604030504040204" charset="-120"/>
              <a:ea typeface="Microsoft JhengHei" panose="020B0604030504040204" charset="-120"/>
              <a:cs typeface="Microsoft JhengHei" panose="020B0604030504040204" charset="-120"/>
            </a:endParaRPr>
          </a:p>
        </p:txBody>
      </p:sp>
      <p:pic>
        <p:nvPicPr>
          <p:cNvPr id="1036" name="picture 1036"/>
          <p:cNvPicPr>
            <a:picLocks noChangeAspect="1"/>
          </p:cNvPicPr>
          <p:nvPr/>
        </p:nvPicPr>
        <p:blipFill>
          <a:blip r:embed="rId1"/>
          <a:stretch>
            <a:fillRect/>
          </a:stretch>
        </p:blipFill>
        <p:spPr>
          <a:xfrm rot="21600000">
            <a:off x="235927" y="1639887"/>
            <a:ext cx="4321175" cy="4248150"/>
          </a:xfrm>
          <a:prstGeom prst="rect">
            <a:avLst/>
          </a:prstGeom>
        </p:spPr>
      </p:pic>
      <p:sp>
        <p:nvSpPr>
          <p:cNvPr id="1038" name="textbox 1038"/>
          <p:cNvSpPr/>
          <p:nvPr/>
        </p:nvSpPr>
        <p:spPr>
          <a:xfrm>
            <a:off x="606138" y="221027"/>
            <a:ext cx="3058795" cy="1082675"/>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90204"/>
              <a:ea typeface="Arial" panose="020B0604020202090204"/>
              <a:cs typeface="Arial" panose="020B0604020202090204"/>
            </a:endParaRPr>
          </a:p>
          <a:p>
            <a:pPr marL="34290" indent="-21590" algn="l" rtl="0" eaLnBrk="0">
              <a:lnSpc>
                <a:spcPct val="89000"/>
              </a:lnSpc>
            </a:pPr>
            <a:r>
              <a:rPr sz="3900"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a:t>
            </a:r>
            <a:r>
              <a:rPr sz="3900"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39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小脑</a:t>
            </a:r>
            <a:r>
              <a:rPr sz="3900" kern="0" spc="-10" dirty="0">
                <a:solidFill>
                  <a:srgbClr val="00B050">
                    <a:alpha val="100000"/>
                  </a:srgbClr>
                </a:solidFill>
                <a:latin typeface="Microsoft JhengHei" panose="020B0604030504040204" charset="-120"/>
                <a:ea typeface="Microsoft JhengHei" panose="020B0604030504040204" charset="-120"/>
                <a:cs typeface="Microsoft JhengHei" panose="020B0604030504040204" charset="-120"/>
              </a:rPr>
              <a:t>●</a:t>
            </a:r>
            <a:endParaRPr sz="3900" dirty="0">
              <a:latin typeface="Microsoft JhengHei" panose="020B0604030504040204" charset="-120"/>
              <a:ea typeface="Microsoft JhengHei" panose="020B0604030504040204" charset="-120"/>
              <a:cs typeface="Microsoft JhengHei" panose="020B0604030504040204" charset="-120"/>
            </a:endParaRPr>
          </a:p>
        </p:txBody>
      </p:sp>
      <p:pic>
        <p:nvPicPr>
          <p:cNvPr id="1040" name="picture 1040"/>
          <p:cNvPicPr>
            <a:picLocks noChangeAspect="1"/>
          </p:cNvPicPr>
          <p:nvPr/>
        </p:nvPicPr>
        <p:blipFill>
          <a:blip r:embed="rId2"/>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3"/>
          <a:stretch>
            <a:fillRect/>
          </a:stretch>
        </p:blipFill>
        <p:spPr>
          <a:xfrm>
            <a:off x="9751060" y="0"/>
            <a:ext cx="2440940" cy="1827530"/>
          </a:xfrm>
          <a:prstGeom prst="rect">
            <a:avLst/>
          </a:prstGeom>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2" name="picture 1042"/>
          <p:cNvPicPr>
            <a:picLocks noChangeAspect="1"/>
          </p:cNvPicPr>
          <p:nvPr/>
        </p:nvPicPr>
        <p:blipFill>
          <a:blip r:embed="rId1"/>
          <a:stretch>
            <a:fillRect/>
          </a:stretch>
        </p:blipFill>
        <p:spPr>
          <a:xfrm rot="21600000">
            <a:off x="235927" y="1639887"/>
            <a:ext cx="4321175" cy="4248150"/>
          </a:xfrm>
          <a:prstGeom prst="rect">
            <a:avLst/>
          </a:prstGeom>
        </p:spPr>
      </p:pic>
      <p:sp>
        <p:nvSpPr>
          <p:cNvPr id="1044" name="textbox 1044"/>
          <p:cNvSpPr/>
          <p:nvPr/>
        </p:nvSpPr>
        <p:spPr>
          <a:xfrm>
            <a:off x="5075228" y="2500075"/>
            <a:ext cx="6800215" cy="2107564"/>
          </a:xfrm>
          <a:prstGeom prst="rect">
            <a:avLst/>
          </a:prstGeom>
          <a:noFill/>
          <a:ln w="0" cap="flat">
            <a:noFill/>
            <a:prstDash val="solid"/>
            <a:miter lim="0"/>
          </a:ln>
        </p:spPr>
        <p:txBody>
          <a:bodyPr vert="horz" wrap="square" lIns="0" tIns="0" rIns="0" bIns="0"/>
          <a:lstStyle/>
          <a:p>
            <a:pPr algn="l" rtl="0" eaLnBrk="0">
              <a:lnSpc>
                <a:spcPct val="71000"/>
              </a:lnSpc>
            </a:pPr>
            <a:endParaRPr sz="100" dirty="0">
              <a:latin typeface="Arial" panose="020B0604020202090204"/>
              <a:ea typeface="Arial" panose="020B0604020202090204"/>
              <a:cs typeface="Arial" panose="020B0604020202090204"/>
            </a:endParaRPr>
          </a:p>
          <a:p>
            <a:pPr marL="12700" algn="l" rtl="0" eaLnBrk="0">
              <a:lnSpc>
                <a:spcPct val="115000"/>
              </a:lnSpc>
              <a:spcBef>
                <a:spcPct val="0"/>
              </a:spcBef>
              <a:spcAft>
                <a:spcPts val="0"/>
              </a:spcAft>
            </a:pPr>
            <a:r>
              <a:rPr sz="27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肌张力减低</a:t>
            </a:r>
            <a:endParaRPr sz="2700" dirty="0">
              <a:latin typeface="Microsoft JhengHei" panose="020B0604030504040204" charset="-120"/>
              <a:ea typeface="Microsoft JhengHei" panose="020B0604030504040204" charset="-120"/>
              <a:cs typeface="Microsoft JhengHei" panose="020B0604030504040204" charset="-120"/>
            </a:endParaRPr>
          </a:p>
          <a:p>
            <a:pPr marL="26670" algn="l" rtl="0" eaLnBrk="0">
              <a:lnSpc>
                <a:spcPct val="115000"/>
              </a:lnSpc>
              <a:spcBef>
                <a:spcPct val="0"/>
              </a:spcBef>
              <a:spcAft>
                <a:spcPts val="0"/>
              </a:spcAft>
            </a:pPr>
            <a:r>
              <a:rPr sz="2700" kern="0" spc="-110" dirty="0">
                <a:solidFill>
                  <a:srgbClr val="FF3300">
                    <a:alpha val="100000"/>
                  </a:srgbClr>
                </a:solidFill>
                <a:latin typeface="Arial" panose="020B0604020202090204"/>
                <a:ea typeface="Arial" panose="020B0604020202090204"/>
                <a:cs typeface="Arial" panose="020B0604020202090204"/>
              </a:rPr>
              <a:t>•</a:t>
            </a:r>
            <a:r>
              <a:rPr sz="2700" kern="0" spc="210" dirty="0">
                <a:solidFill>
                  <a:srgbClr val="FF3300">
                    <a:alpha val="100000"/>
                  </a:srgbClr>
                </a:solidFill>
                <a:latin typeface="Arial" panose="020B0604020202090204"/>
                <a:ea typeface="Arial" panose="020B0604020202090204"/>
                <a:cs typeface="Arial" panose="020B0604020202090204"/>
              </a:rPr>
              <a:t> </a:t>
            </a:r>
            <a:r>
              <a:rPr sz="2700" b="1" kern="0" spc="-110" dirty="0">
                <a:solidFill>
                  <a:srgbClr val="FF3300">
                    <a:alpha val="100000"/>
                  </a:srgbClr>
                </a:solidFill>
                <a:latin typeface="Microsoft JhengHei" panose="020B0604030504040204" charset="-120"/>
                <a:ea typeface="Microsoft JhengHei" panose="020B0604030504040204" charset="-120"/>
                <a:cs typeface="Microsoft JhengHei" panose="020B0604030504040204" charset="-120"/>
              </a:rPr>
              <a:t>钟摆样腱反射</a:t>
            </a:r>
            <a:r>
              <a:rPr sz="2700" b="1" kern="0" spc="-1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a:t>
            </a:r>
            <a:r>
              <a:rPr sz="2700" b="1" kern="0" spc="35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2700" b="1" kern="0" spc="-1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见于急</a:t>
            </a:r>
            <a:r>
              <a:rPr sz="2700" b="1" kern="0" spc="-1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性小脑病变</a:t>
            </a:r>
            <a:endParaRPr sz="2700" dirty="0">
              <a:latin typeface="Microsoft JhengHei" panose="020B0604030504040204" charset="-120"/>
              <a:ea typeface="Microsoft JhengHei" panose="020B0604030504040204" charset="-120"/>
              <a:cs typeface="Microsoft JhengHei" panose="020B0604030504040204" charset="-120"/>
            </a:endParaRPr>
          </a:p>
          <a:p>
            <a:pPr algn="l" rtl="0" eaLnBrk="0">
              <a:lnSpc>
                <a:spcPct val="115000"/>
              </a:lnSpc>
              <a:spcBef>
                <a:spcPct val="0"/>
              </a:spcBef>
              <a:spcAft>
                <a:spcPts val="0"/>
              </a:spcAft>
            </a:pPr>
            <a:endParaRPr sz="800" dirty="0">
              <a:latin typeface="Arial" panose="020B0604020202090204"/>
              <a:ea typeface="Arial" panose="020B0604020202090204"/>
              <a:cs typeface="Arial" panose="020B0604020202090204"/>
            </a:endParaRPr>
          </a:p>
          <a:p>
            <a:pPr marL="262255" indent="-235585" algn="l" rtl="0" eaLnBrk="0">
              <a:lnSpc>
                <a:spcPct val="115000"/>
              </a:lnSpc>
              <a:spcBef>
                <a:spcPct val="0"/>
              </a:spcBef>
              <a:spcAft>
                <a:spcPts val="0"/>
              </a:spcAft>
            </a:pPr>
            <a:r>
              <a:rPr sz="2700" kern="0" spc="-50" dirty="0">
                <a:solidFill>
                  <a:srgbClr val="FF3300">
                    <a:alpha val="100000"/>
                  </a:srgbClr>
                </a:solidFill>
                <a:latin typeface="Arial" panose="020B0604020202090204"/>
                <a:ea typeface="Arial" panose="020B0604020202090204"/>
                <a:cs typeface="Arial" panose="020B0604020202090204"/>
              </a:rPr>
              <a:t>•</a:t>
            </a:r>
            <a:r>
              <a:rPr sz="2700" kern="0" spc="410" dirty="0">
                <a:solidFill>
                  <a:srgbClr val="FF3300">
                    <a:alpha val="100000"/>
                  </a:srgbClr>
                </a:solidFill>
                <a:latin typeface="Arial" panose="020B0604020202090204"/>
                <a:ea typeface="Arial" panose="020B0604020202090204"/>
                <a:cs typeface="Arial" panose="020B0604020202090204"/>
              </a:rPr>
              <a:t> </a:t>
            </a:r>
            <a:r>
              <a:rPr sz="2700" b="1" kern="0" spc="-50" dirty="0">
                <a:solidFill>
                  <a:srgbClr val="FF3300">
                    <a:alpha val="100000"/>
                  </a:srgbClr>
                </a:solidFill>
                <a:latin typeface="Microsoft JhengHei" panose="020B0604030504040204" charset="-120"/>
                <a:ea typeface="Microsoft JhengHei" panose="020B0604030504040204" charset="-120"/>
                <a:cs typeface="Microsoft JhengHei" panose="020B0604030504040204" charset="-120"/>
              </a:rPr>
              <a:t>回弹现象</a:t>
            </a:r>
            <a:r>
              <a:rPr sz="2700" b="1" kern="0" spc="-5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：患者前臂抵抗阻力收缩</a:t>
            </a:r>
            <a:r>
              <a:rPr sz="2700" b="1" kern="0" spc="-6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时</a:t>
            </a:r>
            <a:r>
              <a:rPr lang="en-US" sz="2700" b="1" kern="0" spc="-6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a:t>
            </a:r>
            <a:r>
              <a:rPr sz="2700" b="1" kern="0" spc="16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2700" b="1" kern="0" spc="-6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如突</a:t>
            </a:r>
            <a:r>
              <a:rPr sz="27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2700" b="1" kern="0" spc="-5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然撤去外力不能立即停止收缩</a:t>
            </a:r>
            <a:r>
              <a:rPr lang="en-US" sz="2700" b="1" kern="0" spc="-5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a:t>
            </a:r>
            <a:r>
              <a:rPr sz="2700" b="1" kern="0" spc="3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2700" b="1" kern="0" spc="-5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可能打击自</a:t>
            </a:r>
            <a:r>
              <a:rPr sz="27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2700" b="1"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己的胸前</a:t>
            </a:r>
            <a:endParaRPr lang="en-US" sz="2700" b="1"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endParaRPr>
          </a:p>
        </p:txBody>
      </p:sp>
      <p:sp>
        <p:nvSpPr>
          <p:cNvPr id="1046" name="textbox 1046"/>
          <p:cNvSpPr/>
          <p:nvPr/>
        </p:nvSpPr>
        <p:spPr>
          <a:xfrm>
            <a:off x="606138" y="221027"/>
            <a:ext cx="3058795" cy="1082675"/>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90204"/>
              <a:ea typeface="Arial" panose="020B0604020202090204"/>
              <a:cs typeface="Arial" panose="020B0604020202090204"/>
            </a:endParaRPr>
          </a:p>
          <a:p>
            <a:pPr marL="34290" indent="-21590" algn="l" rtl="0" eaLnBrk="0">
              <a:lnSpc>
                <a:spcPct val="89000"/>
              </a:lnSpc>
            </a:pPr>
            <a:r>
              <a:rPr sz="3900"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a:t>
            </a:r>
            <a:r>
              <a:rPr sz="3900"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39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小脑</a:t>
            </a:r>
            <a:r>
              <a:rPr sz="3900" kern="0" spc="-10" dirty="0">
                <a:solidFill>
                  <a:srgbClr val="00B050">
                    <a:alpha val="100000"/>
                  </a:srgbClr>
                </a:solidFill>
                <a:latin typeface="Microsoft JhengHei" panose="020B0604030504040204" charset="-120"/>
                <a:ea typeface="Microsoft JhengHei" panose="020B0604030504040204" charset="-120"/>
                <a:cs typeface="Microsoft JhengHei" panose="020B0604030504040204" charset="-120"/>
              </a:rPr>
              <a:t>●</a:t>
            </a:r>
            <a:endParaRPr sz="3900" dirty="0">
              <a:latin typeface="Microsoft JhengHei" panose="020B0604030504040204" charset="-120"/>
              <a:ea typeface="Microsoft JhengHei" panose="020B0604030504040204" charset="-120"/>
              <a:cs typeface="Microsoft JhengHei" panose="020B0604030504040204" charset="-120"/>
            </a:endParaRPr>
          </a:p>
        </p:txBody>
      </p:sp>
      <p:pic>
        <p:nvPicPr>
          <p:cNvPr id="1048" name="picture 1048"/>
          <p:cNvPicPr>
            <a:picLocks noChangeAspect="1"/>
          </p:cNvPicPr>
          <p:nvPr/>
        </p:nvPicPr>
        <p:blipFill>
          <a:blip r:embed="rId2"/>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3"/>
          <a:stretch>
            <a:fillRect/>
          </a:stretch>
        </p:blipFill>
        <p:spPr>
          <a:xfrm>
            <a:off x="9751060" y="0"/>
            <a:ext cx="2440940" cy="1827530"/>
          </a:xfrm>
          <a:prstGeom prst="rect">
            <a:avLst/>
          </a:prstGeom>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0" name="textbox 1050"/>
          <p:cNvSpPr/>
          <p:nvPr/>
        </p:nvSpPr>
        <p:spPr>
          <a:xfrm>
            <a:off x="5080190" y="1989564"/>
            <a:ext cx="6712584" cy="4035425"/>
          </a:xfrm>
          <a:prstGeom prst="rect">
            <a:avLst/>
          </a:prstGeom>
          <a:noFill/>
          <a:ln w="0" cap="flat">
            <a:noFill/>
            <a:prstDash val="solid"/>
            <a:miter lim="0"/>
          </a:ln>
        </p:spPr>
        <p:txBody>
          <a:bodyPr vert="horz" wrap="square" lIns="0" tIns="0" rIns="0" bIns="0"/>
          <a:lstStyle/>
          <a:p>
            <a:pPr algn="l" rtl="0" eaLnBrk="0">
              <a:lnSpc>
                <a:spcPct val="79000"/>
              </a:lnSpc>
            </a:pPr>
            <a:endParaRPr sz="100" dirty="0">
              <a:latin typeface="Arial" panose="020B0604020202090204"/>
              <a:ea typeface="Arial" panose="020B0604020202090204"/>
              <a:cs typeface="Arial" panose="020B0604020202090204"/>
            </a:endParaRPr>
          </a:p>
          <a:p>
            <a:pPr marL="13335" algn="l" rtl="0" eaLnBrk="0">
              <a:lnSpc>
                <a:spcPct val="88000"/>
              </a:lnSpc>
            </a:pPr>
            <a:r>
              <a:rPr sz="2300" b="1" kern="0" spc="-20" dirty="0">
                <a:solidFill>
                  <a:srgbClr val="FF3300">
                    <a:alpha val="100000"/>
                  </a:srgbClr>
                </a:solidFill>
                <a:latin typeface="Microsoft JhengHei" panose="020B0604030504040204" charset="-120"/>
                <a:ea typeface="Microsoft JhengHei" panose="020B0604030504040204" charset="-120"/>
                <a:cs typeface="Microsoft JhengHei" panose="020B0604030504040204" charset="-120"/>
              </a:rPr>
              <a:t>语言障碍</a:t>
            </a:r>
            <a:endParaRPr sz="2300" dirty="0">
              <a:latin typeface="Microsoft JhengHei" panose="020B0604030504040204" charset="-120"/>
              <a:ea typeface="Microsoft JhengHei" panose="020B0604030504040204" charset="-120"/>
              <a:cs typeface="Microsoft JhengHei" panose="020B0604030504040204" charset="-120"/>
            </a:endParaRPr>
          </a:p>
          <a:p>
            <a:pPr marL="29845" algn="l" rtl="0" eaLnBrk="0">
              <a:lnSpc>
                <a:spcPct val="87000"/>
              </a:lnSpc>
              <a:spcBef>
                <a:spcPts val="1320"/>
              </a:spcBef>
            </a:pPr>
            <a:r>
              <a:rPr sz="2300" b="1" kern="0" spc="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1.言语障碍</a:t>
            </a:r>
            <a:endParaRPr sz="2300" dirty="0">
              <a:latin typeface="Microsoft JhengHei" panose="020B0604030504040204" charset="-120"/>
              <a:ea typeface="Microsoft JhengHei" panose="020B0604030504040204" charset="-120"/>
              <a:cs typeface="Microsoft JhengHei" panose="020B0604030504040204" charset="-120"/>
            </a:endParaRPr>
          </a:p>
          <a:p>
            <a:pPr marL="19050" algn="l" rtl="0" eaLnBrk="0">
              <a:lnSpc>
                <a:spcPct val="89000"/>
              </a:lnSpc>
              <a:spcBef>
                <a:spcPts val="1395"/>
              </a:spcBef>
            </a:pPr>
            <a:r>
              <a:rPr sz="2300" kern="0" spc="-10" dirty="0">
                <a:solidFill>
                  <a:srgbClr val="000000">
                    <a:alpha val="100000"/>
                  </a:srgbClr>
                </a:solidFill>
                <a:latin typeface="Arial" panose="020B0604020202090204"/>
                <a:ea typeface="Arial" panose="020B0604020202090204"/>
                <a:cs typeface="Arial" panose="020B0604020202090204"/>
              </a:rPr>
              <a:t>•</a:t>
            </a:r>
            <a:r>
              <a:rPr sz="2300" kern="0" spc="540" dirty="0">
                <a:solidFill>
                  <a:srgbClr val="000000">
                    <a:alpha val="100000"/>
                  </a:srgbClr>
                </a:solidFill>
                <a:latin typeface="Arial" panose="020B0604020202090204"/>
                <a:ea typeface="Arial" panose="020B0604020202090204"/>
                <a:cs typeface="Arial" panose="020B0604020202090204"/>
              </a:rPr>
              <a:t> </a:t>
            </a:r>
            <a:r>
              <a:rPr sz="23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发言器官和肌肉的共济失调所致。</a:t>
            </a:r>
            <a:endParaRPr sz="2300" dirty="0">
              <a:latin typeface="Microsoft JhengHei" panose="020B0604030504040204" charset="-120"/>
              <a:ea typeface="Microsoft JhengHei" panose="020B0604030504040204" charset="-120"/>
              <a:cs typeface="Microsoft JhengHei" panose="020B0604030504040204" charset="-120"/>
            </a:endParaRPr>
          </a:p>
          <a:p>
            <a:pPr marL="19050" algn="l" rtl="0" eaLnBrk="0">
              <a:lnSpc>
                <a:spcPct val="89000"/>
              </a:lnSpc>
              <a:spcBef>
                <a:spcPts val="1290"/>
              </a:spcBef>
            </a:pPr>
            <a:r>
              <a:rPr sz="2300" kern="0" spc="10" dirty="0">
                <a:solidFill>
                  <a:srgbClr val="000000">
                    <a:alpha val="100000"/>
                  </a:srgbClr>
                </a:solidFill>
                <a:latin typeface="Arial" panose="020B0604020202090204"/>
                <a:ea typeface="Arial" panose="020B0604020202090204"/>
                <a:cs typeface="Arial" panose="020B0604020202090204"/>
              </a:rPr>
              <a:t>•</a:t>
            </a:r>
            <a:r>
              <a:rPr sz="2300" kern="0" spc="380" dirty="0">
                <a:solidFill>
                  <a:srgbClr val="000000">
                    <a:alpha val="100000"/>
                  </a:srgbClr>
                </a:solidFill>
                <a:latin typeface="Arial" panose="020B0604020202090204"/>
                <a:ea typeface="Arial" panose="020B0604020202090204"/>
                <a:cs typeface="Arial" panose="020B0604020202090204"/>
              </a:rPr>
              <a:t> </a:t>
            </a:r>
            <a:r>
              <a:rPr sz="23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表现为说话缓慢、</a:t>
            </a:r>
            <a:r>
              <a:rPr sz="23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言语不清、声音断续、顿挫等。</a:t>
            </a:r>
            <a:endParaRPr sz="2300" dirty="0">
              <a:latin typeface="Microsoft JhengHei" panose="020B0604030504040204" charset="-120"/>
              <a:ea typeface="Microsoft JhengHei" panose="020B0604030504040204" charset="-120"/>
              <a:cs typeface="Microsoft JhengHei" panose="020B0604030504040204" charset="-120"/>
            </a:endParaRPr>
          </a:p>
          <a:p>
            <a:pPr marL="236220" indent="-217170" algn="l" rtl="0" eaLnBrk="0">
              <a:lnSpc>
                <a:spcPct val="91000"/>
              </a:lnSpc>
              <a:spcBef>
                <a:spcPts val="1340"/>
              </a:spcBef>
            </a:pPr>
            <a:r>
              <a:rPr sz="2300" kern="0" spc="0" dirty="0">
                <a:solidFill>
                  <a:srgbClr val="000000">
                    <a:alpha val="100000"/>
                  </a:srgbClr>
                </a:solidFill>
                <a:latin typeface="Arial" panose="020B0604020202090204"/>
                <a:ea typeface="Arial" panose="020B0604020202090204"/>
                <a:cs typeface="Arial" panose="020B0604020202090204"/>
              </a:rPr>
              <a:t>•</a:t>
            </a:r>
            <a:r>
              <a:rPr sz="2300" kern="0" spc="630" dirty="0">
                <a:solidFill>
                  <a:srgbClr val="000000">
                    <a:alpha val="100000"/>
                  </a:srgbClr>
                </a:solidFill>
                <a:latin typeface="Arial" panose="020B0604020202090204"/>
                <a:ea typeface="Arial" panose="020B0604020202090204"/>
                <a:cs typeface="Arial" panose="020B0604020202090204"/>
              </a:rPr>
              <a:t> </a:t>
            </a:r>
            <a:r>
              <a:rPr sz="23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小脑蚓部受损时常见的的言语</a:t>
            </a:r>
            <a:r>
              <a:rPr sz="23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障碍特点是出现</a:t>
            </a:r>
            <a:r>
              <a:rPr sz="2300" b="1" kern="0" spc="-10" dirty="0">
                <a:solidFill>
                  <a:srgbClr val="FF3300">
                    <a:alpha val="100000"/>
                  </a:srgbClr>
                </a:solidFill>
                <a:latin typeface="Microsoft JhengHei" panose="020B0604030504040204" charset="-120"/>
                <a:ea typeface="Microsoft JhengHei" panose="020B0604030504040204" charset="-120"/>
                <a:cs typeface="Microsoft JhengHei" panose="020B0604030504040204" charset="-120"/>
              </a:rPr>
              <a:t>吟诗</a:t>
            </a:r>
            <a:r>
              <a:rPr sz="2300" b="1" kern="0" spc="0" dirty="0">
                <a:solidFill>
                  <a:srgbClr val="FF3300">
                    <a:alpha val="100000"/>
                  </a:srgbClr>
                </a:solidFill>
                <a:latin typeface="Microsoft JhengHei" panose="020B0604030504040204" charset="-120"/>
                <a:ea typeface="Microsoft JhengHei" panose="020B0604030504040204" charset="-120"/>
                <a:cs typeface="Microsoft JhengHei" panose="020B0604030504040204" charset="-120"/>
              </a:rPr>
              <a:t> </a:t>
            </a:r>
            <a:r>
              <a:rPr sz="2300" b="1" kern="0" spc="-10" dirty="0">
                <a:solidFill>
                  <a:srgbClr val="FF3300">
                    <a:alpha val="100000"/>
                  </a:srgbClr>
                </a:solidFill>
                <a:latin typeface="Microsoft JhengHei" panose="020B0604030504040204" charset="-120"/>
                <a:ea typeface="Microsoft JhengHei" panose="020B0604030504040204" charset="-120"/>
                <a:cs typeface="Microsoft JhengHei" panose="020B0604030504040204" charset="-120"/>
              </a:rPr>
              <a:t>样言语</a:t>
            </a:r>
            <a:r>
              <a:rPr sz="23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a:t>
            </a:r>
            <a:endParaRPr sz="2300" dirty="0">
              <a:latin typeface="Microsoft JhengHei" panose="020B0604030504040204" charset="-120"/>
              <a:ea typeface="Microsoft JhengHei" panose="020B0604030504040204" charset="-120"/>
              <a:cs typeface="Microsoft JhengHei" panose="020B0604030504040204" charset="-120"/>
            </a:endParaRPr>
          </a:p>
          <a:p>
            <a:pPr marL="12700" algn="l" rtl="0" eaLnBrk="0">
              <a:lnSpc>
                <a:spcPct val="87000"/>
              </a:lnSpc>
              <a:spcBef>
                <a:spcPts val="1470"/>
              </a:spcBef>
            </a:pPr>
            <a:r>
              <a:rPr sz="2300" b="1" kern="0" spc="5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2.书写障碍</a:t>
            </a:r>
            <a:endParaRPr sz="2300" dirty="0">
              <a:latin typeface="Microsoft JhengHei" panose="020B0604030504040204" charset="-120"/>
              <a:ea typeface="Microsoft JhengHei" panose="020B0604030504040204" charset="-120"/>
              <a:cs typeface="Microsoft JhengHei" panose="020B0604030504040204" charset="-120"/>
            </a:endParaRPr>
          </a:p>
          <a:p>
            <a:pPr marL="19050" algn="l" rtl="0" eaLnBrk="0">
              <a:lnSpc>
                <a:spcPct val="89000"/>
              </a:lnSpc>
              <a:spcBef>
                <a:spcPts val="1360"/>
              </a:spcBef>
            </a:pPr>
            <a:r>
              <a:rPr sz="2300" kern="0" spc="-50" dirty="0">
                <a:solidFill>
                  <a:srgbClr val="000000">
                    <a:alpha val="100000"/>
                  </a:srgbClr>
                </a:solidFill>
                <a:latin typeface="Arial" panose="020B0604020202090204"/>
                <a:ea typeface="Arial" panose="020B0604020202090204"/>
                <a:cs typeface="Arial" panose="020B0604020202090204"/>
              </a:rPr>
              <a:t>•  </a:t>
            </a:r>
            <a:r>
              <a:rPr sz="2300" b="1" kern="0" spc="-5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小脑半球损害导致同侧肢体的共济失调所致。</a:t>
            </a:r>
            <a:endParaRPr sz="2300" dirty="0">
              <a:latin typeface="Microsoft JhengHei" panose="020B0604030504040204" charset="-120"/>
              <a:ea typeface="Microsoft JhengHei" panose="020B0604030504040204" charset="-120"/>
              <a:cs typeface="Microsoft JhengHei" panose="020B0604030504040204" charset="-120"/>
            </a:endParaRPr>
          </a:p>
          <a:p>
            <a:pPr algn="l" rtl="0" eaLnBrk="0">
              <a:lnSpc>
                <a:spcPct val="100000"/>
              </a:lnSpc>
            </a:pPr>
            <a:r>
              <a:rPr sz="2300" kern="0" spc="-90" dirty="0">
                <a:solidFill>
                  <a:srgbClr val="000000">
                    <a:alpha val="100000"/>
                  </a:srgbClr>
                </a:solidFill>
                <a:latin typeface="Arial" panose="020B0604020202090204"/>
                <a:ea typeface="Arial" panose="020B0604020202090204"/>
                <a:cs typeface="Arial" panose="020B0604020202090204"/>
              </a:rPr>
              <a:t>•</a:t>
            </a:r>
            <a:r>
              <a:rPr sz="2300" kern="0" spc="560" dirty="0">
                <a:solidFill>
                  <a:srgbClr val="000000">
                    <a:alpha val="100000"/>
                  </a:srgbClr>
                </a:solidFill>
                <a:latin typeface="Arial" panose="020B0604020202090204"/>
                <a:ea typeface="Arial" panose="020B0604020202090204"/>
                <a:cs typeface="Arial" panose="020B0604020202090204"/>
              </a:rPr>
              <a:t> </a:t>
            </a:r>
            <a:r>
              <a:rPr sz="2300" b="1" kern="0" spc="-9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书写时字迹会愈写愈大，通常称之为“</a:t>
            </a:r>
            <a:r>
              <a:rPr sz="2300" b="1" kern="0" spc="-2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2300" b="1" kern="0" spc="-90" dirty="0">
                <a:solidFill>
                  <a:srgbClr val="FF3300">
                    <a:alpha val="100000"/>
                  </a:srgbClr>
                </a:solidFill>
                <a:latin typeface="Microsoft JhengHei" panose="020B0604030504040204" charset="-120"/>
                <a:ea typeface="Microsoft JhengHei" panose="020B0604030504040204" charset="-120"/>
                <a:cs typeface="Microsoft JhengHei" panose="020B0604030504040204" charset="-120"/>
              </a:rPr>
              <a:t>大写症</a:t>
            </a:r>
            <a:r>
              <a:rPr sz="2300" b="1" kern="0" spc="-260" dirty="0">
                <a:solidFill>
                  <a:srgbClr val="FF3300">
                    <a:alpha val="100000"/>
                  </a:srgbClr>
                </a:solidFill>
                <a:latin typeface="Microsoft JhengHei" panose="020B0604030504040204" charset="-120"/>
                <a:ea typeface="Microsoft JhengHei" panose="020B0604030504040204" charset="-120"/>
                <a:cs typeface="Microsoft JhengHei" panose="020B0604030504040204" charset="-120"/>
              </a:rPr>
              <a:t> </a:t>
            </a:r>
            <a:r>
              <a:rPr sz="2300" b="1" kern="0" spc="-10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a:t>
            </a:r>
            <a:endParaRPr sz="2300" dirty="0">
              <a:latin typeface="Microsoft JhengHei" panose="020B0604030504040204" charset="-120"/>
              <a:ea typeface="Microsoft JhengHei" panose="020B0604030504040204" charset="-120"/>
              <a:cs typeface="Microsoft JhengHei" panose="020B0604030504040204" charset="-120"/>
            </a:endParaRPr>
          </a:p>
        </p:txBody>
      </p:sp>
      <p:pic>
        <p:nvPicPr>
          <p:cNvPr id="1052" name="picture 1052"/>
          <p:cNvPicPr>
            <a:picLocks noChangeAspect="1"/>
          </p:cNvPicPr>
          <p:nvPr/>
        </p:nvPicPr>
        <p:blipFill>
          <a:blip r:embed="rId1"/>
          <a:stretch>
            <a:fillRect/>
          </a:stretch>
        </p:blipFill>
        <p:spPr>
          <a:xfrm rot="21600000">
            <a:off x="235927" y="1639887"/>
            <a:ext cx="4321175" cy="4248150"/>
          </a:xfrm>
          <a:prstGeom prst="rect">
            <a:avLst/>
          </a:prstGeom>
        </p:spPr>
      </p:pic>
      <p:sp>
        <p:nvSpPr>
          <p:cNvPr id="1054" name="textbox 1054"/>
          <p:cNvSpPr/>
          <p:nvPr/>
        </p:nvSpPr>
        <p:spPr>
          <a:xfrm>
            <a:off x="606138" y="221027"/>
            <a:ext cx="3058795" cy="1082675"/>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90204"/>
              <a:ea typeface="Arial" panose="020B0604020202090204"/>
              <a:cs typeface="Arial" panose="020B0604020202090204"/>
            </a:endParaRPr>
          </a:p>
          <a:p>
            <a:pPr marL="34290" indent="-21590" algn="l" rtl="0" eaLnBrk="0">
              <a:lnSpc>
                <a:spcPct val="89000"/>
              </a:lnSpc>
            </a:pPr>
            <a:r>
              <a:rPr sz="3900"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a:t>
            </a:r>
            <a:r>
              <a:rPr sz="3900"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39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小脑</a:t>
            </a:r>
            <a:r>
              <a:rPr sz="3900" kern="0" spc="-10" dirty="0">
                <a:solidFill>
                  <a:srgbClr val="00B050">
                    <a:alpha val="100000"/>
                  </a:srgbClr>
                </a:solidFill>
                <a:latin typeface="Microsoft JhengHei" panose="020B0604030504040204" charset="-120"/>
                <a:ea typeface="Microsoft JhengHei" panose="020B0604030504040204" charset="-120"/>
                <a:cs typeface="Microsoft JhengHei" panose="020B0604030504040204" charset="-120"/>
              </a:rPr>
              <a:t>●</a:t>
            </a:r>
            <a:endParaRPr sz="3900" dirty="0">
              <a:latin typeface="Microsoft JhengHei" panose="020B0604030504040204" charset="-120"/>
              <a:ea typeface="Microsoft JhengHei" panose="020B0604030504040204" charset="-120"/>
              <a:cs typeface="Microsoft JhengHei" panose="020B0604030504040204" charset="-120"/>
            </a:endParaRPr>
          </a:p>
        </p:txBody>
      </p:sp>
      <p:pic>
        <p:nvPicPr>
          <p:cNvPr id="1056" name="picture 1056"/>
          <p:cNvPicPr>
            <a:picLocks noChangeAspect="1"/>
          </p:cNvPicPr>
          <p:nvPr/>
        </p:nvPicPr>
        <p:blipFill>
          <a:blip r:embed="rId2"/>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3"/>
          <a:stretch>
            <a:fillRect/>
          </a:stretch>
        </p:blipFill>
        <p:spPr>
          <a:xfrm>
            <a:off x="9751060" y="0"/>
            <a:ext cx="2440940" cy="1827530"/>
          </a:xfrm>
          <a:prstGeom prst="rect">
            <a:avLst/>
          </a:prstGeom>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8" name="picture 1058"/>
          <p:cNvPicPr>
            <a:picLocks noChangeAspect="1"/>
          </p:cNvPicPr>
          <p:nvPr/>
        </p:nvPicPr>
        <p:blipFill>
          <a:blip r:embed="rId1"/>
          <a:stretch>
            <a:fillRect/>
          </a:stretch>
        </p:blipFill>
        <p:spPr>
          <a:xfrm rot="21600000">
            <a:off x="235927" y="1639887"/>
            <a:ext cx="4321175" cy="4248150"/>
          </a:xfrm>
          <a:prstGeom prst="rect">
            <a:avLst/>
          </a:prstGeom>
        </p:spPr>
      </p:pic>
      <p:sp>
        <p:nvSpPr>
          <p:cNvPr id="1060" name="textbox 1060"/>
          <p:cNvSpPr/>
          <p:nvPr/>
        </p:nvSpPr>
        <p:spPr>
          <a:xfrm>
            <a:off x="606138" y="221027"/>
            <a:ext cx="3058795" cy="1082675"/>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90204"/>
              <a:ea typeface="Arial" panose="020B0604020202090204"/>
              <a:cs typeface="Arial" panose="020B0604020202090204"/>
            </a:endParaRPr>
          </a:p>
          <a:p>
            <a:pPr marL="34290" indent="-21590" algn="l" rtl="0" eaLnBrk="0">
              <a:lnSpc>
                <a:spcPct val="89000"/>
              </a:lnSpc>
            </a:pPr>
            <a:r>
              <a:rPr sz="3900"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a:t>
            </a:r>
            <a:r>
              <a:rPr sz="3900"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39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小脑</a:t>
            </a:r>
            <a:r>
              <a:rPr sz="3900" kern="0" spc="-10" dirty="0">
                <a:solidFill>
                  <a:srgbClr val="00B050">
                    <a:alpha val="100000"/>
                  </a:srgbClr>
                </a:solidFill>
                <a:latin typeface="Microsoft JhengHei" panose="020B0604030504040204" charset="-120"/>
                <a:ea typeface="Microsoft JhengHei" panose="020B0604030504040204" charset="-120"/>
                <a:cs typeface="Microsoft JhengHei" panose="020B0604030504040204" charset="-120"/>
              </a:rPr>
              <a:t>●</a:t>
            </a:r>
            <a:endParaRPr sz="3900" dirty="0">
              <a:latin typeface="Microsoft JhengHei" panose="020B0604030504040204" charset="-120"/>
              <a:ea typeface="Microsoft JhengHei" panose="020B0604030504040204" charset="-120"/>
              <a:cs typeface="Microsoft JhengHei" panose="020B0604030504040204" charset="-120"/>
            </a:endParaRPr>
          </a:p>
        </p:txBody>
      </p:sp>
      <p:sp>
        <p:nvSpPr>
          <p:cNvPr id="1062" name="textbox 1062"/>
          <p:cNvSpPr/>
          <p:nvPr/>
        </p:nvSpPr>
        <p:spPr>
          <a:xfrm>
            <a:off x="5525135" y="2365375"/>
            <a:ext cx="3593465" cy="1948815"/>
          </a:xfrm>
          <a:prstGeom prst="rect">
            <a:avLst/>
          </a:prstGeom>
          <a:noFill/>
          <a:ln w="0" cap="flat">
            <a:noFill/>
            <a:prstDash val="solid"/>
            <a:miter lim="0"/>
          </a:ln>
        </p:spPr>
        <p:txBody>
          <a:bodyPr vert="horz" wrap="square" lIns="0" tIns="0" rIns="0" bIns="0"/>
          <a:lstStyle/>
          <a:p>
            <a:pPr algn="l" rtl="0" eaLnBrk="0">
              <a:lnSpc>
                <a:spcPct val="74000"/>
              </a:lnSpc>
            </a:pPr>
            <a:endParaRPr sz="100" dirty="0">
              <a:latin typeface="Arial" panose="020B0604020202090204"/>
              <a:ea typeface="Arial" panose="020B0604020202090204"/>
              <a:cs typeface="Arial" panose="020B0604020202090204"/>
            </a:endParaRPr>
          </a:p>
          <a:p>
            <a:pPr marL="12700" algn="l" rtl="0" eaLnBrk="0">
              <a:lnSpc>
                <a:spcPct val="88000"/>
              </a:lnSpc>
            </a:pPr>
            <a:r>
              <a:rPr sz="2800" b="1" kern="0" spc="-10" dirty="0">
                <a:solidFill>
                  <a:srgbClr val="FF3300">
                    <a:alpha val="100000"/>
                  </a:srgbClr>
                </a:solidFill>
                <a:latin typeface="Microsoft JhengHei" panose="020B0604030504040204" charset="-120"/>
                <a:ea typeface="Microsoft JhengHei" panose="020B0604030504040204" charset="-120"/>
                <a:cs typeface="Microsoft JhengHei" panose="020B0604030504040204" charset="-120"/>
              </a:rPr>
              <a:t>认知障碍</a:t>
            </a:r>
            <a:endParaRPr sz="2800" dirty="0">
              <a:latin typeface="Microsoft JhengHei" panose="020B0604030504040204" charset="-120"/>
              <a:ea typeface="Microsoft JhengHei" panose="020B0604030504040204" charset="-120"/>
              <a:cs typeface="Microsoft JhengHei" panose="020B0604030504040204" charset="-120"/>
            </a:endParaRPr>
          </a:p>
          <a:p>
            <a:pPr algn="l" rtl="0" eaLnBrk="0">
              <a:lnSpc>
                <a:spcPct val="105000"/>
              </a:lnSpc>
            </a:pPr>
            <a:endParaRPr sz="2800" dirty="0">
              <a:latin typeface="Arial" panose="020B0604020202090204"/>
              <a:ea typeface="Arial" panose="020B0604020202090204"/>
              <a:cs typeface="Arial" panose="020B0604020202090204"/>
            </a:endParaRPr>
          </a:p>
          <a:p>
            <a:pPr algn="l" rtl="0" eaLnBrk="0">
              <a:lnSpc>
                <a:spcPct val="11000"/>
              </a:lnSpc>
            </a:pPr>
            <a:endParaRPr sz="2800" dirty="0">
              <a:latin typeface="Arial" panose="020B0604020202090204"/>
              <a:ea typeface="Arial" panose="020B0604020202090204"/>
              <a:cs typeface="Arial" panose="020B0604020202090204"/>
            </a:endParaRPr>
          </a:p>
          <a:p>
            <a:pPr marL="22860" algn="l" rtl="0" eaLnBrk="0">
              <a:lnSpc>
                <a:spcPct val="89000"/>
              </a:lnSpc>
            </a:pPr>
            <a:r>
              <a:rPr sz="2800" kern="0" spc="-50" dirty="0">
                <a:solidFill>
                  <a:srgbClr val="000000">
                    <a:alpha val="100000"/>
                  </a:srgbClr>
                </a:solidFill>
                <a:latin typeface="Arial" panose="020B0604020202090204"/>
                <a:ea typeface="Arial" panose="020B0604020202090204"/>
                <a:cs typeface="Arial" panose="020B0604020202090204"/>
              </a:rPr>
              <a:t>•</a:t>
            </a:r>
            <a:r>
              <a:rPr sz="2800" kern="0" spc="410" dirty="0">
                <a:solidFill>
                  <a:srgbClr val="000000">
                    <a:alpha val="100000"/>
                  </a:srgbClr>
                </a:solidFill>
                <a:latin typeface="Arial" panose="020B0604020202090204"/>
                <a:ea typeface="Arial" panose="020B0604020202090204"/>
                <a:cs typeface="Arial" panose="020B0604020202090204"/>
              </a:rPr>
              <a:t> </a:t>
            </a:r>
            <a:r>
              <a:rPr sz="2800" b="1" kern="0" spc="-5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与运动记忆有关</a:t>
            </a:r>
            <a:endParaRPr sz="2800" dirty="0">
              <a:latin typeface="Microsoft JhengHei" panose="020B0604030504040204" charset="-120"/>
              <a:ea typeface="Microsoft JhengHei" panose="020B0604030504040204" charset="-120"/>
              <a:cs typeface="Microsoft JhengHei" panose="020B0604030504040204" charset="-120"/>
            </a:endParaRPr>
          </a:p>
        </p:txBody>
      </p:sp>
      <p:pic>
        <p:nvPicPr>
          <p:cNvPr id="1064" name="picture 1064"/>
          <p:cNvPicPr>
            <a:picLocks noChangeAspect="1"/>
          </p:cNvPicPr>
          <p:nvPr/>
        </p:nvPicPr>
        <p:blipFill>
          <a:blip r:embed="rId2"/>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3"/>
          <a:stretch>
            <a:fillRect/>
          </a:stretch>
        </p:blipFill>
        <p:spPr>
          <a:xfrm>
            <a:off x="9751060" y="0"/>
            <a:ext cx="2440940" cy="1827530"/>
          </a:xfrm>
          <a:prstGeom prst="rect">
            <a:avLst/>
          </a:prstGeom>
        </p:spPr>
      </p:pic>
      <p:sp>
        <p:nvSpPr>
          <p:cNvPr id="2" name="文本框 1"/>
          <p:cNvSpPr txBox="1"/>
          <p:nvPr/>
        </p:nvSpPr>
        <p:spPr>
          <a:xfrm>
            <a:off x="6174105" y="6052185"/>
            <a:ext cx="6000115" cy="521970"/>
          </a:xfrm>
          <a:prstGeom prst="rect">
            <a:avLst/>
          </a:prstGeom>
        </p:spPr>
        <p:txBody>
          <a:bodyPr wrap="square">
            <a:spAutoFit/>
          </a:bodyPr>
          <a:p>
            <a:pPr marL="0" indent="0"/>
            <a:r>
              <a:rPr lang="zh-CN" altLang="en-US" sz="2800" b="1" i="0">
                <a:solidFill>
                  <a:schemeClr val="tx1"/>
                </a:solidFill>
                <a:latin typeface="+mj-lt"/>
                <a:ea typeface="quote-cjk-patch"/>
                <a:cs typeface="+mj-lt"/>
              </a:rPr>
              <a:t>（李政等，</a:t>
            </a:r>
            <a:r>
              <a:rPr lang="en-US" altLang="zh-CN" sz="2800" b="1" i="0">
                <a:solidFill>
                  <a:schemeClr val="tx1"/>
                </a:solidFill>
                <a:latin typeface="+mj-lt"/>
                <a:ea typeface="quote-cjk-patch"/>
                <a:cs typeface="+mj-lt"/>
              </a:rPr>
              <a:t>2019</a:t>
            </a:r>
            <a:r>
              <a:rPr lang="zh-CN" altLang="en-US" sz="2800" b="1" i="0">
                <a:solidFill>
                  <a:schemeClr val="tx1"/>
                </a:solidFill>
                <a:latin typeface="+mj-lt"/>
                <a:ea typeface="宋体" pitchFamily="2" charset="-122"/>
                <a:cs typeface="+mj-lt"/>
              </a:rPr>
              <a:t>）</a:t>
            </a:r>
            <a:endParaRPr lang="zh-CN" altLang="en-US" sz="2800" b="1" i="0">
              <a:solidFill>
                <a:schemeClr val="tx1"/>
              </a:solidFill>
              <a:latin typeface="+mj-lt"/>
              <a:ea typeface="宋体" pitchFamily="2" charset="-122"/>
              <a:cs typeface="+mj-l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6" name="picture 1066"/>
          <p:cNvPicPr>
            <a:picLocks noChangeAspect="1"/>
          </p:cNvPicPr>
          <p:nvPr/>
        </p:nvPicPr>
        <p:blipFill>
          <a:blip r:embed="rId1"/>
          <a:stretch>
            <a:fillRect/>
          </a:stretch>
        </p:blipFill>
        <p:spPr>
          <a:xfrm rot="21600000">
            <a:off x="711200" y="1733880"/>
            <a:ext cx="4795901" cy="4529073"/>
          </a:xfrm>
          <a:prstGeom prst="rect">
            <a:avLst/>
          </a:prstGeom>
        </p:spPr>
      </p:pic>
      <p:sp>
        <p:nvSpPr>
          <p:cNvPr id="1068" name="textbox 1068"/>
          <p:cNvSpPr/>
          <p:nvPr/>
        </p:nvSpPr>
        <p:spPr>
          <a:xfrm>
            <a:off x="7694017" y="2358929"/>
            <a:ext cx="1877695" cy="3013075"/>
          </a:xfrm>
          <a:prstGeom prst="rect">
            <a:avLst/>
          </a:prstGeom>
          <a:noFill/>
          <a:ln w="0" cap="flat">
            <a:noFill/>
            <a:prstDash val="solid"/>
            <a:miter lim="0"/>
          </a:ln>
        </p:spPr>
        <p:txBody>
          <a:bodyPr vert="horz" wrap="square" lIns="0" tIns="0" rIns="0" bIns="0"/>
          <a:lstStyle/>
          <a:p>
            <a:pPr algn="l" rtl="0" eaLnBrk="0">
              <a:lnSpc>
                <a:spcPct val="115000"/>
              </a:lnSpc>
              <a:spcBef>
                <a:spcPct val="0"/>
              </a:spcBef>
              <a:spcAft>
                <a:spcPts val="0"/>
              </a:spcAft>
            </a:pPr>
            <a:endParaRPr sz="100" dirty="0">
              <a:latin typeface="Arial" panose="020B0604020202090204"/>
              <a:ea typeface="Arial" panose="020B0604020202090204"/>
              <a:cs typeface="Arial" panose="020B0604020202090204"/>
            </a:endParaRPr>
          </a:p>
          <a:p>
            <a:pPr marL="17145" algn="l" rtl="0" eaLnBrk="0">
              <a:lnSpc>
                <a:spcPct val="115000"/>
              </a:lnSpc>
              <a:spcBef>
                <a:spcPct val="0"/>
              </a:spcBef>
              <a:spcAft>
                <a:spcPts val="0"/>
              </a:spcAft>
            </a:pPr>
            <a:r>
              <a:rPr sz="2400" b="1" kern="0" spc="-16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基底节组成：</a:t>
            </a:r>
            <a:endParaRPr sz="2400" dirty="0">
              <a:latin typeface="Microsoft JhengHei" panose="020B0604030504040204" charset="-120"/>
              <a:ea typeface="Microsoft JhengHei" panose="020B0604030504040204" charset="-120"/>
              <a:cs typeface="Microsoft JhengHei" panose="020B0604030504040204" charset="-120"/>
            </a:endParaRPr>
          </a:p>
          <a:p>
            <a:pPr marL="36830" algn="l" rtl="0" eaLnBrk="0">
              <a:lnSpc>
                <a:spcPct val="115000"/>
              </a:lnSpc>
              <a:spcBef>
                <a:spcPct val="0"/>
              </a:spcBef>
              <a:spcAft>
                <a:spcPts val="0"/>
              </a:spcAft>
            </a:pPr>
            <a:r>
              <a:rPr sz="2400" b="1" kern="0" spc="1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1.豆状核</a:t>
            </a:r>
            <a:endParaRPr sz="2400" dirty="0">
              <a:latin typeface="Microsoft JhengHei" panose="020B0604030504040204" charset="-120"/>
              <a:ea typeface="Microsoft JhengHei" panose="020B0604030504040204" charset="-120"/>
              <a:cs typeface="Microsoft JhengHei" panose="020B0604030504040204" charset="-120"/>
            </a:endParaRPr>
          </a:p>
          <a:p>
            <a:pPr marL="18415" algn="l" rtl="0" eaLnBrk="0">
              <a:lnSpc>
                <a:spcPct val="115000"/>
              </a:lnSpc>
              <a:spcBef>
                <a:spcPct val="0"/>
              </a:spcBef>
              <a:spcAft>
                <a:spcPts val="0"/>
              </a:spcAft>
            </a:pPr>
            <a:r>
              <a:rPr sz="2400" b="1" kern="0" spc="1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2.尾状核</a:t>
            </a:r>
            <a:endParaRPr sz="2400" dirty="0">
              <a:latin typeface="Microsoft JhengHei" panose="020B0604030504040204" charset="-120"/>
              <a:ea typeface="Microsoft JhengHei" panose="020B0604030504040204" charset="-120"/>
              <a:cs typeface="Microsoft JhengHei" panose="020B0604030504040204" charset="-120"/>
            </a:endParaRPr>
          </a:p>
          <a:p>
            <a:pPr marL="20955" algn="l" rtl="0" eaLnBrk="0">
              <a:lnSpc>
                <a:spcPct val="115000"/>
              </a:lnSpc>
              <a:spcBef>
                <a:spcPct val="0"/>
              </a:spcBef>
              <a:spcAft>
                <a:spcPts val="0"/>
              </a:spcAft>
            </a:pPr>
            <a:r>
              <a:rPr sz="2400" b="1" kern="0" spc="1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3.屏状核</a:t>
            </a:r>
            <a:endParaRPr sz="2400" dirty="0">
              <a:latin typeface="Microsoft JhengHei" panose="020B0604030504040204" charset="-120"/>
              <a:ea typeface="Microsoft JhengHei" panose="020B0604030504040204" charset="-120"/>
              <a:cs typeface="Microsoft JhengHei" panose="020B0604030504040204" charset="-120"/>
            </a:endParaRPr>
          </a:p>
          <a:p>
            <a:pPr marL="12700" algn="l" rtl="0" eaLnBrk="0">
              <a:lnSpc>
                <a:spcPct val="115000"/>
              </a:lnSpc>
              <a:spcBef>
                <a:spcPct val="0"/>
              </a:spcBef>
              <a:spcAft>
                <a:spcPts val="0"/>
              </a:spcAft>
            </a:pPr>
            <a:r>
              <a:rPr sz="2400" b="1" kern="0" spc="15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4.杏仁体</a:t>
            </a:r>
            <a:endParaRPr sz="2400" dirty="0">
              <a:latin typeface="Microsoft JhengHei" panose="020B0604030504040204" charset="-120"/>
              <a:ea typeface="Microsoft JhengHei" panose="020B0604030504040204" charset="-120"/>
              <a:cs typeface="Microsoft JhengHei" panose="020B0604030504040204" charset="-120"/>
            </a:endParaRPr>
          </a:p>
          <a:p>
            <a:pPr marL="19050" indent="-5715" algn="l" rtl="0" eaLnBrk="0">
              <a:lnSpc>
                <a:spcPct val="115000"/>
              </a:lnSpc>
              <a:spcBef>
                <a:spcPct val="0"/>
              </a:spcBef>
              <a:spcAft>
                <a:spcPts val="0"/>
              </a:spcAft>
            </a:pPr>
            <a:r>
              <a:rPr sz="2400" b="1" kern="0" spc="1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5.丘脑底核</a:t>
            </a:r>
            <a:r>
              <a:rPr sz="24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2400" b="1" kern="0" spc="8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6.</a:t>
            </a:r>
            <a:r>
              <a:rPr sz="2400" b="1" kern="0" spc="-3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2400" b="1" kern="0" spc="8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红核</a:t>
            </a:r>
            <a:endParaRPr sz="2400" dirty="0">
              <a:latin typeface="Microsoft JhengHei" panose="020B0604030504040204" charset="-120"/>
              <a:ea typeface="Microsoft JhengHei" panose="020B0604030504040204" charset="-120"/>
              <a:cs typeface="Microsoft JhengHei" panose="020B0604030504040204" charset="-120"/>
            </a:endParaRPr>
          </a:p>
          <a:p>
            <a:pPr marL="22225" algn="l" rtl="0" eaLnBrk="0">
              <a:lnSpc>
                <a:spcPct val="115000"/>
              </a:lnSpc>
              <a:spcBef>
                <a:spcPct val="0"/>
              </a:spcBef>
              <a:spcAft>
                <a:spcPts val="0"/>
              </a:spcAft>
            </a:pPr>
            <a:r>
              <a:rPr sz="2400" b="1" kern="0" spc="8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7.</a:t>
            </a:r>
            <a:r>
              <a:rPr sz="2400" b="1" kern="0" spc="-35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2400" b="1" kern="0" spc="8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黑质</a:t>
            </a:r>
            <a:endParaRPr sz="2400" dirty="0">
              <a:latin typeface="Microsoft JhengHei" panose="020B0604030504040204" charset="-120"/>
              <a:ea typeface="Microsoft JhengHei" panose="020B0604030504040204" charset="-120"/>
              <a:cs typeface="Microsoft JhengHei" panose="020B0604030504040204" charset="-120"/>
            </a:endParaRPr>
          </a:p>
        </p:txBody>
      </p:sp>
      <p:sp>
        <p:nvSpPr>
          <p:cNvPr id="1070" name="textbox 1070"/>
          <p:cNvSpPr/>
          <p:nvPr/>
        </p:nvSpPr>
        <p:spPr>
          <a:xfrm>
            <a:off x="606138" y="221027"/>
            <a:ext cx="3058795" cy="1082675"/>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90204"/>
              <a:ea typeface="Arial" panose="020B0604020202090204"/>
              <a:cs typeface="Arial" panose="020B0604020202090204"/>
            </a:endParaRPr>
          </a:p>
          <a:p>
            <a:pPr marL="15875" indent="-3810" algn="l" rtl="0" eaLnBrk="0">
              <a:lnSpc>
                <a:spcPct val="89000"/>
              </a:lnSpc>
            </a:pPr>
            <a:r>
              <a:rPr sz="3900"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a:t>
            </a:r>
            <a:r>
              <a:rPr sz="3900"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3900"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基底核</a:t>
            </a:r>
            <a:r>
              <a:rPr lang="zh-CN" sz="3900"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系</a:t>
            </a:r>
            <a:r>
              <a:rPr sz="3900"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统</a:t>
            </a:r>
            <a:r>
              <a:rPr sz="3900" kern="0" spc="70" dirty="0">
                <a:solidFill>
                  <a:srgbClr val="00B050">
                    <a:alpha val="100000"/>
                  </a:srgbClr>
                </a:solidFill>
                <a:latin typeface="Microsoft JhengHei" panose="020B0604030504040204" charset="-120"/>
                <a:ea typeface="Microsoft JhengHei" panose="020B0604030504040204" charset="-120"/>
                <a:cs typeface="Microsoft JhengHei" panose="020B0604030504040204" charset="-120"/>
              </a:rPr>
              <a:t>●</a:t>
            </a:r>
            <a:endParaRPr sz="3900" dirty="0">
              <a:latin typeface="Microsoft JhengHei" panose="020B0604030504040204" charset="-120"/>
              <a:ea typeface="Microsoft JhengHei" panose="020B0604030504040204" charset="-120"/>
              <a:cs typeface="Microsoft JhengHei" panose="020B0604030504040204" charset="-120"/>
            </a:endParaRPr>
          </a:p>
        </p:txBody>
      </p:sp>
      <p:pic>
        <p:nvPicPr>
          <p:cNvPr id="1072" name="picture 1072"/>
          <p:cNvPicPr>
            <a:picLocks noChangeAspect="1"/>
          </p:cNvPicPr>
          <p:nvPr/>
        </p:nvPicPr>
        <p:blipFill>
          <a:blip r:embed="rId2"/>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3"/>
          <a:stretch>
            <a:fillRect/>
          </a:stretch>
        </p:blipFill>
        <p:spPr>
          <a:xfrm>
            <a:off x="9751060" y="0"/>
            <a:ext cx="2440940" cy="1827530"/>
          </a:xfrm>
          <a:prstGeom prst="rect">
            <a:avLst/>
          </a:prstGeom>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4" name="picture 1074"/>
          <p:cNvPicPr>
            <a:picLocks noChangeAspect="1"/>
          </p:cNvPicPr>
          <p:nvPr/>
        </p:nvPicPr>
        <p:blipFill>
          <a:blip r:embed="rId1"/>
          <a:stretch>
            <a:fillRect/>
          </a:stretch>
        </p:blipFill>
        <p:spPr>
          <a:xfrm rot="21600000">
            <a:off x="711200" y="1733880"/>
            <a:ext cx="4795901" cy="4529073"/>
          </a:xfrm>
          <a:prstGeom prst="rect">
            <a:avLst/>
          </a:prstGeom>
        </p:spPr>
      </p:pic>
      <p:sp>
        <p:nvSpPr>
          <p:cNvPr id="1076" name="textbox 1076"/>
          <p:cNvSpPr/>
          <p:nvPr/>
        </p:nvSpPr>
        <p:spPr>
          <a:xfrm>
            <a:off x="5865320" y="1835505"/>
            <a:ext cx="5784215" cy="3220085"/>
          </a:xfrm>
          <a:prstGeom prst="rect">
            <a:avLst/>
          </a:prstGeom>
          <a:noFill/>
          <a:ln w="0" cap="flat">
            <a:noFill/>
            <a:prstDash val="solid"/>
            <a:miter lim="0"/>
          </a:ln>
        </p:spPr>
        <p:txBody>
          <a:bodyPr vert="horz" wrap="square" lIns="0" tIns="0" rIns="0" bIns="0"/>
          <a:lstStyle/>
          <a:p>
            <a:pPr algn="l" rtl="0" eaLnBrk="0">
              <a:lnSpc>
                <a:spcPct val="115000"/>
              </a:lnSpc>
              <a:spcBef>
                <a:spcPct val="0"/>
              </a:spcBef>
              <a:spcAft>
                <a:spcPts val="0"/>
              </a:spcAft>
            </a:pPr>
            <a:endParaRPr sz="100" dirty="0">
              <a:latin typeface="Arial" panose="020B0604020202090204"/>
              <a:ea typeface="Arial" panose="020B0604020202090204"/>
              <a:cs typeface="Arial" panose="020B0604020202090204"/>
            </a:endParaRPr>
          </a:p>
          <a:p>
            <a:pPr marL="30480" algn="l" rtl="0" eaLnBrk="0">
              <a:lnSpc>
                <a:spcPct val="115000"/>
              </a:lnSpc>
              <a:spcBef>
                <a:spcPct val="0"/>
              </a:spcBef>
              <a:spcAft>
                <a:spcPts val="0"/>
              </a:spcAft>
            </a:pPr>
            <a:r>
              <a:rPr sz="1800" b="1"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1.</a:t>
            </a:r>
            <a:r>
              <a:rPr sz="1800" b="1" kern="0" spc="20" dirty="0">
                <a:solidFill>
                  <a:srgbClr val="FF3300">
                    <a:alpha val="100000"/>
                  </a:srgbClr>
                </a:solidFill>
                <a:latin typeface="Microsoft JhengHei" panose="020B0604030504040204" charset="-120"/>
                <a:ea typeface="Microsoft JhengHei" panose="020B0604030504040204" charset="-120"/>
                <a:cs typeface="Microsoft JhengHei" panose="020B0604030504040204" charset="-120"/>
              </a:rPr>
              <a:t>运动协调功能</a:t>
            </a:r>
            <a:endParaRPr sz="1800" dirty="0">
              <a:latin typeface="Microsoft JhengHei" panose="020B0604030504040204" charset="-120"/>
              <a:ea typeface="Microsoft JhengHei" panose="020B0604030504040204" charset="-120"/>
              <a:cs typeface="Microsoft JhengHei" panose="020B0604030504040204" charset="-120"/>
            </a:endParaRPr>
          </a:p>
          <a:p>
            <a:pPr marL="15875" algn="l" rtl="0" eaLnBrk="0">
              <a:lnSpc>
                <a:spcPct val="115000"/>
              </a:lnSpc>
              <a:spcBef>
                <a:spcPct val="0"/>
              </a:spcBef>
              <a:spcAft>
                <a:spcPts val="0"/>
              </a:spcAft>
            </a:pPr>
            <a:r>
              <a:rPr sz="1800" b="1"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基底核是锥体外系的</a:t>
            </a:r>
            <a:r>
              <a:rPr sz="1800" b="1" kern="0" spc="-5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主要中继站。</a:t>
            </a:r>
            <a:endParaRPr sz="1800" dirty="0">
              <a:latin typeface="Microsoft JhengHei" panose="020B0604030504040204" charset="-120"/>
              <a:ea typeface="Microsoft JhengHei" panose="020B0604030504040204" charset="-120"/>
              <a:cs typeface="Microsoft JhengHei" panose="020B0604030504040204" charset="-120"/>
            </a:endParaRPr>
          </a:p>
          <a:p>
            <a:pPr marL="27305" indent="-11430" algn="l" rtl="0" eaLnBrk="0">
              <a:lnSpc>
                <a:spcPct val="115000"/>
              </a:lnSpc>
              <a:spcBef>
                <a:spcPct val="0"/>
              </a:spcBef>
              <a:spcAft>
                <a:spcPts val="0"/>
              </a:spcAft>
            </a:pPr>
            <a:r>
              <a:rPr sz="18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基底核与大脑皮质及小脑协同调节随意运动、肌张力和</a:t>
            </a:r>
            <a:r>
              <a:rPr sz="18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姿 </a:t>
            </a:r>
            <a:r>
              <a:rPr sz="1800" b="1" kern="0" spc="-5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势反射，</a:t>
            </a:r>
            <a:r>
              <a:rPr sz="1800" b="1" kern="0" spc="1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1800" b="1" kern="0" spc="-5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也参与复杂行为的</a:t>
            </a:r>
            <a:r>
              <a:rPr sz="1800" b="1" kern="0" spc="-6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调节。</a:t>
            </a:r>
            <a:endParaRPr sz="1800" dirty="0">
              <a:latin typeface="Microsoft JhengHei" panose="020B0604030504040204" charset="-120"/>
              <a:ea typeface="Microsoft JhengHei" panose="020B0604030504040204" charset="-120"/>
              <a:cs typeface="Microsoft JhengHei" panose="020B0604030504040204" charset="-120"/>
            </a:endParaRPr>
          </a:p>
          <a:p>
            <a:pPr marL="16510" algn="l" rtl="0" eaLnBrk="0">
              <a:lnSpc>
                <a:spcPct val="115000"/>
              </a:lnSpc>
              <a:spcBef>
                <a:spcPct val="0"/>
              </a:spcBef>
              <a:spcAft>
                <a:spcPts val="0"/>
              </a:spcAft>
            </a:pPr>
            <a:r>
              <a:rPr sz="1800" b="1"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2.</a:t>
            </a:r>
            <a:r>
              <a:rPr sz="1800" b="1" kern="0" spc="40" dirty="0">
                <a:solidFill>
                  <a:srgbClr val="FF3300">
                    <a:alpha val="100000"/>
                  </a:srgbClr>
                </a:solidFill>
                <a:latin typeface="Microsoft JhengHei" panose="020B0604030504040204" charset="-120"/>
                <a:ea typeface="Microsoft JhengHei" panose="020B0604030504040204" charset="-120"/>
                <a:cs typeface="Microsoft JhengHei" panose="020B0604030504040204" charset="-120"/>
              </a:rPr>
              <a:t>语言功能</a:t>
            </a:r>
            <a:endParaRPr sz="1800" dirty="0">
              <a:latin typeface="Microsoft JhengHei" panose="020B0604030504040204" charset="-120"/>
              <a:ea typeface="Microsoft JhengHei" panose="020B0604030504040204" charset="-120"/>
              <a:cs typeface="Microsoft JhengHei" panose="020B0604030504040204" charset="-120"/>
            </a:endParaRPr>
          </a:p>
          <a:p>
            <a:pPr marL="12700" indent="1270" algn="l" rtl="0" eaLnBrk="0">
              <a:lnSpc>
                <a:spcPct val="115000"/>
              </a:lnSpc>
              <a:spcBef>
                <a:spcPct val="0"/>
              </a:spcBef>
              <a:spcAft>
                <a:spcPts val="0"/>
              </a:spcAft>
            </a:pPr>
            <a:r>
              <a:rPr sz="1800" b="1" kern="0" spc="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在皮质-纹状体-苍白球-背侧丘脑-皮质的环路</a:t>
            </a:r>
            <a:r>
              <a:rPr sz="1800" b="1"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中基底节与</a:t>
            </a:r>
            <a:r>
              <a:rPr sz="18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额叶保持着密切的联系</a:t>
            </a:r>
            <a:r>
              <a:rPr lang="en-US" altLang="zh-CN" sz="1800" b="1" kern="0" spc="0" dirty="0">
                <a:solidFill>
                  <a:srgbClr val="000000">
                    <a:alpha val="100000"/>
                  </a:srgbClr>
                </a:solidFill>
                <a:latin typeface="Microsoft JhengHei" panose="020B0604030504040204" charset="-120"/>
                <a:ea typeface="宋体" pitchFamily="2" charset="-122"/>
                <a:cs typeface="Microsoft JhengHei" panose="020B0604030504040204" charset="-120"/>
              </a:rPr>
              <a:t>(</a:t>
            </a:r>
            <a:r>
              <a:rPr lang="zh-CN" altLang="en-US" sz="18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柳金英</a:t>
            </a:r>
            <a:r>
              <a:rPr lang="en-US" altLang="zh-CN" sz="18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&amp;</a:t>
            </a:r>
            <a:r>
              <a:rPr lang="zh-CN" altLang="en-US" sz="18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常静玲</a:t>
            </a:r>
            <a:r>
              <a:rPr lang="en-US" altLang="zh-CN" sz="18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,2014)</a:t>
            </a:r>
            <a:r>
              <a:rPr sz="18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a:t>
            </a:r>
            <a:endParaRPr sz="1800" dirty="0">
              <a:latin typeface="Microsoft JhengHei" panose="020B0604030504040204" charset="-120"/>
              <a:ea typeface="Microsoft JhengHei" panose="020B0604030504040204" charset="-120"/>
              <a:cs typeface="Microsoft JhengHei" panose="020B0604030504040204" charset="-120"/>
            </a:endParaRPr>
          </a:p>
          <a:p>
            <a:pPr marL="19685" algn="l" rtl="0" eaLnBrk="0">
              <a:lnSpc>
                <a:spcPct val="115000"/>
              </a:lnSpc>
              <a:spcBef>
                <a:spcPct val="0"/>
              </a:spcBef>
              <a:spcAft>
                <a:spcPts val="0"/>
              </a:spcAft>
            </a:pPr>
            <a:r>
              <a:rPr sz="1800" b="1"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环路中任何环节损害都将造成语言功</a:t>
            </a:r>
            <a:r>
              <a:rPr sz="1800" b="1" kern="0" spc="-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能障碍。</a:t>
            </a:r>
            <a:endParaRPr sz="1800" dirty="0">
              <a:latin typeface="Microsoft JhengHei" panose="020B0604030504040204" charset="-120"/>
              <a:ea typeface="Microsoft JhengHei" panose="020B0604030504040204" charset="-120"/>
              <a:cs typeface="Microsoft JhengHei" panose="020B0604030504040204" charset="-120"/>
            </a:endParaRPr>
          </a:p>
          <a:p>
            <a:pPr marL="18415" algn="l" rtl="0" eaLnBrk="0">
              <a:lnSpc>
                <a:spcPct val="115000"/>
              </a:lnSpc>
              <a:spcBef>
                <a:spcPct val="0"/>
              </a:spcBef>
              <a:spcAft>
                <a:spcPts val="0"/>
              </a:spcAft>
            </a:pPr>
            <a:r>
              <a:rPr sz="1800" b="1"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3.</a:t>
            </a:r>
            <a:r>
              <a:rPr sz="1800" b="1" kern="0" spc="40" dirty="0">
                <a:solidFill>
                  <a:srgbClr val="FF3300">
                    <a:alpha val="100000"/>
                  </a:srgbClr>
                </a:solidFill>
                <a:latin typeface="Microsoft JhengHei" panose="020B0604030504040204" charset="-120"/>
                <a:ea typeface="Microsoft JhengHei" panose="020B0604030504040204" charset="-120"/>
                <a:cs typeface="Microsoft JhengHei" panose="020B0604030504040204" charset="-120"/>
              </a:rPr>
              <a:t>情绪功能</a:t>
            </a:r>
            <a:endParaRPr sz="1800" dirty="0">
              <a:latin typeface="Microsoft JhengHei" panose="020B0604030504040204" charset="-120"/>
              <a:ea typeface="Microsoft JhengHei" panose="020B0604030504040204" charset="-120"/>
              <a:cs typeface="Microsoft JhengHei" panose="020B0604030504040204" charset="-120"/>
            </a:endParaRPr>
          </a:p>
          <a:p>
            <a:pPr marL="21590" algn="l" rtl="0" eaLnBrk="0">
              <a:lnSpc>
                <a:spcPct val="115000"/>
              </a:lnSpc>
              <a:spcBef>
                <a:spcPct val="0"/>
              </a:spcBef>
              <a:spcAft>
                <a:spcPts val="0"/>
              </a:spcAft>
            </a:pPr>
            <a:r>
              <a:rPr sz="1800" b="1" kern="0" spc="-6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Papez环路和边缘系</a:t>
            </a:r>
            <a:r>
              <a:rPr sz="1800" b="1"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统是情绪加工的中枢。</a:t>
            </a:r>
            <a:endParaRPr sz="1800" dirty="0">
              <a:latin typeface="Microsoft JhengHei" panose="020B0604030504040204" charset="-120"/>
              <a:ea typeface="Microsoft JhengHei" panose="020B0604030504040204" charset="-120"/>
              <a:cs typeface="Microsoft JhengHei" panose="020B0604030504040204" charset="-120"/>
            </a:endParaRPr>
          </a:p>
          <a:p>
            <a:pPr marL="12700" algn="l" rtl="0" eaLnBrk="0">
              <a:lnSpc>
                <a:spcPct val="115000"/>
              </a:lnSpc>
              <a:spcBef>
                <a:spcPct val="0"/>
              </a:spcBef>
              <a:spcAft>
                <a:spcPts val="0"/>
              </a:spcAft>
            </a:pPr>
            <a:r>
              <a:rPr sz="1800" b="1"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额叶纹状体皮质环路是情绪加工的重要结构。</a:t>
            </a:r>
            <a:endParaRPr sz="1800" dirty="0">
              <a:latin typeface="Microsoft JhengHei" panose="020B0604030504040204" charset="-120"/>
              <a:ea typeface="Microsoft JhengHei" panose="020B0604030504040204" charset="-120"/>
              <a:cs typeface="Microsoft JhengHei" panose="020B0604030504040204" charset="-120"/>
            </a:endParaRPr>
          </a:p>
          <a:p>
            <a:pPr marL="19050" indent="-3175" algn="l" rtl="0" eaLnBrk="0">
              <a:lnSpc>
                <a:spcPct val="115000"/>
              </a:lnSpc>
              <a:spcBef>
                <a:spcPct val="0"/>
              </a:spcBef>
              <a:spcAft>
                <a:spcPts val="0"/>
              </a:spcAft>
            </a:pPr>
            <a:r>
              <a:rPr sz="18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基底节不仅和运动皮质有纤维联系，和额叶及边缘系统</a:t>
            </a:r>
            <a:r>
              <a:rPr sz="18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皮 </a:t>
            </a:r>
            <a:r>
              <a:rPr sz="1800" b="1"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质也有广泛的联系</a:t>
            </a:r>
            <a:r>
              <a:rPr lang="zh-CN" sz="1800" b="1" kern="0" spc="-20" dirty="0">
                <a:solidFill>
                  <a:srgbClr val="000000">
                    <a:alpha val="100000"/>
                  </a:srgbClr>
                </a:solidFill>
                <a:latin typeface="Microsoft JhengHei" panose="020B0604030504040204" charset="-120"/>
                <a:ea typeface="宋体" pitchFamily="2" charset="-122"/>
                <a:cs typeface="Microsoft JhengHei" panose="020B0604030504040204" charset="-120"/>
              </a:rPr>
              <a:t>。</a:t>
            </a:r>
            <a:endParaRPr lang="zh-CN" sz="1800" b="1" kern="0" spc="-20" dirty="0">
              <a:solidFill>
                <a:srgbClr val="000000">
                  <a:alpha val="100000"/>
                </a:srgbClr>
              </a:solidFill>
              <a:latin typeface="Microsoft JhengHei" panose="020B0604030504040204" charset="-120"/>
              <a:ea typeface="宋体" pitchFamily="2" charset="-122"/>
              <a:cs typeface="Microsoft JhengHei" panose="020B0604030504040204" charset="-120"/>
            </a:endParaRPr>
          </a:p>
        </p:txBody>
      </p:sp>
      <p:sp>
        <p:nvSpPr>
          <p:cNvPr id="1078" name="textbox 1078"/>
          <p:cNvSpPr/>
          <p:nvPr/>
        </p:nvSpPr>
        <p:spPr>
          <a:xfrm>
            <a:off x="606138" y="221027"/>
            <a:ext cx="3058795" cy="1082675"/>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90204"/>
              <a:ea typeface="Arial" panose="020B0604020202090204"/>
              <a:cs typeface="Arial" panose="020B0604020202090204"/>
            </a:endParaRPr>
          </a:p>
          <a:p>
            <a:pPr marL="15875" indent="-3810" algn="l" rtl="0" eaLnBrk="0">
              <a:lnSpc>
                <a:spcPct val="89000"/>
              </a:lnSpc>
            </a:pPr>
            <a:r>
              <a:rPr sz="3900"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a:t>
            </a:r>
            <a:r>
              <a:rPr sz="3900"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3900"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基底核系统</a:t>
            </a:r>
            <a:r>
              <a:rPr sz="3900" kern="0" spc="70" dirty="0">
                <a:solidFill>
                  <a:srgbClr val="00B050">
                    <a:alpha val="100000"/>
                  </a:srgbClr>
                </a:solidFill>
                <a:latin typeface="Microsoft JhengHei" panose="020B0604030504040204" charset="-120"/>
                <a:ea typeface="Microsoft JhengHei" panose="020B0604030504040204" charset="-120"/>
                <a:cs typeface="Microsoft JhengHei" panose="020B0604030504040204" charset="-120"/>
              </a:rPr>
              <a:t>●</a:t>
            </a:r>
            <a:endParaRPr sz="3900" dirty="0">
              <a:latin typeface="Microsoft JhengHei" panose="020B0604030504040204" charset="-120"/>
              <a:ea typeface="Microsoft JhengHei" panose="020B0604030504040204" charset="-120"/>
              <a:cs typeface="Microsoft JhengHei" panose="020B0604030504040204" charset="-120"/>
            </a:endParaRPr>
          </a:p>
        </p:txBody>
      </p:sp>
      <p:pic>
        <p:nvPicPr>
          <p:cNvPr id="1080" name="picture 1080"/>
          <p:cNvPicPr>
            <a:picLocks noChangeAspect="1"/>
          </p:cNvPicPr>
          <p:nvPr/>
        </p:nvPicPr>
        <p:blipFill>
          <a:blip r:embed="rId2"/>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3"/>
          <a:stretch>
            <a:fillRect/>
          </a:stretch>
        </p:blipFill>
        <p:spPr>
          <a:xfrm>
            <a:off x="9751060" y="0"/>
            <a:ext cx="2440940" cy="1827530"/>
          </a:xfrm>
          <a:prstGeom prst="rect">
            <a:avLst/>
          </a:prstGeom>
        </p:spPr>
      </p:pic>
      <p:sp>
        <p:nvSpPr>
          <p:cNvPr id="2" name="文本框 1"/>
          <p:cNvSpPr txBox="1"/>
          <p:nvPr/>
        </p:nvSpPr>
        <p:spPr>
          <a:xfrm>
            <a:off x="4318000" y="652780"/>
            <a:ext cx="6096000" cy="521970"/>
          </a:xfrm>
          <a:prstGeom prst="rect">
            <a:avLst/>
          </a:prstGeom>
          <a:noFill/>
        </p:spPr>
        <p:txBody>
          <a:bodyPr wrap="square" rtlCol="0" anchor="t">
            <a:spAutoFit/>
          </a:bodyPr>
          <a:p>
            <a:r>
              <a:rPr lang="zh-CN" altLang="en-US" sz="2800" b="1">
                <a:sym typeface="+mn-ea"/>
              </a:rPr>
              <a:t>（柳金英</a:t>
            </a:r>
            <a:r>
              <a:rPr lang="en-US" altLang="zh-CN" sz="2800" b="1">
                <a:sym typeface="+mn-ea"/>
              </a:rPr>
              <a:t> &amp; </a:t>
            </a:r>
            <a:r>
              <a:rPr lang="zh-CN" altLang="en-US" sz="2800" b="1">
                <a:sym typeface="+mn-ea"/>
              </a:rPr>
              <a:t>常静玲</a:t>
            </a:r>
            <a:r>
              <a:rPr lang="zh-CN" altLang="en-US" sz="2800" b="1">
                <a:ea typeface="宋体" pitchFamily="2" charset="-122"/>
                <a:sym typeface="+mn-ea"/>
              </a:rPr>
              <a:t>，</a:t>
            </a:r>
            <a:r>
              <a:rPr lang="en-US" altLang="zh-CN" sz="2800" b="1">
                <a:sym typeface="+mn-ea"/>
              </a:rPr>
              <a:t>2014</a:t>
            </a:r>
            <a:r>
              <a:rPr lang="zh-CN" altLang="en-US" sz="2800" b="1">
                <a:ea typeface="宋体" pitchFamily="2" charset="-122"/>
                <a:sym typeface="+mn-ea"/>
              </a:rPr>
              <a:t>）</a:t>
            </a:r>
            <a:endParaRPr lang="zh-CN" altLang="en-US" sz="2800" b="1">
              <a:ea typeface="宋体" pitchFamily="2" charset="-122"/>
              <a:sym typeface="+mn-ea"/>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2" name="picture 1082"/>
          <p:cNvPicPr>
            <a:picLocks noChangeAspect="1"/>
          </p:cNvPicPr>
          <p:nvPr/>
        </p:nvPicPr>
        <p:blipFill>
          <a:blip r:embed="rId1"/>
          <a:stretch>
            <a:fillRect/>
          </a:stretch>
        </p:blipFill>
        <p:spPr>
          <a:xfrm rot="21600000">
            <a:off x="790854" y="1395476"/>
            <a:ext cx="5699252" cy="3795648"/>
          </a:xfrm>
          <a:prstGeom prst="rect">
            <a:avLst/>
          </a:prstGeom>
        </p:spPr>
      </p:pic>
      <p:sp>
        <p:nvSpPr>
          <p:cNvPr id="1084" name="textbox 1084"/>
          <p:cNvSpPr/>
          <p:nvPr/>
        </p:nvSpPr>
        <p:spPr>
          <a:xfrm>
            <a:off x="7046595" y="1509395"/>
            <a:ext cx="4896485" cy="1918970"/>
          </a:xfrm>
          <a:prstGeom prst="rect">
            <a:avLst/>
          </a:prstGeom>
          <a:noFill/>
          <a:ln w="0" cap="flat">
            <a:noFill/>
            <a:prstDash val="solid"/>
            <a:miter lim="0"/>
          </a:ln>
        </p:spPr>
        <p:txBody>
          <a:bodyPr vert="horz" wrap="square" lIns="0" tIns="0" rIns="0" bIns="0"/>
          <a:lstStyle/>
          <a:p>
            <a:pPr algn="l" rtl="0" eaLnBrk="0">
              <a:lnSpc>
                <a:spcPct val="69000"/>
              </a:lnSpc>
            </a:pPr>
            <a:endParaRPr sz="100" dirty="0">
              <a:latin typeface="Arial" panose="020B0604020202090204"/>
              <a:ea typeface="Arial" panose="020B0604020202090204"/>
              <a:cs typeface="Arial" panose="020B0604020202090204"/>
            </a:endParaRPr>
          </a:p>
          <a:p>
            <a:pPr marL="12700" algn="l" rtl="0" eaLnBrk="0">
              <a:lnSpc>
                <a:spcPct val="87000"/>
              </a:lnSpc>
            </a:pPr>
            <a:r>
              <a:rPr sz="2800" kern="0" spc="-1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基底核为主因的</a:t>
            </a:r>
            <a:r>
              <a:rPr sz="2800" kern="0" spc="-10" dirty="0">
                <a:solidFill>
                  <a:srgbClr val="000000">
                    <a:alpha val="100000"/>
                  </a:srgbClr>
                </a:solidFill>
                <a:latin typeface="Microsoft Sans Serif" panose="020B0604020202020204" charset="0"/>
                <a:ea typeface="Calibri" panose="020F0502020204030204"/>
                <a:cs typeface="Microsoft Sans Serif" panose="020B0604020202020204" charset="0"/>
              </a:rPr>
              <a:t>Stroke</a:t>
            </a:r>
            <a:endParaRPr sz="2800" dirty="0">
              <a:latin typeface="Microsoft Sans Serif" panose="020B0604020202020204" charset="0"/>
              <a:ea typeface="Arial" panose="020B0604020202090204"/>
              <a:cs typeface="Microsoft Sans Serif" panose="020B0604020202020204" charset="0"/>
            </a:endParaRPr>
          </a:p>
          <a:p>
            <a:pPr algn="l" rtl="0" eaLnBrk="0">
              <a:lnSpc>
                <a:spcPct val="104000"/>
              </a:lnSpc>
            </a:pPr>
            <a:endParaRPr sz="2800" dirty="0">
              <a:latin typeface="Microsoft Sans Serif" panose="020B0604020202020204" charset="0"/>
              <a:ea typeface="Arial" panose="020B0604020202090204"/>
              <a:cs typeface="Microsoft Sans Serif" panose="020B0604020202020204" charset="0"/>
            </a:endParaRPr>
          </a:p>
          <a:p>
            <a:pPr marL="18415" indent="-1270" algn="l" rtl="0" eaLnBrk="0">
              <a:lnSpc>
                <a:spcPct val="89000"/>
              </a:lnSpc>
              <a:spcBef>
                <a:spcPts val="965"/>
              </a:spcBef>
            </a:pPr>
            <a:r>
              <a:rPr sz="2800" kern="0" spc="-1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为什么国人很多上肢，尤其</a:t>
            </a:r>
            <a:r>
              <a:rPr sz="2800" kern="0" spc="1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 </a:t>
            </a:r>
            <a:r>
              <a:rPr sz="2800" kern="0" spc="-15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是手就偏瘫了呢</a:t>
            </a:r>
            <a:r>
              <a:rPr sz="2800" kern="0" spc="-120" dirty="0">
                <a:solidFill>
                  <a:srgbClr val="000000">
                    <a:alpha val="100000"/>
                  </a:srgbClr>
                </a:solidFill>
                <a:latin typeface="Microsoft Sans Serif" panose="020B0604020202020204" charset="0"/>
                <a:ea typeface="Microsoft JhengHei" panose="020B0604030504040204" charset="-120"/>
                <a:cs typeface="Microsoft Sans Serif" panose="020B0604020202020204" charset="0"/>
              </a:rPr>
              <a:t>？？？？？</a:t>
            </a:r>
            <a:endParaRPr sz="1800" dirty="0">
              <a:latin typeface="方正兰亭黑简体" charset="0"/>
              <a:ea typeface="方正兰亭黑简体" charset="0"/>
              <a:cs typeface="方正兰亭黑简体" charset="0"/>
              <a:sym typeface="方正兰亭黑简体" charset="0"/>
            </a:endParaRPr>
          </a:p>
        </p:txBody>
      </p:sp>
      <p:sp>
        <p:nvSpPr>
          <p:cNvPr id="1086" name="textbox 1086"/>
          <p:cNvSpPr/>
          <p:nvPr/>
        </p:nvSpPr>
        <p:spPr>
          <a:xfrm>
            <a:off x="790575" y="5406390"/>
            <a:ext cx="6760210" cy="968375"/>
          </a:xfrm>
          <a:prstGeom prst="rect">
            <a:avLst/>
          </a:prstGeom>
          <a:noFill/>
          <a:ln w="0" cap="flat">
            <a:noFill/>
            <a:prstDash val="solid"/>
            <a:miter lim="0"/>
          </a:ln>
        </p:spPr>
        <p:txBody>
          <a:bodyPr vert="horz" wrap="square" lIns="0" tIns="0" rIns="0" bIns="0"/>
          <a:lstStyle/>
          <a:p>
            <a:pPr algn="l" rtl="0" eaLnBrk="0">
              <a:lnSpc>
                <a:spcPct val="150000"/>
              </a:lnSpc>
            </a:pPr>
            <a:endParaRPr sz="100" dirty="0">
              <a:latin typeface="Arial" panose="020B0604020202090204"/>
              <a:ea typeface="Arial" panose="020B0604020202090204"/>
              <a:cs typeface="Arial" panose="020B0604020202090204"/>
            </a:endParaRPr>
          </a:p>
          <a:p>
            <a:pPr marL="23495" indent="-11430" algn="l" rtl="0" eaLnBrk="0">
              <a:lnSpc>
                <a:spcPct val="150000"/>
              </a:lnSpc>
            </a:pPr>
            <a:endParaRPr sz="2400" b="1" kern="0" spc="-6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endParaRPr>
          </a:p>
        </p:txBody>
      </p:sp>
      <p:sp>
        <p:nvSpPr>
          <p:cNvPr id="1088" name="textbox 1088"/>
          <p:cNvSpPr/>
          <p:nvPr/>
        </p:nvSpPr>
        <p:spPr>
          <a:xfrm>
            <a:off x="606138" y="221027"/>
            <a:ext cx="3058795" cy="546100"/>
          </a:xfrm>
          <a:prstGeom prst="rect">
            <a:avLst/>
          </a:prstGeom>
          <a:noFill/>
          <a:ln w="0" cap="flat">
            <a:noFill/>
            <a:prstDash val="solid"/>
            <a:miter lim="0"/>
          </a:ln>
        </p:spPr>
        <p:txBody>
          <a:bodyPr vert="horz" wrap="square" lIns="0" tIns="0" rIns="0" bIns="0"/>
          <a:lstStyle/>
          <a:p>
            <a:pPr algn="l" rtl="0" eaLnBrk="0">
              <a:lnSpc>
                <a:spcPct val="67000"/>
              </a:lnSpc>
            </a:pPr>
            <a:endParaRPr sz="100" dirty="0">
              <a:latin typeface="Arial" panose="020B0604020202090204"/>
              <a:ea typeface="Arial" panose="020B0604020202090204"/>
              <a:cs typeface="Arial" panose="020B0604020202090204"/>
            </a:endParaRPr>
          </a:p>
          <a:p>
            <a:pPr marL="12700" algn="l" rtl="0" eaLnBrk="0">
              <a:lnSpc>
                <a:spcPct val="88000"/>
              </a:lnSpc>
            </a:pPr>
            <a:r>
              <a:rPr sz="3900" kern="0" spc="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a:t>
            </a:r>
            <a:endParaRPr sz="3900" dirty="0">
              <a:latin typeface="Microsoft JhengHei" panose="020B0604030504040204" charset="-120"/>
              <a:ea typeface="Microsoft JhengHei" panose="020B0604030504040204" charset="-120"/>
              <a:cs typeface="Microsoft JhengHei" panose="020B0604030504040204" charset="-120"/>
            </a:endParaRPr>
          </a:p>
        </p:txBody>
      </p:sp>
      <p:pic>
        <p:nvPicPr>
          <p:cNvPr id="1090" name="picture 1090"/>
          <p:cNvPicPr>
            <a:picLocks noChangeAspect="1"/>
          </p:cNvPicPr>
          <p:nvPr/>
        </p:nvPicPr>
        <p:blipFill>
          <a:blip r:embed="rId2"/>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3"/>
          <a:stretch>
            <a:fillRect/>
          </a:stretch>
        </p:blipFill>
        <p:spPr>
          <a:xfrm>
            <a:off x="9751060" y="0"/>
            <a:ext cx="2440940" cy="1827530"/>
          </a:xfrm>
          <a:prstGeom prst="rect">
            <a:avLst/>
          </a:prstGeom>
        </p:spPr>
      </p:pic>
      <p:sp>
        <p:nvSpPr>
          <p:cNvPr id="2" name="文本框 1"/>
          <p:cNvSpPr txBox="1"/>
          <p:nvPr/>
        </p:nvSpPr>
        <p:spPr>
          <a:xfrm>
            <a:off x="655320" y="5551170"/>
            <a:ext cx="6760210" cy="829945"/>
          </a:xfrm>
          <a:prstGeom prst="rect">
            <a:avLst/>
          </a:prstGeom>
        </p:spPr>
        <p:txBody>
          <a:bodyPr wrap="square">
            <a:spAutoFit/>
          </a:bodyPr>
          <a:p>
            <a:pPr marL="0" indent="0"/>
            <a:r>
              <a:rPr lang="zh-CN" altLang="en-US" sz="2400" b="1" i="0">
                <a:solidFill>
                  <a:srgbClr val="404040"/>
                </a:solidFill>
                <a:latin typeface="Microsoft Sans Serif" panose="020B0604020202020204" charset="0"/>
                <a:ea typeface="quote-cjk-patch"/>
                <a:cs typeface="Microsoft Sans Serif" panose="020B0604020202020204" charset="0"/>
              </a:rPr>
              <a:t>想运动（皮质）</a:t>
            </a:r>
            <a:r>
              <a:rPr lang="en-US" altLang="zh-CN" sz="2400" b="1" i="0">
                <a:solidFill>
                  <a:srgbClr val="404040"/>
                </a:solidFill>
                <a:latin typeface="Microsoft Sans Serif" panose="020B0604020202020204" charset="0"/>
                <a:ea typeface="quote-cjk-patch"/>
                <a:cs typeface="Microsoft Sans Serif" panose="020B0604020202020204" charset="0"/>
              </a:rPr>
              <a:t>→ </a:t>
            </a:r>
            <a:r>
              <a:rPr lang="zh-CN" altLang="en-US" sz="2400" b="1" i="0">
                <a:solidFill>
                  <a:srgbClr val="404040"/>
                </a:solidFill>
                <a:latin typeface="Microsoft Sans Serif" panose="020B0604020202020204" charset="0"/>
                <a:ea typeface="quote-cjk-patch"/>
                <a:cs typeface="Microsoft Sans Serif" panose="020B0604020202020204" charset="0"/>
              </a:rPr>
              <a:t>能不能动</a:t>
            </a:r>
            <a:r>
              <a:rPr lang="en-US" altLang="zh-CN" sz="2400" b="1" i="0">
                <a:solidFill>
                  <a:srgbClr val="404040"/>
                </a:solidFill>
                <a:latin typeface="Microsoft Sans Serif" panose="020B0604020202020204" charset="0"/>
                <a:ea typeface="quote-cjk-patch"/>
                <a:cs typeface="Microsoft Sans Serif" panose="020B0604020202020204" charset="0"/>
              </a:rPr>
              <a:t>/</a:t>
            </a:r>
            <a:r>
              <a:rPr lang="zh-CN" altLang="en-US" sz="2400" b="1" i="0">
                <a:solidFill>
                  <a:srgbClr val="404040"/>
                </a:solidFill>
                <a:latin typeface="Microsoft Sans Serif" panose="020B0604020202020204" charset="0"/>
                <a:ea typeface="quote-cjk-patch"/>
                <a:cs typeface="Microsoft Sans Serif" panose="020B0604020202020204" charset="0"/>
              </a:rPr>
              <a:t>用多大力（基底核审核）</a:t>
            </a:r>
            <a:r>
              <a:rPr lang="en-US" altLang="zh-CN" sz="2400" b="1" i="0">
                <a:solidFill>
                  <a:srgbClr val="404040"/>
                </a:solidFill>
                <a:latin typeface="Microsoft Sans Serif" panose="020B0604020202020204" charset="0"/>
                <a:ea typeface="quote-cjk-patch"/>
                <a:cs typeface="Microsoft Sans Serif" panose="020B0604020202020204" charset="0"/>
              </a:rPr>
              <a:t> → </a:t>
            </a:r>
            <a:r>
              <a:rPr lang="zh-CN" altLang="en-US" sz="2400" b="1" i="0">
                <a:solidFill>
                  <a:srgbClr val="404040"/>
                </a:solidFill>
                <a:latin typeface="Microsoft Sans Serif" panose="020B0604020202020204" charset="0"/>
                <a:ea typeface="quote-cjk-patch"/>
                <a:cs typeface="Microsoft Sans Serif" panose="020B0604020202020204" charset="0"/>
              </a:rPr>
              <a:t>怎么动得稳准顺（小脑微调）</a:t>
            </a:r>
            <a:r>
              <a:rPr lang="en-US" altLang="zh-CN" sz="2400" b="1" i="0">
                <a:solidFill>
                  <a:srgbClr val="404040"/>
                </a:solidFill>
                <a:latin typeface="Microsoft Sans Serif" panose="020B0604020202020204" charset="0"/>
                <a:ea typeface="quote-cjk-patch"/>
                <a:cs typeface="Microsoft Sans Serif" panose="020B0604020202020204" charset="0"/>
              </a:rPr>
              <a:t> → </a:t>
            </a:r>
            <a:r>
              <a:rPr lang="zh-CN" altLang="en-US" sz="2400" b="1" i="0">
                <a:solidFill>
                  <a:srgbClr val="404040"/>
                </a:solidFill>
                <a:latin typeface="Microsoft Sans Serif" panose="020B0604020202020204" charset="0"/>
                <a:ea typeface="quote-cjk-patch"/>
                <a:cs typeface="Microsoft Sans Serif" panose="020B0604020202020204" charset="0"/>
              </a:rPr>
              <a:t>完成</a:t>
            </a:r>
            <a:r>
              <a:rPr lang="zh-CN" altLang="en-US" sz="2400" b="1" i="0">
                <a:solidFill>
                  <a:srgbClr val="404040"/>
                </a:solidFill>
                <a:latin typeface="quote-cjk-patch"/>
                <a:ea typeface="quote-cjk-patch"/>
              </a:rPr>
              <a:t>！</a:t>
            </a:r>
            <a:endParaRPr lang="zh-CN" altLang="en-US" sz="2400" b="1" i="0">
              <a:solidFill>
                <a:srgbClr val="404040"/>
              </a:solidFill>
              <a:latin typeface="quote-cjk-patch"/>
              <a:ea typeface="quote-cjk-patch"/>
            </a:endParaRPr>
          </a:p>
        </p:txBody>
      </p:sp>
      <p:sp>
        <p:nvSpPr>
          <p:cNvPr id="3" name="文本框 2"/>
          <p:cNvSpPr txBox="1"/>
          <p:nvPr/>
        </p:nvSpPr>
        <p:spPr>
          <a:xfrm>
            <a:off x="7046595" y="3653155"/>
            <a:ext cx="4674870" cy="1753235"/>
          </a:xfrm>
          <a:prstGeom prst="rect">
            <a:avLst/>
          </a:prstGeom>
          <a:noFill/>
        </p:spPr>
        <p:txBody>
          <a:bodyPr wrap="square" rtlCol="0" anchor="t">
            <a:spAutoFit/>
          </a:bodyPr>
          <a:p>
            <a:pPr marL="23495" indent="-11430" algn="l" rtl="0" eaLnBrk="0">
              <a:lnSpc>
                <a:spcPct val="150000"/>
              </a:lnSpc>
            </a:pPr>
            <a:r>
              <a:rPr sz="24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sym typeface="+mn-ea"/>
              </a:rPr>
              <a:t>基底核与大脑皮质及小脑协同调节随意运动、肌张力和姿</a:t>
            </a:r>
            <a:r>
              <a:rPr sz="2400" b="1" kern="0" spc="-5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sym typeface="+mn-ea"/>
              </a:rPr>
              <a:t>势反射，</a:t>
            </a:r>
            <a:r>
              <a:rPr sz="2400" b="1" kern="0" spc="17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sym typeface="+mn-ea"/>
              </a:rPr>
              <a:t> </a:t>
            </a:r>
            <a:r>
              <a:rPr sz="2400" b="1" kern="0" spc="-5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sym typeface="+mn-ea"/>
              </a:rPr>
              <a:t>也参与复杂行为的</a:t>
            </a:r>
            <a:r>
              <a:rPr sz="2400" b="1" kern="0" spc="-6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sym typeface="+mn-ea"/>
              </a:rPr>
              <a:t>调节。</a:t>
            </a:r>
            <a:endParaRPr lang="zh-CN" altLang="en-US" sz="2400" b="1" kern="0" spc="-6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sym typeface="+mn-ea"/>
            </a:endParaRPr>
          </a:p>
        </p:txBody>
      </p:sp>
      <p:cxnSp>
        <p:nvCxnSpPr>
          <p:cNvPr id="4" name="曲线连接符 3"/>
          <p:cNvCxnSpPr/>
          <p:nvPr/>
        </p:nvCxnSpPr>
        <p:spPr>
          <a:xfrm rot="10800000" flipV="1">
            <a:off x="7488555" y="5420995"/>
            <a:ext cx="1637665" cy="756920"/>
          </a:xfrm>
          <a:prstGeom prst="curvedConnector3">
            <a:avLst>
              <a:gd name="adj1" fmla="val 49981"/>
            </a:avLst>
          </a:prstGeom>
          <a:ln>
            <a:tailEnd type="arrow"/>
          </a:ln>
        </p:spPr>
        <p:style>
          <a:lnRef idx="2">
            <a:schemeClr val="accent1"/>
          </a:lnRef>
          <a:fillRef idx="0">
            <a:srgbClr val="FFFFFF"/>
          </a:fillRef>
          <a:effectRef idx="0">
            <a:srgbClr val="FFFFFF"/>
          </a:effectRef>
          <a:fontRef idx="minor">
            <a:schemeClr val="tx1"/>
          </a:fontRef>
        </p:style>
      </p:cxn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2" name="picture 1092"/>
          <p:cNvPicPr>
            <a:picLocks noChangeAspect="1"/>
          </p:cNvPicPr>
          <p:nvPr/>
        </p:nvPicPr>
        <p:blipFill>
          <a:blip r:embed="rId1"/>
          <a:stretch>
            <a:fillRect/>
          </a:stretch>
        </p:blipFill>
        <p:spPr>
          <a:xfrm rot="21600000">
            <a:off x="5358257" y="2237358"/>
            <a:ext cx="6478524" cy="3222625"/>
          </a:xfrm>
          <a:prstGeom prst="rect">
            <a:avLst/>
          </a:prstGeom>
        </p:spPr>
      </p:pic>
      <p:pic>
        <p:nvPicPr>
          <p:cNvPr id="1094" name="picture 1094"/>
          <p:cNvPicPr>
            <a:picLocks noChangeAspect="1"/>
          </p:cNvPicPr>
          <p:nvPr/>
        </p:nvPicPr>
        <p:blipFill>
          <a:blip r:embed="rId2"/>
          <a:stretch>
            <a:fillRect/>
          </a:stretch>
        </p:blipFill>
        <p:spPr>
          <a:xfrm rot="21600000">
            <a:off x="355117" y="2237359"/>
            <a:ext cx="4482210" cy="3441572"/>
          </a:xfrm>
          <a:prstGeom prst="rect">
            <a:avLst/>
          </a:prstGeom>
        </p:spPr>
      </p:pic>
      <p:sp>
        <p:nvSpPr>
          <p:cNvPr id="1096" name="textbox 1096"/>
          <p:cNvSpPr/>
          <p:nvPr/>
        </p:nvSpPr>
        <p:spPr>
          <a:xfrm>
            <a:off x="607898" y="470434"/>
            <a:ext cx="7548244" cy="598169"/>
          </a:xfrm>
          <a:prstGeom prst="rect">
            <a:avLst/>
          </a:prstGeom>
          <a:noFill/>
          <a:ln w="0" cap="flat">
            <a:noFill/>
            <a:prstDash val="solid"/>
            <a:miter lim="0"/>
          </a:ln>
        </p:spPr>
        <p:txBody>
          <a:bodyPr vert="horz" wrap="square" lIns="0" tIns="0" rIns="0" bIns="0"/>
          <a:lstStyle/>
          <a:p>
            <a:pPr algn="l" rtl="0" eaLnBrk="0">
              <a:lnSpc>
                <a:spcPct val="97000"/>
              </a:lnSpc>
            </a:pPr>
            <a:endParaRPr sz="100" dirty="0">
              <a:latin typeface="Arial" panose="020B0604020202090204"/>
              <a:ea typeface="Arial" panose="020B0604020202090204"/>
              <a:cs typeface="Arial" panose="020B0604020202090204"/>
            </a:endParaRPr>
          </a:p>
          <a:p>
            <a:pPr marL="12700" algn="l" rtl="0" eaLnBrk="0">
              <a:lnSpc>
                <a:spcPct val="87000"/>
              </a:lnSpc>
            </a:pPr>
            <a:r>
              <a:rPr sz="4300" kern="0" spc="10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大脑神经科学-神经康复的模型</a:t>
            </a:r>
            <a:endParaRPr sz="4300" dirty="0">
              <a:latin typeface="Microsoft JhengHei" panose="020B0604030504040204" charset="-120"/>
              <a:ea typeface="Microsoft JhengHei" panose="020B0604030504040204" charset="-120"/>
              <a:cs typeface="Microsoft JhengHei" panose="020B0604030504040204" charset="-120"/>
            </a:endParaRPr>
          </a:p>
        </p:txBody>
      </p:sp>
      <p:pic>
        <p:nvPicPr>
          <p:cNvPr id="1098" name="picture 1098"/>
          <p:cNvPicPr>
            <a:picLocks noChangeAspect="1"/>
          </p:cNvPicPr>
          <p:nvPr/>
        </p:nvPicPr>
        <p:blipFill>
          <a:blip r:embed="rId3"/>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4"/>
          <a:stretch>
            <a:fillRect/>
          </a:stretch>
        </p:blipFill>
        <p:spPr>
          <a:xfrm>
            <a:off x="9751060" y="0"/>
            <a:ext cx="2440940" cy="1827530"/>
          </a:xfrm>
          <a:prstGeom prst="rect">
            <a:avLst/>
          </a:prstGeom>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8" name="textbox 1108"/>
          <p:cNvSpPr/>
          <p:nvPr/>
        </p:nvSpPr>
        <p:spPr>
          <a:xfrm>
            <a:off x="1686730" y="2187950"/>
            <a:ext cx="3230879" cy="3863340"/>
          </a:xfrm>
          <a:prstGeom prst="rect">
            <a:avLst/>
          </a:prstGeom>
          <a:noFill/>
          <a:ln w="0" cap="flat">
            <a:noFill/>
            <a:prstDash val="solid"/>
            <a:miter lim="0"/>
          </a:ln>
        </p:spPr>
        <p:txBody>
          <a:bodyPr vert="horz" wrap="square" lIns="0" tIns="0" rIns="0" bIns="0"/>
          <a:lstStyle/>
          <a:p>
            <a:pPr algn="l" rtl="0" eaLnBrk="0">
              <a:lnSpc>
                <a:spcPct val="86000"/>
              </a:lnSpc>
            </a:pPr>
            <a:endParaRPr sz="100" dirty="0">
              <a:latin typeface="Arial" panose="020B0604020202090204"/>
              <a:ea typeface="Arial" panose="020B0604020202090204"/>
              <a:cs typeface="Arial" panose="020B0604020202090204"/>
            </a:endParaRPr>
          </a:p>
          <a:p>
            <a:pPr marL="12700" algn="l" rtl="0" eaLnBrk="0">
              <a:lnSpc>
                <a:spcPct val="89000"/>
              </a:lnSpc>
            </a:pPr>
            <a:r>
              <a:rPr sz="28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神经可塑的持续时间</a:t>
            </a:r>
            <a:endParaRPr sz="2800" dirty="0">
              <a:latin typeface="Microsoft JhengHei" panose="020B0604030504040204" charset="-120"/>
              <a:ea typeface="Microsoft JhengHei" panose="020B0604030504040204" charset="-120"/>
              <a:cs typeface="Microsoft JhengHei" panose="020B0604030504040204" charset="-120"/>
            </a:endParaRPr>
          </a:p>
          <a:p>
            <a:pPr algn="l" rtl="0" eaLnBrk="0">
              <a:lnSpc>
                <a:spcPct val="137000"/>
              </a:lnSpc>
            </a:pPr>
            <a:endParaRPr sz="1000" dirty="0">
              <a:latin typeface="Arial" panose="020B0604020202090204"/>
              <a:ea typeface="Arial" panose="020B0604020202090204"/>
              <a:cs typeface="Arial" panose="020B0604020202090204"/>
            </a:endParaRPr>
          </a:p>
          <a:p>
            <a:pPr algn="l" rtl="0" eaLnBrk="0">
              <a:lnSpc>
                <a:spcPct val="137000"/>
              </a:lnSpc>
            </a:pPr>
            <a:endParaRPr sz="1000" dirty="0">
              <a:latin typeface="Arial" panose="020B0604020202090204"/>
              <a:ea typeface="Arial" panose="020B0604020202090204"/>
              <a:cs typeface="Arial" panose="020B0604020202090204"/>
            </a:endParaRPr>
          </a:p>
          <a:p>
            <a:pPr marL="1012190" algn="l" rtl="0" eaLnBrk="0">
              <a:lnSpc>
                <a:spcPct val="89000"/>
              </a:lnSpc>
              <a:spcBef>
                <a:spcPts val="840"/>
              </a:spcBef>
            </a:pPr>
            <a:r>
              <a:rPr sz="2800" b="1" kern="0" spc="-30" dirty="0">
                <a:solidFill>
                  <a:srgbClr val="F53B09">
                    <a:alpha val="100000"/>
                  </a:srgbClr>
                </a:solidFill>
                <a:latin typeface="Arial" panose="020B0604020202090204"/>
                <a:ea typeface="Arial" panose="020B0604020202090204"/>
                <a:cs typeface="Arial" panose="020B0604020202090204"/>
              </a:rPr>
              <a:t>3</a:t>
            </a:r>
            <a:r>
              <a:rPr sz="2800" b="1" kern="0" spc="-30" dirty="0">
                <a:solidFill>
                  <a:srgbClr val="F53B09">
                    <a:alpha val="100000"/>
                  </a:srgbClr>
                </a:solidFill>
                <a:latin typeface="Microsoft JhengHei" panose="020B0604030504040204" charset="-120"/>
                <a:ea typeface="Microsoft JhengHei" panose="020B0604030504040204" charset="-120"/>
                <a:cs typeface="Microsoft JhengHei" panose="020B0604030504040204" charset="-120"/>
              </a:rPr>
              <a:t>个月</a:t>
            </a:r>
            <a:endParaRPr sz="2800" dirty="0">
              <a:latin typeface="Microsoft JhengHei" panose="020B0604030504040204" charset="-120"/>
              <a:ea typeface="Microsoft JhengHei" panose="020B0604030504040204" charset="-120"/>
              <a:cs typeface="Microsoft JhengHei" panose="020B0604030504040204" charset="-120"/>
            </a:endParaRPr>
          </a:p>
          <a:p>
            <a:pPr algn="l" rtl="0" eaLnBrk="0">
              <a:lnSpc>
                <a:spcPct val="121000"/>
              </a:lnSpc>
            </a:pPr>
            <a:endParaRPr sz="1000" dirty="0">
              <a:latin typeface="Arial" panose="020B0604020202090204"/>
              <a:ea typeface="Arial" panose="020B0604020202090204"/>
              <a:cs typeface="Arial" panose="020B0604020202090204"/>
            </a:endParaRPr>
          </a:p>
          <a:p>
            <a:pPr algn="l" rtl="0" eaLnBrk="0">
              <a:lnSpc>
                <a:spcPct val="121000"/>
              </a:lnSpc>
            </a:pPr>
            <a:endParaRPr sz="1000" dirty="0">
              <a:latin typeface="Arial" panose="020B0604020202090204"/>
              <a:ea typeface="Arial" panose="020B0604020202090204"/>
              <a:cs typeface="Arial" panose="020B0604020202090204"/>
            </a:endParaRPr>
          </a:p>
          <a:p>
            <a:pPr marL="1014095" algn="l" rtl="0" eaLnBrk="0">
              <a:lnSpc>
                <a:spcPct val="89000"/>
              </a:lnSpc>
              <a:spcBef>
                <a:spcPts val="845"/>
              </a:spcBef>
            </a:pPr>
            <a:r>
              <a:rPr sz="2800" b="1" kern="0" spc="-30" dirty="0">
                <a:solidFill>
                  <a:srgbClr val="F53B09">
                    <a:alpha val="100000"/>
                  </a:srgbClr>
                </a:solidFill>
                <a:latin typeface="Arial" panose="020B0604020202090204"/>
                <a:ea typeface="Arial" panose="020B0604020202090204"/>
                <a:cs typeface="Arial" panose="020B0604020202090204"/>
              </a:rPr>
              <a:t>6</a:t>
            </a:r>
            <a:r>
              <a:rPr sz="2800" b="1" kern="0" spc="-30" dirty="0">
                <a:solidFill>
                  <a:srgbClr val="F53B09">
                    <a:alpha val="100000"/>
                  </a:srgbClr>
                </a:solidFill>
                <a:latin typeface="Microsoft JhengHei" panose="020B0604030504040204" charset="-120"/>
                <a:ea typeface="Microsoft JhengHei" panose="020B0604030504040204" charset="-120"/>
                <a:cs typeface="Microsoft JhengHei" panose="020B0604030504040204" charset="-120"/>
              </a:rPr>
              <a:t>个月</a:t>
            </a:r>
            <a:endParaRPr sz="2800" dirty="0">
              <a:latin typeface="Microsoft JhengHei" panose="020B0604030504040204" charset="-120"/>
              <a:ea typeface="Microsoft JhengHei" panose="020B0604030504040204" charset="-120"/>
              <a:cs typeface="Microsoft JhengHei" panose="020B0604030504040204" charset="-120"/>
            </a:endParaRPr>
          </a:p>
          <a:p>
            <a:pPr algn="l" rtl="0" eaLnBrk="0">
              <a:lnSpc>
                <a:spcPct val="121000"/>
              </a:lnSpc>
            </a:pPr>
            <a:endParaRPr sz="1000" dirty="0">
              <a:latin typeface="Arial" panose="020B0604020202090204"/>
              <a:ea typeface="Arial" panose="020B0604020202090204"/>
              <a:cs typeface="Arial" panose="020B0604020202090204"/>
            </a:endParaRPr>
          </a:p>
          <a:p>
            <a:pPr algn="l" rtl="0" eaLnBrk="0">
              <a:lnSpc>
                <a:spcPct val="121000"/>
              </a:lnSpc>
            </a:pPr>
            <a:endParaRPr sz="1000" dirty="0">
              <a:latin typeface="Arial" panose="020B0604020202090204"/>
              <a:ea typeface="Arial" panose="020B0604020202090204"/>
              <a:cs typeface="Arial" panose="020B0604020202090204"/>
            </a:endParaRPr>
          </a:p>
          <a:p>
            <a:pPr marL="1209675" algn="l" rtl="0" eaLnBrk="0">
              <a:lnSpc>
                <a:spcPct val="89000"/>
              </a:lnSpc>
              <a:spcBef>
                <a:spcPts val="845"/>
              </a:spcBef>
            </a:pPr>
            <a:r>
              <a:rPr sz="2800" b="1" kern="0" spc="-120" dirty="0">
                <a:solidFill>
                  <a:srgbClr val="F53B09">
                    <a:alpha val="100000"/>
                  </a:srgbClr>
                </a:solidFill>
                <a:latin typeface="Arial" panose="020B0604020202090204"/>
                <a:ea typeface="Arial" panose="020B0604020202090204"/>
                <a:cs typeface="Arial" panose="020B0604020202090204"/>
              </a:rPr>
              <a:t>1</a:t>
            </a:r>
            <a:r>
              <a:rPr sz="2800" b="1" kern="0" spc="-120" dirty="0">
                <a:solidFill>
                  <a:srgbClr val="F53B09">
                    <a:alpha val="100000"/>
                  </a:srgbClr>
                </a:solidFill>
                <a:latin typeface="Microsoft JhengHei" panose="020B0604030504040204" charset="-120"/>
                <a:ea typeface="Microsoft JhengHei" panose="020B0604030504040204" charset="-120"/>
                <a:cs typeface="Microsoft JhengHei" panose="020B0604030504040204" charset="-120"/>
              </a:rPr>
              <a:t>年</a:t>
            </a:r>
            <a:endParaRPr sz="2800" dirty="0">
              <a:latin typeface="Microsoft JhengHei" panose="020B0604030504040204" charset="-120"/>
              <a:ea typeface="Microsoft JhengHei" panose="020B0604030504040204" charset="-120"/>
              <a:cs typeface="Microsoft JhengHei" panose="020B0604030504040204" charset="-120"/>
            </a:endParaRPr>
          </a:p>
          <a:p>
            <a:pPr algn="l" rtl="0" eaLnBrk="0">
              <a:lnSpc>
                <a:spcPct val="119000"/>
              </a:lnSpc>
            </a:pPr>
            <a:endParaRPr sz="1000" dirty="0">
              <a:latin typeface="Arial" panose="020B0604020202090204"/>
              <a:ea typeface="Arial" panose="020B0604020202090204"/>
              <a:cs typeface="Arial" panose="020B0604020202090204"/>
            </a:endParaRPr>
          </a:p>
          <a:p>
            <a:pPr algn="l" rtl="0" eaLnBrk="0">
              <a:lnSpc>
                <a:spcPct val="119000"/>
              </a:lnSpc>
            </a:pPr>
            <a:endParaRPr sz="1000" dirty="0">
              <a:latin typeface="Arial" panose="020B0604020202090204"/>
              <a:ea typeface="Arial" panose="020B0604020202090204"/>
              <a:cs typeface="Arial" panose="020B0604020202090204"/>
            </a:endParaRPr>
          </a:p>
          <a:p>
            <a:pPr algn="l" rtl="0" eaLnBrk="0">
              <a:lnSpc>
                <a:spcPct val="101000"/>
              </a:lnSpc>
            </a:pPr>
            <a:endParaRPr sz="700" dirty="0">
              <a:latin typeface="Arial" panose="020B0604020202090204"/>
              <a:ea typeface="Arial" panose="020B0604020202090204"/>
              <a:cs typeface="Arial" panose="020B0604020202090204"/>
            </a:endParaRPr>
          </a:p>
          <a:p>
            <a:pPr marL="1118870" algn="l" rtl="0" eaLnBrk="0">
              <a:lnSpc>
                <a:spcPct val="87000"/>
              </a:lnSpc>
              <a:spcBef>
                <a:spcPts val="0"/>
              </a:spcBef>
            </a:pPr>
            <a:r>
              <a:rPr sz="2800" b="1" kern="0" spc="-30" dirty="0">
                <a:solidFill>
                  <a:srgbClr val="F53B09">
                    <a:alpha val="100000"/>
                  </a:srgbClr>
                </a:solidFill>
                <a:latin typeface="Microsoft JhengHei" panose="020B0604030504040204" charset="-120"/>
                <a:ea typeface="Microsoft JhengHei" panose="020B0604030504040204" charset="-120"/>
                <a:cs typeface="Microsoft JhengHei" panose="020B0604030504040204" charset="-120"/>
              </a:rPr>
              <a:t>终生</a:t>
            </a:r>
            <a:endParaRPr sz="2800" dirty="0">
              <a:latin typeface="Microsoft JhengHei" panose="020B0604030504040204" charset="-120"/>
              <a:ea typeface="Microsoft JhengHei" panose="020B0604030504040204" charset="-120"/>
              <a:cs typeface="Microsoft JhengHei" panose="020B0604030504040204" charset="-120"/>
            </a:endParaRPr>
          </a:p>
        </p:txBody>
      </p:sp>
      <p:sp>
        <p:nvSpPr>
          <p:cNvPr id="1110" name="textbox 1110"/>
          <p:cNvSpPr/>
          <p:nvPr/>
        </p:nvSpPr>
        <p:spPr>
          <a:xfrm>
            <a:off x="607898" y="470434"/>
            <a:ext cx="7548244" cy="598169"/>
          </a:xfrm>
          <a:prstGeom prst="rect">
            <a:avLst/>
          </a:prstGeom>
          <a:noFill/>
          <a:ln w="0" cap="flat">
            <a:noFill/>
            <a:prstDash val="solid"/>
            <a:miter lim="0"/>
          </a:ln>
        </p:spPr>
        <p:txBody>
          <a:bodyPr vert="horz" wrap="square" lIns="0" tIns="0" rIns="0" bIns="0"/>
          <a:lstStyle/>
          <a:p>
            <a:pPr algn="l" rtl="0" eaLnBrk="0">
              <a:lnSpc>
                <a:spcPct val="97000"/>
              </a:lnSpc>
            </a:pPr>
            <a:endParaRPr sz="100" dirty="0">
              <a:latin typeface="Arial" panose="020B0604020202090204"/>
              <a:ea typeface="Arial" panose="020B0604020202090204"/>
              <a:cs typeface="Arial" panose="020B0604020202090204"/>
            </a:endParaRPr>
          </a:p>
          <a:p>
            <a:pPr marL="12700" algn="l" rtl="0" eaLnBrk="0">
              <a:lnSpc>
                <a:spcPct val="87000"/>
              </a:lnSpc>
            </a:pPr>
            <a:r>
              <a:rPr sz="4300" kern="0" spc="10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大脑神经科学-神经康复的模型</a:t>
            </a:r>
            <a:endParaRPr sz="4300" dirty="0">
              <a:latin typeface="Microsoft JhengHei" panose="020B0604030504040204" charset="-120"/>
              <a:ea typeface="Microsoft JhengHei" panose="020B0604030504040204" charset="-120"/>
              <a:cs typeface="Microsoft JhengHei" panose="020B0604030504040204" charset="-120"/>
            </a:endParaRPr>
          </a:p>
        </p:txBody>
      </p:sp>
      <p:sp>
        <p:nvSpPr>
          <p:cNvPr id="1112" name="textbox 1112"/>
          <p:cNvSpPr/>
          <p:nvPr/>
        </p:nvSpPr>
        <p:spPr>
          <a:xfrm>
            <a:off x="6259234" y="3529952"/>
            <a:ext cx="4560570" cy="405765"/>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90204"/>
              <a:ea typeface="Arial" panose="020B0604020202090204"/>
              <a:cs typeface="Arial" panose="020B0604020202090204"/>
            </a:endParaRPr>
          </a:p>
          <a:p>
            <a:pPr marL="12700" algn="l" rtl="0" eaLnBrk="0">
              <a:lnSpc>
                <a:spcPct val="89000"/>
              </a:lnSpc>
            </a:pPr>
            <a:r>
              <a:rPr sz="2800" b="1" kern="0" spc="-5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神经可塑对儿童是否更有利</a:t>
            </a:r>
            <a:r>
              <a:rPr sz="2800" b="1" kern="0" spc="-6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a:t>
            </a:r>
            <a:endParaRPr sz="2800" dirty="0">
              <a:latin typeface="Microsoft JhengHei" panose="020B0604030504040204" charset="-120"/>
              <a:ea typeface="Microsoft JhengHei" panose="020B0604030504040204" charset="-120"/>
              <a:cs typeface="Microsoft JhengHei" panose="020B0604030504040204" charset="-120"/>
            </a:endParaRPr>
          </a:p>
        </p:txBody>
      </p:sp>
      <p:pic>
        <p:nvPicPr>
          <p:cNvPr id="1114" name="picture 1114"/>
          <p:cNvPicPr>
            <a:picLocks noChangeAspect="1"/>
          </p:cNvPicPr>
          <p:nvPr/>
        </p:nvPicPr>
        <p:blipFill>
          <a:blip r:embed="rId1"/>
          <a:stretch>
            <a:fillRect/>
          </a:stretch>
        </p:blipFill>
        <p:spPr>
          <a:xfrm rot="21600000">
            <a:off x="2948" y="6687093"/>
            <a:ext cx="12171144" cy="122838"/>
          </a:xfrm>
          <a:prstGeom prst="rect">
            <a:avLst/>
          </a:prstGeom>
        </p:spPr>
      </p:pic>
      <p:sp>
        <p:nvSpPr>
          <p:cNvPr id="1116" name="textbox 1116"/>
          <p:cNvSpPr/>
          <p:nvPr/>
        </p:nvSpPr>
        <p:spPr>
          <a:xfrm>
            <a:off x="6259238" y="1747260"/>
            <a:ext cx="3847465" cy="405765"/>
          </a:xfrm>
          <a:prstGeom prst="rect">
            <a:avLst/>
          </a:prstGeom>
          <a:noFill/>
          <a:ln w="0" cap="flat">
            <a:noFill/>
            <a:prstDash val="solid"/>
            <a:miter lim="0"/>
          </a:ln>
        </p:spPr>
        <p:txBody>
          <a:bodyPr vert="horz" wrap="square" lIns="0" tIns="0" rIns="0" bIns="0"/>
          <a:lstStyle/>
          <a:p>
            <a:pPr algn="l" rtl="0" eaLnBrk="0">
              <a:lnSpc>
                <a:spcPct val="86000"/>
              </a:lnSpc>
            </a:pPr>
            <a:endParaRPr sz="100" dirty="0">
              <a:latin typeface="Arial" panose="020B0604020202090204"/>
              <a:ea typeface="Arial" panose="020B0604020202090204"/>
              <a:cs typeface="Arial" panose="020B0604020202090204"/>
            </a:endParaRPr>
          </a:p>
          <a:p>
            <a:pPr marL="12700" algn="l" rtl="0" eaLnBrk="0">
              <a:lnSpc>
                <a:spcPct val="89000"/>
              </a:lnSpc>
            </a:pPr>
            <a:r>
              <a:rPr sz="2800" b="1" kern="0" spc="-6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神经可塑是否越早越好？</a:t>
            </a:r>
            <a:endParaRPr sz="2800" dirty="0">
              <a:latin typeface="Microsoft JhengHei" panose="020B0604030504040204" charset="-120"/>
              <a:ea typeface="Microsoft JhengHei" panose="020B0604030504040204" charset="-120"/>
              <a:cs typeface="Microsoft JhengHei" panose="020B0604030504040204" charset="-120"/>
            </a:endParaRPr>
          </a:p>
        </p:txBody>
      </p:sp>
      <p:grpSp>
        <p:nvGrpSpPr>
          <p:cNvPr id="14" name="group 14"/>
          <p:cNvGrpSpPr/>
          <p:nvPr/>
        </p:nvGrpSpPr>
        <p:grpSpPr>
          <a:xfrm rot="21600000">
            <a:off x="7912739" y="2474084"/>
            <a:ext cx="1012494" cy="480341"/>
            <a:chOff x="0" y="0"/>
            <a:chExt cx="1012494" cy="480341"/>
          </a:xfrm>
        </p:grpSpPr>
        <p:pic>
          <p:nvPicPr>
            <p:cNvPr id="1118" name="picture 1118"/>
            <p:cNvPicPr>
              <a:picLocks noChangeAspect="1"/>
            </p:cNvPicPr>
            <p:nvPr/>
          </p:nvPicPr>
          <p:blipFill>
            <a:blip r:embed="rId2"/>
            <a:stretch>
              <a:fillRect/>
            </a:stretch>
          </p:blipFill>
          <p:spPr>
            <a:xfrm rot="21600000">
              <a:off x="1646" y="2288"/>
              <a:ext cx="1010847" cy="478053"/>
            </a:xfrm>
            <a:prstGeom prst="rect">
              <a:avLst/>
            </a:prstGeom>
          </p:spPr>
        </p:pic>
        <p:sp>
          <p:nvSpPr>
            <p:cNvPr id="1120" name="textbox 1120"/>
            <p:cNvSpPr/>
            <p:nvPr/>
          </p:nvSpPr>
          <p:spPr>
            <a:xfrm>
              <a:off x="-12700" y="-12700"/>
              <a:ext cx="1038225" cy="506094"/>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90204"/>
                <a:ea typeface="Arial" panose="020B0604020202090204"/>
                <a:cs typeface="Arial" panose="020B0604020202090204"/>
              </a:endParaRPr>
            </a:p>
            <a:p>
              <a:pPr marL="12700" algn="l" rtl="0" eaLnBrk="0">
                <a:lnSpc>
                  <a:spcPct val="85000"/>
                </a:lnSpc>
              </a:pPr>
              <a:r>
                <a:rPr sz="3500" kern="0" spc="250" dirty="0">
                  <a:solidFill>
                    <a:srgbClr val="ED7D31">
                      <a:alpha val="100000"/>
                    </a:srgbClr>
                  </a:solidFill>
                  <a:latin typeface="Arial" panose="020B0604020202090204"/>
                  <a:ea typeface="Arial" panose="020B0604020202090204"/>
                  <a:cs typeface="Arial" panose="020B0604020202090204"/>
                </a:rPr>
                <a:t>YES</a:t>
              </a:r>
              <a:endParaRPr sz="3500" dirty="0">
                <a:latin typeface="Arial" panose="020B0604020202090204"/>
                <a:ea typeface="Arial" panose="020B0604020202090204"/>
                <a:cs typeface="Arial" panose="020B0604020202090204"/>
              </a:endParaRPr>
            </a:p>
          </p:txBody>
        </p:sp>
      </p:grpSp>
      <p:pic>
        <p:nvPicPr>
          <p:cNvPr id="1122" name="picture 1122"/>
          <p:cNvPicPr>
            <a:picLocks noChangeAspect="1"/>
          </p:cNvPicPr>
          <p:nvPr/>
        </p:nvPicPr>
        <p:blipFill>
          <a:blip r:embed="rId3"/>
          <a:stretch>
            <a:fillRect/>
          </a:stretch>
        </p:blipFill>
        <p:spPr>
          <a:xfrm rot="21600000">
            <a:off x="7998333" y="4952110"/>
            <a:ext cx="879961" cy="484911"/>
          </a:xfrm>
          <a:prstGeom prst="rect">
            <a:avLst/>
          </a:prstGeom>
        </p:spPr>
      </p:pic>
      <p:pic>
        <p:nvPicPr>
          <p:cNvPr id="6" name="图片 5" descr="君爱医院logo"/>
          <p:cNvPicPr>
            <a:picLocks noChangeAspect="1"/>
          </p:cNvPicPr>
          <p:nvPr/>
        </p:nvPicPr>
        <p:blipFill>
          <a:blip r:embed="rId4"/>
          <a:stretch>
            <a:fillRect/>
          </a:stretch>
        </p:blipFill>
        <p:spPr>
          <a:xfrm>
            <a:off x="9751060" y="0"/>
            <a:ext cx="2440940" cy="1827530"/>
          </a:xfrm>
          <a:prstGeom prst="rect">
            <a:avLst/>
          </a:prstGeom>
        </p:spPr>
      </p:pic>
      <p:sp>
        <p:nvSpPr>
          <p:cNvPr id="2" name="圆角矩形 1"/>
          <p:cNvSpPr/>
          <p:nvPr/>
        </p:nvSpPr>
        <p:spPr>
          <a:xfrm>
            <a:off x="2353310" y="5468620"/>
            <a:ext cx="1711325" cy="681990"/>
          </a:xfrm>
          <a:prstGeom prst="roundRect">
            <a:avLst/>
          </a:prstGeom>
          <a:ln w="76200">
            <a:solidFill>
              <a:srgbClr val="FF0000"/>
            </a:solidFill>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22"/>
                                        </p:tgtEl>
                                        <p:attrNameLst>
                                          <p:attrName>style.visibility</p:attrName>
                                        </p:attrNameLst>
                                      </p:cBhvr>
                                      <p:to>
                                        <p:strVal val="visible"/>
                                      </p:to>
                                    </p:set>
                                    <p:anim calcmode="lin" valueType="num">
                                      <p:cBhvr additive="base">
                                        <p:cTn id="19" dur="500" fill="hold"/>
                                        <p:tgtEl>
                                          <p:spTgt spid="1122"/>
                                        </p:tgtEl>
                                        <p:attrNameLst>
                                          <p:attrName>ppt_x</p:attrName>
                                        </p:attrNameLst>
                                      </p:cBhvr>
                                      <p:tavLst>
                                        <p:tav tm="0">
                                          <p:val>
                                            <p:strVal val="#ppt_x"/>
                                          </p:val>
                                        </p:tav>
                                        <p:tav tm="100000">
                                          <p:val>
                                            <p:strVal val="#ppt_x"/>
                                          </p:val>
                                        </p:tav>
                                      </p:tavLst>
                                    </p:anim>
                                    <p:anim calcmode="lin" valueType="num">
                                      <p:cBhvr additive="base">
                                        <p:cTn id="20" dur="500" fill="hold"/>
                                        <p:tgtEl>
                                          <p:spTgt spid="11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6"/>
          <p:cNvGrpSpPr/>
          <p:nvPr/>
        </p:nvGrpSpPr>
        <p:grpSpPr>
          <a:xfrm rot="21600000">
            <a:off x="4609083" y="4152265"/>
            <a:ext cx="2390140" cy="1993950"/>
            <a:chOff x="0" y="0"/>
            <a:chExt cx="2390140" cy="1993950"/>
          </a:xfrm>
        </p:grpSpPr>
        <p:grpSp>
          <p:nvGrpSpPr>
            <p:cNvPr id="18" name="group 18"/>
            <p:cNvGrpSpPr/>
            <p:nvPr/>
          </p:nvGrpSpPr>
          <p:grpSpPr>
            <a:xfrm rot="21600000">
              <a:off x="0" y="0"/>
              <a:ext cx="2390140" cy="1993950"/>
              <a:chOff x="0" y="0"/>
              <a:chExt cx="2390140" cy="1993950"/>
            </a:xfrm>
          </p:grpSpPr>
          <p:sp>
            <p:nvSpPr>
              <p:cNvPr id="1124" name="path 1124"/>
              <p:cNvSpPr/>
              <p:nvPr/>
            </p:nvSpPr>
            <p:spPr>
              <a:xfrm>
                <a:off x="6350" y="6350"/>
                <a:ext cx="2377440" cy="1981250"/>
              </a:xfrm>
              <a:custGeom>
                <a:avLst/>
                <a:gdLst/>
                <a:ahLst/>
                <a:cxnLst/>
                <a:rect l="0" t="0" r="0" b="0"/>
                <a:pathLst>
                  <a:path w="3744" h="3120">
                    <a:moveTo>
                      <a:pt x="0" y="1560"/>
                    </a:moveTo>
                    <a:cubicBezTo>
                      <a:pt x="0" y="698"/>
                      <a:pt x="838" y="0"/>
                      <a:pt x="1872" y="0"/>
                    </a:cubicBezTo>
                    <a:cubicBezTo>
                      <a:pt x="2906" y="0"/>
                      <a:pt x="3744" y="698"/>
                      <a:pt x="3744" y="1560"/>
                    </a:cubicBezTo>
                    <a:cubicBezTo>
                      <a:pt x="3744" y="2421"/>
                      <a:pt x="2906" y="3120"/>
                      <a:pt x="1872" y="3120"/>
                    </a:cubicBezTo>
                    <a:cubicBezTo>
                      <a:pt x="838" y="3120"/>
                      <a:pt x="0" y="2421"/>
                      <a:pt x="0" y="1560"/>
                    </a:cubicBezTo>
                  </a:path>
                </a:pathLst>
              </a:custGeom>
              <a:solidFill>
                <a:srgbClr val="FFC000">
                  <a:alpha val="100000"/>
                </a:srgbClr>
              </a:solidFill>
              <a:ln w="0" cap="flat">
                <a:noFill/>
                <a:prstDash val="solid"/>
                <a:miter lim="0"/>
              </a:ln>
            </p:spPr>
            <p:txBody>
              <a:bodyPr rtlCol="0"/>
              <a:lstStyle/>
              <a:p>
                <a:pPr algn="ctr"/>
                <a:endParaRPr lang="zh-CN" altLang="en-US"/>
              </a:p>
            </p:txBody>
          </p:sp>
          <p:sp>
            <p:nvSpPr>
              <p:cNvPr id="1126" name="path 1126"/>
              <p:cNvSpPr/>
              <p:nvPr/>
            </p:nvSpPr>
            <p:spPr>
              <a:xfrm>
                <a:off x="0" y="0"/>
                <a:ext cx="2390140" cy="1993950"/>
              </a:xfrm>
              <a:custGeom>
                <a:avLst/>
                <a:gdLst/>
                <a:ahLst/>
                <a:cxnLst/>
                <a:rect l="0" t="0" r="0" b="0"/>
                <a:pathLst>
                  <a:path w="3764" h="3140">
                    <a:moveTo>
                      <a:pt x="10" y="1570"/>
                    </a:moveTo>
                    <a:cubicBezTo>
                      <a:pt x="10" y="708"/>
                      <a:pt x="848" y="10"/>
                      <a:pt x="1882" y="10"/>
                    </a:cubicBezTo>
                    <a:cubicBezTo>
                      <a:pt x="2916" y="10"/>
                      <a:pt x="3754" y="708"/>
                      <a:pt x="3754" y="1570"/>
                    </a:cubicBezTo>
                    <a:cubicBezTo>
                      <a:pt x="3754" y="2431"/>
                      <a:pt x="2916" y="3130"/>
                      <a:pt x="1882" y="3130"/>
                    </a:cubicBezTo>
                    <a:cubicBezTo>
                      <a:pt x="848" y="3130"/>
                      <a:pt x="10" y="2431"/>
                      <a:pt x="10" y="1570"/>
                    </a:cubicBezTo>
                  </a:path>
                </a:pathLst>
              </a:custGeom>
              <a:noFill/>
              <a:ln w="12700" cap="flat">
                <a:solidFill>
                  <a:srgbClr val="000000"/>
                </a:solidFill>
                <a:prstDash val="solid"/>
                <a:miter lim="1000000"/>
              </a:ln>
            </p:spPr>
            <p:txBody>
              <a:bodyPr rtlCol="0"/>
              <a:lstStyle/>
              <a:p>
                <a:pPr algn="ctr"/>
                <a:endParaRPr lang="zh-CN" altLang="en-US"/>
              </a:p>
            </p:txBody>
          </p:sp>
        </p:grpSp>
        <p:sp>
          <p:nvSpPr>
            <p:cNvPr id="1128" name="textbox 1128"/>
            <p:cNvSpPr/>
            <p:nvPr/>
          </p:nvSpPr>
          <p:spPr>
            <a:xfrm>
              <a:off x="-12700" y="-12700"/>
              <a:ext cx="2416175" cy="2019935"/>
            </a:xfrm>
            <a:prstGeom prst="rect">
              <a:avLst/>
            </a:prstGeom>
            <a:noFill/>
            <a:ln w="0" cap="flat">
              <a:noFill/>
              <a:prstDash val="solid"/>
              <a:miter lim="0"/>
            </a:ln>
          </p:spPr>
          <p:txBody>
            <a:bodyPr vert="horz" wrap="square" lIns="0" tIns="0" rIns="0" bIns="0"/>
            <a:lstStyle/>
            <a:p>
              <a:pPr algn="l" rtl="0" eaLnBrk="0">
                <a:lnSpc>
                  <a:spcPct val="138000"/>
                </a:lnSpc>
              </a:pPr>
              <a:endParaRPr sz="1000" dirty="0">
                <a:latin typeface="Arial" panose="020B0604020202090204"/>
                <a:ea typeface="Arial" panose="020B0604020202090204"/>
                <a:cs typeface="Arial" panose="020B0604020202090204"/>
              </a:endParaRPr>
            </a:p>
            <a:p>
              <a:pPr algn="l" rtl="0" eaLnBrk="0">
                <a:lnSpc>
                  <a:spcPct val="138000"/>
                </a:lnSpc>
              </a:pPr>
              <a:endParaRPr sz="1000" dirty="0">
                <a:latin typeface="Arial" panose="020B0604020202090204"/>
                <a:ea typeface="Arial" panose="020B0604020202090204"/>
                <a:cs typeface="Arial" panose="020B0604020202090204"/>
              </a:endParaRPr>
            </a:p>
            <a:p>
              <a:pPr marL="475615" indent="-1270" algn="l" rtl="0" eaLnBrk="0">
                <a:lnSpc>
                  <a:spcPct val="93000"/>
                </a:lnSpc>
                <a:spcBef>
                  <a:spcPts val="5"/>
                </a:spcBef>
              </a:pPr>
              <a:r>
                <a:rPr sz="28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神经元移      </a:t>
              </a:r>
              <a:r>
                <a:rPr sz="28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动到合适      </a:t>
              </a:r>
              <a:r>
                <a:rPr sz="28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的位置</a:t>
              </a:r>
              <a:endParaRPr sz="2800" dirty="0">
                <a:latin typeface="Microsoft JhengHei" panose="020B0604030504040204" charset="-120"/>
                <a:ea typeface="Microsoft JhengHei" panose="020B0604030504040204" charset="-120"/>
                <a:cs typeface="Microsoft JhengHei" panose="020B0604030504040204" charset="-120"/>
              </a:endParaRPr>
            </a:p>
          </p:txBody>
        </p:sp>
      </p:grpSp>
      <p:grpSp>
        <p:nvGrpSpPr>
          <p:cNvPr id="20" name="group 20"/>
          <p:cNvGrpSpPr/>
          <p:nvPr/>
        </p:nvGrpSpPr>
        <p:grpSpPr>
          <a:xfrm rot="21600000">
            <a:off x="8210169" y="4152265"/>
            <a:ext cx="2390139" cy="1993950"/>
            <a:chOff x="0" y="0"/>
            <a:chExt cx="2390139" cy="1993950"/>
          </a:xfrm>
        </p:grpSpPr>
        <p:grpSp>
          <p:nvGrpSpPr>
            <p:cNvPr id="22" name="group 22"/>
            <p:cNvGrpSpPr/>
            <p:nvPr/>
          </p:nvGrpSpPr>
          <p:grpSpPr>
            <a:xfrm rot="21600000">
              <a:off x="0" y="0"/>
              <a:ext cx="2390139" cy="1993950"/>
              <a:chOff x="0" y="0"/>
              <a:chExt cx="2390139" cy="1993950"/>
            </a:xfrm>
          </p:grpSpPr>
          <p:sp>
            <p:nvSpPr>
              <p:cNvPr id="1130" name="path 1130"/>
              <p:cNvSpPr/>
              <p:nvPr/>
            </p:nvSpPr>
            <p:spPr>
              <a:xfrm>
                <a:off x="6350" y="6350"/>
                <a:ext cx="2377439" cy="1981250"/>
              </a:xfrm>
              <a:custGeom>
                <a:avLst/>
                <a:gdLst/>
                <a:ahLst/>
                <a:cxnLst/>
                <a:rect l="0" t="0" r="0" b="0"/>
                <a:pathLst>
                  <a:path w="3743" h="3120">
                    <a:moveTo>
                      <a:pt x="0" y="1560"/>
                    </a:moveTo>
                    <a:cubicBezTo>
                      <a:pt x="0" y="698"/>
                      <a:pt x="838" y="0"/>
                      <a:pt x="1871" y="0"/>
                    </a:cubicBezTo>
                    <a:cubicBezTo>
                      <a:pt x="2905" y="0"/>
                      <a:pt x="3743" y="698"/>
                      <a:pt x="3743" y="1560"/>
                    </a:cubicBezTo>
                    <a:cubicBezTo>
                      <a:pt x="3743" y="2421"/>
                      <a:pt x="2905" y="3120"/>
                      <a:pt x="1871" y="3120"/>
                    </a:cubicBezTo>
                    <a:cubicBezTo>
                      <a:pt x="838" y="3120"/>
                      <a:pt x="0" y="2421"/>
                      <a:pt x="0" y="1560"/>
                    </a:cubicBezTo>
                  </a:path>
                </a:pathLst>
              </a:custGeom>
              <a:solidFill>
                <a:srgbClr val="FFC000">
                  <a:alpha val="100000"/>
                </a:srgbClr>
              </a:solidFill>
              <a:ln w="0" cap="flat">
                <a:noFill/>
                <a:prstDash val="solid"/>
                <a:miter lim="0"/>
              </a:ln>
            </p:spPr>
            <p:txBody>
              <a:bodyPr rtlCol="0"/>
              <a:lstStyle/>
              <a:p>
                <a:pPr algn="ctr"/>
                <a:endParaRPr lang="zh-CN" altLang="en-US"/>
              </a:p>
            </p:txBody>
          </p:sp>
          <p:sp>
            <p:nvSpPr>
              <p:cNvPr id="1132" name="path 1132"/>
              <p:cNvSpPr/>
              <p:nvPr/>
            </p:nvSpPr>
            <p:spPr>
              <a:xfrm>
                <a:off x="0" y="0"/>
                <a:ext cx="2390139" cy="1993950"/>
              </a:xfrm>
              <a:custGeom>
                <a:avLst/>
                <a:gdLst/>
                <a:ahLst/>
                <a:cxnLst/>
                <a:rect l="0" t="0" r="0" b="0"/>
                <a:pathLst>
                  <a:path w="3763" h="3140">
                    <a:moveTo>
                      <a:pt x="10" y="1570"/>
                    </a:moveTo>
                    <a:cubicBezTo>
                      <a:pt x="10" y="708"/>
                      <a:pt x="848" y="10"/>
                      <a:pt x="1881" y="10"/>
                    </a:cubicBezTo>
                    <a:cubicBezTo>
                      <a:pt x="2915" y="10"/>
                      <a:pt x="3753" y="708"/>
                      <a:pt x="3753" y="1570"/>
                    </a:cubicBezTo>
                    <a:cubicBezTo>
                      <a:pt x="3753" y="2431"/>
                      <a:pt x="2915" y="3130"/>
                      <a:pt x="1881" y="3130"/>
                    </a:cubicBezTo>
                    <a:cubicBezTo>
                      <a:pt x="848" y="3130"/>
                      <a:pt x="10" y="2431"/>
                      <a:pt x="10" y="1570"/>
                    </a:cubicBezTo>
                  </a:path>
                </a:pathLst>
              </a:custGeom>
              <a:noFill/>
              <a:ln w="12700" cap="flat">
                <a:solidFill>
                  <a:srgbClr val="000000"/>
                </a:solidFill>
                <a:prstDash val="solid"/>
                <a:miter lim="1000000"/>
              </a:ln>
            </p:spPr>
            <p:txBody>
              <a:bodyPr rtlCol="0"/>
              <a:lstStyle/>
              <a:p>
                <a:pPr algn="ctr"/>
                <a:endParaRPr lang="zh-CN" altLang="en-US"/>
              </a:p>
            </p:txBody>
          </p:sp>
        </p:grpSp>
        <p:sp>
          <p:nvSpPr>
            <p:cNvPr id="1134" name="textbox 1134"/>
            <p:cNvSpPr/>
            <p:nvPr/>
          </p:nvSpPr>
          <p:spPr>
            <a:xfrm>
              <a:off x="-12700" y="-12700"/>
              <a:ext cx="2415539" cy="2019935"/>
            </a:xfrm>
            <a:prstGeom prst="rect">
              <a:avLst/>
            </a:prstGeom>
            <a:noFill/>
            <a:ln w="0" cap="flat">
              <a:noFill/>
              <a:prstDash val="solid"/>
              <a:miter lim="0"/>
            </a:ln>
          </p:spPr>
          <p:txBody>
            <a:bodyPr vert="horz" wrap="square" lIns="0" tIns="0" rIns="0" bIns="0"/>
            <a:lstStyle/>
            <a:p>
              <a:pPr algn="l" rtl="0" eaLnBrk="0">
                <a:lnSpc>
                  <a:spcPct val="110000"/>
                </a:lnSpc>
              </a:pPr>
              <a:endParaRPr sz="1000" dirty="0">
                <a:latin typeface="Arial" panose="020B0604020202090204"/>
                <a:ea typeface="Arial" panose="020B0604020202090204"/>
                <a:cs typeface="Arial" panose="020B0604020202090204"/>
              </a:endParaRPr>
            </a:p>
            <a:p>
              <a:pPr algn="l" rtl="0" eaLnBrk="0">
                <a:lnSpc>
                  <a:spcPct val="110000"/>
                </a:lnSpc>
              </a:pPr>
              <a:endParaRPr sz="1000" dirty="0">
                <a:latin typeface="Arial" panose="020B0604020202090204"/>
                <a:ea typeface="Arial" panose="020B0604020202090204"/>
                <a:cs typeface="Arial" panose="020B0604020202090204"/>
              </a:endParaRPr>
            </a:p>
            <a:p>
              <a:pPr algn="l" rtl="0" eaLnBrk="0">
                <a:lnSpc>
                  <a:spcPct val="111000"/>
                </a:lnSpc>
              </a:pPr>
              <a:endParaRPr sz="1000" dirty="0">
                <a:latin typeface="Arial" panose="020B0604020202090204"/>
                <a:ea typeface="Arial" panose="020B0604020202090204"/>
                <a:cs typeface="Arial" panose="020B0604020202090204"/>
              </a:endParaRPr>
            </a:p>
            <a:p>
              <a:pPr algn="l" rtl="0" eaLnBrk="0">
                <a:lnSpc>
                  <a:spcPct val="111000"/>
                </a:lnSpc>
              </a:pPr>
              <a:endParaRPr sz="1000" dirty="0">
                <a:latin typeface="Arial" panose="020B0604020202090204"/>
                <a:ea typeface="Arial" panose="020B0604020202090204"/>
                <a:cs typeface="Arial" panose="020B0604020202090204"/>
              </a:endParaRPr>
            </a:p>
            <a:p>
              <a:pPr algn="l" rtl="0" eaLnBrk="0">
                <a:lnSpc>
                  <a:spcPct val="111000"/>
                </a:lnSpc>
              </a:pPr>
              <a:endParaRPr sz="1000" dirty="0">
                <a:latin typeface="Arial" panose="020B0604020202090204"/>
                <a:ea typeface="Arial" panose="020B0604020202090204"/>
                <a:cs typeface="Arial" panose="020B0604020202090204"/>
              </a:endParaRPr>
            </a:p>
            <a:p>
              <a:pPr marL="475615" algn="l" rtl="0" eaLnBrk="0">
                <a:lnSpc>
                  <a:spcPct val="90000"/>
                </a:lnSpc>
                <a:spcBef>
                  <a:spcPts val="5"/>
                </a:spcBef>
              </a:pPr>
              <a:r>
                <a:rPr sz="28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神经元建      </a:t>
              </a:r>
              <a:r>
                <a:rPr sz="28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立连接</a:t>
              </a:r>
              <a:endParaRPr sz="2800" dirty="0">
                <a:latin typeface="Microsoft JhengHei" panose="020B0604030504040204" charset="-120"/>
                <a:ea typeface="Microsoft JhengHei" panose="020B0604030504040204" charset="-120"/>
                <a:cs typeface="Microsoft JhengHei" panose="020B0604030504040204" charset="-120"/>
              </a:endParaRPr>
            </a:p>
          </p:txBody>
        </p:sp>
      </p:grpSp>
      <p:grpSp>
        <p:nvGrpSpPr>
          <p:cNvPr id="24" name="group 24"/>
          <p:cNvGrpSpPr/>
          <p:nvPr/>
        </p:nvGrpSpPr>
        <p:grpSpPr>
          <a:xfrm rot="21600000">
            <a:off x="803871" y="2715895"/>
            <a:ext cx="2390178" cy="1993899"/>
            <a:chOff x="0" y="0"/>
            <a:chExt cx="2390178" cy="1993899"/>
          </a:xfrm>
        </p:grpSpPr>
        <p:grpSp>
          <p:nvGrpSpPr>
            <p:cNvPr id="26" name="group 26"/>
            <p:cNvGrpSpPr/>
            <p:nvPr/>
          </p:nvGrpSpPr>
          <p:grpSpPr>
            <a:xfrm rot="21600000">
              <a:off x="0" y="0"/>
              <a:ext cx="2390178" cy="1993899"/>
              <a:chOff x="0" y="0"/>
              <a:chExt cx="2390178" cy="1993899"/>
            </a:xfrm>
          </p:grpSpPr>
          <p:sp>
            <p:nvSpPr>
              <p:cNvPr id="1136" name="path 1136"/>
              <p:cNvSpPr/>
              <p:nvPr/>
            </p:nvSpPr>
            <p:spPr>
              <a:xfrm>
                <a:off x="6350" y="6350"/>
                <a:ext cx="2377478" cy="1981199"/>
              </a:xfrm>
              <a:custGeom>
                <a:avLst/>
                <a:gdLst/>
                <a:ahLst/>
                <a:cxnLst/>
                <a:rect l="0" t="0" r="0" b="0"/>
                <a:pathLst>
                  <a:path w="3744" h="3119">
                    <a:moveTo>
                      <a:pt x="0" y="1559"/>
                    </a:moveTo>
                    <a:cubicBezTo>
                      <a:pt x="0" y="698"/>
                      <a:pt x="838" y="0"/>
                      <a:pt x="1872" y="0"/>
                    </a:cubicBezTo>
                    <a:cubicBezTo>
                      <a:pt x="2905" y="0"/>
                      <a:pt x="3744" y="698"/>
                      <a:pt x="3744" y="1559"/>
                    </a:cubicBezTo>
                    <a:cubicBezTo>
                      <a:pt x="3744" y="2421"/>
                      <a:pt x="2905" y="3119"/>
                      <a:pt x="1872" y="3119"/>
                    </a:cubicBezTo>
                    <a:cubicBezTo>
                      <a:pt x="838" y="3119"/>
                      <a:pt x="0" y="2421"/>
                      <a:pt x="0" y="1559"/>
                    </a:cubicBezTo>
                  </a:path>
                </a:pathLst>
              </a:custGeom>
              <a:solidFill>
                <a:srgbClr val="FFC000">
                  <a:alpha val="100000"/>
                </a:srgbClr>
              </a:solidFill>
              <a:ln w="0" cap="flat">
                <a:noFill/>
                <a:prstDash val="solid"/>
                <a:miter lim="0"/>
              </a:ln>
            </p:spPr>
            <p:txBody>
              <a:bodyPr rtlCol="0"/>
              <a:lstStyle/>
              <a:p>
                <a:pPr algn="ctr"/>
                <a:endParaRPr lang="zh-CN" altLang="en-US"/>
              </a:p>
            </p:txBody>
          </p:sp>
          <p:sp>
            <p:nvSpPr>
              <p:cNvPr id="1138" name="path 1138"/>
              <p:cNvSpPr/>
              <p:nvPr/>
            </p:nvSpPr>
            <p:spPr>
              <a:xfrm>
                <a:off x="0" y="0"/>
                <a:ext cx="2390178" cy="1993899"/>
              </a:xfrm>
              <a:custGeom>
                <a:avLst/>
                <a:gdLst/>
                <a:ahLst/>
                <a:cxnLst/>
                <a:rect l="0" t="0" r="0" b="0"/>
                <a:pathLst>
                  <a:path w="3764" h="3139">
                    <a:moveTo>
                      <a:pt x="10" y="1569"/>
                    </a:moveTo>
                    <a:cubicBezTo>
                      <a:pt x="10" y="708"/>
                      <a:pt x="848" y="10"/>
                      <a:pt x="1882" y="10"/>
                    </a:cubicBezTo>
                    <a:cubicBezTo>
                      <a:pt x="2915" y="10"/>
                      <a:pt x="3754" y="708"/>
                      <a:pt x="3754" y="1569"/>
                    </a:cubicBezTo>
                    <a:cubicBezTo>
                      <a:pt x="3754" y="2431"/>
                      <a:pt x="2915" y="3129"/>
                      <a:pt x="1882" y="3129"/>
                    </a:cubicBezTo>
                    <a:cubicBezTo>
                      <a:pt x="848" y="3129"/>
                      <a:pt x="10" y="2431"/>
                      <a:pt x="10" y="1569"/>
                    </a:cubicBezTo>
                  </a:path>
                </a:pathLst>
              </a:custGeom>
              <a:noFill/>
              <a:ln w="12700" cap="flat">
                <a:solidFill>
                  <a:srgbClr val="000000"/>
                </a:solidFill>
                <a:prstDash val="solid"/>
                <a:miter lim="1000000"/>
              </a:ln>
            </p:spPr>
            <p:txBody>
              <a:bodyPr rtlCol="0"/>
              <a:lstStyle/>
              <a:p>
                <a:pPr algn="ctr"/>
                <a:endParaRPr lang="zh-CN" altLang="en-US"/>
              </a:p>
            </p:txBody>
          </p:sp>
        </p:grpSp>
        <p:sp>
          <p:nvSpPr>
            <p:cNvPr id="1140" name="textbox 1140"/>
            <p:cNvSpPr/>
            <p:nvPr/>
          </p:nvSpPr>
          <p:spPr>
            <a:xfrm>
              <a:off x="-12700" y="-12700"/>
              <a:ext cx="2416175" cy="2019300"/>
            </a:xfrm>
            <a:prstGeom prst="rect">
              <a:avLst/>
            </a:prstGeom>
            <a:noFill/>
            <a:ln w="0" cap="flat">
              <a:noFill/>
              <a:prstDash val="solid"/>
              <a:miter lim="0"/>
            </a:ln>
          </p:spPr>
          <p:txBody>
            <a:bodyPr vert="horz" wrap="square" lIns="0" tIns="0" rIns="0" bIns="0"/>
            <a:lstStyle/>
            <a:p>
              <a:pPr algn="l" rtl="0" eaLnBrk="0">
                <a:lnSpc>
                  <a:spcPct val="136000"/>
                </a:lnSpc>
              </a:pPr>
              <a:endParaRPr sz="1000" dirty="0">
                <a:latin typeface="Arial" panose="020B0604020202090204"/>
                <a:ea typeface="Arial" panose="020B0604020202090204"/>
                <a:cs typeface="Arial" panose="020B0604020202090204"/>
              </a:endParaRPr>
            </a:p>
            <a:p>
              <a:pPr algn="l" rtl="0" eaLnBrk="0">
                <a:lnSpc>
                  <a:spcPct val="137000"/>
                </a:lnSpc>
              </a:pPr>
              <a:endParaRPr sz="1000" dirty="0">
                <a:latin typeface="Arial" panose="020B0604020202090204"/>
                <a:ea typeface="Arial" panose="020B0604020202090204"/>
                <a:cs typeface="Arial" panose="020B0604020202090204"/>
              </a:endParaRPr>
            </a:p>
            <a:p>
              <a:pPr algn="l" rtl="0" eaLnBrk="0">
                <a:lnSpc>
                  <a:spcPct val="8000"/>
                </a:lnSpc>
              </a:pPr>
              <a:endParaRPr sz="100" dirty="0">
                <a:latin typeface="Arial" panose="020B0604020202090204"/>
                <a:ea typeface="Arial" panose="020B0604020202090204"/>
                <a:cs typeface="Arial" panose="020B0604020202090204"/>
              </a:endParaRPr>
            </a:p>
            <a:p>
              <a:pPr marL="479425" indent="-6985" algn="l" rtl="0" eaLnBrk="0">
                <a:lnSpc>
                  <a:spcPct val="90000"/>
                </a:lnSpc>
              </a:pPr>
              <a:r>
                <a:rPr sz="28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神经元可      </a:t>
              </a:r>
              <a:r>
                <a:rPr sz="2800" b="1" kern="0" spc="-4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塑性</a:t>
              </a:r>
              <a:endParaRPr sz="2800" dirty="0">
                <a:latin typeface="Microsoft JhengHei" panose="020B0604030504040204" charset="-120"/>
                <a:ea typeface="Microsoft JhengHei" panose="020B0604030504040204" charset="-120"/>
                <a:cs typeface="Microsoft JhengHei" panose="020B0604030504040204" charset="-120"/>
              </a:endParaRPr>
            </a:p>
          </p:txBody>
        </p:sp>
      </p:grpSp>
      <p:grpSp>
        <p:nvGrpSpPr>
          <p:cNvPr id="28" name="group 28"/>
          <p:cNvGrpSpPr/>
          <p:nvPr/>
        </p:nvGrpSpPr>
        <p:grpSpPr>
          <a:xfrm rot="21600000">
            <a:off x="4609083" y="1805305"/>
            <a:ext cx="2390140" cy="1993899"/>
            <a:chOff x="0" y="0"/>
            <a:chExt cx="2390140" cy="1993899"/>
          </a:xfrm>
        </p:grpSpPr>
        <p:grpSp>
          <p:nvGrpSpPr>
            <p:cNvPr id="30" name="group 30"/>
            <p:cNvGrpSpPr/>
            <p:nvPr/>
          </p:nvGrpSpPr>
          <p:grpSpPr>
            <a:xfrm rot="21600000">
              <a:off x="0" y="0"/>
              <a:ext cx="2390140" cy="1993899"/>
              <a:chOff x="0" y="0"/>
              <a:chExt cx="2390140" cy="1993899"/>
            </a:xfrm>
          </p:grpSpPr>
          <p:sp>
            <p:nvSpPr>
              <p:cNvPr id="1142" name="path 1142"/>
              <p:cNvSpPr/>
              <p:nvPr/>
            </p:nvSpPr>
            <p:spPr>
              <a:xfrm>
                <a:off x="6350" y="6350"/>
                <a:ext cx="2377440" cy="1981199"/>
              </a:xfrm>
              <a:custGeom>
                <a:avLst/>
                <a:gdLst/>
                <a:ahLst/>
                <a:cxnLst/>
                <a:rect l="0" t="0" r="0" b="0"/>
                <a:pathLst>
                  <a:path w="3744" h="3119">
                    <a:moveTo>
                      <a:pt x="0" y="1560"/>
                    </a:moveTo>
                    <a:cubicBezTo>
                      <a:pt x="0" y="698"/>
                      <a:pt x="838" y="0"/>
                      <a:pt x="1872" y="0"/>
                    </a:cubicBezTo>
                    <a:cubicBezTo>
                      <a:pt x="2906" y="0"/>
                      <a:pt x="3744" y="698"/>
                      <a:pt x="3744" y="1560"/>
                    </a:cubicBezTo>
                    <a:cubicBezTo>
                      <a:pt x="3744" y="2421"/>
                      <a:pt x="2906" y="3119"/>
                      <a:pt x="1872" y="3119"/>
                    </a:cubicBezTo>
                    <a:cubicBezTo>
                      <a:pt x="838" y="3119"/>
                      <a:pt x="0" y="2421"/>
                      <a:pt x="0" y="1560"/>
                    </a:cubicBezTo>
                  </a:path>
                </a:pathLst>
              </a:custGeom>
              <a:solidFill>
                <a:srgbClr val="FFC000">
                  <a:alpha val="100000"/>
                </a:srgbClr>
              </a:solidFill>
              <a:ln w="0" cap="flat">
                <a:noFill/>
                <a:prstDash val="solid"/>
                <a:miter lim="0"/>
              </a:ln>
            </p:spPr>
            <p:txBody>
              <a:bodyPr rtlCol="0"/>
              <a:lstStyle/>
              <a:p>
                <a:pPr algn="ctr"/>
                <a:endParaRPr lang="zh-CN" altLang="en-US"/>
              </a:p>
            </p:txBody>
          </p:sp>
          <p:sp>
            <p:nvSpPr>
              <p:cNvPr id="1144" name="path 1144"/>
              <p:cNvSpPr/>
              <p:nvPr/>
            </p:nvSpPr>
            <p:spPr>
              <a:xfrm>
                <a:off x="0" y="0"/>
                <a:ext cx="2390140" cy="1993899"/>
              </a:xfrm>
              <a:custGeom>
                <a:avLst/>
                <a:gdLst/>
                <a:ahLst/>
                <a:cxnLst/>
                <a:rect l="0" t="0" r="0" b="0"/>
                <a:pathLst>
                  <a:path w="3764" h="3139">
                    <a:moveTo>
                      <a:pt x="10" y="1570"/>
                    </a:moveTo>
                    <a:cubicBezTo>
                      <a:pt x="10" y="708"/>
                      <a:pt x="848" y="10"/>
                      <a:pt x="1882" y="10"/>
                    </a:cubicBezTo>
                    <a:cubicBezTo>
                      <a:pt x="2916" y="10"/>
                      <a:pt x="3754" y="708"/>
                      <a:pt x="3754" y="1570"/>
                    </a:cubicBezTo>
                    <a:cubicBezTo>
                      <a:pt x="3754" y="2431"/>
                      <a:pt x="2916" y="3129"/>
                      <a:pt x="1882" y="3129"/>
                    </a:cubicBezTo>
                    <a:cubicBezTo>
                      <a:pt x="848" y="3129"/>
                      <a:pt x="10" y="2431"/>
                      <a:pt x="10" y="1570"/>
                    </a:cubicBezTo>
                  </a:path>
                </a:pathLst>
              </a:custGeom>
              <a:noFill/>
              <a:ln w="12700" cap="flat">
                <a:solidFill>
                  <a:srgbClr val="000000"/>
                </a:solidFill>
                <a:prstDash val="solid"/>
                <a:miter lim="1000000"/>
              </a:ln>
            </p:spPr>
            <p:txBody>
              <a:bodyPr rtlCol="0"/>
              <a:lstStyle/>
              <a:p>
                <a:pPr algn="ctr"/>
                <a:endParaRPr lang="zh-CN" altLang="en-US"/>
              </a:p>
            </p:txBody>
          </p:sp>
        </p:grpSp>
        <p:sp>
          <p:nvSpPr>
            <p:cNvPr id="1146" name="textbox 1146"/>
            <p:cNvSpPr/>
            <p:nvPr/>
          </p:nvSpPr>
          <p:spPr>
            <a:xfrm>
              <a:off x="-12700" y="-12700"/>
              <a:ext cx="2416175" cy="2019300"/>
            </a:xfrm>
            <a:prstGeom prst="rect">
              <a:avLst/>
            </a:prstGeom>
            <a:noFill/>
            <a:ln w="0" cap="flat">
              <a:noFill/>
              <a:prstDash val="solid"/>
              <a:miter lim="0"/>
            </a:ln>
          </p:spPr>
          <p:txBody>
            <a:bodyPr vert="horz" wrap="square" lIns="0" tIns="0" rIns="0" bIns="0"/>
            <a:lstStyle/>
            <a:p>
              <a:pPr algn="l" rtl="0" eaLnBrk="0">
                <a:lnSpc>
                  <a:spcPct val="110000"/>
                </a:lnSpc>
              </a:pPr>
              <a:endParaRPr sz="1000" dirty="0">
                <a:latin typeface="Arial" panose="020B0604020202090204"/>
                <a:ea typeface="Arial" panose="020B0604020202090204"/>
                <a:cs typeface="Arial" panose="020B0604020202090204"/>
              </a:endParaRPr>
            </a:p>
            <a:p>
              <a:pPr algn="l" rtl="0" eaLnBrk="0">
                <a:lnSpc>
                  <a:spcPct val="110000"/>
                </a:lnSpc>
              </a:pPr>
              <a:endParaRPr sz="1000" dirty="0">
                <a:latin typeface="Arial" panose="020B0604020202090204"/>
                <a:ea typeface="Arial" panose="020B0604020202090204"/>
                <a:cs typeface="Arial" panose="020B0604020202090204"/>
              </a:endParaRPr>
            </a:p>
            <a:p>
              <a:pPr algn="l" rtl="0" eaLnBrk="0">
                <a:lnSpc>
                  <a:spcPct val="110000"/>
                </a:lnSpc>
              </a:pPr>
              <a:endParaRPr sz="1000" dirty="0">
                <a:latin typeface="Arial" panose="020B0604020202090204"/>
                <a:ea typeface="Arial" panose="020B0604020202090204"/>
                <a:cs typeface="Arial" panose="020B0604020202090204"/>
              </a:endParaRPr>
            </a:p>
            <a:p>
              <a:pPr algn="l" rtl="0" eaLnBrk="0">
                <a:lnSpc>
                  <a:spcPct val="111000"/>
                </a:lnSpc>
              </a:pPr>
              <a:endParaRPr sz="1000" dirty="0">
                <a:latin typeface="Arial" panose="020B0604020202090204"/>
                <a:ea typeface="Arial" panose="020B0604020202090204"/>
                <a:cs typeface="Arial" panose="020B0604020202090204"/>
              </a:endParaRPr>
            </a:p>
            <a:p>
              <a:pPr algn="l" rtl="0" eaLnBrk="0">
                <a:lnSpc>
                  <a:spcPct val="111000"/>
                </a:lnSpc>
              </a:pPr>
              <a:endParaRPr sz="1000" dirty="0">
                <a:latin typeface="Arial" panose="020B0604020202090204"/>
                <a:ea typeface="Arial" panose="020B0604020202090204"/>
                <a:cs typeface="Arial" panose="020B0604020202090204"/>
              </a:endParaRPr>
            </a:p>
            <a:p>
              <a:pPr marL="476885" indent="-2540" algn="l" rtl="0" eaLnBrk="0">
                <a:lnSpc>
                  <a:spcPct val="90000"/>
                </a:lnSpc>
                <a:spcBef>
                  <a:spcPts val="5"/>
                </a:spcBef>
              </a:pPr>
              <a:r>
                <a:rPr sz="28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神经元形      </a:t>
              </a:r>
              <a:r>
                <a:rPr sz="28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成</a:t>
              </a:r>
              <a:endParaRPr sz="2800" dirty="0">
                <a:latin typeface="Microsoft JhengHei" panose="020B0604030504040204" charset="-120"/>
                <a:ea typeface="Microsoft JhengHei" panose="020B0604030504040204" charset="-120"/>
                <a:cs typeface="Microsoft JhengHei" panose="020B0604030504040204" charset="-120"/>
              </a:endParaRPr>
            </a:p>
          </p:txBody>
        </p:sp>
      </p:grpSp>
      <p:grpSp>
        <p:nvGrpSpPr>
          <p:cNvPr id="32" name="group 32"/>
          <p:cNvGrpSpPr/>
          <p:nvPr/>
        </p:nvGrpSpPr>
        <p:grpSpPr>
          <a:xfrm rot="21600000">
            <a:off x="8210169" y="1805305"/>
            <a:ext cx="2390139" cy="1993899"/>
            <a:chOff x="0" y="0"/>
            <a:chExt cx="2390139" cy="1993899"/>
          </a:xfrm>
        </p:grpSpPr>
        <p:grpSp>
          <p:nvGrpSpPr>
            <p:cNvPr id="34" name="group 34"/>
            <p:cNvGrpSpPr/>
            <p:nvPr/>
          </p:nvGrpSpPr>
          <p:grpSpPr>
            <a:xfrm rot="21600000">
              <a:off x="0" y="0"/>
              <a:ext cx="2390139" cy="1993899"/>
              <a:chOff x="0" y="0"/>
              <a:chExt cx="2390139" cy="1993899"/>
            </a:xfrm>
          </p:grpSpPr>
          <p:sp>
            <p:nvSpPr>
              <p:cNvPr id="1148" name="path 1148"/>
              <p:cNvSpPr/>
              <p:nvPr/>
            </p:nvSpPr>
            <p:spPr>
              <a:xfrm>
                <a:off x="6350" y="6350"/>
                <a:ext cx="2377439" cy="1981199"/>
              </a:xfrm>
              <a:custGeom>
                <a:avLst/>
                <a:gdLst/>
                <a:ahLst/>
                <a:cxnLst/>
                <a:rect l="0" t="0" r="0" b="0"/>
                <a:pathLst>
                  <a:path w="3743" h="3119">
                    <a:moveTo>
                      <a:pt x="0" y="1560"/>
                    </a:moveTo>
                    <a:cubicBezTo>
                      <a:pt x="0" y="698"/>
                      <a:pt x="838" y="0"/>
                      <a:pt x="1871" y="0"/>
                    </a:cubicBezTo>
                    <a:cubicBezTo>
                      <a:pt x="2905" y="0"/>
                      <a:pt x="3743" y="698"/>
                      <a:pt x="3743" y="1560"/>
                    </a:cubicBezTo>
                    <a:cubicBezTo>
                      <a:pt x="3743" y="2421"/>
                      <a:pt x="2905" y="3119"/>
                      <a:pt x="1871" y="3119"/>
                    </a:cubicBezTo>
                    <a:cubicBezTo>
                      <a:pt x="838" y="3119"/>
                      <a:pt x="0" y="2421"/>
                      <a:pt x="0" y="1560"/>
                    </a:cubicBezTo>
                  </a:path>
                </a:pathLst>
              </a:custGeom>
              <a:solidFill>
                <a:srgbClr val="FFC000">
                  <a:alpha val="100000"/>
                </a:srgbClr>
              </a:solidFill>
              <a:ln w="0" cap="flat">
                <a:noFill/>
                <a:prstDash val="solid"/>
                <a:miter lim="0"/>
              </a:ln>
            </p:spPr>
            <p:txBody>
              <a:bodyPr rtlCol="0"/>
              <a:lstStyle/>
              <a:p>
                <a:pPr algn="ctr"/>
                <a:endParaRPr lang="zh-CN" altLang="en-US"/>
              </a:p>
            </p:txBody>
          </p:sp>
          <p:sp>
            <p:nvSpPr>
              <p:cNvPr id="1150" name="path 1150"/>
              <p:cNvSpPr/>
              <p:nvPr/>
            </p:nvSpPr>
            <p:spPr>
              <a:xfrm>
                <a:off x="0" y="0"/>
                <a:ext cx="2390139" cy="1993899"/>
              </a:xfrm>
              <a:custGeom>
                <a:avLst/>
                <a:gdLst/>
                <a:ahLst/>
                <a:cxnLst/>
                <a:rect l="0" t="0" r="0" b="0"/>
                <a:pathLst>
                  <a:path w="3763" h="3139">
                    <a:moveTo>
                      <a:pt x="10" y="1570"/>
                    </a:moveTo>
                    <a:cubicBezTo>
                      <a:pt x="10" y="708"/>
                      <a:pt x="848" y="10"/>
                      <a:pt x="1881" y="10"/>
                    </a:cubicBezTo>
                    <a:cubicBezTo>
                      <a:pt x="2915" y="10"/>
                      <a:pt x="3753" y="708"/>
                      <a:pt x="3753" y="1570"/>
                    </a:cubicBezTo>
                    <a:cubicBezTo>
                      <a:pt x="3753" y="2431"/>
                      <a:pt x="2915" y="3129"/>
                      <a:pt x="1881" y="3129"/>
                    </a:cubicBezTo>
                    <a:cubicBezTo>
                      <a:pt x="848" y="3129"/>
                      <a:pt x="10" y="2431"/>
                      <a:pt x="10" y="1570"/>
                    </a:cubicBezTo>
                  </a:path>
                </a:pathLst>
              </a:custGeom>
              <a:noFill/>
              <a:ln w="12700" cap="flat">
                <a:solidFill>
                  <a:srgbClr val="000000"/>
                </a:solidFill>
                <a:prstDash val="solid"/>
                <a:miter lim="1000000"/>
              </a:ln>
            </p:spPr>
            <p:txBody>
              <a:bodyPr rtlCol="0"/>
              <a:lstStyle/>
              <a:p>
                <a:pPr algn="ctr"/>
                <a:endParaRPr lang="zh-CN" altLang="en-US"/>
              </a:p>
            </p:txBody>
          </p:sp>
        </p:grpSp>
        <p:sp>
          <p:nvSpPr>
            <p:cNvPr id="1152" name="textbox 1152"/>
            <p:cNvSpPr/>
            <p:nvPr/>
          </p:nvSpPr>
          <p:spPr>
            <a:xfrm>
              <a:off x="-12700" y="-12700"/>
              <a:ext cx="2415539" cy="2019300"/>
            </a:xfrm>
            <a:prstGeom prst="rect">
              <a:avLst/>
            </a:prstGeom>
            <a:noFill/>
            <a:ln w="0" cap="flat">
              <a:noFill/>
              <a:prstDash val="solid"/>
              <a:miter lim="0"/>
            </a:ln>
          </p:spPr>
          <p:txBody>
            <a:bodyPr vert="horz" wrap="square" lIns="0" tIns="0" rIns="0" bIns="0"/>
            <a:lstStyle/>
            <a:p>
              <a:pPr algn="l" rtl="0" eaLnBrk="0">
                <a:lnSpc>
                  <a:spcPct val="110000"/>
                </a:lnSpc>
              </a:pPr>
              <a:endParaRPr sz="1000" dirty="0">
                <a:latin typeface="Arial" panose="020B0604020202090204"/>
                <a:ea typeface="Arial" panose="020B0604020202090204"/>
                <a:cs typeface="Arial" panose="020B0604020202090204"/>
              </a:endParaRPr>
            </a:p>
            <a:p>
              <a:pPr algn="l" rtl="0" eaLnBrk="0">
                <a:lnSpc>
                  <a:spcPct val="110000"/>
                </a:lnSpc>
              </a:pPr>
              <a:endParaRPr sz="1000" dirty="0">
                <a:latin typeface="Arial" panose="020B0604020202090204"/>
                <a:ea typeface="Arial" panose="020B0604020202090204"/>
                <a:cs typeface="Arial" panose="020B0604020202090204"/>
              </a:endParaRPr>
            </a:p>
            <a:p>
              <a:pPr algn="l" rtl="0" eaLnBrk="0">
                <a:lnSpc>
                  <a:spcPct val="110000"/>
                </a:lnSpc>
              </a:pPr>
              <a:endParaRPr sz="1000" dirty="0">
                <a:latin typeface="Arial" panose="020B0604020202090204"/>
                <a:ea typeface="Arial" panose="020B0604020202090204"/>
                <a:cs typeface="Arial" panose="020B0604020202090204"/>
              </a:endParaRPr>
            </a:p>
            <a:p>
              <a:pPr algn="l" rtl="0" eaLnBrk="0">
                <a:lnSpc>
                  <a:spcPct val="111000"/>
                </a:lnSpc>
              </a:pPr>
              <a:endParaRPr sz="1000" dirty="0">
                <a:latin typeface="Arial" panose="020B0604020202090204"/>
                <a:ea typeface="Arial" panose="020B0604020202090204"/>
                <a:cs typeface="Arial" panose="020B0604020202090204"/>
              </a:endParaRPr>
            </a:p>
            <a:p>
              <a:pPr algn="l" rtl="0" eaLnBrk="0">
                <a:lnSpc>
                  <a:spcPct val="111000"/>
                </a:lnSpc>
              </a:pPr>
              <a:endParaRPr sz="1000" dirty="0">
                <a:latin typeface="Arial" panose="020B0604020202090204"/>
                <a:ea typeface="Arial" panose="020B0604020202090204"/>
                <a:cs typeface="Arial" panose="020B0604020202090204"/>
              </a:endParaRPr>
            </a:p>
            <a:p>
              <a:pPr marL="478155" indent="-2540" algn="l" rtl="0" eaLnBrk="0">
                <a:lnSpc>
                  <a:spcPct val="90000"/>
                </a:lnSpc>
                <a:spcBef>
                  <a:spcPts val="5"/>
                </a:spcBef>
              </a:pPr>
              <a:r>
                <a:rPr sz="28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神经元伸      </a:t>
              </a:r>
              <a:r>
                <a:rPr sz="28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展分支</a:t>
              </a:r>
              <a:endParaRPr sz="2800" dirty="0">
                <a:latin typeface="Microsoft JhengHei" panose="020B0604030504040204" charset="-120"/>
                <a:ea typeface="Microsoft JhengHei" panose="020B0604030504040204" charset="-120"/>
                <a:cs typeface="Microsoft JhengHei" panose="020B0604030504040204" charset="-120"/>
              </a:endParaRPr>
            </a:p>
          </p:txBody>
        </p:sp>
      </p:grpSp>
      <p:grpSp>
        <p:nvGrpSpPr>
          <p:cNvPr id="36" name="group 36"/>
          <p:cNvGrpSpPr/>
          <p:nvPr/>
        </p:nvGrpSpPr>
        <p:grpSpPr>
          <a:xfrm rot="21600000">
            <a:off x="9710102" y="3228657"/>
            <a:ext cx="2298191" cy="2037841"/>
            <a:chOff x="0" y="0"/>
            <a:chExt cx="2298191" cy="2037841"/>
          </a:xfrm>
        </p:grpSpPr>
        <p:pic>
          <p:nvPicPr>
            <p:cNvPr id="1154" name="picture 1154"/>
            <p:cNvPicPr>
              <a:picLocks noChangeAspect="1"/>
            </p:cNvPicPr>
            <p:nvPr/>
          </p:nvPicPr>
          <p:blipFill>
            <a:blip r:embed="rId1"/>
            <a:stretch>
              <a:fillRect/>
            </a:stretch>
          </p:blipFill>
          <p:spPr>
            <a:xfrm rot="21600000">
              <a:off x="0" y="0"/>
              <a:ext cx="2298191" cy="2037841"/>
            </a:xfrm>
            <a:prstGeom prst="rect">
              <a:avLst/>
            </a:prstGeom>
          </p:spPr>
        </p:pic>
        <p:sp>
          <p:nvSpPr>
            <p:cNvPr id="1156" name="textbox 1156"/>
            <p:cNvSpPr/>
            <p:nvPr/>
          </p:nvSpPr>
          <p:spPr>
            <a:xfrm>
              <a:off x="-12700" y="-12700"/>
              <a:ext cx="2324100" cy="2063750"/>
            </a:xfrm>
            <a:prstGeom prst="rect">
              <a:avLst/>
            </a:prstGeom>
            <a:noFill/>
            <a:ln w="0" cap="flat">
              <a:noFill/>
              <a:prstDash val="solid"/>
              <a:miter lim="0"/>
            </a:ln>
          </p:spPr>
          <p:txBody>
            <a:bodyPr vert="horz" wrap="square" lIns="0" tIns="0" rIns="0" bIns="0"/>
            <a:lstStyle/>
            <a:p>
              <a:pPr algn="l" rtl="0" eaLnBrk="0">
                <a:lnSpc>
                  <a:spcPct val="199000"/>
                </a:lnSpc>
              </a:pPr>
              <a:endParaRPr sz="1000" dirty="0">
                <a:latin typeface="Arial" panose="020B0604020202090204"/>
                <a:ea typeface="Arial" panose="020B0604020202090204"/>
                <a:cs typeface="Arial" panose="020B0604020202090204"/>
              </a:endParaRPr>
            </a:p>
            <a:p>
              <a:pPr marL="1334135" indent="-1905" algn="l" rtl="0" eaLnBrk="0">
                <a:lnSpc>
                  <a:spcPct val="90000"/>
                </a:lnSpc>
                <a:spcBef>
                  <a:spcPts val="5"/>
                </a:spcBef>
              </a:pPr>
              <a:r>
                <a:rPr sz="2400" b="1" kern="0" spc="-20" dirty="0">
                  <a:solidFill>
                    <a:srgbClr val="FF0000">
                      <a:alpha val="100000"/>
                    </a:srgbClr>
                  </a:solidFill>
                  <a:latin typeface="Microsoft JhengHei" panose="020B0604030504040204" charset="-120"/>
                  <a:ea typeface="Microsoft JhengHei" panose="020B0604030504040204" charset="-120"/>
                  <a:cs typeface="Microsoft JhengHei" panose="020B0604030504040204" charset="-120"/>
                </a:rPr>
                <a:t>康复</a:t>
              </a:r>
              <a:r>
                <a:rPr sz="2400" b="1" kern="0" spc="0" dirty="0">
                  <a:solidFill>
                    <a:srgbClr val="FF0000">
                      <a:alpha val="100000"/>
                    </a:srgbClr>
                  </a:solidFill>
                  <a:latin typeface="Microsoft JhengHei" panose="020B0604030504040204" charset="-120"/>
                  <a:ea typeface="Microsoft JhengHei" panose="020B0604030504040204" charset="-120"/>
                  <a:cs typeface="Microsoft JhengHei" panose="020B0604030504040204" charset="-120"/>
                </a:rPr>
                <a:t>      </a:t>
              </a:r>
              <a:r>
                <a:rPr sz="2400" b="1" kern="0" spc="-30" dirty="0">
                  <a:solidFill>
                    <a:srgbClr val="FF0000">
                      <a:alpha val="100000"/>
                    </a:srgbClr>
                  </a:solidFill>
                  <a:latin typeface="Microsoft JhengHei" panose="020B0604030504040204" charset="-120"/>
                  <a:ea typeface="Microsoft JhengHei" panose="020B0604030504040204" charset="-120"/>
                  <a:cs typeface="Microsoft JhengHei" panose="020B0604030504040204" charset="-120"/>
                </a:rPr>
                <a:t>重点</a:t>
              </a:r>
              <a:endParaRPr sz="2400" dirty="0">
                <a:latin typeface="Microsoft JhengHei" panose="020B0604030504040204" charset="-120"/>
                <a:ea typeface="Microsoft JhengHei" panose="020B0604030504040204" charset="-120"/>
                <a:cs typeface="Microsoft JhengHei" panose="020B0604030504040204" charset="-120"/>
              </a:endParaRPr>
            </a:p>
          </p:txBody>
        </p:sp>
      </p:grpSp>
      <p:grpSp>
        <p:nvGrpSpPr>
          <p:cNvPr id="38" name="group 38"/>
          <p:cNvGrpSpPr/>
          <p:nvPr/>
        </p:nvGrpSpPr>
        <p:grpSpPr>
          <a:xfrm rot="21600000">
            <a:off x="6869620" y="162242"/>
            <a:ext cx="2004821" cy="2092578"/>
            <a:chOff x="0" y="0"/>
            <a:chExt cx="2004821" cy="2092578"/>
          </a:xfrm>
        </p:grpSpPr>
        <p:pic>
          <p:nvPicPr>
            <p:cNvPr id="1158" name="picture 1158"/>
            <p:cNvPicPr>
              <a:picLocks noChangeAspect="1"/>
            </p:cNvPicPr>
            <p:nvPr/>
          </p:nvPicPr>
          <p:blipFill>
            <a:blip r:embed="rId2"/>
            <a:stretch>
              <a:fillRect/>
            </a:stretch>
          </p:blipFill>
          <p:spPr>
            <a:xfrm rot="21600000">
              <a:off x="0" y="0"/>
              <a:ext cx="2004821" cy="2092578"/>
            </a:xfrm>
            <a:prstGeom prst="rect">
              <a:avLst/>
            </a:prstGeom>
          </p:spPr>
        </p:pic>
        <p:sp>
          <p:nvSpPr>
            <p:cNvPr id="1160" name="textbox 1160"/>
            <p:cNvSpPr/>
            <p:nvPr/>
          </p:nvSpPr>
          <p:spPr>
            <a:xfrm>
              <a:off x="-12700" y="-12700"/>
              <a:ext cx="2030729" cy="2118360"/>
            </a:xfrm>
            <a:prstGeom prst="rect">
              <a:avLst/>
            </a:prstGeom>
            <a:noFill/>
            <a:ln w="0" cap="flat">
              <a:noFill/>
              <a:prstDash val="solid"/>
              <a:miter lim="0"/>
            </a:ln>
          </p:spPr>
          <p:txBody>
            <a:bodyPr vert="horz" wrap="square" lIns="0" tIns="0" rIns="0" bIns="0"/>
            <a:lstStyle/>
            <a:p>
              <a:pPr algn="l" rtl="0" eaLnBrk="0">
                <a:lnSpc>
                  <a:spcPct val="194000"/>
                </a:lnSpc>
              </a:pPr>
              <a:endParaRPr sz="1000" dirty="0">
                <a:latin typeface="Arial" panose="020B0604020202090204"/>
                <a:ea typeface="Arial" panose="020B0604020202090204"/>
                <a:cs typeface="Arial" panose="020B0604020202090204"/>
              </a:endParaRPr>
            </a:p>
            <a:p>
              <a:pPr algn="l" rtl="0" eaLnBrk="0">
                <a:lnSpc>
                  <a:spcPct val="9000"/>
                </a:lnSpc>
              </a:pPr>
              <a:endParaRPr sz="100" dirty="0">
                <a:latin typeface="Arial" panose="020B0604020202090204"/>
                <a:ea typeface="Arial" panose="020B0604020202090204"/>
                <a:cs typeface="Arial" panose="020B0604020202090204"/>
              </a:endParaRPr>
            </a:p>
            <a:p>
              <a:pPr marL="1038860" indent="1905" algn="l" rtl="0" eaLnBrk="0">
                <a:lnSpc>
                  <a:spcPct val="90000"/>
                </a:lnSpc>
              </a:pPr>
              <a:r>
                <a:rPr sz="2400" b="1" kern="0" spc="-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成人</a:t>
              </a:r>
              <a:r>
                <a:rPr sz="24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      </a:t>
              </a:r>
              <a:r>
                <a:rPr sz="2400" b="1" kern="0" spc="-3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排除</a:t>
              </a:r>
              <a:endParaRPr sz="2400" dirty="0">
                <a:latin typeface="Microsoft JhengHei" panose="020B0604030504040204" charset="-120"/>
                <a:ea typeface="Microsoft JhengHei" panose="020B0604030504040204" charset="-120"/>
                <a:cs typeface="Microsoft JhengHei" panose="020B0604030504040204" charset="-120"/>
              </a:endParaRPr>
            </a:p>
          </p:txBody>
        </p:sp>
      </p:grpSp>
      <p:sp>
        <p:nvSpPr>
          <p:cNvPr id="1162" name="textbox 1162"/>
          <p:cNvSpPr/>
          <p:nvPr/>
        </p:nvSpPr>
        <p:spPr>
          <a:xfrm>
            <a:off x="706486" y="737303"/>
            <a:ext cx="6183629" cy="506094"/>
          </a:xfrm>
          <a:prstGeom prst="rect">
            <a:avLst/>
          </a:prstGeom>
          <a:noFill/>
          <a:ln w="0" cap="flat">
            <a:noFill/>
            <a:prstDash val="solid"/>
            <a:miter lim="0"/>
          </a:ln>
        </p:spPr>
        <p:txBody>
          <a:bodyPr vert="horz" wrap="square" lIns="0" tIns="0" rIns="0" bIns="0"/>
          <a:lstStyle/>
          <a:p>
            <a:pPr algn="l" rtl="0" eaLnBrk="0">
              <a:lnSpc>
                <a:spcPct val="67000"/>
              </a:lnSpc>
            </a:pPr>
            <a:endParaRPr sz="100" dirty="0">
              <a:latin typeface="Arial" panose="020B0604020202090204"/>
              <a:ea typeface="Arial" panose="020B0604020202090204"/>
              <a:cs typeface="Arial" panose="020B0604020202090204"/>
            </a:endParaRPr>
          </a:p>
          <a:p>
            <a:pPr marL="12700" algn="l" rtl="0" eaLnBrk="0">
              <a:lnSpc>
                <a:spcPct val="88000"/>
              </a:lnSpc>
            </a:pPr>
            <a:r>
              <a:rPr sz="36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大脑神经科学-神经康复的</a:t>
            </a:r>
            <a:r>
              <a:rPr sz="36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模型</a:t>
            </a:r>
            <a:endParaRPr sz="3600" dirty="0">
              <a:latin typeface="Microsoft JhengHei" panose="020B0604030504040204" charset="-120"/>
              <a:ea typeface="Microsoft JhengHei" panose="020B0604030504040204" charset="-120"/>
              <a:cs typeface="Microsoft JhengHei" panose="020B0604030504040204" charset="-120"/>
            </a:endParaRPr>
          </a:p>
        </p:txBody>
      </p:sp>
      <p:pic>
        <p:nvPicPr>
          <p:cNvPr id="1164" name="picture 1164"/>
          <p:cNvPicPr>
            <a:picLocks noChangeAspect="1"/>
          </p:cNvPicPr>
          <p:nvPr/>
        </p:nvPicPr>
        <p:blipFill>
          <a:blip r:embed="rId3"/>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4"/>
          <a:stretch>
            <a:fillRect/>
          </a:stretch>
        </p:blipFill>
        <p:spPr>
          <a:xfrm>
            <a:off x="9751060" y="0"/>
            <a:ext cx="2440940" cy="1827530"/>
          </a:xfrm>
          <a:prstGeom prst="rect">
            <a:avLst/>
          </a:prstGeom>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8" name="textbox 1168"/>
          <p:cNvSpPr/>
          <p:nvPr/>
        </p:nvSpPr>
        <p:spPr>
          <a:xfrm>
            <a:off x="607898" y="470434"/>
            <a:ext cx="7548244" cy="598169"/>
          </a:xfrm>
          <a:prstGeom prst="rect">
            <a:avLst/>
          </a:prstGeom>
          <a:noFill/>
          <a:ln w="0" cap="flat">
            <a:noFill/>
            <a:prstDash val="solid"/>
            <a:miter lim="0"/>
          </a:ln>
        </p:spPr>
        <p:txBody>
          <a:bodyPr vert="horz" wrap="square" lIns="0" tIns="0" rIns="0" bIns="0"/>
          <a:lstStyle/>
          <a:p>
            <a:pPr algn="l" rtl="0" eaLnBrk="0">
              <a:lnSpc>
                <a:spcPct val="97000"/>
              </a:lnSpc>
            </a:pPr>
            <a:endParaRPr sz="100" dirty="0">
              <a:latin typeface="Arial" panose="020B0604020202090204"/>
              <a:ea typeface="Arial" panose="020B0604020202090204"/>
              <a:cs typeface="Arial" panose="020B0604020202090204"/>
            </a:endParaRPr>
          </a:p>
          <a:p>
            <a:pPr marL="12700" algn="l" rtl="0" eaLnBrk="0">
              <a:lnSpc>
                <a:spcPct val="87000"/>
              </a:lnSpc>
            </a:pPr>
            <a:r>
              <a:rPr sz="4300" kern="0" spc="10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大脑神经科学-神经康复的模型</a:t>
            </a:r>
            <a:endParaRPr sz="4300" dirty="0">
              <a:latin typeface="Microsoft JhengHei" panose="020B0604030504040204" charset="-120"/>
              <a:ea typeface="Microsoft JhengHei" panose="020B0604030504040204" charset="-120"/>
              <a:cs typeface="Microsoft JhengHei" panose="020B0604030504040204" charset="-120"/>
            </a:endParaRPr>
          </a:p>
        </p:txBody>
      </p:sp>
      <p:grpSp>
        <p:nvGrpSpPr>
          <p:cNvPr id="40" name="group 40"/>
          <p:cNvGrpSpPr/>
          <p:nvPr/>
        </p:nvGrpSpPr>
        <p:grpSpPr>
          <a:xfrm rot="21600000">
            <a:off x="3068612" y="1522351"/>
            <a:ext cx="2105626" cy="1531554"/>
            <a:chOff x="0" y="0"/>
            <a:chExt cx="2105626" cy="1531554"/>
          </a:xfrm>
        </p:grpSpPr>
        <p:grpSp>
          <p:nvGrpSpPr>
            <p:cNvPr id="42" name="group 42"/>
            <p:cNvGrpSpPr/>
            <p:nvPr/>
          </p:nvGrpSpPr>
          <p:grpSpPr>
            <a:xfrm rot="21600000">
              <a:off x="0" y="0"/>
              <a:ext cx="2105626" cy="1531554"/>
              <a:chOff x="0" y="0"/>
              <a:chExt cx="2105626" cy="1531554"/>
            </a:xfrm>
          </p:grpSpPr>
          <p:sp>
            <p:nvSpPr>
              <p:cNvPr id="1170" name="path 1170"/>
              <p:cNvSpPr/>
              <p:nvPr/>
            </p:nvSpPr>
            <p:spPr>
              <a:xfrm>
                <a:off x="0" y="0"/>
                <a:ext cx="2105626" cy="1526791"/>
              </a:xfrm>
              <a:custGeom>
                <a:avLst/>
                <a:gdLst/>
                <a:ahLst/>
                <a:cxnLst/>
                <a:rect l="0" t="0" r="0" b="0"/>
                <a:pathLst>
                  <a:path w="3315" h="2404">
                    <a:moveTo>
                      <a:pt x="970" y="2404"/>
                    </a:moveTo>
                    <a:lnTo>
                      <a:pt x="847" y="2000"/>
                    </a:lnTo>
                    <a:cubicBezTo>
                      <a:pt x="54" y="1711"/>
                      <a:pt x="-225" y="1062"/>
                      <a:pt x="222" y="550"/>
                    </a:cubicBezTo>
                    <a:cubicBezTo>
                      <a:pt x="669" y="38"/>
                      <a:pt x="1675" y="-142"/>
                      <a:pt x="2468" y="146"/>
                    </a:cubicBezTo>
                    <a:cubicBezTo>
                      <a:pt x="3261" y="435"/>
                      <a:pt x="3541" y="1084"/>
                      <a:pt x="3093" y="1596"/>
                    </a:cubicBezTo>
                    <a:cubicBezTo>
                      <a:pt x="2763" y="1974"/>
                      <a:pt x="2111" y="2185"/>
                      <a:pt x="1444" y="2129"/>
                    </a:cubicBezTo>
                    <a:lnTo>
                      <a:pt x="970" y="2404"/>
                    </a:lnTo>
                    <a:close/>
                  </a:path>
                </a:pathLst>
              </a:custGeom>
              <a:solidFill>
                <a:srgbClr val="92D050">
                  <a:alpha val="100000"/>
                </a:srgbClr>
              </a:solidFill>
              <a:ln w="0" cap="flat">
                <a:noFill/>
                <a:prstDash val="solid"/>
                <a:miter lim="0"/>
              </a:ln>
            </p:spPr>
            <p:txBody>
              <a:bodyPr rtlCol="0"/>
              <a:lstStyle/>
              <a:p>
                <a:pPr algn="ctr"/>
                <a:endParaRPr lang="zh-CN" altLang="en-US"/>
              </a:p>
            </p:txBody>
          </p:sp>
          <p:sp>
            <p:nvSpPr>
              <p:cNvPr id="1172" name="path 1172"/>
              <p:cNvSpPr/>
              <p:nvPr/>
            </p:nvSpPr>
            <p:spPr>
              <a:xfrm>
                <a:off x="1587" y="1587"/>
                <a:ext cx="2102451" cy="1529966"/>
              </a:xfrm>
              <a:custGeom>
                <a:avLst/>
                <a:gdLst/>
                <a:ahLst/>
                <a:cxnLst/>
                <a:rect l="0" t="0" r="0" b="0"/>
                <a:pathLst>
                  <a:path w="3310" h="2409">
                    <a:moveTo>
                      <a:pt x="968" y="2401"/>
                    </a:moveTo>
                    <a:lnTo>
                      <a:pt x="845" y="1998"/>
                    </a:lnTo>
                    <a:cubicBezTo>
                      <a:pt x="52" y="1709"/>
                      <a:pt x="-227" y="1060"/>
                      <a:pt x="219" y="548"/>
                    </a:cubicBezTo>
                    <a:cubicBezTo>
                      <a:pt x="667" y="36"/>
                      <a:pt x="1672" y="-144"/>
                      <a:pt x="2465" y="144"/>
                    </a:cubicBezTo>
                    <a:cubicBezTo>
                      <a:pt x="3258" y="433"/>
                      <a:pt x="3538" y="1082"/>
                      <a:pt x="3091" y="1594"/>
                    </a:cubicBezTo>
                    <a:cubicBezTo>
                      <a:pt x="2761" y="1972"/>
                      <a:pt x="2108" y="2182"/>
                      <a:pt x="1442" y="2126"/>
                    </a:cubicBezTo>
                    <a:lnTo>
                      <a:pt x="968" y="2401"/>
                    </a:lnTo>
                    <a:close/>
                  </a:path>
                </a:pathLst>
              </a:custGeom>
              <a:noFill/>
              <a:ln w="9525" cap="flat">
                <a:solidFill>
                  <a:srgbClr val="000000"/>
                </a:solidFill>
                <a:prstDash val="solid"/>
                <a:round/>
              </a:ln>
            </p:spPr>
            <p:txBody>
              <a:bodyPr rtlCol="0"/>
              <a:lstStyle/>
              <a:p>
                <a:pPr algn="ctr"/>
                <a:endParaRPr lang="zh-CN" altLang="en-US"/>
              </a:p>
            </p:txBody>
          </p:sp>
        </p:grpSp>
        <p:sp>
          <p:nvSpPr>
            <p:cNvPr id="1174" name="textbox 1174"/>
            <p:cNvSpPr/>
            <p:nvPr/>
          </p:nvSpPr>
          <p:spPr>
            <a:xfrm>
              <a:off x="-12700" y="-12700"/>
              <a:ext cx="2131060" cy="1569085"/>
            </a:xfrm>
            <a:prstGeom prst="rect">
              <a:avLst/>
            </a:prstGeom>
            <a:noFill/>
            <a:ln w="0" cap="flat">
              <a:noFill/>
              <a:prstDash val="solid"/>
              <a:miter lim="0"/>
            </a:ln>
          </p:spPr>
          <p:txBody>
            <a:bodyPr vert="horz" wrap="square" lIns="0" tIns="0" rIns="0" bIns="0"/>
            <a:lstStyle/>
            <a:p>
              <a:pPr algn="l" rtl="0" eaLnBrk="0">
                <a:lnSpc>
                  <a:spcPct val="109000"/>
                </a:lnSpc>
              </a:pPr>
              <a:endParaRPr sz="1000" dirty="0">
                <a:latin typeface="Arial" panose="020B0604020202090204"/>
                <a:ea typeface="Arial" panose="020B0604020202090204"/>
                <a:cs typeface="Arial" panose="020B0604020202090204"/>
              </a:endParaRPr>
            </a:p>
            <a:p>
              <a:pPr algn="l" rtl="0" eaLnBrk="0">
                <a:lnSpc>
                  <a:spcPct val="109000"/>
                </a:lnSpc>
              </a:pPr>
              <a:endParaRPr sz="1000" dirty="0">
                <a:latin typeface="Arial" panose="020B0604020202090204"/>
                <a:ea typeface="Arial" panose="020B0604020202090204"/>
                <a:cs typeface="Arial" panose="020B0604020202090204"/>
              </a:endParaRPr>
            </a:p>
            <a:p>
              <a:pPr algn="l" rtl="0" eaLnBrk="0">
                <a:lnSpc>
                  <a:spcPct val="110000"/>
                </a:lnSpc>
              </a:pPr>
              <a:endParaRPr sz="1000" dirty="0">
                <a:latin typeface="Arial" panose="020B0604020202090204"/>
                <a:ea typeface="Arial" panose="020B0604020202090204"/>
                <a:cs typeface="Arial" panose="020B0604020202090204"/>
              </a:endParaRPr>
            </a:p>
            <a:p>
              <a:pPr algn="l" rtl="0" eaLnBrk="0">
                <a:lnSpc>
                  <a:spcPct val="110000"/>
                </a:lnSpc>
              </a:pPr>
              <a:endParaRPr sz="1000" dirty="0">
                <a:latin typeface="Arial" panose="020B0604020202090204"/>
                <a:ea typeface="Arial" panose="020B0604020202090204"/>
                <a:cs typeface="Arial" panose="020B0604020202090204"/>
              </a:endParaRPr>
            </a:p>
            <a:p>
              <a:pPr marL="430530" algn="l" rtl="0" eaLnBrk="0">
                <a:lnSpc>
                  <a:spcPct val="87000"/>
                </a:lnSpc>
                <a:spcBef>
                  <a:spcPts val="5"/>
                </a:spcBef>
              </a:pPr>
              <a:r>
                <a:rPr sz="24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重新赋权</a:t>
              </a:r>
              <a:endParaRPr sz="2400" dirty="0">
                <a:latin typeface="Microsoft JhengHei" panose="020B0604030504040204" charset="-120"/>
                <a:ea typeface="Microsoft JhengHei" panose="020B0604030504040204" charset="-120"/>
                <a:cs typeface="Microsoft JhengHei" panose="020B0604030504040204" charset="-120"/>
              </a:endParaRPr>
            </a:p>
          </p:txBody>
        </p:sp>
      </p:grpSp>
      <p:grpSp>
        <p:nvGrpSpPr>
          <p:cNvPr id="44" name="group 44"/>
          <p:cNvGrpSpPr/>
          <p:nvPr/>
        </p:nvGrpSpPr>
        <p:grpSpPr>
          <a:xfrm rot="21600000">
            <a:off x="6442741" y="1494625"/>
            <a:ext cx="2102419" cy="1529942"/>
            <a:chOff x="0" y="0"/>
            <a:chExt cx="2102419" cy="1529942"/>
          </a:xfrm>
        </p:grpSpPr>
        <p:grpSp>
          <p:nvGrpSpPr>
            <p:cNvPr id="46" name="group 46"/>
            <p:cNvGrpSpPr/>
            <p:nvPr/>
          </p:nvGrpSpPr>
          <p:grpSpPr>
            <a:xfrm rot="21600000">
              <a:off x="0" y="0"/>
              <a:ext cx="2102419" cy="1529942"/>
              <a:chOff x="0" y="0"/>
              <a:chExt cx="2102419" cy="1529942"/>
            </a:xfrm>
          </p:grpSpPr>
          <p:sp>
            <p:nvSpPr>
              <p:cNvPr id="1176" name="path 1176"/>
              <p:cNvSpPr/>
              <p:nvPr/>
            </p:nvSpPr>
            <p:spPr>
              <a:xfrm>
                <a:off x="0" y="0"/>
                <a:ext cx="2102419" cy="1525180"/>
              </a:xfrm>
              <a:custGeom>
                <a:avLst/>
                <a:gdLst/>
                <a:ahLst/>
                <a:cxnLst/>
                <a:rect l="0" t="0" r="0" b="0"/>
                <a:pathLst>
                  <a:path w="3310" h="2401">
                    <a:moveTo>
                      <a:pt x="968" y="2401"/>
                    </a:moveTo>
                    <a:lnTo>
                      <a:pt x="845" y="1998"/>
                    </a:lnTo>
                    <a:cubicBezTo>
                      <a:pt x="52" y="1709"/>
                      <a:pt x="-227" y="1060"/>
                      <a:pt x="219" y="548"/>
                    </a:cubicBezTo>
                    <a:cubicBezTo>
                      <a:pt x="666" y="36"/>
                      <a:pt x="1672" y="-144"/>
                      <a:pt x="2465" y="144"/>
                    </a:cubicBezTo>
                    <a:cubicBezTo>
                      <a:pt x="3258" y="433"/>
                      <a:pt x="3538" y="1082"/>
                      <a:pt x="3091" y="1594"/>
                    </a:cubicBezTo>
                    <a:cubicBezTo>
                      <a:pt x="2760" y="1972"/>
                      <a:pt x="2108" y="2182"/>
                      <a:pt x="1442" y="2126"/>
                    </a:cubicBezTo>
                    <a:lnTo>
                      <a:pt x="968" y="2401"/>
                    </a:lnTo>
                    <a:close/>
                  </a:path>
                </a:pathLst>
              </a:custGeom>
              <a:solidFill>
                <a:srgbClr val="92D050">
                  <a:alpha val="100000"/>
                </a:srgbClr>
              </a:solidFill>
              <a:ln w="0" cap="flat">
                <a:noFill/>
                <a:prstDash val="solid"/>
                <a:miter lim="0"/>
              </a:ln>
            </p:spPr>
            <p:txBody>
              <a:bodyPr rtlCol="0"/>
              <a:lstStyle/>
              <a:p>
                <a:pPr algn="ctr"/>
                <a:endParaRPr lang="zh-CN" altLang="en-US"/>
              </a:p>
            </p:txBody>
          </p:sp>
          <p:sp>
            <p:nvSpPr>
              <p:cNvPr id="1178" name="path 1178"/>
              <p:cNvSpPr/>
              <p:nvPr/>
            </p:nvSpPr>
            <p:spPr>
              <a:xfrm>
                <a:off x="0" y="0"/>
                <a:ext cx="2102419" cy="1529942"/>
              </a:xfrm>
              <a:custGeom>
                <a:avLst/>
                <a:gdLst/>
                <a:ahLst/>
                <a:cxnLst/>
                <a:rect l="0" t="0" r="0" b="0"/>
                <a:pathLst>
                  <a:path w="3310" h="2409">
                    <a:moveTo>
                      <a:pt x="968" y="2401"/>
                    </a:moveTo>
                    <a:lnTo>
                      <a:pt x="845" y="1998"/>
                    </a:lnTo>
                    <a:cubicBezTo>
                      <a:pt x="52" y="1709"/>
                      <a:pt x="-227" y="1060"/>
                      <a:pt x="219" y="548"/>
                    </a:cubicBezTo>
                    <a:cubicBezTo>
                      <a:pt x="666" y="36"/>
                      <a:pt x="1672" y="-144"/>
                      <a:pt x="2465" y="144"/>
                    </a:cubicBezTo>
                    <a:cubicBezTo>
                      <a:pt x="3258" y="433"/>
                      <a:pt x="3538" y="1082"/>
                      <a:pt x="3091" y="1594"/>
                    </a:cubicBezTo>
                    <a:cubicBezTo>
                      <a:pt x="2760" y="1972"/>
                      <a:pt x="2108" y="2182"/>
                      <a:pt x="1442" y="2126"/>
                    </a:cubicBezTo>
                    <a:lnTo>
                      <a:pt x="968" y="2401"/>
                    </a:lnTo>
                    <a:close/>
                  </a:path>
                </a:pathLst>
              </a:custGeom>
              <a:noFill/>
              <a:ln w="9525" cap="flat">
                <a:solidFill>
                  <a:srgbClr val="000000"/>
                </a:solidFill>
                <a:prstDash val="solid"/>
                <a:round/>
              </a:ln>
            </p:spPr>
            <p:txBody>
              <a:bodyPr rtlCol="0"/>
              <a:lstStyle/>
              <a:p>
                <a:pPr algn="ctr"/>
                <a:endParaRPr lang="zh-CN" altLang="en-US"/>
              </a:p>
            </p:txBody>
          </p:sp>
        </p:grpSp>
        <p:sp>
          <p:nvSpPr>
            <p:cNvPr id="1180" name="textbox 1180"/>
            <p:cNvSpPr/>
            <p:nvPr/>
          </p:nvSpPr>
          <p:spPr>
            <a:xfrm>
              <a:off x="-12700" y="-12700"/>
              <a:ext cx="2127885" cy="1567180"/>
            </a:xfrm>
            <a:prstGeom prst="rect">
              <a:avLst/>
            </a:prstGeom>
            <a:noFill/>
            <a:ln w="0" cap="flat">
              <a:noFill/>
              <a:prstDash val="solid"/>
              <a:miter lim="0"/>
            </a:ln>
          </p:spPr>
          <p:txBody>
            <a:bodyPr vert="horz" wrap="square" lIns="0" tIns="0" rIns="0" bIns="0"/>
            <a:lstStyle/>
            <a:p>
              <a:pPr algn="l" rtl="0" eaLnBrk="0">
                <a:lnSpc>
                  <a:spcPct val="109000"/>
                </a:lnSpc>
              </a:pPr>
              <a:endParaRPr sz="1000" dirty="0">
                <a:latin typeface="Arial" panose="020B0604020202090204"/>
                <a:ea typeface="Arial" panose="020B0604020202090204"/>
                <a:cs typeface="Arial" panose="020B0604020202090204"/>
              </a:endParaRPr>
            </a:p>
            <a:p>
              <a:pPr algn="l" rtl="0" eaLnBrk="0">
                <a:lnSpc>
                  <a:spcPct val="109000"/>
                </a:lnSpc>
              </a:pPr>
              <a:endParaRPr sz="1000" dirty="0">
                <a:latin typeface="Arial" panose="020B0604020202090204"/>
                <a:ea typeface="Arial" panose="020B0604020202090204"/>
                <a:cs typeface="Arial" panose="020B0604020202090204"/>
              </a:endParaRPr>
            </a:p>
            <a:p>
              <a:pPr algn="l" rtl="0" eaLnBrk="0">
                <a:lnSpc>
                  <a:spcPct val="109000"/>
                </a:lnSpc>
              </a:pPr>
              <a:endParaRPr sz="1000" dirty="0">
                <a:latin typeface="Arial" panose="020B0604020202090204"/>
                <a:ea typeface="Arial" panose="020B0604020202090204"/>
                <a:cs typeface="Arial" panose="020B0604020202090204"/>
              </a:endParaRPr>
            </a:p>
            <a:p>
              <a:pPr algn="l" rtl="0" eaLnBrk="0">
                <a:lnSpc>
                  <a:spcPct val="110000"/>
                </a:lnSpc>
              </a:pPr>
              <a:endParaRPr sz="1000" dirty="0">
                <a:latin typeface="Arial" panose="020B0604020202090204"/>
                <a:ea typeface="Arial" panose="020B0604020202090204"/>
                <a:cs typeface="Arial" panose="020B0604020202090204"/>
              </a:endParaRPr>
            </a:p>
            <a:p>
              <a:pPr marL="430530" algn="l" rtl="0" eaLnBrk="0">
                <a:lnSpc>
                  <a:spcPct val="87000"/>
                </a:lnSpc>
                <a:spcBef>
                  <a:spcPts val="5"/>
                </a:spcBef>
              </a:pPr>
              <a:r>
                <a:rPr sz="24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重新连线</a:t>
              </a:r>
              <a:endParaRPr sz="2400" dirty="0">
                <a:latin typeface="Microsoft JhengHei" panose="020B0604030504040204" charset="-120"/>
                <a:ea typeface="Microsoft JhengHei" panose="020B0604030504040204" charset="-120"/>
                <a:cs typeface="Microsoft JhengHei" panose="020B0604030504040204" charset="-120"/>
              </a:endParaRPr>
            </a:p>
          </p:txBody>
        </p:sp>
      </p:grpSp>
      <p:grpSp>
        <p:nvGrpSpPr>
          <p:cNvPr id="48" name="group 48"/>
          <p:cNvGrpSpPr/>
          <p:nvPr/>
        </p:nvGrpSpPr>
        <p:grpSpPr>
          <a:xfrm rot="21600000">
            <a:off x="3070200" y="4413145"/>
            <a:ext cx="2102451" cy="1529895"/>
            <a:chOff x="0" y="0"/>
            <a:chExt cx="2102451" cy="1529895"/>
          </a:xfrm>
        </p:grpSpPr>
        <p:grpSp>
          <p:nvGrpSpPr>
            <p:cNvPr id="50" name="group 50"/>
            <p:cNvGrpSpPr/>
            <p:nvPr/>
          </p:nvGrpSpPr>
          <p:grpSpPr>
            <a:xfrm rot="21600000">
              <a:off x="0" y="0"/>
              <a:ext cx="2102451" cy="1529895"/>
              <a:chOff x="0" y="0"/>
              <a:chExt cx="2102451" cy="1529895"/>
            </a:xfrm>
          </p:grpSpPr>
          <p:sp>
            <p:nvSpPr>
              <p:cNvPr id="1182" name="path 1182"/>
              <p:cNvSpPr/>
              <p:nvPr/>
            </p:nvSpPr>
            <p:spPr>
              <a:xfrm>
                <a:off x="0" y="0"/>
                <a:ext cx="2102451" cy="1525133"/>
              </a:xfrm>
              <a:custGeom>
                <a:avLst/>
                <a:gdLst/>
                <a:ahLst/>
                <a:cxnLst/>
                <a:rect l="0" t="0" r="0" b="0"/>
                <a:pathLst>
                  <a:path w="3310" h="2401">
                    <a:moveTo>
                      <a:pt x="968" y="2401"/>
                    </a:moveTo>
                    <a:lnTo>
                      <a:pt x="845" y="1998"/>
                    </a:lnTo>
                    <a:cubicBezTo>
                      <a:pt x="52" y="1709"/>
                      <a:pt x="-227" y="1060"/>
                      <a:pt x="219" y="548"/>
                    </a:cubicBezTo>
                    <a:cubicBezTo>
                      <a:pt x="667" y="36"/>
                      <a:pt x="1672" y="-144"/>
                      <a:pt x="2465" y="144"/>
                    </a:cubicBezTo>
                    <a:cubicBezTo>
                      <a:pt x="3258" y="433"/>
                      <a:pt x="3538" y="1082"/>
                      <a:pt x="3091" y="1594"/>
                    </a:cubicBezTo>
                    <a:cubicBezTo>
                      <a:pt x="2761" y="1972"/>
                      <a:pt x="2108" y="2182"/>
                      <a:pt x="1442" y="2126"/>
                    </a:cubicBezTo>
                    <a:lnTo>
                      <a:pt x="968" y="2401"/>
                    </a:lnTo>
                    <a:close/>
                  </a:path>
                </a:pathLst>
              </a:custGeom>
              <a:solidFill>
                <a:srgbClr val="92D050">
                  <a:alpha val="100000"/>
                </a:srgbClr>
              </a:solidFill>
              <a:ln w="0" cap="flat">
                <a:noFill/>
                <a:prstDash val="solid"/>
                <a:miter lim="0"/>
              </a:ln>
            </p:spPr>
            <p:txBody>
              <a:bodyPr rtlCol="0"/>
              <a:lstStyle/>
              <a:p>
                <a:pPr algn="ctr"/>
                <a:endParaRPr lang="zh-CN" altLang="en-US"/>
              </a:p>
            </p:txBody>
          </p:sp>
          <p:sp>
            <p:nvSpPr>
              <p:cNvPr id="1184" name="path 1184"/>
              <p:cNvSpPr/>
              <p:nvPr/>
            </p:nvSpPr>
            <p:spPr>
              <a:xfrm>
                <a:off x="0" y="0"/>
                <a:ext cx="2102451" cy="1529895"/>
              </a:xfrm>
              <a:custGeom>
                <a:avLst/>
                <a:gdLst/>
                <a:ahLst/>
                <a:cxnLst/>
                <a:rect l="0" t="0" r="0" b="0"/>
                <a:pathLst>
                  <a:path w="3310" h="2409">
                    <a:moveTo>
                      <a:pt x="968" y="2401"/>
                    </a:moveTo>
                    <a:lnTo>
                      <a:pt x="845" y="1998"/>
                    </a:lnTo>
                    <a:cubicBezTo>
                      <a:pt x="52" y="1709"/>
                      <a:pt x="-227" y="1060"/>
                      <a:pt x="219" y="548"/>
                    </a:cubicBezTo>
                    <a:cubicBezTo>
                      <a:pt x="667" y="36"/>
                      <a:pt x="1672" y="-144"/>
                      <a:pt x="2465" y="144"/>
                    </a:cubicBezTo>
                    <a:cubicBezTo>
                      <a:pt x="3258" y="433"/>
                      <a:pt x="3538" y="1082"/>
                      <a:pt x="3091" y="1594"/>
                    </a:cubicBezTo>
                    <a:cubicBezTo>
                      <a:pt x="2761" y="1972"/>
                      <a:pt x="2108" y="2182"/>
                      <a:pt x="1442" y="2126"/>
                    </a:cubicBezTo>
                    <a:lnTo>
                      <a:pt x="968" y="2401"/>
                    </a:lnTo>
                    <a:close/>
                  </a:path>
                </a:pathLst>
              </a:custGeom>
              <a:noFill/>
              <a:ln w="9525" cap="flat">
                <a:solidFill>
                  <a:srgbClr val="000000"/>
                </a:solidFill>
                <a:prstDash val="solid"/>
                <a:round/>
              </a:ln>
            </p:spPr>
            <p:txBody>
              <a:bodyPr rtlCol="0"/>
              <a:lstStyle/>
              <a:p>
                <a:pPr algn="ctr"/>
                <a:endParaRPr lang="zh-CN" altLang="en-US"/>
              </a:p>
            </p:txBody>
          </p:sp>
        </p:grpSp>
        <p:sp>
          <p:nvSpPr>
            <p:cNvPr id="1186" name="textbox 1186"/>
            <p:cNvSpPr/>
            <p:nvPr/>
          </p:nvSpPr>
          <p:spPr>
            <a:xfrm>
              <a:off x="-12700" y="-12700"/>
              <a:ext cx="2127885" cy="1567180"/>
            </a:xfrm>
            <a:prstGeom prst="rect">
              <a:avLst/>
            </a:prstGeom>
            <a:noFill/>
            <a:ln w="0" cap="flat">
              <a:noFill/>
              <a:prstDash val="solid"/>
              <a:miter lim="0"/>
            </a:ln>
          </p:spPr>
          <p:txBody>
            <a:bodyPr vert="horz" wrap="square" lIns="0" tIns="0" rIns="0" bIns="0"/>
            <a:lstStyle/>
            <a:p>
              <a:pPr algn="l" rtl="0" eaLnBrk="0">
                <a:lnSpc>
                  <a:spcPct val="109000"/>
                </a:lnSpc>
              </a:pPr>
              <a:endParaRPr sz="1000" dirty="0">
                <a:latin typeface="Arial" panose="020B0604020202090204"/>
                <a:ea typeface="Arial" panose="020B0604020202090204"/>
                <a:cs typeface="Arial" panose="020B0604020202090204"/>
              </a:endParaRPr>
            </a:p>
            <a:p>
              <a:pPr algn="l" rtl="0" eaLnBrk="0">
                <a:lnSpc>
                  <a:spcPct val="109000"/>
                </a:lnSpc>
              </a:pPr>
              <a:endParaRPr sz="1000" dirty="0">
                <a:latin typeface="Arial" panose="020B0604020202090204"/>
                <a:ea typeface="Arial" panose="020B0604020202090204"/>
                <a:cs typeface="Arial" panose="020B0604020202090204"/>
              </a:endParaRPr>
            </a:p>
            <a:p>
              <a:pPr algn="l" rtl="0" eaLnBrk="0">
                <a:lnSpc>
                  <a:spcPct val="110000"/>
                </a:lnSpc>
              </a:pPr>
              <a:endParaRPr sz="1000" dirty="0">
                <a:latin typeface="Arial" panose="020B0604020202090204"/>
                <a:ea typeface="Arial" panose="020B0604020202090204"/>
                <a:cs typeface="Arial" panose="020B0604020202090204"/>
              </a:endParaRPr>
            </a:p>
            <a:p>
              <a:pPr algn="l" rtl="0" eaLnBrk="0">
                <a:lnSpc>
                  <a:spcPct val="110000"/>
                </a:lnSpc>
              </a:pPr>
              <a:endParaRPr sz="1000" dirty="0">
                <a:latin typeface="Arial" panose="020B0604020202090204"/>
                <a:ea typeface="Arial" panose="020B0604020202090204"/>
                <a:cs typeface="Arial" panose="020B0604020202090204"/>
              </a:endParaRPr>
            </a:p>
            <a:p>
              <a:pPr marL="429260" algn="l" rtl="0" eaLnBrk="0">
                <a:lnSpc>
                  <a:spcPct val="87000"/>
                </a:lnSpc>
                <a:spcBef>
                  <a:spcPts val="5"/>
                </a:spcBef>
              </a:pPr>
              <a:r>
                <a:rPr sz="24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重新连接</a:t>
              </a:r>
              <a:endParaRPr sz="2400" dirty="0">
                <a:latin typeface="Microsoft JhengHei" panose="020B0604030504040204" charset="-120"/>
                <a:ea typeface="Microsoft JhengHei" panose="020B0604030504040204" charset="-120"/>
                <a:cs typeface="Microsoft JhengHei" panose="020B0604030504040204" charset="-120"/>
              </a:endParaRPr>
            </a:p>
          </p:txBody>
        </p:sp>
      </p:grpSp>
      <p:grpSp>
        <p:nvGrpSpPr>
          <p:cNvPr id="52" name="group 52"/>
          <p:cNvGrpSpPr/>
          <p:nvPr/>
        </p:nvGrpSpPr>
        <p:grpSpPr>
          <a:xfrm rot="21600000">
            <a:off x="6442741" y="4418352"/>
            <a:ext cx="2102419" cy="1529908"/>
            <a:chOff x="0" y="0"/>
            <a:chExt cx="2102419" cy="1529908"/>
          </a:xfrm>
        </p:grpSpPr>
        <p:grpSp>
          <p:nvGrpSpPr>
            <p:cNvPr id="54" name="group 54"/>
            <p:cNvGrpSpPr/>
            <p:nvPr/>
          </p:nvGrpSpPr>
          <p:grpSpPr>
            <a:xfrm rot="21600000">
              <a:off x="0" y="0"/>
              <a:ext cx="2102419" cy="1529908"/>
              <a:chOff x="0" y="0"/>
              <a:chExt cx="2102419" cy="1529908"/>
            </a:xfrm>
          </p:grpSpPr>
          <p:sp>
            <p:nvSpPr>
              <p:cNvPr id="1188" name="path 1188"/>
              <p:cNvSpPr/>
              <p:nvPr/>
            </p:nvSpPr>
            <p:spPr>
              <a:xfrm>
                <a:off x="0" y="0"/>
                <a:ext cx="2102419" cy="1525146"/>
              </a:xfrm>
              <a:custGeom>
                <a:avLst/>
                <a:gdLst/>
                <a:ahLst/>
                <a:cxnLst/>
                <a:rect l="0" t="0" r="0" b="0"/>
                <a:pathLst>
                  <a:path w="3310" h="2401">
                    <a:moveTo>
                      <a:pt x="968" y="2401"/>
                    </a:moveTo>
                    <a:lnTo>
                      <a:pt x="845" y="1998"/>
                    </a:lnTo>
                    <a:cubicBezTo>
                      <a:pt x="52" y="1709"/>
                      <a:pt x="-227" y="1060"/>
                      <a:pt x="219" y="548"/>
                    </a:cubicBezTo>
                    <a:cubicBezTo>
                      <a:pt x="666" y="36"/>
                      <a:pt x="1672" y="-144"/>
                      <a:pt x="2465" y="144"/>
                    </a:cubicBezTo>
                    <a:cubicBezTo>
                      <a:pt x="3258" y="433"/>
                      <a:pt x="3538" y="1082"/>
                      <a:pt x="3091" y="1594"/>
                    </a:cubicBezTo>
                    <a:cubicBezTo>
                      <a:pt x="2760" y="1972"/>
                      <a:pt x="2108" y="2182"/>
                      <a:pt x="1442" y="2126"/>
                    </a:cubicBezTo>
                    <a:lnTo>
                      <a:pt x="968" y="2401"/>
                    </a:lnTo>
                    <a:close/>
                  </a:path>
                </a:pathLst>
              </a:custGeom>
              <a:solidFill>
                <a:srgbClr val="92D050">
                  <a:alpha val="100000"/>
                </a:srgbClr>
              </a:solidFill>
              <a:ln w="0" cap="flat">
                <a:noFill/>
                <a:prstDash val="solid"/>
                <a:miter lim="0"/>
              </a:ln>
            </p:spPr>
            <p:txBody>
              <a:bodyPr rtlCol="0"/>
              <a:lstStyle/>
              <a:p>
                <a:pPr algn="ctr"/>
                <a:endParaRPr lang="zh-CN" altLang="en-US"/>
              </a:p>
            </p:txBody>
          </p:sp>
          <p:sp>
            <p:nvSpPr>
              <p:cNvPr id="1190" name="path 1190"/>
              <p:cNvSpPr/>
              <p:nvPr/>
            </p:nvSpPr>
            <p:spPr>
              <a:xfrm>
                <a:off x="0" y="0"/>
                <a:ext cx="2102419" cy="1529908"/>
              </a:xfrm>
              <a:custGeom>
                <a:avLst/>
                <a:gdLst/>
                <a:ahLst/>
                <a:cxnLst/>
                <a:rect l="0" t="0" r="0" b="0"/>
                <a:pathLst>
                  <a:path w="3310" h="2409">
                    <a:moveTo>
                      <a:pt x="968" y="2401"/>
                    </a:moveTo>
                    <a:lnTo>
                      <a:pt x="845" y="1998"/>
                    </a:lnTo>
                    <a:cubicBezTo>
                      <a:pt x="52" y="1709"/>
                      <a:pt x="-227" y="1060"/>
                      <a:pt x="219" y="548"/>
                    </a:cubicBezTo>
                    <a:cubicBezTo>
                      <a:pt x="666" y="36"/>
                      <a:pt x="1672" y="-144"/>
                      <a:pt x="2465" y="144"/>
                    </a:cubicBezTo>
                    <a:cubicBezTo>
                      <a:pt x="3258" y="433"/>
                      <a:pt x="3538" y="1082"/>
                      <a:pt x="3091" y="1594"/>
                    </a:cubicBezTo>
                    <a:cubicBezTo>
                      <a:pt x="2760" y="1972"/>
                      <a:pt x="2108" y="2182"/>
                      <a:pt x="1442" y="2126"/>
                    </a:cubicBezTo>
                    <a:lnTo>
                      <a:pt x="968" y="2401"/>
                    </a:lnTo>
                    <a:close/>
                  </a:path>
                </a:pathLst>
              </a:custGeom>
              <a:noFill/>
              <a:ln w="9525" cap="flat">
                <a:solidFill>
                  <a:srgbClr val="000000"/>
                </a:solidFill>
                <a:prstDash val="solid"/>
                <a:round/>
              </a:ln>
            </p:spPr>
            <p:txBody>
              <a:bodyPr rtlCol="0"/>
              <a:lstStyle/>
              <a:p>
                <a:pPr algn="ctr"/>
                <a:endParaRPr lang="zh-CN" altLang="en-US"/>
              </a:p>
            </p:txBody>
          </p:sp>
        </p:grpSp>
        <p:sp>
          <p:nvSpPr>
            <p:cNvPr id="1192" name="textbox 1192"/>
            <p:cNvSpPr/>
            <p:nvPr/>
          </p:nvSpPr>
          <p:spPr>
            <a:xfrm>
              <a:off x="-12700" y="-12700"/>
              <a:ext cx="2127885" cy="1567180"/>
            </a:xfrm>
            <a:prstGeom prst="rect">
              <a:avLst/>
            </a:prstGeom>
            <a:noFill/>
            <a:ln w="0" cap="flat">
              <a:noFill/>
              <a:prstDash val="solid"/>
              <a:miter lim="0"/>
            </a:ln>
          </p:spPr>
          <p:txBody>
            <a:bodyPr vert="horz" wrap="square" lIns="0" tIns="0" rIns="0" bIns="0"/>
            <a:lstStyle/>
            <a:p>
              <a:pPr algn="l" rtl="0" eaLnBrk="0">
                <a:lnSpc>
                  <a:spcPct val="109000"/>
                </a:lnSpc>
              </a:pPr>
              <a:endParaRPr sz="1000" dirty="0">
                <a:latin typeface="Arial" panose="020B0604020202090204"/>
                <a:ea typeface="Arial" panose="020B0604020202090204"/>
                <a:cs typeface="Arial" panose="020B0604020202090204"/>
              </a:endParaRPr>
            </a:p>
            <a:p>
              <a:pPr algn="l" rtl="0" eaLnBrk="0">
                <a:lnSpc>
                  <a:spcPct val="109000"/>
                </a:lnSpc>
              </a:pPr>
              <a:endParaRPr sz="1000" dirty="0">
                <a:latin typeface="Arial" panose="020B0604020202090204"/>
                <a:ea typeface="Arial" panose="020B0604020202090204"/>
                <a:cs typeface="Arial" panose="020B0604020202090204"/>
              </a:endParaRPr>
            </a:p>
            <a:p>
              <a:pPr algn="l" rtl="0" eaLnBrk="0">
                <a:lnSpc>
                  <a:spcPct val="110000"/>
                </a:lnSpc>
              </a:pPr>
              <a:endParaRPr sz="1000" dirty="0">
                <a:latin typeface="Arial" panose="020B0604020202090204"/>
                <a:ea typeface="Arial" panose="020B0604020202090204"/>
                <a:cs typeface="Arial" panose="020B0604020202090204"/>
              </a:endParaRPr>
            </a:p>
            <a:p>
              <a:pPr algn="l" rtl="0" eaLnBrk="0">
                <a:lnSpc>
                  <a:spcPct val="110000"/>
                </a:lnSpc>
              </a:pPr>
              <a:endParaRPr sz="1000" dirty="0">
                <a:latin typeface="Arial" panose="020B0604020202090204"/>
                <a:ea typeface="Arial" panose="020B0604020202090204"/>
                <a:cs typeface="Arial" panose="020B0604020202090204"/>
              </a:endParaRPr>
            </a:p>
            <a:p>
              <a:pPr algn="l" rtl="0" eaLnBrk="0">
                <a:lnSpc>
                  <a:spcPct val="7000"/>
                </a:lnSpc>
              </a:pPr>
              <a:endParaRPr sz="100" dirty="0">
                <a:latin typeface="Arial" panose="020B0604020202090204"/>
                <a:ea typeface="Arial" panose="020B0604020202090204"/>
                <a:cs typeface="Arial" panose="020B0604020202090204"/>
              </a:endParaRPr>
            </a:p>
            <a:p>
              <a:pPr marL="430530" algn="l" rtl="0" eaLnBrk="0">
                <a:lnSpc>
                  <a:spcPct val="87000"/>
                </a:lnSpc>
              </a:pPr>
              <a:r>
                <a:rPr sz="24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重新生成</a:t>
              </a:r>
              <a:endParaRPr sz="2400" dirty="0">
                <a:latin typeface="Microsoft JhengHei" panose="020B0604030504040204" charset="-120"/>
                <a:ea typeface="Microsoft JhengHei" panose="020B0604030504040204" charset="-120"/>
                <a:cs typeface="Microsoft JhengHei" panose="020B0604030504040204" charset="-120"/>
              </a:endParaRPr>
            </a:p>
          </p:txBody>
        </p:sp>
      </p:grpSp>
      <p:graphicFrame>
        <p:nvGraphicFramePr>
          <p:cNvPr id="1194" name="table 1194"/>
          <p:cNvGraphicFramePr>
            <a:graphicFrameLocks noGrp="1"/>
          </p:cNvGraphicFramePr>
          <p:nvPr>
            <p:custDataLst>
              <p:tags r:id="rId1"/>
            </p:custDataLst>
          </p:nvPr>
        </p:nvGraphicFramePr>
        <p:xfrm>
          <a:off x="1165225" y="2966085"/>
          <a:ext cx="1412240" cy="1994535"/>
        </p:xfrm>
        <a:graphic>
          <a:graphicData uri="http://schemas.openxmlformats.org/drawingml/2006/table">
            <a:tbl>
              <a:tblPr>
                <a:solidFill>
                  <a:srgbClr val="FFC000"/>
                </a:solidFill>
              </a:tblPr>
              <a:tblGrid>
                <a:gridCol w="1412240"/>
              </a:tblGrid>
              <a:tr h="1994535">
                <a:tc>
                  <a:txBody>
                    <a:bodyPr/>
                    <a:lstStyle/>
                    <a:p>
                      <a:pPr lvl="0" algn="l" rtl="0" eaLnBrk="0">
                        <a:lnSpc>
                          <a:spcPct val="126000"/>
                        </a:lnSpc>
                      </a:pPr>
                      <a:r>
                        <a:rPr lang="zh-CN" sz="3200" b="1" dirty="0">
                          <a:latin typeface="仿宋" charset="0"/>
                          <a:ea typeface="仿宋" charset="0"/>
                          <a:cs typeface="Microsoft JhengHei" panose="020B0604030504040204" charset="-120"/>
                        </a:rPr>
                        <a:t>大脑神经的可塑性</a:t>
                      </a:r>
                      <a:endParaRPr lang="zh-CN" sz="3200" b="1" dirty="0">
                        <a:latin typeface="仿宋" charset="0"/>
                        <a:ea typeface="仿宋" charset="0"/>
                        <a:cs typeface="Microsoft JhengHei" panose="020B0604030504040204" charset="-120"/>
                      </a:endParaRPr>
                    </a:p>
                  </a:txBody>
                  <a:tcPr marL="0" marR="0" marT="0" marB="0" vert="horz">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FFC000"/>
                    </a:solidFill>
                  </a:tcPr>
                </a:tc>
              </a:tr>
            </a:tbl>
          </a:graphicData>
        </a:graphic>
      </p:graphicFrame>
      <p:pic>
        <p:nvPicPr>
          <p:cNvPr id="1196" name="picture 1196"/>
          <p:cNvPicPr>
            <a:picLocks noChangeAspect="1"/>
          </p:cNvPicPr>
          <p:nvPr/>
        </p:nvPicPr>
        <p:blipFill>
          <a:blip r:embed="rId2"/>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3"/>
          <a:stretch>
            <a:fillRect/>
          </a:stretch>
        </p:blipFill>
        <p:spPr>
          <a:xfrm>
            <a:off x="9751060" y="0"/>
            <a:ext cx="2440940" cy="1827530"/>
          </a:xfrm>
          <a:prstGeom prst="rect">
            <a:avLst/>
          </a:prstGeom>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0" name="picture 1200"/>
          <p:cNvPicPr>
            <a:picLocks noChangeAspect="1"/>
          </p:cNvPicPr>
          <p:nvPr/>
        </p:nvPicPr>
        <p:blipFill>
          <a:blip r:embed="rId1"/>
          <a:stretch>
            <a:fillRect/>
          </a:stretch>
        </p:blipFill>
        <p:spPr>
          <a:xfrm rot="21600000">
            <a:off x="3644010" y="1224000"/>
            <a:ext cx="6213602" cy="4647819"/>
          </a:xfrm>
          <a:prstGeom prst="rect">
            <a:avLst/>
          </a:prstGeom>
        </p:spPr>
      </p:pic>
      <p:sp>
        <p:nvSpPr>
          <p:cNvPr id="1202" name="textbox 1202"/>
          <p:cNvSpPr/>
          <p:nvPr/>
        </p:nvSpPr>
        <p:spPr>
          <a:xfrm>
            <a:off x="581381" y="388773"/>
            <a:ext cx="7548244" cy="598169"/>
          </a:xfrm>
          <a:prstGeom prst="rect">
            <a:avLst/>
          </a:prstGeom>
          <a:noFill/>
          <a:ln w="0" cap="flat">
            <a:noFill/>
            <a:prstDash val="solid"/>
            <a:miter lim="0"/>
          </a:ln>
        </p:spPr>
        <p:txBody>
          <a:bodyPr vert="horz" wrap="square" lIns="0" tIns="0" rIns="0" bIns="0"/>
          <a:lstStyle/>
          <a:p>
            <a:pPr algn="l" rtl="0" eaLnBrk="0">
              <a:lnSpc>
                <a:spcPct val="97000"/>
              </a:lnSpc>
            </a:pPr>
            <a:endParaRPr sz="100" dirty="0">
              <a:latin typeface="Arial" panose="020B0604020202090204"/>
              <a:ea typeface="Arial" panose="020B0604020202090204"/>
              <a:cs typeface="Arial" panose="020B0604020202090204"/>
            </a:endParaRPr>
          </a:p>
          <a:p>
            <a:pPr marL="12700" algn="l" rtl="0" eaLnBrk="0">
              <a:lnSpc>
                <a:spcPct val="87000"/>
              </a:lnSpc>
            </a:pPr>
            <a:r>
              <a:rPr sz="4300" kern="0" spc="10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大脑神经科学-神经康复的模型</a:t>
            </a:r>
            <a:endParaRPr sz="4300" dirty="0">
              <a:latin typeface="Microsoft JhengHei" panose="020B0604030504040204" charset="-120"/>
              <a:ea typeface="Microsoft JhengHei" panose="020B0604030504040204" charset="-120"/>
              <a:cs typeface="Microsoft JhengHei" panose="020B0604030504040204" charset="-120"/>
            </a:endParaRPr>
          </a:p>
        </p:txBody>
      </p:sp>
      <p:grpSp>
        <p:nvGrpSpPr>
          <p:cNvPr id="56" name="group 56"/>
          <p:cNvGrpSpPr/>
          <p:nvPr/>
        </p:nvGrpSpPr>
        <p:grpSpPr>
          <a:xfrm rot="21600000">
            <a:off x="146581" y="2664608"/>
            <a:ext cx="2106272" cy="1532043"/>
            <a:chOff x="0" y="0"/>
            <a:chExt cx="2106272" cy="1532043"/>
          </a:xfrm>
        </p:grpSpPr>
        <p:grpSp>
          <p:nvGrpSpPr>
            <p:cNvPr id="58" name="group 58"/>
            <p:cNvGrpSpPr/>
            <p:nvPr/>
          </p:nvGrpSpPr>
          <p:grpSpPr>
            <a:xfrm rot="21600000">
              <a:off x="-50449" y="-50231"/>
              <a:ext cx="2207172" cy="1582274"/>
              <a:chOff x="0" y="0"/>
              <a:chExt cx="2207172" cy="1582274"/>
            </a:xfrm>
          </p:grpSpPr>
          <p:sp>
            <p:nvSpPr>
              <p:cNvPr id="1204" name="path 1204"/>
              <p:cNvSpPr/>
              <p:nvPr/>
            </p:nvSpPr>
            <p:spPr>
              <a:xfrm>
                <a:off x="0" y="0"/>
                <a:ext cx="2207172" cy="1577511"/>
              </a:xfrm>
              <a:custGeom>
                <a:avLst/>
                <a:gdLst/>
                <a:ahLst/>
                <a:cxnLst/>
                <a:rect l="0" t="0" r="0" b="0"/>
                <a:pathLst>
                  <a:path w="3475" h="2484">
                    <a:moveTo>
                      <a:pt x="1051" y="2484"/>
                    </a:moveTo>
                    <a:lnTo>
                      <a:pt x="927" y="2080"/>
                    </a:lnTo>
                    <a:cubicBezTo>
                      <a:pt x="134" y="1791"/>
                      <a:pt x="-145" y="1142"/>
                      <a:pt x="302" y="630"/>
                    </a:cubicBezTo>
                    <a:cubicBezTo>
                      <a:pt x="749" y="118"/>
                      <a:pt x="1755" y="-61"/>
                      <a:pt x="2548" y="226"/>
                    </a:cubicBezTo>
                    <a:cubicBezTo>
                      <a:pt x="3341" y="515"/>
                      <a:pt x="3621" y="1164"/>
                      <a:pt x="3173" y="1676"/>
                    </a:cubicBezTo>
                    <a:cubicBezTo>
                      <a:pt x="2843" y="2054"/>
                      <a:pt x="2191" y="2265"/>
                      <a:pt x="1524" y="2209"/>
                    </a:cubicBezTo>
                    <a:lnTo>
                      <a:pt x="1051" y="2484"/>
                    </a:lnTo>
                    <a:close/>
                  </a:path>
                </a:pathLst>
              </a:custGeom>
              <a:solidFill>
                <a:srgbClr val="92D050">
                  <a:alpha val="100000"/>
                </a:srgbClr>
              </a:solidFill>
              <a:ln w="0" cap="flat">
                <a:noFill/>
                <a:prstDash val="solid"/>
                <a:miter lim="0"/>
              </a:ln>
            </p:spPr>
            <p:txBody>
              <a:bodyPr rtlCol="0"/>
              <a:lstStyle/>
              <a:p>
                <a:pPr algn="ctr"/>
                <a:endParaRPr lang="zh-CN" altLang="en-US"/>
              </a:p>
            </p:txBody>
          </p:sp>
          <p:sp>
            <p:nvSpPr>
              <p:cNvPr id="1206" name="path 1206"/>
              <p:cNvSpPr/>
              <p:nvPr/>
            </p:nvSpPr>
            <p:spPr>
              <a:xfrm>
                <a:off x="52387" y="52387"/>
                <a:ext cx="2102397" cy="1529886"/>
              </a:xfrm>
              <a:custGeom>
                <a:avLst/>
                <a:gdLst/>
                <a:ahLst/>
                <a:cxnLst/>
                <a:rect l="0" t="0" r="0" b="0"/>
                <a:pathLst>
                  <a:path w="3310" h="2409">
                    <a:moveTo>
                      <a:pt x="968" y="2401"/>
                    </a:moveTo>
                    <a:lnTo>
                      <a:pt x="845" y="1998"/>
                    </a:lnTo>
                    <a:cubicBezTo>
                      <a:pt x="52" y="1709"/>
                      <a:pt x="-227" y="1060"/>
                      <a:pt x="219" y="548"/>
                    </a:cubicBezTo>
                    <a:cubicBezTo>
                      <a:pt x="667" y="36"/>
                      <a:pt x="1672" y="-144"/>
                      <a:pt x="2465" y="144"/>
                    </a:cubicBezTo>
                    <a:cubicBezTo>
                      <a:pt x="3258" y="433"/>
                      <a:pt x="3538" y="1082"/>
                      <a:pt x="3091" y="1594"/>
                    </a:cubicBezTo>
                    <a:cubicBezTo>
                      <a:pt x="2761" y="1972"/>
                      <a:pt x="2108" y="2182"/>
                      <a:pt x="1442" y="2126"/>
                    </a:cubicBezTo>
                    <a:lnTo>
                      <a:pt x="968" y="2401"/>
                    </a:lnTo>
                    <a:close/>
                  </a:path>
                </a:pathLst>
              </a:custGeom>
              <a:noFill/>
              <a:ln w="9525" cap="flat">
                <a:solidFill>
                  <a:srgbClr val="000000"/>
                </a:solidFill>
                <a:prstDash val="solid"/>
                <a:round/>
              </a:ln>
            </p:spPr>
            <p:txBody>
              <a:bodyPr rtlCol="0"/>
              <a:lstStyle/>
              <a:p>
                <a:pPr algn="ctr"/>
                <a:endParaRPr lang="zh-CN" altLang="en-US"/>
              </a:p>
            </p:txBody>
          </p:sp>
        </p:grpSp>
        <p:sp>
          <p:nvSpPr>
            <p:cNvPr id="1208" name="textbox 1208"/>
            <p:cNvSpPr/>
            <p:nvPr/>
          </p:nvSpPr>
          <p:spPr>
            <a:xfrm>
              <a:off x="-12700" y="-12700"/>
              <a:ext cx="2131695" cy="1569085"/>
            </a:xfrm>
            <a:prstGeom prst="rect">
              <a:avLst/>
            </a:prstGeom>
            <a:noFill/>
            <a:ln w="0" cap="flat">
              <a:noFill/>
              <a:prstDash val="solid"/>
              <a:miter lim="0"/>
            </a:ln>
          </p:spPr>
          <p:txBody>
            <a:bodyPr vert="horz" wrap="square" lIns="0" tIns="0" rIns="0" bIns="0"/>
            <a:lstStyle/>
            <a:p>
              <a:pPr algn="l" rtl="0" eaLnBrk="0">
                <a:lnSpc>
                  <a:spcPct val="109000"/>
                </a:lnSpc>
              </a:pPr>
              <a:endParaRPr sz="1000" dirty="0">
                <a:latin typeface="Arial" panose="020B0604020202090204"/>
                <a:ea typeface="Arial" panose="020B0604020202090204"/>
                <a:cs typeface="Arial" panose="020B0604020202090204"/>
              </a:endParaRPr>
            </a:p>
            <a:p>
              <a:pPr algn="l" rtl="0" eaLnBrk="0">
                <a:lnSpc>
                  <a:spcPct val="110000"/>
                </a:lnSpc>
              </a:pPr>
              <a:endParaRPr sz="1000" dirty="0">
                <a:latin typeface="Arial" panose="020B0604020202090204"/>
                <a:ea typeface="Arial" panose="020B0604020202090204"/>
                <a:cs typeface="Arial" panose="020B0604020202090204"/>
              </a:endParaRPr>
            </a:p>
            <a:p>
              <a:pPr algn="l" rtl="0" eaLnBrk="0">
                <a:lnSpc>
                  <a:spcPct val="110000"/>
                </a:lnSpc>
              </a:pPr>
              <a:endParaRPr sz="1000" dirty="0">
                <a:latin typeface="Arial" panose="020B0604020202090204"/>
                <a:ea typeface="Arial" panose="020B0604020202090204"/>
                <a:cs typeface="Arial" panose="020B0604020202090204"/>
              </a:endParaRPr>
            </a:p>
            <a:p>
              <a:pPr algn="l" rtl="0" eaLnBrk="0">
                <a:lnSpc>
                  <a:spcPct val="110000"/>
                </a:lnSpc>
              </a:pPr>
              <a:endParaRPr sz="1000" dirty="0">
                <a:latin typeface="Arial" panose="020B0604020202090204"/>
                <a:ea typeface="Arial" panose="020B0604020202090204"/>
                <a:cs typeface="Arial" panose="020B0604020202090204"/>
              </a:endParaRPr>
            </a:p>
            <a:p>
              <a:pPr marL="429895" algn="l" rtl="0" eaLnBrk="0">
                <a:lnSpc>
                  <a:spcPct val="87000"/>
                </a:lnSpc>
                <a:spcBef>
                  <a:spcPts val="5"/>
                </a:spcBef>
              </a:pPr>
              <a:r>
                <a:rPr sz="24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重新生成</a:t>
              </a:r>
              <a:endParaRPr sz="2400" dirty="0">
                <a:latin typeface="Microsoft JhengHei" panose="020B0604030504040204" charset="-120"/>
                <a:ea typeface="Microsoft JhengHei" panose="020B0604030504040204" charset="-120"/>
                <a:cs typeface="Microsoft JhengHei" panose="020B0604030504040204" charset="-120"/>
              </a:endParaRPr>
            </a:p>
          </p:txBody>
        </p:sp>
      </p:grpSp>
      <p:pic>
        <p:nvPicPr>
          <p:cNvPr id="1210" name="picture 1210"/>
          <p:cNvPicPr>
            <a:picLocks noChangeAspect="1"/>
          </p:cNvPicPr>
          <p:nvPr/>
        </p:nvPicPr>
        <p:blipFill>
          <a:blip r:embed="rId2"/>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3"/>
          <a:stretch>
            <a:fillRect/>
          </a:stretch>
        </p:blipFill>
        <p:spPr>
          <a:xfrm>
            <a:off x="9751060" y="0"/>
            <a:ext cx="2440940" cy="1827530"/>
          </a:xfrm>
          <a:prstGeom prst="rect">
            <a:avLst/>
          </a:prstGeom>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4" name="picture 1214"/>
          <p:cNvPicPr>
            <a:picLocks noChangeAspect="1"/>
          </p:cNvPicPr>
          <p:nvPr/>
        </p:nvPicPr>
        <p:blipFill>
          <a:blip r:embed="rId1"/>
          <a:stretch>
            <a:fillRect/>
          </a:stretch>
        </p:blipFill>
        <p:spPr>
          <a:xfrm rot="21600000">
            <a:off x="3142487" y="3485781"/>
            <a:ext cx="3135502" cy="3061715"/>
          </a:xfrm>
          <a:prstGeom prst="rect">
            <a:avLst/>
          </a:prstGeom>
        </p:spPr>
      </p:pic>
      <p:pic>
        <p:nvPicPr>
          <p:cNvPr id="1216" name="picture 1216"/>
          <p:cNvPicPr>
            <a:picLocks noChangeAspect="1"/>
          </p:cNvPicPr>
          <p:nvPr/>
        </p:nvPicPr>
        <p:blipFill>
          <a:blip r:embed="rId2"/>
          <a:stretch>
            <a:fillRect/>
          </a:stretch>
        </p:blipFill>
        <p:spPr>
          <a:xfrm rot="21600000">
            <a:off x="8613140" y="646429"/>
            <a:ext cx="3488054" cy="2710179"/>
          </a:xfrm>
          <a:prstGeom prst="rect">
            <a:avLst/>
          </a:prstGeom>
        </p:spPr>
      </p:pic>
      <p:pic>
        <p:nvPicPr>
          <p:cNvPr id="1218" name="picture 1218"/>
          <p:cNvPicPr>
            <a:picLocks noChangeAspect="1"/>
          </p:cNvPicPr>
          <p:nvPr/>
        </p:nvPicPr>
        <p:blipFill>
          <a:blip r:embed="rId3"/>
          <a:stretch>
            <a:fillRect/>
          </a:stretch>
        </p:blipFill>
        <p:spPr>
          <a:xfrm rot="21600000">
            <a:off x="6396482" y="3485781"/>
            <a:ext cx="3082289" cy="2704083"/>
          </a:xfrm>
          <a:prstGeom prst="rect">
            <a:avLst/>
          </a:prstGeom>
        </p:spPr>
      </p:pic>
      <p:pic>
        <p:nvPicPr>
          <p:cNvPr id="1220" name="picture 1220"/>
          <p:cNvPicPr>
            <a:picLocks noChangeAspect="1"/>
          </p:cNvPicPr>
          <p:nvPr/>
        </p:nvPicPr>
        <p:blipFill>
          <a:blip r:embed="rId4"/>
          <a:stretch>
            <a:fillRect/>
          </a:stretch>
        </p:blipFill>
        <p:spPr>
          <a:xfrm rot="21600000">
            <a:off x="9594215" y="3485388"/>
            <a:ext cx="2507106" cy="1990597"/>
          </a:xfrm>
          <a:prstGeom prst="rect">
            <a:avLst/>
          </a:prstGeom>
        </p:spPr>
      </p:pic>
      <p:sp>
        <p:nvSpPr>
          <p:cNvPr id="1222" name="textbox 1222"/>
          <p:cNvSpPr/>
          <p:nvPr/>
        </p:nvSpPr>
        <p:spPr>
          <a:xfrm>
            <a:off x="607898" y="470434"/>
            <a:ext cx="7548244" cy="598169"/>
          </a:xfrm>
          <a:prstGeom prst="rect">
            <a:avLst/>
          </a:prstGeom>
          <a:noFill/>
          <a:ln w="0" cap="flat">
            <a:noFill/>
            <a:prstDash val="solid"/>
            <a:miter lim="0"/>
          </a:ln>
        </p:spPr>
        <p:txBody>
          <a:bodyPr vert="horz" wrap="square" lIns="0" tIns="0" rIns="0" bIns="0"/>
          <a:lstStyle/>
          <a:p>
            <a:pPr algn="l" rtl="0" eaLnBrk="0">
              <a:lnSpc>
                <a:spcPct val="97000"/>
              </a:lnSpc>
            </a:pPr>
            <a:endParaRPr sz="100" dirty="0">
              <a:latin typeface="Arial" panose="020B0604020202090204"/>
              <a:ea typeface="Arial" panose="020B0604020202090204"/>
              <a:cs typeface="Arial" panose="020B0604020202090204"/>
            </a:endParaRPr>
          </a:p>
          <a:p>
            <a:pPr marL="12700" algn="l" rtl="0" eaLnBrk="0">
              <a:lnSpc>
                <a:spcPct val="87000"/>
              </a:lnSpc>
            </a:pPr>
            <a:r>
              <a:rPr sz="4300" kern="0" spc="10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大脑神经科学-神经康复的模型</a:t>
            </a:r>
            <a:endParaRPr sz="4300" dirty="0">
              <a:latin typeface="Microsoft JhengHei" panose="020B0604030504040204" charset="-120"/>
              <a:ea typeface="Microsoft JhengHei" panose="020B0604030504040204" charset="-120"/>
              <a:cs typeface="Microsoft JhengHei" panose="020B0604030504040204" charset="-120"/>
            </a:endParaRPr>
          </a:p>
        </p:txBody>
      </p:sp>
      <p:grpSp>
        <p:nvGrpSpPr>
          <p:cNvPr id="60" name="group 60"/>
          <p:cNvGrpSpPr/>
          <p:nvPr/>
        </p:nvGrpSpPr>
        <p:grpSpPr>
          <a:xfrm rot="21600000">
            <a:off x="503225" y="2606974"/>
            <a:ext cx="2106300" cy="1531637"/>
            <a:chOff x="0" y="0"/>
            <a:chExt cx="2106300" cy="1531637"/>
          </a:xfrm>
        </p:grpSpPr>
        <p:grpSp>
          <p:nvGrpSpPr>
            <p:cNvPr id="62" name="group 62"/>
            <p:cNvGrpSpPr/>
            <p:nvPr/>
          </p:nvGrpSpPr>
          <p:grpSpPr>
            <a:xfrm rot="21600000">
              <a:off x="-50450" y="-50632"/>
              <a:ext cx="2207200" cy="1582270"/>
              <a:chOff x="0" y="0"/>
              <a:chExt cx="2207200" cy="1582270"/>
            </a:xfrm>
          </p:grpSpPr>
          <p:sp>
            <p:nvSpPr>
              <p:cNvPr id="1224" name="path 1224"/>
              <p:cNvSpPr/>
              <p:nvPr/>
            </p:nvSpPr>
            <p:spPr>
              <a:xfrm>
                <a:off x="0" y="0"/>
                <a:ext cx="2207200" cy="1577507"/>
              </a:xfrm>
              <a:custGeom>
                <a:avLst/>
                <a:gdLst/>
                <a:ahLst/>
                <a:cxnLst/>
                <a:rect l="0" t="0" r="0" b="0"/>
                <a:pathLst>
                  <a:path w="3475" h="2484">
                    <a:moveTo>
                      <a:pt x="1051" y="2484"/>
                    </a:moveTo>
                    <a:lnTo>
                      <a:pt x="927" y="2080"/>
                    </a:lnTo>
                    <a:cubicBezTo>
                      <a:pt x="134" y="1792"/>
                      <a:pt x="-145" y="1142"/>
                      <a:pt x="302" y="630"/>
                    </a:cubicBezTo>
                    <a:cubicBezTo>
                      <a:pt x="749" y="118"/>
                      <a:pt x="1755" y="-61"/>
                      <a:pt x="2548" y="226"/>
                    </a:cubicBezTo>
                    <a:cubicBezTo>
                      <a:pt x="3341" y="515"/>
                      <a:pt x="3621" y="1165"/>
                      <a:pt x="3173" y="1676"/>
                    </a:cubicBezTo>
                    <a:cubicBezTo>
                      <a:pt x="2843" y="2054"/>
                      <a:pt x="2190" y="2265"/>
                      <a:pt x="1524" y="2209"/>
                    </a:cubicBezTo>
                    <a:lnTo>
                      <a:pt x="1051" y="2484"/>
                    </a:lnTo>
                    <a:close/>
                  </a:path>
                </a:pathLst>
              </a:custGeom>
              <a:solidFill>
                <a:srgbClr val="92D050">
                  <a:alpha val="100000"/>
                </a:srgbClr>
              </a:solidFill>
              <a:ln w="0" cap="flat">
                <a:noFill/>
                <a:prstDash val="solid"/>
                <a:miter lim="0"/>
              </a:ln>
            </p:spPr>
            <p:txBody>
              <a:bodyPr rtlCol="0"/>
              <a:lstStyle/>
              <a:p>
                <a:pPr algn="ctr"/>
                <a:endParaRPr lang="zh-CN" altLang="en-US"/>
              </a:p>
            </p:txBody>
          </p:sp>
          <p:sp>
            <p:nvSpPr>
              <p:cNvPr id="1226" name="path 1226"/>
              <p:cNvSpPr/>
              <p:nvPr/>
            </p:nvSpPr>
            <p:spPr>
              <a:xfrm>
                <a:off x="52387" y="52387"/>
                <a:ext cx="2102425" cy="1529882"/>
              </a:xfrm>
              <a:custGeom>
                <a:avLst/>
                <a:gdLst/>
                <a:ahLst/>
                <a:cxnLst/>
                <a:rect l="0" t="0" r="0" b="0"/>
                <a:pathLst>
                  <a:path w="3310" h="2409">
                    <a:moveTo>
                      <a:pt x="968" y="2401"/>
                    </a:moveTo>
                    <a:lnTo>
                      <a:pt x="845" y="1998"/>
                    </a:lnTo>
                    <a:cubicBezTo>
                      <a:pt x="52" y="1709"/>
                      <a:pt x="-227" y="1060"/>
                      <a:pt x="219" y="548"/>
                    </a:cubicBezTo>
                    <a:cubicBezTo>
                      <a:pt x="667" y="36"/>
                      <a:pt x="1672" y="-144"/>
                      <a:pt x="2465" y="144"/>
                    </a:cubicBezTo>
                    <a:cubicBezTo>
                      <a:pt x="3258" y="433"/>
                      <a:pt x="3538" y="1082"/>
                      <a:pt x="3091" y="1594"/>
                    </a:cubicBezTo>
                    <a:cubicBezTo>
                      <a:pt x="2761" y="1972"/>
                      <a:pt x="2108" y="2182"/>
                      <a:pt x="1442" y="2126"/>
                    </a:cubicBezTo>
                    <a:lnTo>
                      <a:pt x="968" y="2401"/>
                    </a:lnTo>
                    <a:close/>
                  </a:path>
                </a:pathLst>
              </a:custGeom>
              <a:noFill/>
              <a:ln w="9525" cap="flat">
                <a:solidFill>
                  <a:srgbClr val="000000"/>
                </a:solidFill>
                <a:prstDash val="solid"/>
                <a:round/>
              </a:ln>
            </p:spPr>
            <p:txBody>
              <a:bodyPr rtlCol="0"/>
              <a:lstStyle/>
              <a:p>
                <a:pPr algn="ctr"/>
                <a:endParaRPr lang="zh-CN" altLang="en-US"/>
              </a:p>
            </p:txBody>
          </p:sp>
        </p:grpSp>
        <p:sp>
          <p:nvSpPr>
            <p:cNvPr id="1228" name="textbox 1228"/>
            <p:cNvSpPr/>
            <p:nvPr/>
          </p:nvSpPr>
          <p:spPr>
            <a:xfrm>
              <a:off x="-12700" y="-12700"/>
              <a:ext cx="2132329" cy="1569085"/>
            </a:xfrm>
            <a:prstGeom prst="rect">
              <a:avLst/>
            </a:prstGeom>
            <a:noFill/>
            <a:ln w="0" cap="flat">
              <a:noFill/>
              <a:prstDash val="solid"/>
              <a:miter lim="0"/>
            </a:ln>
          </p:spPr>
          <p:txBody>
            <a:bodyPr vert="horz" wrap="square" lIns="0" tIns="0" rIns="0" bIns="0"/>
            <a:lstStyle/>
            <a:p>
              <a:pPr algn="l" rtl="0" eaLnBrk="0">
                <a:lnSpc>
                  <a:spcPct val="109000"/>
                </a:lnSpc>
              </a:pPr>
              <a:endParaRPr sz="1000" dirty="0">
                <a:latin typeface="Arial" panose="020B0604020202090204"/>
                <a:ea typeface="Arial" panose="020B0604020202090204"/>
                <a:cs typeface="Arial" panose="020B0604020202090204"/>
              </a:endParaRPr>
            </a:p>
            <a:p>
              <a:pPr algn="l" rtl="0" eaLnBrk="0">
                <a:lnSpc>
                  <a:spcPct val="110000"/>
                </a:lnSpc>
              </a:pPr>
              <a:endParaRPr sz="1000" dirty="0">
                <a:latin typeface="Arial" panose="020B0604020202090204"/>
                <a:ea typeface="Arial" panose="020B0604020202090204"/>
                <a:cs typeface="Arial" panose="020B0604020202090204"/>
              </a:endParaRPr>
            </a:p>
            <a:p>
              <a:pPr algn="l" rtl="0" eaLnBrk="0">
                <a:lnSpc>
                  <a:spcPct val="110000"/>
                </a:lnSpc>
              </a:pPr>
              <a:endParaRPr sz="1000" dirty="0">
                <a:latin typeface="Arial" panose="020B0604020202090204"/>
                <a:ea typeface="Arial" panose="020B0604020202090204"/>
                <a:cs typeface="Arial" panose="020B0604020202090204"/>
              </a:endParaRPr>
            </a:p>
            <a:p>
              <a:pPr algn="l" rtl="0" eaLnBrk="0">
                <a:lnSpc>
                  <a:spcPct val="110000"/>
                </a:lnSpc>
              </a:pPr>
              <a:endParaRPr sz="1000" dirty="0">
                <a:latin typeface="Arial" panose="020B0604020202090204"/>
                <a:ea typeface="Arial" panose="020B0604020202090204"/>
                <a:cs typeface="Arial" panose="020B0604020202090204"/>
              </a:endParaRPr>
            </a:p>
            <a:p>
              <a:pPr marL="430530" algn="l" rtl="0" eaLnBrk="0">
                <a:lnSpc>
                  <a:spcPct val="87000"/>
                </a:lnSpc>
                <a:spcBef>
                  <a:spcPts val="0"/>
                </a:spcBef>
              </a:pPr>
              <a:r>
                <a:rPr sz="24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重新连线</a:t>
              </a:r>
              <a:endParaRPr sz="2400" dirty="0">
                <a:latin typeface="Microsoft JhengHei" panose="020B0604030504040204" charset="-120"/>
                <a:ea typeface="Microsoft JhengHei" panose="020B0604030504040204" charset="-120"/>
                <a:cs typeface="Microsoft JhengHei" panose="020B0604030504040204" charset="-120"/>
              </a:endParaRPr>
            </a:p>
          </p:txBody>
        </p:sp>
      </p:grpSp>
      <p:graphicFrame>
        <p:nvGraphicFramePr>
          <p:cNvPr id="1230" name="table 1230"/>
          <p:cNvGraphicFramePr>
            <a:graphicFrameLocks noGrp="1"/>
          </p:cNvGraphicFramePr>
          <p:nvPr/>
        </p:nvGraphicFramePr>
        <p:xfrm>
          <a:off x="2991294" y="2884170"/>
          <a:ext cx="5175250" cy="409575"/>
        </p:xfrm>
        <a:graphic>
          <a:graphicData uri="http://schemas.openxmlformats.org/drawingml/2006/table">
            <a:tbl>
              <a:tblPr/>
              <a:tblGrid>
                <a:gridCol w="5175250"/>
              </a:tblGrid>
              <a:tr h="400050">
                <a:tc>
                  <a:txBody>
                    <a:bodyPr/>
                    <a:lstStyle/>
                    <a:p>
                      <a:pPr algn="l" rtl="0" eaLnBrk="0">
                        <a:lnSpc>
                          <a:spcPct val="116000"/>
                        </a:lnSpc>
                      </a:pPr>
                      <a:endParaRPr sz="500" dirty="0">
                        <a:latin typeface="Arial" panose="020B0604020202090204"/>
                        <a:ea typeface="Arial" panose="020B0604020202090204"/>
                        <a:cs typeface="Arial" panose="020B0604020202090204"/>
                      </a:endParaRPr>
                    </a:p>
                    <a:p>
                      <a:pPr marL="100330" algn="l" rtl="0" eaLnBrk="0">
                        <a:lnSpc>
                          <a:spcPct val="89000"/>
                        </a:lnSpc>
                      </a:pPr>
                      <a:r>
                        <a:rPr sz="20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不止需要康复医学，更需要</a:t>
                      </a:r>
                      <a:r>
                        <a:rPr sz="20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神经科学</a:t>
                      </a:r>
                      <a:endParaRPr sz="2000" dirty="0">
                        <a:latin typeface="Microsoft JhengHei" panose="020B0604030504040204" charset="-120"/>
                        <a:ea typeface="Microsoft JhengHei" panose="020B0604030504040204" charset="-120"/>
                        <a:cs typeface="Microsoft JhengHei" panose="020B0604030504040204" charset="-120"/>
                      </a:endParaRPr>
                    </a:p>
                  </a:txBody>
                  <a:tcPr marL="0" marR="0" marT="0" marB="0" vert="horz">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r>
            </a:tbl>
          </a:graphicData>
        </a:graphic>
      </p:graphicFrame>
      <p:pic>
        <p:nvPicPr>
          <p:cNvPr id="1232" name="picture 1232"/>
          <p:cNvPicPr>
            <a:picLocks noChangeAspect="1"/>
          </p:cNvPicPr>
          <p:nvPr/>
        </p:nvPicPr>
        <p:blipFill>
          <a:blip r:embed="rId5"/>
          <a:stretch>
            <a:fillRect/>
          </a:stretch>
        </p:blipFill>
        <p:spPr>
          <a:xfrm rot="21600000">
            <a:off x="2948" y="6687093"/>
            <a:ext cx="12171144" cy="122838"/>
          </a:xfrm>
          <a:prstGeom prst="rect">
            <a:avLst/>
          </a:prstGeom>
        </p:spPr>
      </p:pic>
      <p:graphicFrame>
        <p:nvGraphicFramePr>
          <p:cNvPr id="1234" name="table 1234"/>
          <p:cNvGraphicFramePr>
            <a:graphicFrameLocks noGrp="1"/>
          </p:cNvGraphicFramePr>
          <p:nvPr/>
        </p:nvGraphicFramePr>
        <p:xfrm>
          <a:off x="3018726" y="1966912"/>
          <a:ext cx="3382645" cy="407670"/>
        </p:xfrm>
        <a:graphic>
          <a:graphicData uri="http://schemas.openxmlformats.org/drawingml/2006/table">
            <a:tbl>
              <a:tblPr/>
              <a:tblGrid>
                <a:gridCol w="3382645"/>
              </a:tblGrid>
              <a:tr h="398145">
                <a:tc>
                  <a:txBody>
                    <a:bodyPr/>
                    <a:lstStyle/>
                    <a:p>
                      <a:pPr algn="l" rtl="0" eaLnBrk="0">
                        <a:lnSpc>
                          <a:spcPct val="114000"/>
                        </a:lnSpc>
                      </a:pPr>
                      <a:endParaRPr sz="500" dirty="0">
                        <a:latin typeface="Arial" panose="020B0604020202090204"/>
                        <a:ea typeface="Arial" panose="020B0604020202090204"/>
                        <a:cs typeface="Arial" panose="020B0604020202090204"/>
                      </a:endParaRPr>
                    </a:p>
                    <a:p>
                      <a:pPr marL="123825" algn="l" rtl="0" eaLnBrk="0">
                        <a:lnSpc>
                          <a:spcPct val="89000"/>
                        </a:lnSpc>
                        <a:spcBef>
                          <a:spcPts val="5"/>
                        </a:spcBef>
                      </a:pPr>
                      <a:r>
                        <a:rPr sz="20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自闭症、精神分裂症</a:t>
                      </a:r>
                      <a:endParaRPr sz="2000" dirty="0">
                        <a:latin typeface="Microsoft JhengHei" panose="020B0604030504040204" charset="-120"/>
                        <a:ea typeface="Microsoft JhengHei" panose="020B0604030504040204" charset="-120"/>
                        <a:cs typeface="Microsoft JhengHei" panose="020B0604030504040204" charset="-120"/>
                      </a:endParaRPr>
                    </a:p>
                  </a:txBody>
                  <a:tcPr marL="0" marR="0" marT="0" marB="0" vert="horz">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r>
            </a:tbl>
          </a:graphicData>
        </a:graphic>
      </p:graphicFrame>
      <p:pic>
        <p:nvPicPr>
          <p:cNvPr id="6" name="图片 5" descr="君爱医院logo"/>
          <p:cNvPicPr>
            <a:picLocks noChangeAspect="1"/>
          </p:cNvPicPr>
          <p:nvPr/>
        </p:nvPicPr>
        <p:blipFill>
          <a:blip r:embed="rId6"/>
          <a:stretch>
            <a:fillRect/>
          </a:stretch>
        </p:blipFill>
        <p:spPr>
          <a:xfrm>
            <a:off x="9751060" y="0"/>
            <a:ext cx="2440940" cy="1827530"/>
          </a:xfrm>
          <a:prstGeom prst="rect">
            <a:avLst/>
          </a:prstGeom>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38" name="table 1238"/>
          <p:cNvGraphicFramePr>
            <a:graphicFrameLocks noGrp="1"/>
          </p:cNvGraphicFramePr>
          <p:nvPr/>
        </p:nvGraphicFramePr>
        <p:xfrm>
          <a:off x="2938462" y="1627123"/>
          <a:ext cx="3382645" cy="409575"/>
        </p:xfrm>
        <a:graphic>
          <a:graphicData uri="http://schemas.openxmlformats.org/drawingml/2006/table">
            <a:tbl>
              <a:tblPr/>
              <a:tblGrid>
                <a:gridCol w="3382645"/>
              </a:tblGrid>
              <a:tr h="400050">
                <a:tc>
                  <a:txBody>
                    <a:bodyPr/>
                    <a:lstStyle/>
                    <a:p>
                      <a:pPr algn="l" rtl="0" eaLnBrk="0">
                        <a:lnSpc>
                          <a:spcPct val="114000"/>
                        </a:lnSpc>
                      </a:pPr>
                      <a:endParaRPr sz="500" dirty="0">
                        <a:latin typeface="Arial" panose="020B0604020202090204"/>
                        <a:ea typeface="Arial" panose="020B0604020202090204"/>
                        <a:cs typeface="Arial" panose="020B0604020202090204"/>
                      </a:endParaRPr>
                    </a:p>
                    <a:p>
                      <a:pPr marL="100965" algn="l" rtl="0" eaLnBrk="0">
                        <a:lnSpc>
                          <a:spcPct val="89000"/>
                        </a:lnSpc>
                        <a:spcBef>
                          <a:spcPts val="5"/>
                        </a:spcBef>
                      </a:pPr>
                      <a:r>
                        <a:rPr sz="20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突触的生长，随机而</a:t>
                      </a:r>
                      <a:r>
                        <a:rPr sz="20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无目的</a:t>
                      </a:r>
                      <a:endParaRPr sz="2000" dirty="0">
                        <a:latin typeface="Microsoft JhengHei" panose="020B0604030504040204" charset="-120"/>
                        <a:ea typeface="Microsoft JhengHei" panose="020B0604030504040204" charset="-120"/>
                        <a:cs typeface="Microsoft JhengHei" panose="020B0604030504040204" charset="-120"/>
                      </a:endParaRPr>
                    </a:p>
                  </a:txBody>
                  <a:tcPr marL="0" marR="0" marT="0" marB="0" vert="horz">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r>
            </a:tbl>
          </a:graphicData>
        </a:graphic>
      </p:graphicFrame>
      <p:graphicFrame>
        <p:nvGraphicFramePr>
          <p:cNvPr id="1240" name="table 1240"/>
          <p:cNvGraphicFramePr>
            <a:graphicFrameLocks noGrp="1"/>
          </p:cNvGraphicFramePr>
          <p:nvPr/>
        </p:nvGraphicFramePr>
        <p:xfrm>
          <a:off x="2940113" y="2253360"/>
          <a:ext cx="3381375" cy="409575"/>
        </p:xfrm>
        <a:graphic>
          <a:graphicData uri="http://schemas.openxmlformats.org/drawingml/2006/table">
            <a:tbl>
              <a:tblPr/>
              <a:tblGrid>
                <a:gridCol w="3381375"/>
              </a:tblGrid>
              <a:tr h="400050">
                <a:tc>
                  <a:txBody>
                    <a:bodyPr/>
                    <a:lstStyle/>
                    <a:p>
                      <a:pPr algn="l" rtl="0" eaLnBrk="0">
                        <a:lnSpc>
                          <a:spcPct val="115000"/>
                        </a:lnSpc>
                      </a:pPr>
                      <a:endParaRPr sz="500" dirty="0">
                        <a:latin typeface="Arial" panose="020B0604020202090204"/>
                        <a:ea typeface="Arial" panose="020B0604020202090204"/>
                        <a:cs typeface="Arial" panose="020B0604020202090204"/>
                      </a:endParaRPr>
                    </a:p>
                    <a:p>
                      <a:pPr marL="100965" algn="l" rtl="0" eaLnBrk="0">
                        <a:lnSpc>
                          <a:spcPct val="89000"/>
                        </a:lnSpc>
                        <a:spcBef>
                          <a:spcPts val="5"/>
                        </a:spcBef>
                      </a:pPr>
                      <a:r>
                        <a:rPr sz="20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突触，不停的在生长</a:t>
                      </a:r>
                      <a:r>
                        <a:rPr sz="20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和消失</a:t>
                      </a:r>
                      <a:endParaRPr sz="2000" dirty="0">
                        <a:latin typeface="Microsoft JhengHei" panose="020B0604030504040204" charset="-120"/>
                        <a:ea typeface="Microsoft JhengHei" panose="020B0604030504040204" charset="-120"/>
                        <a:cs typeface="Microsoft JhengHei" panose="020B0604030504040204" charset="-120"/>
                      </a:endParaRPr>
                    </a:p>
                  </a:txBody>
                  <a:tcPr marL="0" marR="0" marT="0" marB="0" vert="horz">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r>
            </a:tbl>
          </a:graphicData>
        </a:graphic>
      </p:graphicFrame>
      <p:pic>
        <p:nvPicPr>
          <p:cNvPr id="1242" name="picture 1242"/>
          <p:cNvPicPr>
            <a:picLocks noChangeAspect="1"/>
          </p:cNvPicPr>
          <p:nvPr/>
        </p:nvPicPr>
        <p:blipFill>
          <a:blip r:embed="rId1"/>
          <a:srcRect l="36546" b="7141"/>
          <a:stretch>
            <a:fillRect/>
          </a:stretch>
        </p:blipFill>
        <p:spPr>
          <a:xfrm rot="21600000">
            <a:off x="4192905" y="2783840"/>
            <a:ext cx="5475605" cy="3503295"/>
          </a:xfrm>
          <a:prstGeom prst="rect">
            <a:avLst/>
          </a:prstGeom>
        </p:spPr>
      </p:pic>
      <p:sp>
        <p:nvSpPr>
          <p:cNvPr id="1244" name="textbox 1244"/>
          <p:cNvSpPr/>
          <p:nvPr/>
        </p:nvSpPr>
        <p:spPr>
          <a:xfrm>
            <a:off x="607898" y="470434"/>
            <a:ext cx="7548244" cy="598169"/>
          </a:xfrm>
          <a:prstGeom prst="rect">
            <a:avLst/>
          </a:prstGeom>
          <a:noFill/>
          <a:ln w="0" cap="flat">
            <a:noFill/>
            <a:prstDash val="solid"/>
            <a:miter lim="0"/>
          </a:ln>
        </p:spPr>
        <p:txBody>
          <a:bodyPr vert="horz" wrap="square" lIns="0" tIns="0" rIns="0" bIns="0"/>
          <a:lstStyle/>
          <a:p>
            <a:pPr algn="l" rtl="0" eaLnBrk="0">
              <a:lnSpc>
                <a:spcPct val="97000"/>
              </a:lnSpc>
            </a:pPr>
            <a:endParaRPr sz="100" dirty="0">
              <a:latin typeface="Arial" panose="020B0604020202090204"/>
              <a:ea typeface="Arial" panose="020B0604020202090204"/>
              <a:cs typeface="Arial" panose="020B0604020202090204"/>
            </a:endParaRPr>
          </a:p>
          <a:p>
            <a:pPr marL="12700" algn="l" rtl="0" eaLnBrk="0">
              <a:lnSpc>
                <a:spcPct val="87000"/>
              </a:lnSpc>
            </a:pPr>
            <a:r>
              <a:rPr sz="4300" kern="0" spc="10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大脑神经科学-神经康复的模型</a:t>
            </a:r>
            <a:endParaRPr sz="4300" dirty="0">
              <a:latin typeface="Microsoft JhengHei" panose="020B0604030504040204" charset="-120"/>
              <a:ea typeface="Microsoft JhengHei" panose="020B0604030504040204" charset="-120"/>
              <a:cs typeface="Microsoft JhengHei" panose="020B0604030504040204" charset="-120"/>
            </a:endParaRPr>
          </a:p>
        </p:txBody>
      </p:sp>
      <p:grpSp>
        <p:nvGrpSpPr>
          <p:cNvPr id="64" name="group 64"/>
          <p:cNvGrpSpPr/>
          <p:nvPr/>
        </p:nvGrpSpPr>
        <p:grpSpPr>
          <a:xfrm rot="21600000">
            <a:off x="146581" y="1576369"/>
            <a:ext cx="2106272" cy="1531637"/>
            <a:chOff x="0" y="0"/>
            <a:chExt cx="2106272" cy="1531637"/>
          </a:xfrm>
        </p:grpSpPr>
        <p:grpSp>
          <p:nvGrpSpPr>
            <p:cNvPr id="66" name="group 66"/>
            <p:cNvGrpSpPr/>
            <p:nvPr/>
          </p:nvGrpSpPr>
          <p:grpSpPr>
            <a:xfrm rot="21600000">
              <a:off x="-50449" y="-50632"/>
              <a:ext cx="2207172" cy="1582270"/>
              <a:chOff x="0" y="0"/>
              <a:chExt cx="2207172" cy="1582270"/>
            </a:xfrm>
          </p:grpSpPr>
          <p:sp>
            <p:nvSpPr>
              <p:cNvPr id="1246" name="path 1246"/>
              <p:cNvSpPr/>
              <p:nvPr/>
            </p:nvSpPr>
            <p:spPr>
              <a:xfrm>
                <a:off x="0" y="0"/>
                <a:ext cx="2207172" cy="1577507"/>
              </a:xfrm>
              <a:custGeom>
                <a:avLst/>
                <a:gdLst/>
                <a:ahLst/>
                <a:cxnLst/>
                <a:rect l="0" t="0" r="0" b="0"/>
                <a:pathLst>
                  <a:path w="3475" h="2484">
                    <a:moveTo>
                      <a:pt x="1051" y="2484"/>
                    </a:moveTo>
                    <a:lnTo>
                      <a:pt x="927" y="2080"/>
                    </a:lnTo>
                    <a:cubicBezTo>
                      <a:pt x="134" y="1791"/>
                      <a:pt x="-145" y="1142"/>
                      <a:pt x="302" y="630"/>
                    </a:cubicBezTo>
                    <a:cubicBezTo>
                      <a:pt x="749" y="118"/>
                      <a:pt x="1755" y="-61"/>
                      <a:pt x="2548" y="226"/>
                    </a:cubicBezTo>
                    <a:cubicBezTo>
                      <a:pt x="3341" y="515"/>
                      <a:pt x="3621" y="1164"/>
                      <a:pt x="3173" y="1676"/>
                    </a:cubicBezTo>
                    <a:cubicBezTo>
                      <a:pt x="2843" y="2054"/>
                      <a:pt x="2191" y="2265"/>
                      <a:pt x="1524" y="2209"/>
                    </a:cubicBezTo>
                    <a:lnTo>
                      <a:pt x="1051" y="2484"/>
                    </a:lnTo>
                    <a:close/>
                  </a:path>
                </a:pathLst>
              </a:custGeom>
              <a:solidFill>
                <a:srgbClr val="92D050">
                  <a:alpha val="100000"/>
                </a:srgbClr>
              </a:solidFill>
              <a:ln w="0" cap="flat">
                <a:noFill/>
                <a:prstDash val="solid"/>
                <a:miter lim="0"/>
              </a:ln>
            </p:spPr>
            <p:txBody>
              <a:bodyPr rtlCol="0"/>
              <a:lstStyle/>
              <a:p>
                <a:pPr algn="ctr"/>
                <a:endParaRPr lang="zh-CN" altLang="en-US"/>
              </a:p>
            </p:txBody>
          </p:sp>
          <p:sp>
            <p:nvSpPr>
              <p:cNvPr id="1248" name="path 1248"/>
              <p:cNvSpPr/>
              <p:nvPr/>
            </p:nvSpPr>
            <p:spPr>
              <a:xfrm>
                <a:off x="52387" y="52387"/>
                <a:ext cx="2102397" cy="1529882"/>
              </a:xfrm>
              <a:custGeom>
                <a:avLst/>
                <a:gdLst/>
                <a:ahLst/>
                <a:cxnLst/>
                <a:rect l="0" t="0" r="0" b="0"/>
                <a:pathLst>
                  <a:path w="3310" h="2409">
                    <a:moveTo>
                      <a:pt x="968" y="2401"/>
                    </a:moveTo>
                    <a:lnTo>
                      <a:pt x="845" y="1998"/>
                    </a:lnTo>
                    <a:cubicBezTo>
                      <a:pt x="52" y="1709"/>
                      <a:pt x="-227" y="1060"/>
                      <a:pt x="219" y="548"/>
                    </a:cubicBezTo>
                    <a:cubicBezTo>
                      <a:pt x="667" y="36"/>
                      <a:pt x="1672" y="-144"/>
                      <a:pt x="2465" y="144"/>
                    </a:cubicBezTo>
                    <a:cubicBezTo>
                      <a:pt x="3258" y="433"/>
                      <a:pt x="3538" y="1082"/>
                      <a:pt x="3091" y="1594"/>
                    </a:cubicBezTo>
                    <a:cubicBezTo>
                      <a:pt x="2761" y="1972"/>
                      <a:pt x="2108" y="2182"/>
                      <a:pt x="1442" y="2126"/>
                    </a:cubicBezTo>
                    <a:lnTo>
                      <a:pt x="968" y="2401"/>
                    </a:lnTo>
                    <a:close/>
                  </a:path>
                </a:pathLst>
              </a:custGeom>
              <a:noFill/>
              <a:ln w="9525" cap="flat">
                <a:solidFill>
                  <a:srgbClr val="000000"/>
                </a:solidFill>
                <a:prstDash val="solid"/>
                <a:round/>
              </a:ln>
            </p:spPr>
            <p:txBody>
              <a:bodyPr rtlCol="0"/>
              <a:lstStyle/>
              <a:p>
                <a:pPr algn="ctr"/>
                <a:endParaRPr lang="zh-CN" altLang="en-US"/>
              </a:p>
            </p:txBody>
          </p:sp>
        </p:grpSp>
        <p:sp>
          <p:nvSpPr>
            <p:cNvPr id="1250" name="textbox 1250"/>
            <p:cNvSpPr/>
            <p:nvPr/>
          </p:nvSpPr>
          <p:spPr>
            <a:xfrm>
              <a:off x="-12700" y="-12700"/>
              <a:ext cx="2131695" cy="1569085"/>
            </a:xfrm>
            <a:prstGeom prst="rect">
              <a:avLst/>
            </a:prstGeom>
            <a:noFill/>
            <a:ln w="0" cap="flat">
              <a:noFill/>
              <a:prstDash val="solid"/>
              <a:miter lim="0"/>
            </a:ln>
          </p:spPr>
          <p:txBody>
            <a:bodyPr vert="horz" wrap="square" lIns="0" tIns="0" rIns="0" bIns="0"/>
            <a:lstStyle/>
            <a:p>
              <a:pPr algn="l" rtl="0" eaLnBrk="0">
                <a:lnSpc>
                  <a:spcPct val="109000"/>
                </a:lnSpc>
              </a:pPr>
              <a:endParaRPr sz="1000" dirty="0">
                <a:latin typeface="Arial" panose="020B0604020202090204"/>
                <a:ea typeface="Arial" panose="020B0604020202090204"/>
                <a:cs typeface="Arial" panose="020B0604020202090204"/>
              </a:endParaRPr>
            </a:p>
            <a:p>
              <a:pPr algn="l" rtl="0" eaLnBrk="0">
                <a:lnSpc>
                  <a:spcPct val="109000"/>
                </a:lnSpc>
              </a:pPr>
              <a:endParaRPr sz="1000" dirty="0">
                <a:latin typeface="Arial" panose="020B0604020202090204"/>
                <a:ea typeface="Arial" panose="020B0604020202090204"/>
                <a:cs typeface="Arial" panose="020B0604020202090204"/>
              </a:endParaRPr>
            </a:p>
            <a:p>
              <a:pPr algn="l" rtl="0" eaLnBrk="0">
                <a:lnSpc>
                  <a:spcPct val="110000"/>
                </a:lnSpc>
              </a:pPr>
              <a:endParaRPr sz="1000" dirty="0">
                <a:latin typeface="Arial" panose="020B0604020202090204"/>
                <a:ea typeface="Arial" panose="020B0604020202090204"/>
                <a:cs typeface="Arial" panose="020B0604020202090204"/>
              </a:endParaRPr>
            </a:p>
            <a:p>
              <a:pPr algn="l" rtl="0" eaLnBrk="0">
                <a:lnSpc>
                  <a:spcPct val="110000"/>
                </a:lnSpc>
              </a:pPr>
              <a:endParaRPr sz="1000" dirty="0">
                <a:latin typeface="Arial" panose="020B0604020202090204"/>
                <a:ea typeface="Arial" panose="020B0604020202090204"/>
                <a:cs typeface="Arial" panose="020B0604020202090204"/>
              </a:endParaRPr>
            </a:p>
            <a:p>
              <a:pPr marL="429895" algn="l" rtl="0" eaLnBrk="0">
                <a:lnSpc>
                  <a:spcPct val="87000"/>
                </a:lnSpc>
                <a:spcBef>
                  <a:spcPts val="5"/>
                </a:spcBef>
              </a:pPr>
              <a:r>
                <a:rPr sz="24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重新连接</a:t>
              </a:r>
              <a:endParaRPr sz="2400" dirty="0">
                <a:latin typeface="Microsoft JhengHei" panose="020B0604030504040204" charset="-120"/>
                <a:ea typeface="Microsoft JhengHei" panose="020B0604030504040204" charset="-120"/>
                <a:cs typeface="Microsoft JhengHei" panose="020B0604030504040204" charset="-120"/>
              </a:endParaRPr>
            </a:p>
          </p:txBody>
        </p:sp>
      </p:grpSp>
      <p:pic>
        <p:nvPicPr>
          <p:cNvPr id="1252" name="picture 1252"/>
          <p:cNvPicPr>
            <a:picLocks noChangeAspect="1"/>
          </p:cNvPicPr>
          <p:nvPr/>
        </p:nvPicPr>
        <p:blipFill>
          <a:blip r:embed="rId2"/>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3"/>
          <a:stretch>
            <a:fillRect/>
          </a:stretch>
        </p:blipFill>
        <p:spPr>
          <a:xfrm>
            <a:off x="9751060" y="0"/>
            <a:ext cx="2440940" cy="1827530"/>
          </a:xfrm>
          <a:prstGeom prst="rect">
            <a:avLst/>
          </a:prstGeom>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6" name="picture 1256"/>
          <p:cNvPicPr>
            <a:picLocks noChangeAspect="1"/>
          </p:cNvPicPr>
          <p:nvPr/>
        </p:nvPicPr>
        <p:blipFill>
          <a:blip r:embed="rId1"/>
          <a:stretch>
            <a:fillRect/>
          </a:stretch>
        </p:blipFill>
        <p:spPr>
          <a:xfrm rot="21600000">
            <a:off x="3361309" y="2078761"/>
            <a:ext cx="8321293" cy="3984752"/>
          </a:xfrm>
          <a:prstGeom prst="rect">
            <a:avLst/>
          </a:prstGeom>
        </p:spPr>
      </p:pic>
      <p:sp>
        <p:nvSpPr>
          <p:cNvPr id="1258" name="textbox 1258"/>
          <p:cNvSpPr/>
          <p:nvPr/>
        </p:nvSpPr>
        <p:spPr>
          <a:xfrm>
            <a:off x="607898" y="470434"/>
            <a:ext cx="7548244" cy="598169"/>
          </a:xfrm>
          <a:prstGeom prst="rect">
            <a:avLst/>
          </a:prstGeom>
          <a:noFill/>
          <a:ln w="0" cap="flat">
            <a:noFill/>
            <a:prstDash val="solid"/>
            <a:miter lim="0"/>
          </a:ln>
        </p:spPr>
        <p:txBody>
          <a:bodyPr vert="horz" wrap="square" lIns="0" tIns="0" rIns="0" bIns="0"/>
          <a:lstStyle/>
          <a:p>
            <a:pPr algn="l" rtl="0" eaLnBrk="0">
              <a:lnSpc>
                <a:spcPct val="97000"/>
              </a:lnSpc>
            </a:pPr>
            <a:endParaRPr sz="100" dirty="0">
              <a:latin typeface="Arial" panose="020B0604020202090204"/>
              <a:ea typeface="Arial" panose="020B0604020202090204"/>
              <a:cs typeface="Arial" panose="020B0604020202090204"/>
            </a:endParaRPr>
          </a:p>
          <a:p>
            <a:pPr marL="12700" algn="l" rtl="0" eaLnBrk="0">
              <a:lnSpc>
                <a:spcPct val="87000"/>
              </a:lnSpc>
            </a:pPr>
            <a:r>
              <a:rPr sz="4300" kern="0" spc="10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大脑神经科学-神经康复的模型</a:t>
            </a:r>
            <a:endParaRPr sz="4300" dirty="0">
              <a:latin typeface="Microsoft JhengHei" panose="020B0604030504040204" charset="-120"/>
              <a:ea typeface="Microsoft JhengHei" panose="020B0604030504040204" charset="-120"/>
              <a:cs typeface="Microsoft JhengHei" panose="020B0604030504040204" charset="-120"/>
            </a:endParaRPr>
          </a:p>
        </p:txBody>
      </p:sp>
      <p:grpSp>
        <p:nvGrpSpPr>
          <p:cNvPr id="68" name="group 68"/>
          <p:cNvGrpSpPr/>
          <p:nvPr/>
        </p:nvGrpSpPr>
        <p:grpSpPr>
          <a:xfrm rot="21600000">
            <a:off x="503225" y="1931126"/>
            <a:ext cx="2106300" cy="1531718"/>
            <a:chOff x="0" y="0"/>
            <a:chExt cx="2106300" cy="1531718"/>
          </a:xfrm>
        </p:grpSpPr>
        <p:grpSp>
          <p:nvGrpSpPr>
            <p:cNvPr id="70" name="group 70"/>
            <p:cNvGrpSpPr/>
            <p:nvPr/>
          </p:nvGrpSpPr>
          <p:grpSpPr>
            <a:xfrm rot="21600000">
              <a:off x="-50450" y="-50635"/>
              <a:ext cx="2207200" cy="1582353"/>
              <a:chOff x="0" y="0"/>
              <a:chExt cx="2207200" cy="1582353"/>
            </a:xfrm>
          </p:grpSpPr>
          <p:sp>
            <p:nvSpPr>
              <p:cNvPr id="1260" name="path 1260"/>
              <p:cNvSpPr/>
              <p:nvPr/>
            </p:nvSpPr>
            <p:spPr>
              <a:xfrm>
                <a:off x="0" y="0"/>
                <a:ext cx="2207200" cy="1577591"/>
              </a:xfrm>
              <a:custGeom>
                <a:avLst/>
                <a:gdLst/>
                <a:ahLst/>
                <a:cxnLst/>
                <a:rect l="0" t="0" r="0" b="0"/>
                <a:pathLst>
                  <a:path w="3475" h="2484">
                    <a:moveTo>
                      <a:pt x="1051" y="2484"/>
                    </a:moveTo>
                    <a:lnTo>
                      <a:pt x="927" y="2080"/>
                    </a:lnTo>
                    <a:cubicBezTo>
                      <a:pt x="134" y="1791"/>
                      <a:pt x="-145" y="1142"/>
                      <a:pt x="302" y="630"/>
                    </a:cubicBezTo>
                    <a:cubicBezTo>
                      <a:pt x="749" y="118"/>
                      <a:pt x="1755" y="-62"/>
                      <a:pt x="2548" y="226"/>
                    </a:cubicBezTo>
                    <a:cubicBezTo>
                      <a:pt x="3341" y="515"/>
                      <a:pt x="3621" y="1164"/>
                      <a:pt x="3173" y="1676"/>
                    </a:cubicBezTo>
                    <a:cubicBezTo>
                      <a:pt x="2843" y="2054"/>
                      <a:pt x="2190" y="2265"/>
                      <a:pt x="1524" y="2209"/>
                    </a:cubicBezTo>
                    <a:lnTo>
                      <a:pt x="1051" y="2484"/>
                    </a:lnTo>
                    <a:close/>
                  </a:path>
                </a:pathLst>
              </a:custGeom>
              <a:solidFill>
                <a:srgbClr val="92D050">
                  <a:alpha val="100000"/>
                </a:srgbClr>
              </a:solidFill>
              <a:ln w="0" cap="flat">
                <a:noFill/>
                <a:prstDash val="solid"/>
                <a:miter lim="0"/>
              </a:ln>
            </p:spPr>
            <p:txBody>
              <a:bodyPr rtlCol="0"/>
              <a:lstStyle/>
              <a:p>
                <a:pPr algn="ctr"/>
                <a:endParaRPr lang="zh-CN" altLang="en-US"/>
              </a:p>
            </p:txBody>
          </p:sp>
          <p:sp>
            <p:nvSpPr>
              <p:cNvPr id="1262" name="path 1262"/>
              <p:cNvSpPr/>
              <p:nvPr/>
            </p:nvSpPr>
            <p:spPr>
              <a:xfrm>
                <a:off x="52387" y="52387"/>
                <a:ext cx="2102425" cy="1529966"/>
              </a:xfrm>
              <a:custGeom>
                <a:avLst/>
                <a:gdLst/>
                <a:ahLst/>
                <a:cxnLst/>
                <a:rect l="0" t="0" r="0" b="0"/>
                <a:pathLst>
                  <a:path w="3310" h="2409">
                    <a:moveTo>
                      <a:pt x="968" y="2401"/>
                    </a:moveTo>
                    <a:lnTo>
                      <a:pt x="845" y="1998"/>
                    </a:lnTo>
                    <a:cubicBezTo>
                      <a:pt x="52" y="1709"/>
                      <a:pt x="-227" y="1060"/>
                      <a:pt x="219" y="548"/>
                    </a:cubicBezTo>
                    <a:cubicBezTo>
                      <a:pt x="667" y="36"/>
                      <a:pt x="1672" y="-144"/>
                      <a:pt x="2465" y="144"/>
                    </a:cubicBezTo>
                    <a:cubicBezTo>
                      <a:pt x="3258" y="433"/>
                      <a:pt x="3538" y="1082"/>
                      <a:pt x="3091" y="1594"/>
                    </a:cubicBezTo>
                    <a:cubicBezTo>
                      <a:pt x="2761" y="1972"/>
                      <a:pt x="2108" y="2182"/>
                      <a:pt x="1442" y="2126"/>
                    </a:cubicBezTo>
                    <a:lnTo>
                      <a:pt x="968" y="2401"/>
                    </a:lnTo>
                    <a:close/>
                  </a:path>
                </a:pathLst>
              </a:custGeom>
              <a:noFill/>
              <a:ln w="9525" cap="flat">
                <a:solidFill>
                  <a:srgbClr val="000000"/>
                </a:solidFill>
                <a:prstDash val="solid"/>
                <a:round/>
              </a:ln>
            </p:spPr>
            <p:txBody>
              <a:bodyPr rtlCol="0"/>
              <a:lstStyle/>
              <a:p>
                <a:pPr algn="ctr"/>
                <a:endParaRPr lang="zh-CN" altLang="en-US"/>
              </a:p>
            </p:txBody>
          </p:sp>
        </p:grpSp>
        <p:sp>
          <p:nvSpPr>
            <p:cNvPr id="1264" name="textbox 1264"/>
            <p:cNvSpPr/>
            <p:nvPr/>
          </p:nvSpPr>
          <p:spPr>
            <a:xfrm>
              <a:off x="-12700" y="-12700"/>
              <a:ext cx="2132329" cy="1569085"/>
            </a:xfrm>
            <a:prstGeom prst="rect">
              <a:avLst/>
            </a:prstGeom>
            <a:noFill/>
            <a:ln w="0" cap="flat">
              <a:noFill/>
              <a:prstDash val="solid"/>
              <a:miter lim="0"/>
            </a:ln>
          </p:spPr>
          <p:txBody>
            <a:bodyPr vert="horz" wrap="square" lIns="0" tIns="0" rIns="0" bIns="0"/>
            <a:lstStyle/>
            <a:p>
              <a:pPr algn="l" rtl="0" eaLnBrk="0">
                <a:lnSpc>
                  <a:spcPct val="109000"/>
                </a:lnSpc>
              </a:pPr>
              <a:endParaRPr sz="1000" dirty="0">
                <a:latin typeface="Arial" panose="020B0604020202090204"/>
                <a:ea typeface="Arial" panose="020B0604020202090204"/>
                <a:cs typeface="Arial" panose="020B0604020202090204"/>
              </a:endParaRPr>
            </a:p>
            <a:p>
              <a:pPr algn="l" rtl="0" eaLnBrk="0">
                <a:lnSpc>
                  <a:spcPct val="109000"/>
                </a:lnSpc>
              </a:pPr>
              <a:endParaRPr sz="1000" dirty="0">
                <a:latin typeface="Arial" panose="020B0604020202090204"/>
                <a:ea typeface="Arial" panose="020B0604020202090204"/>
                <a:cs typeface="Arial" panose="020B0604020202090204"/>
              </a:endParaRPr>
            </a:p>
            <a:p>
              <a:pPr algn="l" rtl="0" eaLnBrk="0">
                <a:lnSpc>
                  <a:spcPct val="110000"/>
                </a:lnSpc>
              </a:pPr>
              <a:endParaRPr sz="1000" dirty="0">
                <a:latin typeface="Arial" panose="020B0604020202090204"/>
                <a:ea typeface="Arial" panose="020B0604020202090204"/>
                <a:cs typeface="Arial" panose="020B0604020202090204"/>
              </a:endParaRPr>
            </a:p>
            <a:p>
              <a:pPr algn="l" rtl="0" eaLnBrk="0">
                <a:lnSpc>
                  <a:spcPct val="110000"/>
                </a:lnSpc>
              </a:pPr>
              <a:endParaRPr sz="1000" dirty="0">
                <a:latin typeface="Arial" panose="020B0604020202090204"/>
                <a:ea typeface="Arial" panose="020B0604020202090204"/>
                <a:cs typeface="Arial" panose="020B0604020202090204"/>
              </a:endParaRPr>
            </a:p>
            <a:p>
              <a:pPr algn="l" rtl="0" eaLnBrk="0">
                <a:lnSpc>
                  <a:spcPct val="8000"/>
                </a:lnSpc>
              </a:pPr>
              <a:endParaRPr sz="100" dirty="0">
                <a:latin typeface="Arial" panose="020B0604020202090204"/>
                <a:ea typeface="Arial" panose="020B0604020202090204"/>
                <a:cs typeface="Arial" panose="020B0604020202090204"/>
              </a:endParaRPr>
            </a:p>
            <a:p>
              <a:pPr marL="430530" algn="l" rtl="0" eaLnBrk="0">
                <a:lnSpc>
                  <a:spcPct val="87000"/>
                </a:lnSpc>
              </a:pPr>
              <a:r>
                <a:rPr sz="24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重新连接</a:t>
              </a:r>
              <a:endParaRPr sz="2400" dirty="0">
                <a:latin typeface="Microsoft JhengHei" panose="020B0604030504040204" charset="-120"/>
                <a:ea typeface="Microsoft JhengHei" panose="020B0604030504040204" charset="-120"/>
                <a:cs typeface="Microsoft JhengHei" panose="020B0604030504040204" charset="-120"/>
              </a:endParaRPr>
            </a:p>
          </p:txBody>
        </p:sp>
      </p:grpSp>
      <p:graphicFrame>
        <p:nvGraphicFramePr>
          <p:cNvPr id="1266" name="table 1266"/>
          <p:cNvGraphicFramePr>
            <a:graphicFrameLocks noGrp="1"/>
          </p:cNvGraphicFramePr>
          <p:nvPr/>
        </p:nvGraphicFramePr>
        <p:xfrm>
          <a:off x="3191700" y="1358391"/>
          <a:ext cx="4302125" cy="409575"/>
        </p:xfrm>
        <a:graphic>
          <a:graphicData uri="http://schemas.openxmlformats.org/drawingml/2006/table">
            <a:tbl>
              <a:tblPr/>
              <a:tblGrid>
                <a:gridCol w="4302125"/>
              </a:tblGrid>
              <a:tr h="400050">
                <a:tc>
                  <a:txBody>
                    <a:bodyPr/>
                    <a:lstStyle/>
                    <a:p>
                      <a:pPr algn="l" rtl="0" eaLnBrk="0">
                        <a:lnSpc>
                          <a:spcPct val="110000"/>
                        </a:lnSpc>
                      </a:pPr>
                      <a:endParaRPr sz="500" dirty="0">
                        <a:latin typeface="Arial" panose="020B0604020202090204"/>
                        <a:ea typeface="Arial" panose="020B0604020202090204"/>
                        <a:cs typeface="Arial" panose="020B0604020202090204"/>
                      </a:endParaRPr>
                    </a:p>
                    <a:p>
                      <a:pPr marL="100330" algn="l" rtl="0" eaLnBrk="0">
                        <a:lnSpc>
                          <a:spcPct val="90000"/>
                        </a:lnSpc>
                        <a:spcBef>
                          <a:spcPts val="5"/>
                        </a:spcBef>
                      </a:pPr>
                      <a:r>
                        <a:rPr sz="20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神经网络连接的特点</a:t>
                      </a:r>
                      <a:r>
                        <a:rPr sz="2000" b="1"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是“稀疏连接”</a:t>
                      </a:r>
                      <a:endParaRPr sz="2000" dirty="0">
                        <a:latin typeface="Microsoft JhengHei" panose="020B0604030504040204" charset="-120"/>
                        <a:ea typeface="Microsoft JhengHei" panose="020B0604030504040204" charset="-120"/>
                        <a:cs typeface="Microsoft JhengHei" panose="020B0604030504040204" charset="-120"/>
                      </a:endParaRPr>
                    </a:p>
                  </a:txBody>
                  <a:tcPr marL="0" marR="0" marT="0" marB="0" vert="horz">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r>
            </a:tbl>
          </a:graphicData>
        </a:graphic>
      </p:graphicFrame>
      <p:pic>
        <p:nvPicPr>
          <p:cNvPr id="1268" name="picture 1268"/>
          <p:cNvPicPr>
            <a:picLocks noChangeAspect="1"/>
          </p:cNvPicPr>
          <p:nvPr/>
        </p:nvPicPr>
        <p:blipFill>
          <a:blip r:embed="rId2"/>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3"/>
          <a:stretch>
            <a:fillRect/>
          </a:stretch>
        </p:blipFill>
        <p:spPr>
          <a:xfrm>
            <a:off x="9751060" y="0"/>
            <a:ext cx="2440940" cy="1827530"/>
          </a:xfrm>
          <a:prstGeom prst="rect">
            <a:avLst/>
          </a:prstGeom>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72" name="picture 1272"/>
          <p:cNvPicPr>
            <a:picLocks noChangeAspect="1"/>
          </p:cNvPicPr>
          <p:nvPr/>
        </p:nvPicPr>
        <p:blipFill>
          <a:blip r:embed="rId1"/>
          <a:srcRect l="15801" t="11238" r="1611" b="27"/>
          <a:stretch>
            <a:fillRect/>
          </a:stretch>
        </p:blipFill>
        <p:spPr>
          <a:xfrm rot="21600000">
            <a:off x="4537075" y="1918335"/>
            <a:ext cx="6249670" cy="4231640"/>
          </a:xfrm>
          <a:prstGeom prst="rect">
            <a:avLst/>
          </a:prstGeom>
        </p:spPr>
      </p:pic>
      <p:sp>
        <p:nvSpPr>
          <p:cNvPr id="1274" name="textbox 1274"/>
          <p:cNvSpPr/>
          <p:nvPr/>
        </p:nvSpPr>
        <p:spPr>
          <a:xfrm>
            <a:off x="607898" y="470434"/>
            <a:ext cx="7548244" cy="598169"/>
          </a:xfrm>
          <a:prstGeom prst="rect">
            <a:avLst/>
          </a:prstGeom>
          <a:noFill/>
          <a:ln w="0" cap="flat">
            <a:noFill/>
            <a:prstDash val="solid"/>
            <a:miter lim="0"/>
          </a:ln>
        </p:spPr>
        <p:txBody>
          <a:bodyPr vert="horz" wrap="square" lIns="0" tIns="0" rIns="0" bIns="0"/>
          <a:lstStyle/>
          <a:p>
            <a:pPr algn="l" rtl="0" eaLnBrk="0">
              <a:lnSpc>
                <a:spcPct val="97000"/>
              </a:lnSpc>
            </a:pPr>
            <a:endParaRPr sz="100" dirty="0">
              <a:latin typeface="Arial" panose="020B0604020202090204"/>
              <a:ea typeface="Arial" panose="020B0604020202090204"/>
              <a:cs typeface="Arial" panose="020B0604020202090204"/>
            </a:endParaRPr>
          </a:p>
          <a:p>
            <a:pPr marL="12700" algn="l" rtl="0" eaLnBrk="0">
              <a:lnSpc>
                <a:spcPct val="87000"/>
              </a:lnSpc>
            </a:pPr>
            <a:r>
              <a:rPr sz="4300" kern="0" spc="10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大脑神经科学-神经康复的模型</a:t>
            </a:r>
            <a:endParaRPr sz="4300" dirty="0">
              <a:latin typeface="Microsoft JhengHei" panose="020B0604030504040204" charset="-120"/>
              <a:ea typeface="Microsoft JhengHei" panose="020B0604030504040204" charset="-120"/>
              <a:cs typeface="Microsoft JhengHei" panose="020B0604030504040204" charset="-120"/>
            </a:endParaRPr>
          </a:p>
        </p:txBody>
      </p:sp>
      <p:grpSp>
        <p:nvGrpSpPr>
          <p:cNvPr id="72" name="group 72"/>
          <p:cNvGrpSpPr/>
          <p:nvPr/>
        </p:nvGrpSpPr>
        <p:grpSpPr>
          <a:xfrm rot="21600000">
            <a:off x="468105" y="1931126"/>
            <a:ext cx="2093669" cy="1531718"/>
            <a:chOff x="0" y="0"/>
            <a:chExt cx="2093669" cy="1531718"/>
          </a:xfrm>
        </p:grpSpPr>
        <p:grpSp>
          <p:nvGrpSpPr>
            <p:cNvPr id="74" name="group 74"/>
            <p:cNvGrpSpPr/>
            <p:nvPr/>
          </p:nvGrpSpPr>
          <p:grpSpPr>
            <a:xfrm rot="21600000">
              <a:off x="-63062" y="-50635"/>
              <a:ext cx="2207181" cy="1582353"/>
              <a:chOff x="0" y="0"/>
              <a:chExt cx="2207181" cy="1582353"/>
            </a:xfrm>
          </p:grpSpPr>
          <p:sp>
            <p:nvSpPr>
              <p:cNvPr id="1276" name="path 1276"/>
              <p:cNvSpPr/>
              <p:nvPr/>
            </p:nvSpPr>
            <p:spPr>
              <a:xfrm>
                <a:off x="0" y="0"/>
                <a:ext cx="2207181" cy="1577591"/>
              </a:xfrm>
              <a:custGeom>
                <a:avLst/>
                <a:gdLst/>
                <a:ahLst/>
                <a:cxnLst/>
                <a:rect l="0" t="0" r="0" b="0"/>
                <a:pathLst>
                  <a:path w="3475" h="2484">
                    <a:moveTo>
                      <a:pt x="1050" y="2484"/>
                    </a:moveTo>
                    <a:lnTo>
                      <a:pt x="927" y="2080"/>
                    </a:lnTo>
                    <a:cubicBezTo>
                      <a:pt x="134" y="1791"/>
                      <a:pt x="-145" y="1142"/>
                      <a:pt x="302" y="630"/>
                    </a:cubicBezTo>
                    <a:cubicBezTo>
                      <a:pt x="749" y="118"/>
                      <a:pt x="1755" y="-62"/>
                      <a:pt x="2548" y="226"/>
                    </a:cubicBezTo>
                    <a:cubicBezTo>
                      <a:pt x="3341" y="515"/>
                      <a:pt x="3621" y="1164"/>
                      <a:pt x="3173" y="1676"/>
                    </a:cubicBezTo>
                    <a:cubicBezTo>
                      <a:pt x="2843" y="2054"/>
                      <a:pt x="2191" y="2265"/>
                      <a:pt x="1524" y="2209"/>
                    </a:cubicBezTo>
                    <a:lnTo>
                      <a:pt x="1050" y="2484"/>
                    </a:lnTo>
                    <a:close/>
                  </a:path>
                </a:pathLst>
              </a:custGeom>
              <a:solidFill>
                <a:srgbClr val="92D050">
                  <a:alpha val="100000"/>
                </a:srgbClr>
              </a:solidFill>
              <a:ln w="0" cap="flat">
                <a:noFill/>
                <a:prstDash val="solid"/>
                <a:miter lim="0"/>
              </a:ln>
            </p:spPr>
            <p:txBody>
              <a:bodyPr rtlCol="0"/>
              <a:lstStyle/>
              <a:p>
                <a:pPr algn="ctr"/>
                <a:endParaRPr lang="zh-CN" altLang="en-US"/>
              </a:p>
            </p:txBody>
          </p:sp>
          <p:sp>
            <p:nvSpPr>
              <p:cNvPr id="1278" name="path 1278"/>
              <p:cNvSpPr/>
              <p:nvPr/>
            </p:nvSpPr>
            <p:spPr>
              <a:xfrm>
                <a:off x="52387" y="52387"/>
                <a:ext cx="2102406" cy="1529966"/>
              </a:xfrm>
              <a:custGeom>
                <a:avLst/>
                <a:gdLst/>
                <a:ahLst/>
                <a:cxnLst/>
                <a:rect l="0" t="0" r="0" b="0"/>
                <a:pathLst>
                  <a:path w="3310" h="2409">
                    <a:moveTo>
                      <a:pt x="968" y="2401"/>
                    </a:moveTo>
                    <a:lnTo>
                      <a:pt x="845" y="1998"/>
                    </a:lnTo>
                    <a:cubicBezTo>
                      <a:pt x="52" y="1709"/>
                      <a:pt x="-227" y="1060"/>
                      <a:pt x="219" y="548"/>
                    </a:cubicBezTo>
                    <a:cubicBezTo>
                      <a:pt x="667" y="36"/>
                      <a:pt x="1672" y="-144"/>
                      <a:pt x="2465" y="144"/>
                    </a:cubicBezTo>
                    <a:cubicBezTo>
                      <a:pt x="3258" y="433"/>
                      <a:pt x="3538" y="1082"/>
                      <a:pt x="3091" y="1594"/>
                    </a:cubicBezTo>
                    <a:cubicBezTo>
                      <a:pt x="2761" y="1972"/>
                      <a:pt x="2108" y="2182"/>
                      <a:pt x="1442" y="2126"/>
                    </a:cubicBezTo>
                    <a:lnTo>
                      <a:pt x="968" y="2401"/>
                    </a:lnTo>
                    <a:close/>
                  </a:path>
                </a:pathLst>
              </a:custGeom>
              <a:noFill/>
              <a:ln w="9525" cap="flat">
                <a:solidFill>
                  <a:srgbClr val="000000"/>
                </a:solidFill>
                <a:prstDash val="solid"/>
                <a:round/>
              </a:ln>
            </p:spPr>
            <p:txBody>
              <a:bodyPr rtlCol="0"/>
              <a:lstStyle/>
              <a:p>
                <a:pPr algn="ctr"/>
                <a:endParaRPr lang="zh-CN" altLang="en-US"/>
              </a:p>
            </p:txBody>
          </p:sp>
        </p:grpSp>
        <p:sp>
          <p:nvSpPr>
            <p:cNvPr id="1280" name="textbox 1280"/>
            <p:cNvSpPr/>
            <p:nvPr/>
          </p:nvSpPr>
          <p:spPr>
            <a:xfrm>
              <a:off x="-12700" y="-12700"/>
              <a:ext cx="2119629" cy="1569085"/>
            </a:xfrm>
            <a:prstGeom prst="rect">
              <a:avLst/>
            </a:prstGeom>
            <a:noFill/>
            <a:ln w="0" cap="flat">
              <a:noFill/>
              <a:prstDash val="solid"/>
              <a:miter lim="0"/>
            </a:ln>
          </p:spPr>
          <p:txBody>
            <a:bodyPr vert="horz" wrap="square" lIns="0" tIns="0" rIns="0" bIns="0"/>
            <a:lstStyle/>
            <a:p>
              <a:pPr algn="l" rtl="0" eaLnBrk="0">
                <a:lnSpc>
                  <a:spcPct val="109000"/>
                </a:lnSpc>
              </a:pPr>
              <a:endParaRPr sz="1000" dirty="0">
                <a:latin typeface="Arial" panose="020B0604020202090204"/>
                <a:ea typeface="Arial" panose="020B0604020202090204"/>
                <a:cs typeface="Arial" panose="020B0604020202090204"/>
              </a:endParaRPr>
            </a:p>
            <a:p>
              <a:pPr algn="l" rtl="0" eaLnBrk="0">
                <a:lnSpc>
                  <a:spcPct val="109000"/>
                </a:lnSpc>
              </a:pPr>
              <a:endParaRPr sz="1000" dirty="0">
                <a:latin typeface="Arial" panose="020B0604020202090204"/>
                <a:ea typeface="Arial" panose="020B0604020202090204"/>
                <a:cs typeface="Arial" panose="020B0604020202090204"/>
              </a:endParaRPr>
            </a:p>
            <a:p>
              <a:pPr algn="l" rtl="0" eaLnBrk="0">
                <a:lnSpc>
                  <a:spcPct val="110000"/>
                </a:lnSpc>
              </a:pPr>
              <a:endParaRPr sz="1000" dirty="0">
                <a:latin typeface="Arial" panose="020B0604020202090204"/>
                <a:ea typeface="Arial" panose="020B0604020202090204"/>
                <a:cs typeface="Arial" panose="020B0604020202090204"/>
              </a:endParaRPr>
            </a:p>
            <a:p>
              <a:pPr algn="l" rtl="0" eaLnBrk="0">
                <a:lnSpc>
                  <a:spcPct val="110000"/>
                </a:lnSpc>
              </a:pPr>
              <a:endParaRPr sz="1000" dirty="0">
                <a:latin typeface="Arial" panose="020B0604020202090204"/>
                <a:ea typeface="Arial" panose="020B0604020202090204"/>
                <a:cs typeface="Arial" panose="020B0604020202090204"/>
              </a:endParaRPr>
            </a:p>
            <a:p>
              <a:pPr algn="l" rtl="0" eaLnBrk="0">
                <a:lnSpc>
                  <a:spcPct val="8000"/>
                </a:lnSpc>
              </a:pPr>
              <a:endParaRPr sz="100" dirty="0">
                <a:latin typeface="Arial" panose="020B0604020202090204"/>
                <a:ea typeface="Arial" panose="020B0604020202090204"/>
                <a:cs typeface="Arial" panose="020B0604020202090204"/>
              </a:endParaRPr>
            </a:p>
            <a:p>
              <a:pPr marL="417830" algn="l" rtl="0" eaLnBrk="0">
                <a:lnSpc>
                  <a:spcPct val="87000"/>
                </a:lnSpc>
              </a:pPr>
              <a:r>
                <a:rPr sz="2400" b="1"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重新赋权</a:t>
              </a:r>
              <a:endParaRPr sz="2400" dirty="0">
                <a:latin typeface="Microsoft JhengHei" panose="020B0604030504040204" charset="-120"/>
                <a:ea typeface="Microsoft JhengHei" panose="020B0604030504040204" charset="-120"/>
                <a:cs typeface="Microsoft JhengHei" panose="020B0604030504040204" charset="-120"/>
              </a:endParaRPr>
            </a:p>
          </p:txBody>
        </p:sp>
      </p:grpSp>
      <p:pic>
        <p:nvPicPr>
          <p:cNvPr id="1282" name="picture 1282"/>
          <p:cNvPicPr>
            <a:picLocks noChangeAspect="1"/>
          </p:cNvPicPr>
          <p:nvPr/>
        </p:nvPicPr>
        <p:blipFill>
          <a:blip r:embed="rId2"/>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3"/>
          <a:stretch>
            <a:fillRect/>
          </a:stretch>
        </p:blipFill>
        <p:spPr>
          <a:xfrm>
            <a:off x="9751060" y="0"/>
            <a:ext cx="2440940" cy="1827530"/>
          </a:xfrm>
          <a:prstGeom prst="rect">
            <a:avLst/>
          </a:prstGeom>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6" name="textbox 1286"/>
          <p:cNvSpPr/>
          <p:nvPr/>
        </p:nvSpPr>
        <p:spPr>
          <a:xfrm>
            <a:off x="607898" y="470434"/>
            <a:ext cx="7548244" cy="3349625"/>
          </a:xfrm>
          <a:prstGeom prst="rect">
            <a:avLst/>
          </a:prstGeom>
          <a:noFill/>
          <a:ln w="0" cap="flat">
            <a:noFill/>
            <a:prstDash val="solid"/>
            <a:miter lim="0"/>
          </a:ln>
        </p:spPr>
        <p:txBody>
          <a:bodyPr vert="horz" wrap="square" lIns="0" tIns="0" rIns="0" bIns="0"/>
          <a:lstStyle/>
          <a:p>
            <a:pPr algn="l" rtl="0" eaLnBrk="0">
              <a:lnSpc>
                <a:spcPct val="97000"/>
              </a:lnSpc>
            </a:pPr>
            <a:endParaRPr sz="100" dirty="0">
              <a:latin typeface="Arial" panose="020B0604020202090204"/>
              <a:ea typeface="Arial" panose="020B0604020202090204"/>
              <a:cs typeface="Arial" panose="020B0604020202090204"/>
            </a:endParaRPr>
          </a:p>
          <a:p>
            <a:pPr marL="12700" algn="l" rtl="0" eaLnBrk="0">
              <a:lnSpc>
                <a:spcPct val="87000"/>
              </a:lnSpc>
            </a:pPr>
            <a:r>
              <a:rPr sz="4300" kern="0" spc="10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大脑神经科学-神经康复的模型</a:t>
            </a:r>
            <a:endParaRPr sz="4300" dirty="0">
              <a:latin typeface="Microsoft JhengHei" panose="020B0604030504040204" charset="-120"/>
              <a:ea typeface="Microsoft JhengHei" panose="020B0604030504040204" charset="-120"/>
              <a:cs typeface="Microsoft JhengHei" panose="020B0604030504040204" charset="-120"/>
            </a:endParaRPr>
          </a:p>
          <a:p>
            <a:pPr algn="l" rtl="0" eaLnBrk="0">
              <a:lnSpc>
                <a:spcPct val="101000"/>
              </a:lnSpc>
            </a:pPr>
            <a:endParaRPr sz="1000" dirty="0">
              <a:latin typeface="Arial" panose="020B0604020202090204"/>
              <a:ea typeface="Arial" panose="020B0604020202090204"/>
              <a:cs typeface="Arial" panose="020B0604020202090204"/>
            </a:endParaRPr>
          </a:p>
          <a:p>
            <a:pPr algn="l" rtl="0" eaLnBrk="0">
              <a:lnSpc>
                <a:spcPct val="102000"/>
              </a:lnSpc>
            </a:pPr>
            <a:endParaRPr sz="1000" dirty="0">
              <a:latin typeface="Arial" panose="020B0604020202090204"/>
              <a:ea typeface="Arial" panose="020B0604020202090204"/>
              <a:cs typeface="Arial" panose="020B0604020202090204"/>
            </a:endParaRPr>
          </a:p>
          <a:p>
            <a:pPr algn="l" rtl="0" eaLnBrk="0">
              <a:lnSpc>
                <a:spcPct val="102000"/>
              </a:lnSpc>
            </a:pPr>
            <a:endParaRPr sz="1000" dirty="0">
              <a:latin typeface="Arial" panose="020B0604020202090204"/>
              <a:ea typeface="Arial" panose="020B0604020202090204"/>
              <a:cs typeface="Arial" panose="020B0604020202090204"/>
            </a:endParaRPr>
          </a:p>
          <a:p>
            <a:pPr algn="l" rtl="0" eaLnBrk="0">
              <a:lnSpc>
                <a:spcPct val="102000"/>
              </a:lnSpc>
            </a:pPr>
            <a:r>
              <a:rPr sz="28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潜在通路的有效激活方法</a:t>
            </a:r>
            <a:endParaRPr sz="28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endParaRPr>
          </a:p>
          <a:p>
            <a:pPr algn="l" rtl="0" eaLnBrk="0">
              <a:lnSpc>
                <a:spcPct val="102000"/>
              </a:lnSpc>
            </a:pPr>
            <a:r>
              <a:rPr sz="2800"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高科技人体工程设备</a:t>
            </a:r>
            <a:endParaRPr sz="2800" dirty="0">
              <a:latin typeface="Microsoft JhengHei" panose="020B0604030504040204" charset="-120"/>
              <a:ea typeface="Microsoft JhengHei" panose="020B0604030504040204" charset="-120"/>
              <a:cs typeface="Microsoft JhengHei" panose="020B0604030504040204" charset="-120"/>
            </a:endParaRPr>
          </a:p>
          <a:p>
            <a:pPr algn="l" rtl="0" eaLnBrk="0">
              <a:lnSpc>
                <a:spcPct val="99000"/>
              </a:lnSpc>
            </a:pPr>
            <a:r>
              <a:rPr sz="2800" kern="0" spc="-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更先进的药物</a:t>
            </a:r>
            <a:endParaRPr sz="2800" dirty="0">
              <a:latin typeface="Microsoft JhengHei" panose="020B0604030504040204" charset="-120"/>
              <a:ea typeface="Microsoft JhengHei" panose="020B0604030504040204" charset="-120"/>
              <a:cs typeface="Microsoft JhengHei" panose="020B0604030504040204" charset="-120"/>
            </a:endParaRPr>
          </a:p>
        </p:txBody>
      </p:sp>
      <p:pic>
        <p:nvPicPr>
          <p:cNvPr id="1288" name="picture 1288"/>
          <p:cNvPicPr>
            <a:picLocks noChangeAspect="1"/>
          </p:cNvPicPr>
          <p:nvPr/>
        </p:nvPicPr>
        <p:blipFill>
          <a:blip r:embed="rId1"/>
          <a:stretch>
            <a:fillRect/>
          </a:stretch>
        </p:blipFill>
        <p:spPr>
          <a:xfrm rot="21600000">
            <a:off x="7015988" y="1042289"/>
            <a:ext cx="4762500" cy="5067084"/>
          </a:xfrm>
          <a:prstGeom prst="rect">
            <a:avLst/>
          </a:prstGeom>
        </p:spPr>
      </p:pic>
      <p:pic>
        <p:nvPicPr>
          <p:cNvPr id="1290" name="picture 1290"/>
          <p:cNvPicPr>
            <a:picLocks noChangeAspect="1"/>
          </p:cNvPicPr>
          <p:nvPr/>
        </p:nvPicPr>
        <p:blipFill>
          <a:blip r:embed="rId2"/>
          <a:stretch>
            <a:fillRect/>
          </a:stretch>
        </p:blipFill>
        <p:spPr>
          <a:xfrm rot="21600000">
            <a:off x="3871721" y="2931261"/>
            <a:ext cx="3695700" cy="2781300"/>
          </a:xfrm>
          <a:prstGeom prst="rect">
            <a:avLst/>
          </a:prstGeom>
        </p:spPr>
      </p:pic>
      <p:pic>
        <p:nvPicPr>
          <p:cNvPr id="1292" name="picture 1292"/>
          <p:cNvPicPr>
            <a:picLocks noChangeAspect="1"/>
          </p:cNvPicPr>
          <p:nvPr/>
        </p:nvPicPr>
        <p:blipFill>
          <a:blip r:embed="rId3"/>
          <a:stretch>
            <a:fillRect/>
          </a:stretch>
        </p:blipFill>
        <p:spPr>
          <a:xfrm rot="21600000">
            <a:off x="590550" y="4381500"/>
            <a:ext cx="3143250" cy="2095500"/>
          </a:xfrm>
          <a:prstGeom prst="rect">
            <a:avLst/>
          </a:prstGeom>
        </p:spPr>
      </p:pic>
      <p:pic>
        <p:nvPicPr>
          <p:cNvPr id="1294" name="picture 1294"/>
          <p:cNvPicPr>
            <a:picLocks noChangeAspect="1"/>
          </p:cNvPicPr>
          <p:nvPr/>
        </p:nvPicPr>
        <p:blipFill>
          <a:blip r:embed="rId4"/>
          <a:stretch>
            <a:fillRect/>
          </a:stretch>
        </p:blipFill>
        <p:spPr>
          <a:xfrm rot="21600000">
            <a:off x="2948" y="6687093"/>
            <a:ext cx="12171144" cy="122838"/>
          </a:xfrm>
          <a:prstGeom prst="rect">
            <a:avLst/>
          </a:prstGeom>
        </p:spPr>
      </p:pic>
      <p:pic>
        <p:nvPicPr>
          <p:cNvPr id="6" name="图片 5" descr="君爱医院logo"/>
          <p:cNvPicPr>
            <a:picLocks noChangeAspect="1"/>
          </p:cNvPicPr>
          <p:nvPr/>
        </p:nvPicPr>
        <p:blipFill>
          <a:blip r:embed="rId5"/>
          <a:stretch>
            <a:fillRect/>
          </a:stretch>
        </p:blipFill>
        <p:spPr>
          <a:xfrm>
            <a:off x="9751060" y="0"/>
            <a:ext cx="2440940" cy="1827530"/>
          </a:xfrm>
          <a:prstGeom prst="rect">
            <a:avLst/>
          </a:prstGeom>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4" name="textbox 1304"/>
          <p:cNvSpPr/>
          <p:nvPr/>
        </p:nvSpPr>
        <p:spPr>
          <a:xfrm>
            <a:off x="615950" y="575945"/>
            <a:ext cx="10303510" cy="3736975"/>
          </a:xfrm>
          <a:prstGeom prst="rect">
            <a:avLst/>
          </a:prstGeom>
          <a:noFill/>
          <a:ln w="0" cap="flat">
            <a:noFill/>
            <a:prstDash val="solid"/>
            <a:miter lim="0"/>
          </a:ln>
        </p:spPr>
        <p:txBody>
          <a:bodyPr vert="horz" wrap="square" lIns="0" tIns="0" rIns="0" bIns="0"/>
          <a:lstStyle/>
          <a:p>
            <a:pPr algn="l" rtl="0" eaLnBrk="0">
              <a:lnSpc>
                <a:spcPct val="97000"/>
              </a:lnSpc>
            </a:pPr>
            <a:endParaRPr sz="100" dirty="0">
              <a:latin typeface="Arial" panose="020B0604020202090204"/>
              <a:ea typeface="Arial" panose="020B0604020202090204"/>
              <a:cs typeface="Arial" panose="020B0604020202090204"/>
            </a:endParaRPr>
          </a:p>
          <a:p>
            <a:pPr marL="22225" algn="l" rtl="0" eaLnBrk="0">
              <a:lnSpc>
                <a:spcPct val="87000"/>
              </a:lnSpc>
            </a:pPr>
            <a:r>
              <a:rPr sz="4300" kern="0" spc="6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大脑神经科学</a:t>
            </a:r>
            <a:endParaRPr sz="4300" dirty="0">
              <a:latin typeface="Microsoft JhengHei" panose="020B0604030504040204" charset="-120"/>
              <a:ea typeface="Microsoft JhengHei" panose="020B0604030504040204" charset="-120"/>
              <a:cs typeface="Microsoft JhengHei" panose="020B0604030504040204" charset="-120"/>
            </a:endParaRPr>
          </a:p>
          <a:p>
            <a:pPr algn="l" rtl="0" eaLnBrk="0">
              <a:lnSpc>
                <a:spcPct val="104000"/>
              </a:lnSpc>
            </a:pPr>
            <a:endParaRPr sz="1000" dirty="0">
              <a:latin typeface="Arial" panose="020B0604020202090204"/>
              <a:ea typeface="Arial" panose="020B0604020202090204"/>
              <a:cs typeface="Arial" panose="020B0604020202090204"/>
            </a:endParaRPr>
          </a:p>
          <a:p>
            <a:pPr algn="l" rtl="0" eaLnBrk="0">
              <a:lnSpc>
                <a:spcPct val="104000"/>
              </a:lnSpc>
            </a:pPr>
            <a:endParaRPr sz="1000" dirty="0">
              <a:latin typeface="Arial" panose="020B0604020202090204"/>
              <a:ea typeface="Arial" panose="020B0604020202090204"/>
              <a:cs typeface="Arial" panose="020B0604020202090204"/>
            </a:endParaRPr>
          </a:p>
          <a:p>
            <a:pPr algn="l" rtl="0" eaLnBrk="0">
              <a:lnSpc>
                <a:spcPct val="104000"/>
              </a:lnSpc>
            </a:pPr>
            <a:endParaRPr sz="1000" dirty="0">
              <a:latin typeface="Arial" panose="020B0604020202090204"/>
              <a:ea typeface="Arial" panose="020B0604020202090204"/>
              <a:cs typeface="Arial" panose="020B0604020202090204"/>
            </a:endParaRPr>
          </a:p>
          <a:p>
            <a:pPr algn="l" rtl="0" eaLnBrk="0">
              <a:lnSpc>
                <a:spcPct val="105000"/>
              </a:lnSpc>
            </a:pPr>
            <a:endParaRPr sz="1000" dirty="0">
              <a:latin typeface="Arial" panose="020B0604020202090204"/>
              <a:ea typeface="Arial" panose="020B0604020202090204"/>
              <a:cs typeface="Arial" panose="020B0604020202090204"/>
            </a:endParaRPr>
          </a:p>
          <a:p>
            <a:pPr algn="l" rtl="0" eaLnBrk="0">
              <a:lnSpc>
                <a:spcPct val="105000"/>
              </a:lnSpc>
            </a:pPr>
            <a:endParaRPr sz="1000" dirty="0">
              <a:latin typeface="Arial" panose="020B0604020202090204"/>
              <a:ea typeface="Arial" panose="020B0604020202090204"/>
              <a:cs typeface="Arial" panose="020B0604020202090204"/>
            </a:endParaRPr>
          </a:p>
          <a:p>
            <a:pPr marL="13970" indent="12065" algn="l" rtl="0" eaLnBrk="0">
              <a:lnSpc>
                <a:spcPct val="96000"/>
              </a:lnSpc>
              <a:spcBef>
                <a:spcPts val="540"/>
              </a:spcBef>
            </a:pPr>
            <a:r>
              <a:rPr sz="2800" kern="0" spc="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当一个人出现肌肉酸疼的时候，都喜欢别人用热水毛巾、</a:t>
            </a:r>
            <a:r>
              <a:rPr sz="2800" kern="0" spc="-1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按摩搓揉的方式进行缓解。请问其中的道理是</a:t>
            </a:r>
            <a:r>
              <a:rPr sz="2800" kern="0" spc="-120" dirty="0">
                <a:solidFill>
                  <a:srgbClr val="000000">
                    <a:alpha val="100000"/>
                  </a:srgbClr>
                </a:solidFill>
                <a:latin typeface="Microsoft JhengHei" panose="020B0604030504040204" charset="-120"/>
                <a:ea typeface="Microsoft JhengHei" panose="020B0604030504040204" charset="-120"/>
                <a:cs typeface="Microsoft JhengHei" panose="020B0604030504040204" charset="-120"/>
              </a:rPr>
              <a:t>什么？</a:t>
            </a:r>
            <a:endParaRPr sz="2800" dirty="0">
              <a:latin typeface="Microsoft JhengHei" panose="020B0604030504040204" charset="-120"/>
              <a:ea typeface="Microsoft JhengHei" panose="020B0604030504040204" charset="-120"/>
              <a:cs typeface="Microsoft JhengHei" panose="020B0604030504040204" charset="-120"/>
            </a:endParaRPr>
          </a:p>
        </p:txBody>
      </p:sp>
      <p:pic>
        <p:nvPicPr>
          <p:cNvPr id="1306" name="picture 1306"/>
          <p:cNvPicPr>
            <a:picLocks noChangeAspect="1"/>
          </p:cNvPicPr>
          <p:nvPr/>
        </p:nvPicPr>
        <p:blipFill>
          <a:blip r:embed="rId1"/>
          <a:stretch>
            <a:fillRect/>
          </a:stretch>
        </p:blipFill>
        <p:spPr>
          <a:xfrm rot="21600000">
            <a:off x="20728" y="6792313"/>
            <a:ext cx="12171144" cy="65685"/>
          </a:xfrm>
          <a:prstGeom prst="rect">
            <a:avLst/>
          </a:prstGeom>
        </p:spPr>
      </p:pic>
      <p:pic>
        <p:nvPicPr>
          <p:cNvPr id="6" name="图片 5" descr="君爱医院logo"/>
          <p:cNvPicPr>
            <a:picLocks noChangeAspect="1"/>
          </p:cNvPicPr>
          <p:nvPr/>
        </p:nvPicPr>
        <p:blipFill>
          <a:blip r:embed="rId2"/>
          <a:stretch>
            <a:fillRect/>
          </a:stretch>
        </p:blipFill>
        <p:spPr>
          <a:xfrm>
            <a:off x="9751060" y="0"/>
            <a:ext cx="2440940" cy="1827530"/>
          </a:xfrm>
          <a:prstGeom prst="rect">
            <a:avLst/>
          </a:prstGeom>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6" name="picture 1306"/>
          <p:cNvPicPr>
            <a:picLocks noChangeAspect="1"/>
          </p:cNvPicPr>
          <p:nvPr/>
        </p:nvPicPr>
        <p:blipFill>
          <a:blip r:embed="rId1"/>
          <a:stretch>
            <a:fillRect/>
          </a:stretch>
        </p:blipFill>
        <p:spPr>
          <a:xfrm rot="21600000">
            <a:off x="20728" y="6792313"/>
            <a:ext cx="12171144" cy="65685"/>
          </a:xfrm>
          <a:prstGeom prst="rect">
            <a:avLst/>
          </a:prstGeom>
        </p:spPr>
      </p:pic>
      <p:pic>
        <p:nvPicPr>
          <p:cNvPr id="6" name="图片 5" descr="君爱医院logo"/>
          <p:cNvPicPr>
            <a:picLocks noChangeAspect="1"/>
          </p:cNvPicPr>
          <p:nvPr/>
        </p:nvPicPr>
        <p:blipFill>
          <a:blip r:embed="rId2"/>
          <a:stretch>
            <a:fillRect/>
          </a:stretch>
        </p:blipFill>
        <p:spPr>
          <a:xfrm>
            <a:off x="9751060" y="0"/>
            <a:ext cx="2440940" cy="1827530"/>
          </a:xfrm>
          <a:prstGeom prst="rect">
            <a:avLst/>
          </a:prstGeom>
        </p:spPr>
      </p:pic>
      <p:sp>
        <p:nvSpPr>
          <p:cNvPr id="3" name="文本框 2"/>
          <p:cNvSpPr txBox="1"/>
          <p:nvPr/>
        </p:nvSpPr>
        <p:spPr>
          <a:xfrm>
            <a:off x="114300" y="320040"/>
            <a:ext cx="11454130" cy="6538595"/>
          </a:xfrm>
          <a:prstGeom prst="rect">
            <a:avLst/>
          </a:prstGeom>
          <a:noFill/>
        </p:spPr>
        <p:txBody>
          <a:bodyPr wrap="square" rtlCol="0">
            <a:noAutofit/>
          </a:bodyPr>
          <a:p>
            <a:pPr indent="-457200" algn="ctr" fontAlgn="auto"/>
            <a:r>
              <a:rPr lang="en-US" altLang="zh-CN" sz="1600" b="1">
                <a:latin typeface="Arial Bold" panose="020B0604020202090204" charset="0"/>
                <a:cs typeface="Arial Bold" panose="020B0604020202090204" charset="0"/>
                <a:sym typeface="+mn-ea"/>
              </a:rPr>
              <a:t>Reference</a:t>
            </a:r>
            <a:endParaRPr lang="en-US" altLang="zh-CN" sz="1600" b="1">
              <a:latin typeface="Arial Bold" panose="020B0604020202090204" charset="0"/>
              <a:cs typeface="Arial Bold" panose="020B0604020202090204" charset="0"/>
              <a:sym typeface="+mn-ea"/>
            </a:endParaRPr>
          </a:p>
          <a:p>
            <a:pPr indent="-457200" fontAlgn="auto">
              <a:lnSpc>
                <a:spcPct val="115000"/>
              </a:lnSpc>
              <a:spcBef>
                <a:spcPts val="0"/>
              </a:spcBef>
              <a:spcAft>
                <a:spcPts val="0"/>
              </a:spcAft>
            </a:pPr>
            <a:r>
              <a:rPr lang="en-US" altLang="zh-CN" sz="1400">
                <a:latin typeface="Arial Regular" panose="020B0604020202090204" charset="0"/>
                <a:cs typeface="Arial Regular" panose="020B0604020202090204" charset="0"/>
                <a:sym typeface="+mn-ea"/>
              </a:rPr>
              <a:t>Eickhoff, S. B., Thirion, B., Varoquaux, G., et al. (2015). Connectivity-based parcellation: Critique and implications. </a:t>
            </a:r>
            <a:r>
              <a:rPr lang="en-US" altLang="zh-CN" sz="1400" i="1">
                <a:latin typeface="Arial Regular" panose="020B0604020202090204" charset="0"/>
                <a:cs typeface="Arial Regular" panose="020B0604020202090204" charset="0"/>
                <a:sym typeface="+mn-ea"/>
              </a:rPr>
              <a:t>Human Brain Mapping, 36</a:t>
            </a:r>
            <a:r>
              <a:rPr lang="en-US" altLang="zh-CN" sz="1400">
                <a:latin typeface="Arial Regular" panose="020B0604020202090204" charset="0"/>
                <a:cs typeface="Arial Regular" panose="020B0604020202090204" charset="0"/>
                <a:sym typeface="+mn-ea"/>
              </a:rPr>
              <a:t>(12), 4771–4792.</a:t>
            </a:r>
            <a:endParaRPr lang="en-US" altLang="zh-CN" sz="1400">
              <a:latin typeface="Arial Regular" panose="020B0604020202090204" charset="0"/>
              <a:cs typeface="Arial Regular" panose="020B0604020202090204" charset="0"/>
            </a:endParaRPr>
          </a:p>
          <a:p>
            <a:pPr indent="-355600" fontAlgn="auto">
              <a:lnSpc>
                <a:spcPct val="115000"/>
              </a:lnSpc>
              <a:spcBef>
                <a:spcPts val="0"/>
              </a:spcBef>
              <a:spcAft>
                <a:spcPts val="0"/>
              </a:spcAft>
              <a:extLst>
                <a:ext uri="{35155182-B16C-46BC-9424-99874614C6A1}">
                  <wpsdc:indentchars xmlns:wpsdc="http://www.wps.cn/officeDocument/2017/drawingmlCustomData" val="-200" checksum="3501742630"/>
                </a:ext>
              </a:extLst>
            </a:pPr>
            <a:r>
              <a:rPr lang="en-US" altLang="zh-CN" sz="1400">
                <a:latin typeface="Arial Regular" panose="020B0604020202090204" charset="0"/>
                <a:cs typeface="Arial Regular" panose="020B0604020202090204" charset="0"/>
                <a:sym typeface="+mn-ea"/>
              </a:rPr>
              <a:t>Zilles, K., &amp; Amunts, K. (2010). Centenary of Brodmann’s map—Conception and fate. </a:t>
            </a:r>
            <a:r>
              <a:rPr lang="en-US" altLang="zh-CN" sz="1400" i="1">
                <a:latin typeface="Arial Regular" panose="020B0604020202090204" charset="0"/>
                <a:cs typeface="Arial Regular" panose="020B0604020202090204" charset="0"/>
                <a:sym typeface="+mn-ea"/>
              </a:rPr>
              <a:t>Nature Reviews Neuroscience, 11</a:t>
            </a:r>
            <a:r>
              <a:rPr lang="en-US" altLang="zh-CN" sz="1400">
                <a:latin typeface="Arial Regular" panose="020B0604020202090204" charset="0"/>
                <a:cs typeface="Arial Regular" panose="020B0604020202090204" charset="0"/>
                <a:sym typeface="+mn-ea"/>
              </a:rPr>
              <a:t>(2), 139–145.</a:t>
            </a:r>
            <a:endParaRPr lang="en-US" altLang="zh-CN" sz="1400">
              <a:latin typeface="Arial Regular" panose="020B0604020202090204" charset="0"/>
              <a:cs typeface="Arial Regular" panose="020B0604020202090204" charset="0"/>
            </a:endParaRPr>
          </a:p>
          <a:p>
            <a:pPr indent="-355600" fontAlgn="auto">
              <a:lnSpc>
                <a:spcPct val="115000"/>
              </a:lnSpc>
              <a:spcBef>
                <a:spcPts val="0"/>
              </a:spcBef>
              <a:spcAft>
                <a:spcPts val="0"/>
              </a:spcAft>
              <a:extLst>
                <a:ext uri="{35155182-B16C-46BC-9424-99874614C6A1}">
                  <wpsdc:indentchars xmlns:wpsdc="http://www.wps.cn/officeDocument/2017/drawingmlCustomData" val="-200" checksum="3501742630"/>
                </a:ext>
              </a:extLst>
            </a:pPr>
            <a:r>
              <a:rPr lang="zh-CN" altLang="en-US" sz="1400">
                <a:latin typeface="Arial Regular" panose="020B0604020202090204" charset="0"/>
                <a:cs typeface="Arial Regular" panose="020B0604020202090204" charset="0"/>
                <a:sym typeface="+mn-ea"/>
              </a:rPr>
              <a:t>闫俊义</a:t>
            </a:r>
            <a:r>
              <a:rPr lang="en-US" altLang="zh-CN" sz="1400">
                <a:latin typeface="Arial Regular" panose="020B0604020202090204" charset="0"/>
                <a:cs typeface="Arial Regular" panose="020B0604020202090204" charset="0"/>
                <a:sym typeface="+mn-ea"/>
              </a:rPr>
              <a:t>.(2022).</a:t>
            </a:r>
            <a:r>
              <a:rPr lang="zh-CN" altLang="en-US" sz="1400">
                <a:latin typeface="Arial Regular" panose="020B0604020202090204" charset="0"/>
                <a:cs typeface="Arial Regular" panose="020B0604020202090204" charset="0"/>
                <a:sym typeface="+mn-ea"/>
              </a:rPr>
              <a:t>基于</a:t>
            </a:r>
            <a:r>
              <a:rPr lang="en-US" altLang="zh-CN" sz="1400">
                <a:latin typeface="Arial Regular" panose="020B0604020202090204" charset="0"/>
                <a:cs typeface="Arial Regular" panose="020B0604020202090204" charset="0"/>
                <a:sym typeface="+mn-ea"/>
              </a:rPr>
              <a:t>MRI</a:t>
            </a:r>
            <a:r>
              <a:rPr lang="zh-CN" altLang="en-US" sz="1400">
                <a:latin typeface="Arial Regular" panose="020B0604020202090204" charset="0"/>
                <a:cs typeface="Arial Regular" panose="020B0604020202090204" charset="0"/>
                <a:sym typeface="+mn-ea"/>
              </a:rPr>
              <a:t>影像的脑组织分割和脑功能分区方法研究</a:t>
            </a:r>
            <a:r>
              <a:rPr lang="en-US" altLang="zh-CN" sz="1400">
                <a:latin typeface="Arial Regular" panose="020B0604020202090204" charset="0"/>
                <a:cs typeface="Arial Regular" panose="020B0604020202090204" charset="0"/>
                <a:sym typeface="+mn-ea"/>
              </a:rPr>
              <a:t>(</a:t>
            </a:r>
            <a:r>
              <a:rPr lang="zh-CN" altLang="en-US" sz="1400">
                <a:latin typeface="Arial Regular" panose="020B0604020202090204" charset="0"/>
                <a:cs typeface="Arial Regular" panose="020B0604020202090204" charset="0"/>
                <a:sym typeface="+mn-ea"/>
              </a:rPr>
              <a:t>博士学位论文</a:t>
            </a:r>
            <a:r>
              <a:rPr lang="en-US" altLang="zh-CN" sz="1400">
                <a:latin typeface="Arial Regular" panose="020B0604020202090204" charset="0"/>
                <a:cs typeface="Arial Regular" panose="020B0604020202090204" charset="0"/>
                <a:sym typeface="+mn-ea"/>
              </a:rPr>
              <a:t>,</a:t>
            </a:r>
            <a:r>
              <a:rPr lang="zh-CN" altLang="en-US" sz="1400">
                <a:latin typeface="Arial Regular" panose="020B0604020202090204" charset="0"/>
                <a:cs typeface="Arial Regular" panose="020B0604020202090204" charset="0"/>
                <a:sym typeface="+mn-ea"/>
              </a:rPr>
              <a:t>东北大学</a:t>
            </a:r>
            <a:r>
              <a:rPr lang="en-US" altLang="zh-CN" sz="1400">
                <a:latin typeface="Arial Regular" panose="020B0604020202090204" charset="0"/>
                <a:cs typeface="Arial Regular" panose="020B0604020202090204" charset="0"/>
                <a:sym typeface="+mn-ea"/>
              </a:rPr>
              <a:t>).</a:t>
            </a:r>
            <a:r>
              <a:rPr lang="zh-CN" altLang="en-US" sz="1400">
                <a:latin typeface="Arial Regular" panose="020B0604020202090204" charset="0"/>
                <a:cs typeface="Arial Regular" panose="020B0604020202090204" charset="0"/>
                <a:sym typeface="+mn-ea"/>
              </a:rPr>
              <a:t>博士</a:t>
            </a:r>
            <a:r>
              <a:rPr lang="en-US" altLang="zh-CN" sz="1400">
                <a:latin typeface="Arial Regular" panose="020B0604020202090204" charset="0"/>
                <a:cs typeface="Arial Regular" panose="020B0604020202090204" charset="0"/>
                <a:sym typeface="+mn-ea"/>
              </a:rPr>
              <a:t>https://link.cnki.net/doi/10.27007/d.cnki.gdbeu.2022.003410doi:10.27007/d.cnki.gdbeu.2022.003410.</a:t>
            </a:r>
            <a:endParaRPr lang="en-US" altLang="zh-CN" sz="1400">
              <a:latin typeface="Arial Regular" panose="020B0604020202090204" charset="0"/>
              <a:cs typeface="Arial Regular" panose="020B0604020202090204" charset="0"/>
            </a:endParaRPr>
          </a:p>
          <a:p>
            <a:pPr indent="-355600" fontAlgn="auto">
              <a:lnSpc>
                <a:spcPct val="115000"/>
              </a:lnSpc>
              <a:spcBef>
                <a:spcPts val="0"/>
              </a:spcBef>
              <a:spcAft>
                <a:spcPts val="0"/>
              </a:spcAft>
              <a:extLst>
                <a:ext uri="{35155182-B16C-46BC-9424-99874614C6A1}">
                  <wpsdc:indentchars xmlns:wpsdc="http://www.wps.cn/officeDocument/2017/drawingmlCustomData" val="-200" checksum="3501742630"/>
                </a:ext>
              </a:extLst>
            </a:pPr>
            <a:r>
              <a:rPr lang="zh-CN" altLang="en-US" sz="1400">
                <a:latin typeface="Arial Regular" panose="020B0604020202090204" charset="0"/>
                <a:cs typeface="Arial Regular" panose="020B0604020202090204" charset="0"/>
                <a:sym typeface="+mn-ea"/>
              </a:rPr>
              <a:t>李锡君，</a:t>
            </a:r>
            <a:r>
              <a:rPr lang="en-US" altLang="zh-CN" sz="1400">
                <a:latin typeface="Arial Regular" panose="020B0604020202090204" charset="0"/>
                <a:cs typeface="Arial Regular" panose="020B0604020202090204" charset="0"/>
                <a:sym typeface="+mn-ea"/>
              </a:rPr>
              <a:t> </a:t>
            </a:r>
            <a:r>
              <a:rPr lang="zh-CN" altLang="en-US" sz="1400">
                <a:latin typeface="Arial Regular" panose="020B0604020202090204" charset="0"/>
                <a:cs typeface="Arial Regular" panose="020B0604020202090204" charset="0"/>
                <a:sym typeface="+mn-ea"/>
              </a:rPr>
              <a:t>余成新，</a:t>
            </a:r>
            <a:r>
              <a:rPr lang="en-US" altLang="zh-CN" sz="1400">
                <a:latin typeface="Arial Regular" panose="020B0604020202090204" charset="0"/>
                <a:cs typeface="Arial Regular" panose="020B0604020202090204" charset="0"/>
                <a:sym typeface="+mn-ea"/>
              </a:rPr>
              <a:t> </a:t>
            </a:r>
            <a:r>
              <a:rPr lang="zh-CN" altLang="en-US" sz="1400">
                <a:latin typeface="Arial Regular" panose="020B0604020202090204" charset="0"/>
                <a:cs typeface="Arial Regular" panose="020B0604020202090204" charset="0"/>
                <a:sym typeface="+mn-ea"/>
              </a:rPr>
              <a:t>赵长江，</a:t>
            </a:r>
            <a:r>
              <a:rPr lang="en-US" altLang="zh-CN" sz="1400">
                <a:latin typeface="Arial Regular" panose="020B0604020202090204" charset="0"/>
                <a:cs typeface="Arial Regular" panose="020B0604020202090204" charset="0"/>
                <a:sym typeface="+mn-ea"/>
              </a:rPr>
              <a:t> </a:t>
            </a:r>
            <a:r>
              <a:rPr lang="zh-CN" altLang="en-US" sz="1400">
                <a:latin typeface="Arial Regular" panose="020B0604020202090204" charset="0"/>
                <a:cs typeface="Arial Regular" panose="020B0604020202090204" charset="0"/>
                <a:sym typeface="+mn-ea"/>
              </a:rPr>
              <a:t>等</a:t>
            </a:r>
            <a:r>
              <a:rPr lang="en-US" altLang="zh-CN" sz="1400">
                <a:latin typeface="Arial Regular" panose="020B0604020202090204" charset="0"/>
                <a:cs typeface="Arial Regular" panose="020B0604020202090204" charset="0"/>
                <a:sym typeface="+mn-ea"/>
              </a:rPr>
              <a:t>. (2025). fMRI</a:t>
            </a:r>
            <a:r>
              <a:rPr lang="zh-CN" altLang="en-US" sz="1400">
                <a:latin typeface="Arial Regular" panose="020B0604020202090204" charset="0"/>
                <a:cs typeface="Arial Regular" panose="020B0604020202090204" charset="0"/>
                <a:sym typeface="+mn-ea"/>
              </a:rPr>
              <a:t>在脑卒中康复期脑网络重塑与脑可塑性中的研究进展</a:t>
            </a:r>
            <a:r>
              <a:rPr lang="en-US" altLang="zh-CN" sz="1400">
                <a:latin typeface="Arial Regular" panose="020B0604020202090204" charset="0"/>
                <a:cs typeface="Arial Regular" panose="020B0604020202090204" charset="0"/>
                <a:sym typeface="+mn-ea"/>
              </a:rPr>
              <a:t>. </a:t>
            </a:r>
            <a:r>
              <a:rPr lang="zh-CN" altLang="en-US" sz="1400">
                <a:latin typeface="Arial Regular" panose="020B0604020202090204" charset="0"/>
                <a:cs typeface="Arial Regular" panose="020B0604020202090204" charset="0"/>
                <a:sym typeface="+mn-ea"/>
              </a:rPr>
              <a:t>磁共振成像，</a:t>
            </a:r>
            <a:r>
              <a:rPr lang="en-US" altLang="zh-CN" sz="1400">
                <a:latin typeface="Arial Regular" panose="020B0604020202090204" charset="0"/>
                <a:cs typeface="Arial Regular" panose="020B0604020202090204" charset="0"/>
                <a:sym typeface="+mn-ea"/>
              </a:rPr>
              <a:t> 16(2), 135-141. https://doi.org/10.12015/issn.1674-8034.2025.02.022</a:t>
            </a:r>
            <a:endParaRPr lang="en-US" altLang="zh-CN" sz="1400">
              <a:latin typeface="Arial Regular" panose="020B0604020202090204" charset="0"/>
              <a:cs typeface="Arial Regular" panose="020B0604020202090204" charset="0"/>
            </a:endParaRPr>
          </a:p>
          <a:p>
            <a:pPr>
              <a:lnSpc>
                <a:spcPct val="115000"/>
              </a:lnSpc>
              <a:spcBef>
                <a:spcPts val="0"/>
              </a:spcBef>
              <a:spcAft>
                <a:spcPts val="0"/>
              </a:spcAft>
            </a:pPr>
            <a:r>
              <a:rPr lang="zh-CN" altLang="en-US" sz="1400"/>
              <a:t>葛松</a:t>
            </a:r>
            <a:r>
              <a:rPr lang="en-US" altLang="zh-CN" sz="1400"/>
              <a:t>, </a:t>
            </a:r>
            <a:r>
              <a:rPr lang="zh-CN" altLang="en-US" sz="1400"/>
              <a:t>徐晶晶</a:t>
            </a:r>
            <a:r>
              <a:rPr lang="en-US" altLang="zh-CN" sz="1400"/>
              <a:t>, </a:t>
            </a:r>
            <a:r>
              <a:rPr lang="zh-CN" altLang="en-US" sz="1400"/>
              <a:t>赖舜男</a:t>
            </a:r>
            <a:r>
              <a:rPr lang="en-US" altLang="zh-CN" sz="1400"/>
              <a:t>, </a:t>
            </a:r>
            <a:r>
              <a:rPr lang="zh-CN" altLang="en-US" sz="1400"/>
              <a:t>杨娜娜</a:t>
            </a:r>
            <a:r>
              <a:rPr lang="en-US" altLang="zh-CN" sz="1400"/>
              <a:t>, </a:t>
            </a:r>
            <a:r>
              <a:rPr lang="zh-CN" altLang="en-US" sz="1400"/>
              <a:t>林衍旎</a:t>
            </a:r>
            <a:r>
              <a:rPr lang="en-US" altLang="zh-CN" sz="1400"/>
              <a:t>, </a:t>
            </a:r>
            <a:r>
              <a:rPr lang="zh-CN" altLang="en-US" sz="1400"/>
              <a:t>许胜勇</a:t>
            </a:r>
            <a:r>
              <a:rPr lang="en-US" altLang="zh-CN" sz="1400"/>
              <a:t>. </a:t>
            </a:r>
            <a:r>
              <a:rPr lang="zh-CN" altLang="en-US" sz="1400"/>
              <a:t>脑机接口：现状，问题与展望</a:t>
            </a:r>
            <a:r>
              <a:rPr lang="en-US" altLang="zh-CN" sz="1400"/>
              <a:t>[J]. </a:t>
            </a:r>
            <a:r>
              <a:rPr lang="zh-CN" altLang="en-US" sz="1400" i="1"/>
              <a:t>生物化学与生物物理进展</a:t>
            </a:r>
            <a:r>
              <a:rPr lang="en-US" altLang="zh-CN" sz="1400"/>
              <a:t>, 2020, 47(12): 1227-1249. DOI: 10.16476/j.pibb.2020.0072.</a:t>
            </a:r>
            <a:endParaRPr lang="en-US" altLang="zh-CN" sz="1400"/>
          </a:p>
          <a:p>
            <a:pPr>
              <a:lnSpc>
                <a:spcPct val="115000"/>
              </a:lnSpc>
              <a:spcBef>
                <a:spcPts val="0"/>
              </a:spcBef>
              <a:spcAft>
                <a:spcPts val="0"/>
              </a:spcAft>
            </a:pPr>
            <a:r>
              <a:rPr lang="zh-CN" altLang="en-US" sz="1400"/>
              <a:t>宋迎</a:t>
            </a:r>
            <a:r>
              <a:rPr lang="en-US" altLang="zh-CN" sz="1400"/>
              <a:t>. (2014). </a:t>
            </a:r>
            <a:r>
              <a:rPr lang="zh-CN" altLang="en-US" sz="1400"/>
              <a:t>缺血性脑卒中患者认知功能障碍与病灶部位的相关性分析</a:t>
            </a:r>
            <a:r>
              <a:rPr lang="en-US" altLang="zh-CN" sz="1400"/>
              <a:t> [</a:t>
            </a:r>
            <a:r>
              <a:rPr lang="zh-CN" altLang="en-US" sz="1400"/>
              <a:t>硕士学位论文</a:t>
            </a:r>
            <a:r>
              <a:rPr lang="en-US" altLang="zh-CN" sz="1400"/>
              <a:t>]. </a:t>
            </a:r>
            <a:r>
              <a:rPr lang="zh-CN" altLang="en-US" sz="1400"/>
              <a:t>天津医科大学</a:t>
            </a:r>
            <a:r>
              <a:rPr lang="en-US" altLang="zh-CN" sz="1400"/>
              <a:t>.</a:t>
            </a:r>
            <a:endParaRPr lang="en-US" altLang="zh-CN" sz="1400"/>
          </a:p>
          <a:p>
            <a:pPr>
              <a:lnSpc>
                <a:spcPct val="115000"/>
              </a:lnSpc>
              <a:spcBef>
                <a:spcPts val="0"/>
              </a:spcBef>
              <a:spcAft>
                <a:spcPts val="0"/>
              </a:spcAft>
            </a:pPr>
            <a:r>
              <a:rPr lang="zh-CN" altLang="en-US" sz="1400"/>
              <a:t>李炫隆</a:t>
            </a:r>
            <a:r>
              <a:rPr lang="en-US" altLang="zh-CN" sz="1400"/>
              <a:t>, </a:t>
            </a:r>
            <a:r>
              <a:rPr lang="zh-CN" altLang="en-US" sz="1400"/>
              <a:t>陈希赟</a:t>
            </a:r>
            <a:r>
              <a:rPr lang="en-US" altLang="zh-CN" sz="1400"/>
              <a:t>, </a:t>
            </a:r>
            <a:r>
              <a:rPr lang="zh-CN" altLang="en-US" sz="1400"/>
              <a:t>魏世辉</a:t>
            </a:r>
            <a:r>
              <a:rPr lang="en-US" altLang="zh-CN" sz="1400"/>
              <a:t>, &amp; </a:t>
            </a:r>
            <a:r>
              <a:rPr lang="zh-CN" altLang="en-US" sz="1400"/>
              <a:t>周欢粉</a:t>
            </a:r>
            <a:r>
              <a:rPr lang="en-US" altLang="zh-CN" sz="1400"/>
              <a:t>. (2023). </a:t>
            </a:r>
            <a:r>
              <a:rPr lang="zh-CN" altLang="en-US" sz="1400"/>
              <a:t>枕极脑梗死病变导致不典型视野缺损一例</a:t>
            </a:r>
            <a:r>
              <a:rPr lang="en-US" altLang="zh-CN" sz="1400"/>
              <a:t>. </a:t>
            </a:r>
            <a:r>
              <a:rPr lang="zh-CN" altLang="en-US" sz="1400" i="1"/>
              <a:t>中国眼耳鼻喉科杂志</a:t>
            </a:r>
            <a:r>
              <a:rPr lang="en-US" altLang="zh-CN" sz="1400"/>
              <a:t>, *23*(3). https://dx.doi.org/10.12419/j.issn.1000-4432.2023.03.13</a:t>
            </a:r>
            <a:endParaRPr lang="en-US" altLang="zh-CN" sz="1400"/>
          </a:p>
          <a:p>
            <a:pPr>
              <a:lnSpc>
                <a:spcPct val="115000"/>
              </a:lnSpc>
              <a:spcBef>
                <a:spcPts val="0"/>
              </a:spcBef>
              <a:spcAft>
                <a:spcPts val="0"/>
              </a:spcAft>
            </a:pPr>
            <a:r>
              <a:rPr lang="zh-CN" altLang="en-US" sz="1400"/>
              <a:t>王晓丹，刘承梅，万天源，等</a:t>
            </a:r>
            <a:r>
              <a:rPr lang="en-US" altLang="zh-CN" sz="1400"/>
              <a:t>. </a:t>
            </a:r>
            <a:r>
              <a:rPr lang="zh-CN" altLang="en-US" sz="1400"/>
              <a:t>改良铺灸联合康复训练治疗丘脑损伤后偏身感觉障碍的疗效观察</a:t>
            </a:r>
            <a:r>
              <a:rPr lang="en-US" altLang="zh-CN" sz="1400"/>
              <a:t>[J]. </a:t>
            </a:r>
            <a:r>
              <a:rPr lang="zh-CN" altLang="en-US" sz="1400" i="1"/>
              <a:t>中国实用神经疾病杂志</a:t>
            </a:r>
            <a:r>
              <a:rPr lang="zh-CN" altLang="en-US" sz="1400"/>
              <a:t>，</a:t>
            </a:r>
            <a:r>
              <a:rPr lang="en-US" altLang="zh-CN" sz="1400"/>
              <a:t>2025</a:t>
            </a:r>
            <a:r>
              <a:rPr lang="zh-CN" altLang="en-US" sz="1400"/>
              <a:t>，</a:t>
            </a:r>
            <a:r>
              <a:rPr lang="en-US" altLang="zh-CN" sz="1400"/>
              <a:t>28(6)</a:t>
            </a:r>
            <a:r>
              <a:rPr lang="zh-CN" altLang="en-US" sz="1400"/>
              <a:t>：</a:t>
            </a:r>
            <a:r>
              <a:rPr lang="en-US" altLang="zh-CN" sz="1400"/>
              <a:t>772-775. DOI</a:t>
            </a:r>
            <a:r>
              <a:rPr lang="zh-CN" altLang="en-US" sz="1400"/>
              <a:t>：</a:t>
            </a:r>
            <a:r>
              <a:rPr lang="en-US" altLang="zh-CN" sz="1400"/>
              <a:t>10.12083/SYSJ.241651.</a:t>
            </a:r>
            <a:endParaRPr lang="en-US" altLang="zh-CN" sz="1400"/>
          </a:p>
          <a:p>
            <a:pPr>
              <a:lnSpc>
                <a:spcPct val="115000"/>
              </a:lnSpc>
              <a:spcBef>
                <a:spcPts val="0"/>
              </a:spcBef>
              <a:spcAft>
                <a:spcPts val="0"/>
              </a:spcAft>
            </a:pPr>
            <a:r>
              <a:rPr lang="zh-CN" altLang="en-US" sz="1400"/>
              <a:t>穆浩月</a:t>
            </a:r>
            <a:r>
              <a:rPr lang="en-US" altLang="zh-CN" sz="1400"/>
              <a:t>, </a:t>
            </a:r>
            <a:r>
              <a:rPr lang="zh-CN" altLang="en-US" sz="1400"/>
              <a:t>姜睿璇</a:t>
            </a:r>
            <a:r>
              <a:rPr lang="en-US" altLang="zh-CN" sz="1400"/>
              <a:t>, </a:t>
            </a:r>
            <a:r>
              <a:rPr lang="zh-CN" altLang="en-US" sz="1400"/>
              <a:t>王琰</a:t>
            </a:r>
            <a:r>
              <a:rPr lang="en-US" altLang="zh-CN" sz="1400"/>
              <a:t>, </a:t>
            </a:r>
            <a:r>
              <a:rPr lang="zh-CN" altLang="en-US" sz="1400"/>
              <a:t>鞠奕</a:t>
            </a:r>
            <a:r>
              <a:rPr lang="en-US" altLang="zh-CN" sz="1400"/>
              <a:t>, &amp; </a:t>
            </a:r>
            <a:r>
              <a:rPr lang="zh-CN" altLang="en-US" sz="1400"/>
              <a:t>赵性泉</a:t>
            </a:r>
            <a:r>
              <a:rPr lang="en-US" altLang="zh-CN" sz="1400"/>
              <a:t>. (2022). </a:t>
            </a:r>
            <a:r>
              <a:rPr lang="zh-CN" altLang="en-US" sz="1400"/>
              <a:t>小脑卒中后非运动功能障碍的研究进展</a:t>
            </a:r>
            <a:r>
              <a:rPr lang="en-US" altLang="zh-CN" sz="1400"/>
              <a:t>. </a:t>
            </a:r>
            <a:r>
              <a:rPr lang="zh-CN" altLang="en-US" sz="1400" i="1"/>
              <a:t>中国卒中杂志</a:t>
            </a:r>
            <a:r>
              <a:rPr lang="en-US" altLang="zh-CN" sz="1400"/>
              <a:t>, *17*(8). https://doi.org/10.3969/j.issn.1673-5765.2022.08.018</a:t>
            </a:r>
            <a:endParaRPr lang="en-US" altLang="zh-CN" sz="1400"/>
          </a:p>
          <a:p>
            <a:pPr>
              <a:lnSpc>
                <a:spcPct val="115000"/>
              </a:lnSpc>
              <a:spcBef>
                <a:spcPts val="0"/>
              </a:spcBef>
              <a:spcAft>
                <a:spcPts val="0"/>
              </a:spcAft>
            </a:pPr>
            <a:r>
              <a:rPr lang="zh-CN" altLang="en-US" sz="1400">
                <a:sym typeface="+mn-ea"/>
              </a:rPr>
              <a:t>柳金英</a:t>
            </a:r>
            <a:r>
              <a:rPr lang="en-US" altLang="zh-CN" sz="1400">
                <a:sym typeface="+mn-ea"/>
              </a:rPr>
              <a:t>, &amp; </a:t>
            </a:r>
            <a:r>
              <a:rPr lang="zh-CN" altLang="en-US" sz="1400">
                <a:sym typeface="+mn-ea"/>
              </a:rPr>
              <a:t>常静玲</a:t>
            </a:r>
            <a:r>
              <a:rPr lang="en-US" altLang="zh-CN" sz="1400">
                <a:sym typeface="+mn-ea"/>
              </a:rPr>
              <a:t>. (2014). </a:t>
            </a:r>
            <a:r>
              <a:rPr lang="zh-CN" altLang="en-US" sz="1400">
                <a:sym typeface="+mn-ea"/>
              </a:rPr>
              <a:t>脑卒中后基底核构音障碍的脑机制研究进展</a:t>
            </a:r>
            <a:r>
              <a:rPr lang="en-US" altLang="zh-CN" sz="1400">
                <a:sym typeface="+mn-ea"/>
              </a:rPr>
              <a:t>. </a:t>
            </a:r>
            <a:r>
              <a:rPr lang="zh-CN" altLang="en-US" sz="1400" i="1">
                <a:sym typeface="+mn-ea"/>
              </a:rPr>
              <a:t>中国康复医学杂志</a:t>
            </a:r>
            <a:r>
              <a:rPr lang="en-US" altLang="zh-CN" sz="1400">
                <a:sym typeface="+mn-ea"/>
              </a:rPr>
              <a:t>, *29*(10). https://doi.org/10.3969/j.issn.1001-1242.2014.10.024</a:t>
            </a:r>
            <a:endParaRPr lang="en-US" altLang="zh-CN" sz="1400">
              <a:sym typeface="+mn-ea"/>
            </a:endParaRPr>
          </a:p>
          <a:p>
            <a:pPr>
              <a:lnSpc>
                <a:spcPct val="115000"/>
              </a:lnSpc>
              <a:spcBef>
                <a:spcPts val="0"/>
              </a:spcBef>
              <a:spcAft>
                <a:spcPts val="0"/>
              </a:spcAft>
            </a:pPr>
            <a:r>
              <a:rPr lang="zh-CN" altLang="en-US" sz="1400">
                <a:latin typeface="+mj-lt"/>
                <a:ea typeface="quote-cjk-patch"/>
                <a:cs typeface="+mj-lt"/>
                <a:sym typeface="+mn-ea"/>
              </a:rPr>
              <a:t>李政</a:t>
            </a:r>
            <a:r>
              <a:rPr lang="en-US" altLang="zh-CN" sz="1400">
                <a:latin typeface="+mj-lt"/>
                <a:ea typeface="quote-cjk-patch"/>
                <a:cs typeface="+mj-lt"/>
                <a:sym typeface="+mn-ea"/>
              </a:rPr>
              <a:t>, </a:t>
            </a:r>
            <a:r>
              <a:rPr lang="zh-CN" altLang="en-US" sz="1400">
                <a:latin typeface="+mj-lt"/>
                <a:ea typeface="quote-cjk-patch"/>
                <a:cs typeface="+mj-lt"/>
                <a:sym typeface="+mn-ea"/>
              </a:rPr>
              <a:t>徐蓉</a:t>
            </a:r>
            <a:r>
              <a:rPr lang="en-US" altLang="zh-CN" sz="1400">
                <a:latin typeface="+mj-lt"/>
                <a:ea typeface="quote-cjk-patch"/>
                <a:cs typeface="+mj-lt"/>
                <a:sym typeface="+mn-ea"/>
              </a:rPr>
              <a:t>, </a:t>
            </a:r>
            <a:r>
              <a:rPr lang="zh-CN" altLang="en-US" sz="1400">
                <a:latin typeface="+mj-lt"/>
                <a:ea typeface="quote-cjk-patch"/>
                <a:cs typeface="+mj-lt"/>
                <a:sym typeface="+mn-ea"/>
              </a:rPr>
              <a:t>刘任远</a:t>
            </a:r>
            <a:r>
              <a:rPr lang="en-US" altLang="zh-CN" sz="1400">
                <a:latin typeface="+mj-lt"/>
                <a:ea typeface="quote-cjk-patch"/>
                <a:cs typeface="+mj-lt"/>
                <a:sym typeface="+mn-ea"/>
              </a:rPr>
              <a:t>, &amp; </a:t>
            </a:r>
            <a:r>
              <a:rPr lang="zh-CN" altLang="en-US" sz="1400">
                <a:latin typeface="+mj-lt"/>
                <a:ea typeface="quote-cjk-patch"/>
                <a:cs typeface="+mj-lt"/>
                <a:sym typeface="+mn-ea"/>
              </a:rPr>
              <a:t>罗云</a:t>
            </a:r>
            <a:r>
              <a:rPr lang="en-US" altLang="zh-CN" sz="1400">
                <a:latin typeface="+mj-lt"/>
                <a:ea typeface="quote-cjk-patch"/>
                <a:cs typeface="+mj-lt"/>
                <a:sym typeface="+mn-ea"/>
              </a:rPr>
              <a:t>. (2019). </a:t>
            </a:r>
            <a:r>
              <a:rPr lang="zh-CN" altLang="en-US" sz="1400">
                <a:latin typeface="+mj-lt"/>
                <a:ea typeface="quote-cjk-patch"/>
                <a:cs typeface="+mj-lt"/>
                <a:sym typeface="+mn-ea"/>
              </a:rPr>
              <a:t>小脑损伤与认知功能的相关性研究</a:t>
            </a:r>
            <a:r>
              <a:rPr lang="en-US" altLang="zh-CN" sz="1400">
                <a:latin typeface="+mj-lt"/>
                <a:ea typeface="quote-cjk-patch"/>
                <a:cs typeface="+mj-lt"/>
                <a:sym typeface="+mn-ea"/>
              </a:rPr>
              <a:t>. </a:t>
            </a:r>
            <a:r>
              <a:rPr lang="zh-CN" altLang="en-US" sz="1400" i="1">
                <a:latin typeface="+mj-lt"/>
                <a:ea typeface="quote-cjk-patch"/>
                <a:cs typeface="+mj-lt"/>
                <a:sym typeface="+mn-ea"/>
              </a:rPr>
              <a:t>中国康复理论与实践</a:t>
            </a:r>
            <a:r>
              <a:rPr lang="en-US" altLang="zh-CN" sz="1400">
                <a:latin typeface="+mj-lt"/>
                <a:ea typeface="quote-cjk-patch"/>
                <a:cs typeface="+mj-lt"/>
                <a:sym typeface="+mn-ea"/>
              </a:rPr>
              <a:t>, 25(12). </a:t>
            </a:r>
            <a:r>
              <a:rPr lang="en-US" altLang="zh-CN" sz="1400">
                <a:latin typeface="+mj-lt"/>
                <a:ea typeface="quote-cjk-patch"/>
                <a:cs typeface="+mj-lt"/>
                <a:sym typeface="+mn-ea"/>
              </a:rPr>
              <a:t>https://doi.org/10.3969/j.issn.1009-6469.2019.12.015</a:t>
            </a:r>
            <a:endParaRPr lang="en-US" altLang="zh-CN" sz="1400">
              <a:latin typeface="+mj-lt"/>
              <a:ea typeface="quote-cjk-patch"/>
              <a:cs typeface="+mj-lt"/>
              <a:sym typeface="+mn-ea"/>
              <a:hlinkClick r:id="rId3"/>
            </a:endParaRPr>
          </a:p>
          <a:p>
            <a:pPr>
              <a:lnSpc>
                <a:spcPct val="115000"/>
              </a:lnSpc>
              <a:spcBef>
                <a:spcPts val="0"/>
              </a:spcBef>
              <a:spcAft>
                <a:spcPts val="0"/>
              </a:spcAft>
            </a:pPr>
            <a:r>
              <a:rPr lang="zh-CN" altLang="en-US" sz="1400">
                <a:sym typeface="+mn-ea"/>
              </a:rPr>
              <a:t>葛祎，仲颖，洪文军，徐蓉．脑机接口在中枢神经系统疾病康复中的应用</a:t>
            </a:r>
            <a:r>
              <a:rPr lang="en-US" altLang="zh-CN" sz="1400">
                <a:sym typeface="+mn-ea"/>
              </a:rPr>
              <a:t>[J/OL]</a:t>
            </a:r>
            <a:r>
              <a:rPr lang="zh-CN" altLang="en-US" sz="1400">
                <a:sym typeface="+mn-ea"/>
              </a:rPr>
              <a:t>．</a:t>
            </a:r>
            <a:r>
              <a:rPr lang="zh-CN" altLang="en-US" sz="1400" i="1">
                <a:sym typeface="+mn-ea"/>
              </a:rPr>
              <a:t>康复学报</a:t>
            </a:r>
            <a:r>
              <a:rPr lang="en-US" altLang="zh-CN" sz="1400">
                <a:sym typeface="+mn-ea"/>
              </a:rPr>
              <a:t>. https://link.cnki.net/urlid/35.1329.R.20250611.0931.002</a:t>
            </a:r>
            <a:endParaRPr lang="en-US" altLang="zh-CN" sz="1400">
              <a:sym typeface="+mn-ea"/>
            </a:endParaRPr>
          </a:p>
          <a:p>
            <a:pPr>
              <a:lnSpc>
                <a:spcPct val="115000"/>
              </a:lnSpc>
              <a:spcBef>
                <a:spcPts val="0"/>
              </a:spcBef>
              <a:spcAft>
                <a:spcPts val="0"/>
              </a:spcAft>
            </a:pPr>
            <a:r>
              <a:rPr lang="zh-CN" altLang="en-US" sz="1400">
                <a:sym typeface="+mn-ea"/>
              </a:rPr>
              <a:t>王荪</a:t>
            </a:r>
            <a:r>
              <a:rPr lang="en-US" altLang="zh-CN" sz="1400">
                <a:sym typeface="+mn-ea"/>
              </a:rPr>
              <a:t>. (1988). </a:t>
            </a:r>
            <a:r>
              <a:rPr lang="zh-CN" altLang="en-US" sz="1400">
                <a:sym typeface="+mn-ea"/>
              </a:rPr>
              <a:t>丘脑性忽视症</a:t>
            </a:r>
            <a:r>
              <a:rPr lang="en-US" altLang="zh-CN" sz="1400">
                <a:sym typeface="+mn-ea"/>
              </a:rPr>
              <a:t>. </a:t>
            </a:r>
            <a:r>
              <a:rPr lang="zh-CN" altLang="en-US" sz="1400" i="1">
                <a:sym typeface="+mn-ea"/>
              </a:rPr>
              <a:t>中国神经精神疾病杂志</a:t>
            </a:r>
            <a:r>
              <a:rPr lang="en-US" altLang="zh-CN" sz="1400">
                <a:sym typeface="+mn-ea"/>
              </a:rPr>
              <a:t>, 14(4). https://doi.org/10.16636/j.cnki.jinn.1988.04.005</a:t>
            </a:r>
            <a:endParaRPr lang="en-US" altLang="zh-CN" sz="1400">
              <a:sym typeface="+mn-ea"/>
            </a:endParaRPr>
          </a:p>
          <a:p>
            <a:pPr>
              <a:lnSpc>
                <a:spcPct val="115000"/>
              </a:lnSpc>
              <a:spcBef>
                <a:spcPts val="0"/>
              </a:spcBef>
              <a:spcAft>
                <a:spcPts val="0"/>
              </a:spcAft>
            </a:pPr>
            <a:r>
              <a:rPr lang="en-US" altLang="zh-CN" sz="1400"/>
              <a:t>LittleAxe. (2022). </a:t>
            </a:r>
            <a:r>
              <a:rPr lang="zh-CN" altLang="en-US" sz="1400"/>
              <a:t>大脑</a:t>
            </a:r>
            <a:r>
              <a:rPr lang="en-US" altLang="zh-CN" sz="1400"/>
              <a:t>-</a:t>
            </a:r>
            <a:r>
              <a:rPr lang="zh-CN" altLang="en-US" sz="1400"/>
              <a:t>额叶（功能及病损表现）</a:t>
            </a:r>
            <a:r>
              <a:rPr lang="en-US" altLang="zh-CN" sz="1400"/>
              <a:t>. </a:t>
            </a:r>
            <a:r>
              <a:rPr lang="zh-CN" altLang="en-US" sz="1400"/>
              <a:t>健康界</a:t>
            </a:r>
            <a:r>
              <a:rPr lang="en-US" altLang="zh-CN" sz="1400"/>
              <a:t>. https://www.cn-healthcare.com/articlewm/20220228/content-1319865.html</a:t>
            </a:r>
            <a:endParaRPr lang="en-US" altLang="zh-CN" sz="1400"/>
          </a:p>
          <a:p>
            <a:endParaRPr lang="en-US" altLang="zh-CN" sz="1400"/>
          </a:p>
          <a:p>
            <a:endParaRPr lang="en-US" altLang="zh-CN" sz="1400" b="0" i="0">
              <a:solidFill>
                <a:schemeClr val="tx1"/>
              </a:solidFill>
              <a:latin typeface="+mj-lt"/>
              <a:ea typeface="quote-cjk-patch"/>
              <a:cs typeface="+mj-lt"/>
              <a:hlinkClick r:id="rId3"/>
            </a:endParaRPr>
          </a:p>
          <a:p>
            <a:endParaRPr lang="en-US" altLang="zh-CN" sz="1400"/>
          </a:p>
          <a:p>
            <a:endParaRPr lang="en-US" altLang="zh-CN" sz="1400"/>
          </a:p>
          <a:p>
            <a:endParaRPr lang="en-US" altLang="zh-CN" sz="140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4" name="textbox 1304"/>
          <p:cNvSpPr/>
          <p:nvPr/>
        </p:nvSpPr>
        <p:spPr>
          <a:xfrm>
            <a:off x="615950" y="575945"/>
            <a:ext cx="8300085" cy="3018155"/>
          </a:xfrm>
          <a:prstGeom prst="rect">
            <a:avLst/>
          </a:prstGeom>
          <a:noFill/>
          <a:ln w="0" cap="flat">
            <a:noFill/>
            <a:prstDash val="solid"/>
            <a:miter lim="0"/>
          </a:ln>
        </p:spPr>
        <p:txBody>
          <a:bodyPr vert="horz" wrap="square" lIns="0" tIns="0" rIns="0" bIns="0"/>
          <a:lstStyle/>
          <a:p>
            <a:pPr algn="l" rtl="0" eaLnBrk="0">
              <a:lnSpc>
                <a:spcPct val="104000"/>
              </a:lnSpc>
            </a:pPr>
            <a:r>
              <a:rPr lang="zh-CN" sz="100" dirty="0">
                <a:latin typeface="Arial" panose="020B0604020202090204"/>
                <a:ea typeface="Arial" panose="020B0604020202090204"/>
                <a:cs typeface="Arial" panose="020B0604020202090204"/>
              </a:rPr>
              <a:t>感谢观看</a:t>
            </a:r>
            <a:endParaRPr sz="1000" dirty="0">
              <a:latin typeface="Arial" panose="020B0604020202090204"/>
              <a:ea typeface="Arial" panose="020B0604020202090204"/>
              <a:cs typeface="Arial" panose="020B0604020202090204"/>
            </a:endParaRPr>
          </a:p>
          <a:p>
            <a:pPr algn="l" rtl="0" eaLnBrk="0">
              <a:lnSpc>
                <a:spcPct val="104000"/>
              </a:lnSpc>
            </a:pPr>
            <a:endParaRPr sz="1000" dirty="0">
              <a:latin typeface="Arial" panose="020B0604020202090204"/>
              <a:ea typeface="Arial" panose="020B0604020202090204"/>
              <a:cs typeface="Arial" panose="020B0604020202090204"/>
            </a:endParaRPr>
          </a:p>
          <a:p>
            <a:pPr algn="l" rtl="0" eaLnBrk="0">
              <a:lnSpc>
                <a:spcPct val="104000"/>
              </a:lnSpc>
            </a:pPr>
            <a:endParaRPr sz="1000" dirty="0">
              <a:latin typeface="Arial" panose="020B0604020202090204"/>
              <a:ea typeface="Arial" panose="020B0604020202090204"/>
              <a:cs typeface="Arial" panose="020B0604020202090204"/>
            </a:endParaRPr>
          </a:p>
          <a:p>
            <a:pPr algn="l" rtl="0" eaLnBrk="0">
              <a:lnSpc>
                <a:spcPct val="105000"/>
              </a:lnSpc>
            </a:pPr>
            <a:endParaRPr sz="1000" dirty="0">
              <a:latin typeface="Arial" panose="020B0604020202090204"/>
              <a:ea typeface="Arial" panose="020B0604020202090204"/>
              <a:cs typeface="Arial" panose="020B0604020202090204"/>
            </a:endParaRPr>
          </a:p>
          <a:p>
            <a:pPr algn="l" rtl="0" eaLnBrk="0">
              <a:lnSpc>
                <a:spcPct val="105000"/>
              </a:lnSpc>
            </a:pPr>
            <a:endParaRPr sz="1000" dirty="0">
              <a:latin typeface="Arial" panose="020B0604020202090204"/>
              <a:ea typeface="Arial" panose="020B0604020202090204"/>
              <a:cs typeface="Arial" panose="020B0604020202090204"/>
            </a:endParaRPr>
          </a:p>
          <a:p>
            <a:pPr marL="13970" indent="12065" algn="l" rtl="0" eaLnBrk="0">
              <a:lnSpc>
                <a:spcPct val="96000"/>
              </a:lnSpc>
              <a:spcBef>
                <a:spcPts val="540"/>
              </a:spcBef>
            </a:pPr>
            <a:endParaRPr sz="1800" dirty="0">
              <a:latin typeface="Microsoft JhengHei" panose="020B0604030504040204" charset="-120"/>
              <a:ea typeface="Microsoft JhengHei" panose="020B0604030504040204" charset="-120"/>
              <a:cs typeface="Microsoft JhengHei" panose="020B0604030504040204" charset="-120"/>
            </a:endParaRPr>
          </a:p>
        </p:txBody>
      </p:sp>
      <p:pic>
        <p:nvPicPr>
          <p:cNvPr id="1306" name="picture 1306"/>
          <p:cNvPicPr>
            <a:picLocks noChangeAspect="1"/>
          </p:cNvPicPr>
          <p:nvPr/>
        </p:nvPicPr>
        <p:blipFill>
          <a:blip r:embed="rId1"/>
          <a:stretch>
            <a:fillRect/>
          </a:stretch>
        </p:blipFill>
        <p:spPr>
          <a:xfrm rot="21600000">
            <a:off x="20728" y="6792313"/>
            <a:ext cx="12171144" cy="65685"/>
          </a:xfrm>
          <a:prstGeom prst="rect">
            <a:avLst/>
          </a:prstGeom>
        </p:spPr>
      </p:pic>
      <p:pic>
        <p:nvPicPr>
          <p:cNvPr id="6" name="图片 5" descr="君爱医院logo"/>
          <p:cNvPicPr>
            <a:picLocks noChangeAspect="1"/>
          </p:cNvPicPr>
          <p:nvPr/>
        </p:nvPicPr>
        <p:blipFill>
          <a:blip r:embed="rId2"/>
          <a:stretch>
            <a:fillRect/>
          </a:stretch>
        </p:blipFill>
        <p:spPr>
          <a:xfrm>
            <a:off x="9751060" y="0"/>
            <a:ext cx="2440940" cy="1827530"/>
          </a:xfrm>
          <a:prstGeom prst="rect">
            <a:avLst/>
          </a:prstGeom>
        </p:spPr>
      </p:pic>
      <p:sp>
        <p:nvSpPr>
          <p:cNvPr id="2" name="文本框 1"/>
          <p:cNvSpPr txBox="1"/>
          <p:nvPr/>
        </p:nvSpPr>
        <p:spPr>
          <a:xfrm>
            <a:off x="1845310" y="2282825"/>
            <a:ext cx="7519670" cy="3529330"/>
          </a:xfrm>
          <a:prstGeom prst="rect">
            <a:avLst/>
          </a:prstGeom>
          <a:noFill/>
        </p:spPr>
        <p:txBody>
          <a:bodyPr wrap="square" rtlCol="0">
            <a:noAutofit/>
          </a:bodyPr>
          <a:p>
            <a:pPr algn="ctr"/>
            <a:r>
              <a:rPr lang="en-US" altLang="zh-CN" sz="5400"/>
              <a:t>Thanks For Listening</a:t>
            </a:r>
            <a:endParaRPr lang="en-US" altLang="zh-CN" sz="5400"/>
          </a:p>
        </p:txBody>
      </p:sp>
    </p:spTree>
  </p:cSld>
  <p:clrMapOvr>
    <a:masterClrMapping/>
  </p:clrMapOvr>
</p:sld>
</file>

<file path=ppt/tags/tag1.xml><?xml version="1.0" encoding="utf-8"?>
<p:tagLst xmlns:p="http://schemas.openxmlformats.org/presentationml/2006/main">
  <p:tag name="TABLE_ENDDRAG_ORIGIN_RECT" val="94*114"/>
  <p:tag name="TABLE_ENDDRAG_RECT" val="91*233*94*114"/>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8682</Words>
  <Application>WPS 演示</Application>
  <PresentationFormat/>
  <Paragraphs>845</Paragraphs>
  <Slides>94</Slides>
  <Notes>0</Notes>
  <HiddenSlides>0</HiddenSlides>
  <MMClips>0</MMClips>
  <ScaleCrop>false</ScaleCrop>
  <HeadingPairs>
    <vt:vector size="6" baseType="variant">
      <vt:variant>
        <vt:lpstr>已用的字体</vt:lpstr>
      </vt:variant>
      <vt:variant>
        <vt:i4>32</vt:i4>
      </vt:variant>
      <vt:variant>
        <vt:lpstr>主题</vt:lpstr>
      </vt:variant>
      <vt:variant>
        <vt:i4>1</vt:i4>
      </vt:variant>
      <vt:variant>
        <vt:lpstr>幻灯片标题</vt:lpstr>
      </vt:variant>
      <vt:variant>
        <vt:i4>94</vt:i4>
      </vt:variant>
    </vt:vector>
  </HeadingPairs>
  <TitlesOfParts>
    <vt:vector size="127" baseType="lpstr">
      <vt:lpstr>Arial</vt:lpstr>
      <vt:lpstr>宋体</vt:lpstr>
      <vt:lpstr>Wingdings</vt:lpstr>
      <vt:lpstr>Arial</vt:lpstr>
      <vt:lpstr>Arial Regular</vt:lpstr>
      <vt:lpstr>仿宋</vt:lpstr>
      <vt:lpstr>方正仿宋_GBK</vt:lpstr>
      <vt:lpstr>Microsoft JhengHei</vt:lpstr>
      <vt:lpstr>汉仪中简黑简</vt:lpstr>
      <vt:lpstr>Arial Bold</vt:lpstr>
      <vt:lpstr>Calibri</vt:lpstr>
      <vt:lpstr>宋体-简</vt:lpstr>
      <vt:lpstr>Helvetica Neue</vt:lpstr>
      <vt:lpstr>Microsoft Sans Serif</vt:lpstr>
      <vt:lpstr>宋体</vt:lpstr>
      <vt:lpstr>微软雅黑</vt:lpstr>
      <vt:lpstr>汉仪旗黑</vt:lpstr>
      <vt:lpstr>Arial Unicode MS</vt:lpstr>
      <vt:lpstr>Times New Roman</vt:lpstr>
      <vt:lpstr>quote-cjk-patch</vt:lpstr>
      <vt:lpstr>方正兰亭黑简体</vt:lpstr>
      <vt:lpstr>Thonburi</vt:lpstr>
      <vt:lpstr>黑体-简</vt:lpstr>
      <vt:lpstr>Microsoft JhengHei</vt:lpstr>
      <vt:lpstr>Times New Roman</vt:lpstr>
      <vt:lpstr>quote-cjk-patch</vt:lpstr>
      <vt:lpstr>苹方-简</vt:lpstr>
      <vt:lpstr>Calibri</vt:lpstr>
      <vt:lpstr>DengXian</vt:lpstr>
      <vt:lpstr>Segoe UI</vt:lpstr>
      <vt:lpstr>DengXian</vt:lpstr>
      <vt:lpstr>Segoe UI</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zly</dc:creator>
  <cp:lastModifiedBy>高金硕</cp:lastModifiedBy>
  <cp:revision>8</cp:revision>
  <dcterms:created xsi:type="dcterms:W3CDTF">2025-07-15T16:53:09Z</dcterms:created>
  <dcterms:modified xsi:type="dcterms:W3CDTF">2025-07-15T16:53:09Z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O">
    <vt:lpwstr>wqlLaW5nc29mdCBQREYgdG8gV1BTIDExMA</vt:lpwstr>
  </property>
  <property fmtid="{D5CDD505-2E9C-101B-9397-08002B2CF9AE}" pid="3" name="Created">
    <vt:filetime>2025-07-14T23:19:49Z</vt:filetime>
  </property>
  <property fmtid="{D5CDD505-2E9C-101B-9397-08002B2CF9AE}" pid="4" name="ICV">
    <vt:lpwstr>AC4EFD13CEF346E1B5D152277881654E_12</vt:lpwstr>
  </property>
  <property fmtid="{D5CDD505-2E9C-101B-9397-08002B2CF9AE}" pid="5" name="KSOProductBuildVer">
    <vt:lpwstr>2052-12.1.21861.21861</vt:lpwstr>
  </property>
</Properties>
</file>