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29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0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31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30.xml"/>
  <Override ContentType="application/vnd.openxmlformats-officedocument.presentationml.slide+xml" PartName="/ppt/slides/slide22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5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29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28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31.xml"/>
  <Override ContentType="application/vnd.openxmlformats-officedocument.presentationml.slide+xml" PartName="/ppt/slides/slide23.xml"/>
  <Override ContentType="application/vnd.openxmlformats-officedocument.presentationml.slide+xml" PartName="/ppt/slides/slide2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  <p:sldId id="282" r:id="rId33"/>
    <p:sldId id="283" r:id="rId34"/>
    <p:sldId id="284" r:id="rId35"/>
    <p:sldId id="285" r:id="rId36"/>
    <p:sldId id="286" r:id="rId37"/>
  </p:sldIdLst>
  <p:sldSz cy="6858000" cx="12192000"/>
  <p:notesSz cx="6858000" cy="9144000"/>
  <p:embeddedFontLst>
    <p:embeddedFont>
      <p:font typeface="Inter"/>
      <p:regular r:id="rId38"/>
      <p:bold r:id="rId39"/>
      <p:italic r:id="rId40"/>
      <p:boldItalic r:id="rId41"/>
    </p:embeddedFont>
    <p:embeddedFont>
      <p:font typeface="Plus Jakarta Sans"/>
      <p:regular r:id="rId42"/>
      <p:bold r:id="rId43"/>
      <p:italic r:id="rId44"/>
      <p:boldItalic r:id="rId45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000000"/>
          </p15:clr>
        </p15:guide>
        <p15:guide id="2" pos="2880">
          <p15:clr>
            <a:srgbClr val="000000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40E52F57-091E-4481-A453-7B8AE1C29092}">
  <a:tblStyle styleId="{40E52F57-091E-4481-A453-7B8AE1C29092}" styleName="Table_0">
    <a:wholeTbl>
      <a:tcTxStyle>
        <a:font>
          <a:latin typeface="Arial"/>
          <a:ea typeface="Arial"/>
          <a:cs typeface="Arial"/>
        </a:font>
        <a:srgbClr val="000000"/>
      </a:tcTx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font" Target="fonts/Inter-italic.fntdata"/><Relationship Id="rId20" Type="http://schemas.openxmlformats.org/officeDocument/2006/relationships/slide" Target="slides/slide14.xml"/><Relationship Id="rId42" Type="http://schemas.openxmlformats.org/officeDocument/2006/relationships/font" Target="fonts/PlusJakartaSans-regular.fntdata"/><Relationship Id="rId41" Type="http://schemas.openxmlformats.org/officeDocument/2006/relationships/font" Target="fonts/Inter-boldItalic.fntdata"/><Relationship Id="rId22" Type="http://schemas.openxmlformats.org/officeDocument/2006/relationships/slide" Target="slides/slide16.xml"/><Relationship Id="rId44" Type="http://schemas.openxmlformats.org/officeDocument/2006/relationships/font" Target="fonts/PlusJakartaSans-italic.fntdata"/><Relationship Id="rId21" Type="http://schemas.openxmlformats.org/officeDocument/2006/relationships/slide" Target="slides/slide15.xml"/><Relationship Id="rId43" Type="http://schemas.openxmlformats.org/officeDocument/2006/relationships/font" Target="fonts/PlusJakartaSans-bold.fntdata"/><Relationship Id="rId24" Type="http://schemas.openxmlformats.org/officeDocument/2006/relationships/slide" Target="slides/slide18.xml"/><Relationship Id="rId23" Type="http://schemas.openxmlformats.org/officeDocument/2006/relationships/slide" Target="slides/slide17.xml"/><Relationship Id="rId45" Type="http://schemas.openxmlformats.org/officeDocument/2006/relationships/font" Target="fonts/PlusJakartaSans-boldItalic.fntdata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" Target="slides/slide3.xml"/><Relationship Id="rId26" Type="http://schemas.openxmlformats.org/officeDocument/2006/relationships/slide" Target="slides/slide20.xml"/><Relationship Id="rId25" Type="http://schemas.openxmlformats.org/officeDocument/2006/relationships/slide" Target="slides/slide19.xml"/><Relationship Id="rId28" Type="http://schemas.openxmlformats.org/officeDocument/2006/relationships/slide" Target="slides/slide22.xml"/><Relationship Id="rId27" Type="http://schemas.openxmlformats.org/officeDocument/2006/relationships/slide" Target="slides/slide21.xml"/><Relationship Id="rId5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29" Type="http://schemas.openxmlformats.org/officeDocument/2006/relationships/slide" Target="slides/slide23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31" Type="http://schemas.openxmlformats.org/officeDocument/2006/relationships/slide" Target="slides/slide25.xml"/><Relationship Id="rId30" Type="http://schemas.openxmlformats.org/officeDocument/2006/relationships/slide" Target="slides/slide24.xml"/><Relationship Id="rId11" Type="http://schemas.openxmlformats.org/officeDocument/2006/relationships/slide" Target="slides/slide5.xml"/><Relationship Id="rId33" Type="http://schemas.openxmlformats.org/officeDocument/2006/relationships/slide" Target="slides/slide27.xml"/><Relationship Id="rId10" Type="http://schemas.openxmlformats.org/officeDocument/2006/relationships/slide" Target="slides/slide4.xml"/><Relationship Id="rId32" Type="http://schemas.openxmlformats.org/officeDocument/2006/relationships/slide" Target="slides/slide26.xml"/><Relationship Id="rId13" Type="http://schemas.openxmlformats.org/officeDocument/2006/relationships/slide" Target="slides/slide7.xml"/><Relationship Id="rId35" Type="http://schemas.openxmlformats.org/officeDocument/2006/relationships/slide" Target="slides/slide29.xml"/><Relationship Id="rId12" Type="http://schemas.openxmlformats.org/officeDocument/2006/relationships/slide" Target="slides/slide6.xml"/><Relationship Id="rId34" Type="http://schemas.openxmlformats.org/officeDocument/2006/relationships/slide" Target="slides/slide28.xml"/><Relationship Id="rId15" Type="http://schemas.openxmlformats.org/officeDocument/2006/relationships/slide" Target="slides/slide9.xml"/><Relationship Id="rId37" Type="http://schemas.openxmlformats.org/officeDocument/2006/relationships/slide" Target="slides/slide31.xml"/><Relationship Id="rId14" Type="http://schemas.openxmlformats.org/officeDocument/2006/relationships/slide" Target="slides/slide8.xml"/><Relationship Id="rId36" Type="http://schemas.openxmlformats.org/officeDocument/2006/relationships/slide" Target="slides/slide30.xml"/><Relationship Id="rId17" Type="http://schemas.openxmlformats.org/officeDocument/2006/relationships/slide" Target="slides/slide11.xml"/><Relationship Id="rId39" Type="http://schemas.openxmlformats.org/officeDocument/2006/relationships/font" Target="fonts/Inter-bold.fntdata"/><Relationship Id="rId16" Type="http://schemas.openxmlformats.org/officeDocument/2006/relationships/slide" Target="slides/slide10.xml"/><Relationship Id="rId38" Type="http://schemas.openxmlformats.org/officeDocument/2006/relationships/font" Target="fonts/Inter-regular.fntdata"/><Relationship Id="rId19" Type="http://schemas.openxmlformats.org/officeDocument/2006/relationships/slide" Target="slides/slide13.xml"/><Relationship Id="rId18" Type="http://schemas.openxmlformats.org/officeDocument/2006/relationships/slide" Target="slides/slide1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2" name="Google Shape;82;p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3" name="Google Shape;93;p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8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0" name="Google Shape;140;p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5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7" name="Google Shape;167;p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Google Shape;232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3" name="Google Shape;233;p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6" name="Shape 2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" name="Google Shape;267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8" name="Google Shape;268;p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2" name="Shape 3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3" name="Google Shape;303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4" name="Google Shape;304;p7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8" name="Shape 3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9" name="Google Shape;339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0" name="Google Shape;340;p8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65" name="Shape 3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6" name="Google Shape;366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7" name="Google Shape;367;p9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18" name="Shape 4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" name="Google Shape;419;p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20" name="Google Shape;420;p10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41" name="Shape 4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2" name="Google Shape;442;p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43" name="Google Shape;443;p1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81" name="Shape 4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2" name="Google Shape;482;p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83" name="Google Shape;483;p1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38" name="Shape 5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9" name="Google Shape;539;p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40" name="Google Shape;540;p1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72" name="Shape 5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" name="Google Shape;573;p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74" name="Google Shape;574;p1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15" name="Shape 6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6" name="Google Shape;616;p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17" name="Google Shape;617;p1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68" name="Shape 6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9" name="Google Shape;669;p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70" name="Google Shape;670;p1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11" name="Shape 7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2" name="Google Shape;712;p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13" name="Google Shape;713;p17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58" name="Shape 7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9" name="Google Shape;759;p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60" name="Google Shape;760;p18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93" name="Shape 7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4" name="Google Shape;794;p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95" name="Google Shape;795;p19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37" name="Shape 8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8" name="Google Shape;838;p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39" name="Google Shape;839;p20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87" name="Shape 8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8" name="Google Shape;888;p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89" name="Google Shape;889;p2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11" name="Shape 9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2" name="Google Shape;912;p2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13" name="Google Shape;913;p2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50" name="Shape 9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1" name="Google Shape;951;p2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52" name="Google Shape;952;p2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70" name="Shape 9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1" name="Google Shape;971;p2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72" name="Google Shape;972;p2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17" name="Shape 10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8" name="Google Shape;1018;p2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19" name="Google Shape;1019;p2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65" name="Shape 10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6" name="Google Shape;1066;p2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67" name="Google Shape;1067;p2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86" name="Shape 10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7" name="Google Shape;1087;p2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88" name="Google Shape;1088;p27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14" name="Shape 1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5" name="Google Shape;1115;p2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16" name="Google Shape;1116;p28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54" name="Shape 1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5" name="Google Shape;1155;p2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56" name="Google Shape;1156;p29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94" name="Shape 1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5" name="Google Shape;1195;p3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96" name="Google Shape;1196;p30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06" name="Shape 1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7" name="Google Shape;1207;p3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08" name="Google Shape;1208;p3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" name="Google Shape;13;p2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" name="Google Shape;14;p2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3"/>
          <p:cNvSpPr txBox="1"/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3"/>
          <p:cNvSpPr txBox="1"/>
          <p:nvPr>
            <p:ph idx="1" type="subTitle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8" name="Google Shape;18;p3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3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3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4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4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4" name="Google Shape;24;p4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4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4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5"/>
          <p:cNvSpPr txBox="1"/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b="1" sz="4000" cap="none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5"/>
          <p:cNvSpPr txBox="1"/>
          <p:nvPr>
            <p:ph idx="1" type="body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indent="-228600" lvl="1" marL="914400" algn="l"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0" name="Google Shape;30;p5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5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" name="Google Shape;32;p5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6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6"/>
          <p:cNvSpPr txBox="1"/>
          <p:nvPr>
            <p:ph idx="1" type="body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36" name="Google Shape;36;p6"/>
          <p:cNvSpPr txBox="1"/>
          <p:nvPr>
            <p:ph idx="2" type="body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37" name="Google Shape;37;p6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6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6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7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7"/>
          <p:cNvSpPr txBox="1"/>
          <p:nvPr>
            <p:ph idx="1" type="body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3" name="Google Shape;43;p7"/>
          <p:cNvSpPr txBox="1"/>
          <p:nvPr>
            <p:ph idx="2" type="body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44" name="Google Shape;44;p7"/>
          <p:cNvSpPr txBox="1"/>
          <p:nvPr>
            <p:ph idx="3" type="body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5" name="Google Shape;45;p7"/>
          <p:cNvSpPr txBox="1"/>
          <p:nvPr>
            <p:ph idx="4" type="body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46" name="Google Shape;46;p7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7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7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8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8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8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8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9"/>
          <p:cNvSpPr txBox="1"/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9"/>
          <p:cNvSpPr txBox="1"/>
          <p:nvPr>
            <p:ph idx="1" type="body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indent="-381000" lvl="2" marL="1371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indent="-355600" lvl="4" marL="22860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indent="-355600" lvl="5" marL="27432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57" name="Google Shape;57;p9"/>
          <p:cNvSpPr txBox="1"/>
          <p:nvPr>
            <p:ph idx="2" type="body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58" name="Google Shape;58;p9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9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9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0"/>
          <p:cNvSpPr txBox="1"/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10"/>
          <p:cNvSpPr/>
          <p:nvPr>
            <p:ph idx="2" type="pic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0"/>
          <p:cNvSpPr txBox="1"/>
          <p:nvPr>
            <p:ph idx="1" type="body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65" name="Google Shape;65;p10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10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0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1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1"/>
          <p:cNvSpPr txBox="1"/>
          <p:nvPr>
            <p:ph idx="1" type="body"/>
          </p:nvPr>
        </p:nvSpPr>
        <p:spPr>
          <a:xfrm rot="5400000">
            <a:off x="2309019" y="-251618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1" name="Google Shape;71;p11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11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11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2"/>
          <p:cNvSpPr txBox="1"/>
          <p:nvPr>
            <p:ph type="title"/>
          </p:nvPr>
        </p:nvSpPr>
        <p:spPr>
          <a:xfrm rot="5400000">
            <a:off x="4732338" y="2171701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12"/>
          <p:cNvSpPr txBox="1"/>
          <p:nvPr>
            <p:ph idx="1" type="body"/>
          </p:nvPr>
        </p:nvSpPr>
        <p:spPr>
          <a:xfrm rot="5400000">
            <a:off x="541338" y="190500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7" name="Google Shape;77;p12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12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12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" name="Google Shape;9;p1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" name="Google Shape;10;p1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9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20.png"/><Relationship Id="rId4" Type="http://schemas.openxmlformats.org/officeDocument/2006/relationships/image" Target="../media/image2.png"/><Relationship Id="rId11" Type="http://schemas.openxmlformats.org/officeDocument/2006/relationships/image" Target="../media/image5.png"/><Relationship Id="rId10" Type="http://schemas.openxmlformats.org/officeDocument/2006/relationships/image" Target="../media/image28.png"/><Relationship Id="rId9" Type="http://schemas.openxmlformats.org/officeDocument/2006/relationships/image" Target="../media/image8.png"/><Relationship Id="rId5" Type="http://schemas.openxmlformats.org/officeDocument/2006/relationships/image" Target="../media/image1.png"/><Relationship Id="rId6" Type="http://schemas.openxmlformats.org/officeDocument/2006/relationships/image" Target="../media/image3.png"/><Relationship Id="rId7" Type="http://schemas.openxmlformats.org/officeDocument/2006/relationships/image" Target="../media/image19.png"/><Relationship Id="rId8" Type="http://schemas.openxmlformats.org/officeDocument/2006/relationships/image" Target="../media/image23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20.png"/><Relationship Id="rId4" Type="http://schemas.openxmlformats.org/officeDocument/2006/relationships/image" Target="../media/image10.png"/><Relationship Id="rId5" Type="http://schemas.openxmlformats.org/officeDocument/2006/relationships/image" Target="../media/image26.png"/><Relationship Id="rId6" Type="http://schemas.openxmlformats.org/officeDocument/2006/relationships/image" Target="../media/image25.png"/><Relationship Id="rId7" Type="http://schemas.openxmlformats.org/officeDocument/2006/relationships/image" Target="../media/image30.png"/><Relationship Id="rId8" Type="http://schemas.openxmlformats.org/officeDocument/2006/relationships/image" Target="../media/image7.png"/></Relationships>
</file>

<file path=ppt/slides/_rels/slide4.xml.rels><?xml version="1.0" encoding="UTF-8" standalone="yes"?><Relationships xmlns="http://schemas.openxmlformats.org/package/2006/relationships"><Relationship Id="rId11" Type="http://schemas.openxmlformats.org/officeDocument/2006/relationships/image" Target="../media/image13.png"/><Relationship Id="rId10" Type="http://schemas.openxmlformats.org/officeDocument/2006/relationships/image" Target="../media/image12.png"/><Relationship Id="rId13" Type="http://schemas.openxmlformats.org/officeDocument/2006/relationships/image" Target="../media/image22.png"/><Relationship Id="rId12" Type="http://schemas.openxmlformats.org/officeDocument/2006/relationships/image" Target="../media/image18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20.png"/><Relationship Id="rId4" Type="http://schemas.openxmlformats.org/officeDocument/2006/relationships/image" Target="../media/image4.png"/><Relationship Id="rId9" Type="http://schemas.openxmlformats.org/officeDocument/2006/relationships/image" Target="../media/image16.png"/><Relationship Id="rId15" Type="http://schemas.openxmlformats.org/officeDocument/2006/relationships/image" Target="../media/image15.png"/><Relationship Id="rId14" Type="http://schemas.openxmlformats.org/officeDocument/2006/relationships/image" Target="../media/image17.png"/><Relationship Id="rId5" Type="http://schemas.openxmlformats.org/officeDocument/2006/relationships/image" Target="../media/image27.png"/><Relationship Id="rId6" Type="http://schemas.openxmlformats.org/officeDocument/2006/relationships/image" Target="../media/image6.png"/><Relationship Id="rId7" Type="http://schemas.openxmlformats.org/officeDocument/2006/relationships/image" Target="../media/image14.png"/><Relationship Id="rId8" Type="http://schemas.openxmlformats.org/officeDocument/2006/relationships/image" Target="../media/image11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20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20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20.png"/><Relationship Id="rId4" Type="http://schemas.openxmlformats.org/officeDocument/2006/relationships/image" Target="../media/image21.png"/><Relationship Id="rId5" Type="http://schemas.openxmlformats.org/officeDocument/2006/relationships/image" Target="../media/image89.png"/><Relationship Id="rId6" Type="http://schemas.openxmlformats.org/officeDocument/2006/relationships/image" Target="../media/image67.png"/><Relationship Id="rId7" Type="http://schemas.openxmlformats.org/officeDocument/2006/relationships/image" Target="../media/image24.png"/><Relationship Id="rId8" Type="http://schemas.openxmlformats.org/officeDocument/2006/relationships/image" Target="../media/image47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20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20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20.png"/><Relationship Id="rId4" Type="http://schemas.openxmlformats.org/officeDocument/2006/relationships/image" Target="../media/image74.png"/><Relationship Id="rId5" Type="http://schemas.openxmlformats.org/officeDocument/2006/relationships/image" Target="../media/image34.png"/><Relationship Id="rId6" Type="http://schemas.openxmlformats.org/officeDocument/2006/relationships/image" Target="../media/image31.png"/><Relationship Id="rId7" Type="http://schemas.openxmlformats.org/officeDocument/2006/relationships/image" Target="../media/image32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20.png"/><Relationship Id="rId4" Type="http://schemas.openxmlformats.org/officeDocument/2006/relationships/image" Target="../media/image33.png"/><Relationship Id="rId9" Type="http://schemas.openxmlformats.org/officeDocument/2006/relationships/image" Target="../media/image43.png"/><Relationship Id="rId5" Type="http://schemas.openxmlformats.org/officeDocument/2006/relationships/image" Target="../media/image29.png"/><Relationship Id="rId6" Type="http://schemas.openxmlformats.org/officeDocument/2006/relationships/image" Target="../media/image60.png"/><Relationship Id="rId7" Type="http://schemas.openxmlformats.org/officeDocument/2006/relationships/image" Target="../media/image51.png"/><Relationship Id="rId8" Type="http://schemas.openxmlformats.org/officeDocument/2006/relationships/image" Target="../media/image36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20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20.png"/><Relationship Id="rId4" Type="http://schemas.openxmlformats.org/officeDocument/2006/relationships/image" Target="../media/image35.png"/><Relationship Id="rId5" Type="http://schemas.openxmlformats.org/officeDocument/2006/relationships/image" Target="../media/image77.png"/><Relationship Id="rId6" Type="http://schemas.openxmlformats.org/officeDocument/2006/relationships/image" Target="../media/image62.png"/><Relationship Id="rId7" Type="http://schemas.openxmlformats.org/officeDocument/2006/relationships/image" Target="../media/image37.png"/><Relationship Id="rId8" Type="http://schemas.openxmlformats.org/officeDocument/2006/relationships/image" Target="../media/image70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20.png"/><Relationship Id="rId4" Type="http://schemas.openxmlformats.org/officeDocument/2006/relationships/image" Target="../media/image40.png"/><Relationship Id="rId9" Type="http://schemas.openxmlformats.org/officeDocument/2006/relationships/image" Target="../media/image42.png"/><Relationship Id="rId5" Type="http://schemas.openxmlformats.org/officeDocument/2006/relationships/image" Target="../media/image38.png"/><Relationship Id="rId6" Type="http://schemas.openxmlformats.org/officeDocument/2006/relationships/image" Target="../media/image69.png"/><Relationship Id="rId7" Type="http://schemas.openxmlformats.org/officeDocument/2006/relationships/image" Target="../media/image66.png"/><Relationship Id="rId8" Type="http://schemas.openxmlformats.org/officeDocument/2006/relationships/image" Target="../media/image39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20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20.png"/><Relationship Id="rId4" Type="http://schemas.openxmlformats.org/officeDocument/2006/relationships/image" Target="../media/image41.png"/><Relationship Id="rId5" Type="http://schemas.openxmlformats.org/officeDocument/2006/relationships/image" Target="../media/image77.png"/><Relationship Id="rId6" Type="http://schemas.openxmlformats.org/officeDocument/2006/relationships/image" Target="../media/image44.png"/><Relationship Id="rId7" Type="http://schemas.openxmlformats.org/officeDocument/2006/relationships/image" Target="../media/image71.png"/></Relationships>
</file>

<file path=ppt/slides/_rels/slide17.xml.rels><?xml version="1.0" encoding="UTF-8" standalone="yes"?><Relationships xmlns="http://schemas.openxmlformats.org/package/2006/relationships"><Relationship Id="rId11" Type="http://schemas.openxmlformats.org/officeDocument/2006/relationships/image" Target="../media/image52.png"/><Relationship Id="rId10" Type="http://schemas.openxmlformats.org/officeDocument/2006/relationships/image" Target="../media/image55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20.png"/><Relationship Id="rId4" Type="http://schemas.openxmlformats.org/officeDocument/2006/relationships/image" Target="../media/image46.png"/><Relationship Id="rId9" Type="http://schemas.openxmlformats.org/officeDocument/2006/relationships/image" Target="../media/image53.png"/><Relationship Id="rId5" Type="http://schemas.openxmlformats.org/officeDocument/2006/relationships/image" Target="../media/image48.png"/><Relationship Id="rId6" Type="http://schemas.openxmlformats.org/officeDocument/2006/relationships/image" Target="../media/image45.png"/><Relationship Id="rId7" Type="http://schemas.openxmlformats.org/officeDocument/2006/relationships/image" Target="../media/image49.png"/><Relationship Id="rId8" Type="http://schemas.openxmlformats.org/officeDocument/2006/relationships/image" Target="../media/image50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20.png"/><Relationship Id="rId4" Type="http://schemas.openxmlformats.org/officeDocument/2006/relationships/image" Target="../media/image57.png"/><Relationship Id="rId5" Type="http://schemas.openxmlformats.org/officeDocument/2006/relationships/image" Target="../media/image54.png"/><Relationship Id="rId6" Type="http://schemas.openxmlformats.org/officeDocument/2006/relationships/image" Target="../media/image59.png"/></Relationships>
</file>

<file path=ppt/slides/_rels/slide19.xml.rels><?xml version="1.0" encoding="UTF-8" standalone="yes"?><Relationships xmlns="http://schemas.openxmlformats.org/package/2006/relationships"><Relationship Id="rId11" Type="http://schemas.openxmlformats.org/officeDocument/2006/relationships/image" Target="../media/image76.png"/><Relationship Id="rId10" Type="http://schemas.openxmlformats.org/officeDocument/2006/relationships/image" Target="../media/image90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20.png"/><Relationship Id="rId4" Type="http://schemas.openxmlformats.org/officeDocument/2006/relationships/image" Target="../media/image58.png"/><Relationship Id="rId9" Type="http://schemas.openxmlformats.org/officeDocument/2006/relationships/image" Target="../media/image104.png"/><Relationship Id="rId5" Type="http://schemas.openxmlformats.org/officeDocument/2006/relationships/image" Target="../media/image56.png"/><Relationship Id="rId6" Type="http://schemas.openxmlformats.org/officeDocument/2006/relationships/image" Target="../media/image61.png"/><Relationship Id="rId7" Type="http://schemas.openxmlformats.org/officeDocument/2006/relationships/image" Target="../media/image63.png"/><Relationship Id="rId8" Type="http://schemas.openxmlformats.org/officeDocument/2006/relationships/image" Target="../media/image64.png"/></Relationships>
</file>

<file path=ppt/slides/_rels/slide20.xml.rels><?xml version="1.0" encoding="UTF-8" standalone="yes"?><Relationships xmlns="http://schemas.openxmlformats.org/package/2006/relationships"><Relationship Id="rId11" Type="http://schemas.openxmlformats.org/officeDocument/2006/relationships/image" Target="../media/image73.png"/><Relationship Id="rId10" Type="http://schemas.openxmlformats.org/officeDocument/2006/relationships/image" Target="../media/image72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20.png"/><Relationship Id="rId4" Type="http://schemas.openxmlformats.org/officeDocument/2006/relationships/image" Target="../media/image75.png"/><Relationship Id="rId9" Type="http://schemas.openxmlformats.org/officeDocument/2006/relationships/image" Target="../media/image68.png"/><Relationship Id="rId5" Type="http://schemas.openxmlformats.org/officeDocument/2006/relationships/image" Target="../media/image81.png"/><Relationship Id="rId6" Type="http://schemas.openxmlformats.org/officeDocument/2006/relationships/image" Target="../media/image38.png"/><Relationship Id="rId7" Type="http://schemas.openxmlformats.org/officeDocument/2006/relationships/image" Target="../media/image65.png"/><Relationship Id="rId8" Type="http://schemas.openxmlformats.org/officeDocument/2006/relationships/image" Target="../media/image109.pn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20.pn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20.png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20.png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20.png"/><Relationship Id="rId4" Type="http://schemas.openxmlformats.org/officeDocument/2006/relationships/image" Target="../media/image35.png"/><Relationship Id="rId9" Type="http://schemas.openxmlformats.org/officeDocument/2006/relationships/image" Target="../media/image102.png"/><Relationship Id="rId5" Type="http://schemas.openxmlformats.org/officeDocument/2006/relationships/image" Target="../media/image97.png"/><Relationship Id="rId6" Type="http://schemas.openxmlformats.org/officeDocument/2006/relationships/image" Target="../media/image88.png"/><Relationship Id="rId7" Type="http://schemas.openxmlformats.org/officeDocument/2006/relationships/image" Target="../media/image100.png"/><Relationship Id="rId8" Type="http://schemas.openxmlformats.org/officeDocument/2006/relationships/image" Target="../media/image78.png"/></Relationships>
</file>

<file path=ppt/slides/_rels/slide25.xml.rels><?xml version="1.0" encoding="UTF-8" standalone="yes"?><Relationships xmlns="http://schemas.openxmlformats.org/package/2006/relationships"><Relationship Id="rId11" Type="http://schemas.openxmlformats.org/officeDocument/2006/relationships/image" Target="../media/image87.png"/><Relationship Id="rId10" Type="http://schemas.openxmlformats.org/officeDocument/2006/relationships/image" Target="../media/image85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5.xml"/><Relationship Id="rId3" Type="http://schemas.openxmlformats.org/officeDocument/2006/relationships/image" Target="../media/image20.png"/><Relationship Id="rId4" Type="http://schemas.openxmlformats.org/officeDocument/2006/relationships/image" Target="../media/image80.png"/><Relationship Id="rId9" Type="http://schemas.openxmlformats.org/officeDocument/2006/relationships/image" Target="../media/image83.png"/><Relationship Id="rId5" Type="http://schemas.openxmlformats.org/officeDocument/2006/relationships/image" Target="../media/image82.png"/><Relationship Id="rId6" Type="http://schemas.openxmlformats.org/officeDocument/2006/relationships/image" Target="../media/image79.png"/><Relationship Id="rId7" Type="http://schemas.openxmlformats.org/officeDocument/2006/relationships/image" Target="../media/image101.png"/><Relationship Id="rId8" Type="http://schemas.openxmlformats.org/officeDocument/2006/relationships/image" Target="../media/image84.png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6.xml"/><Relationship Id="rId3" Type="http://schemas.openxmlformats.org/officeDocument/2006/relationships/image" Target="../media/image20.png"/><Relationship Id="rId4" Type="http://schemas.openxmlformats.org/officeDocument/2006/relationships/image" Target="../media/image95.png"/><Relationship Id="rId5" Type="http://schemas.openxmlformats.org/officeDocument/2006/relationships/image" Target="../media/image105.png"/><Relationship Id="rId6" Type="http://schemas.openxmlformats.org/officeDocument/2006/relationships/image" Target="../media/image64.png"/><Relationship Id="rId7" Type="http://schemas.openxmlformats.org/officeDocument/2006/relationships/image" Target="../media/image44.png"/><Relationship Id="rId8" Type="http://schemas.openxmlformats.org/officeDocument/2006/relationships/image" Target="../media/image91.png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7.xml"/><Relationship Id="rId3" Type="http://schemas.openxmlformats.org/officeDocument/2006/relationships/image" Target="../media/image20.png"/><Relationship Id="rId4" Type="http://schemas.openxmlformats.org/officeDocument/2006/relationships/image" Target="../media/image103.png"/><Relationship Id="rId5" Type="http://schemas.openxmlformats.org/officeDocument/2006/relationships/image" Target="../media/image106.png"/><Relationship Id="rId6" Type="http://schemas.openxmlformats.org/officeDocument/2006/relationships/image" Target="../media/image92.png"/></Relationships>
</file>

<file path=ppt/slides/_rels/slide28.xml.rels><?xml version="1.0" encoding="UTF-8" standalone="yes"?><Relationships xmlns="http://schemas.openxmlformats.org/package/2006/relationships"><Relationship Id="rId11" Type="http://schemas.openxmlformats.org/officeDocument/2006/relationships/image" Target="../media/image110.png"/><Relationship Id="rId10" Type="http://schemas.openxmlformats.org/officeDocument/2006/relationships/image" Target="../media/image96.png"/><Relationship Id="rId12" Type="http://schemas.openxmlformats.org/officeDocument/2006/relationships/image" Target="../media/image111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8.xml"/><Relationship Id="rId3" Type="http://schemas.openxmlformats.org/officeDocument/2006/relationships/image" Target="../media/image20.png"/><Relationship Id="rId4" Type="http://schemas.openxmlformats.org/officeDocument/2006/relationships/image" Target="../media/image86.png"/><Relationship Id="rId9" Type="http://schemas.openxmlformats.org/officeDocument/2006/relationships/image" Target="../media/image107.png"/><Relationship Id="rId5" Type="http://schemas.openxmlformats.org/officeDocument/2006/relationships/image" Target="../media/image94.png"/><Relationship Id="rId6" Type="http://schemas.openxmlformats.org/officeDocument/2006/relationships/image" Target="../media/image93.png"/><Relationship Id="rId7" Type="http://schemas.openxmlformats.org/officeDocument/2006/relationships/image" Target="../media/image100.png"/><Relationship Id="rId8" Type="http://schemas.openxmlformats.org/officeDocument/2006/relationships/image" Target="../media/image108.png"/></Relationships>
</file>

<file path=ppt/slides/_rels/slide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9.xml"/><Relationship Id="rId3" Type="http://schemas.openxmlformats.org/officeDocument/2006/relationships/image" Target="../media/image20.png"/></Relationships>
</file>

<file path=ppt/slides/_rels/slide3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0.xml"/><Relationship Id="rId3" Type="http://schemas.openxmlformats.org/officeDocument/2006/relationships/image" Target="../media/image9.png"/></Relationships>
</file>

<file path=ppt/slides/_rels/slide3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1.xml"/><Relationship Id="rId3" Type="http://schemas.openxmlformats.org/officeDocument/2006/relationships/image" Target="../media/image20.png"/><Relationship Id="rId4" Type="http://schemas.openxmlformats.org/officeDocument/2006/relationships/image" Target="../media/image112.png"/><Relationship Id="rId5" Type="http://schemas.openxmlformats.org/officeDocument/2006/relationships/image" Target="../media/image98.png"/><Relationship Id="rId6" Type="http://schemas.openxmlformats.org/officeDocument/2006/relationships/image" Target="../media/image99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17295A"/>
        </a:solidFill>
      </p:bgPr>
    </p:bg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age.png" id="84" name="Google Shape;84;p1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85" name="Google Shape;85;p13"/>
          <p:cNvSpPr/>
          <p:nvPr/>
        </p:nvSpPr>
        <p:spPr>
          <a:xfrm>
            <a:off x="4643437" y="2157412"/>
            <a:ext cx="2905125" cy="219075"/>
          </a:xfrm>
          <a:prstGeom prst="roundRect">
            <a:avLst>
              <a:gd fmla="val 50000" name="adj"/>
            </a:avLst>
          </a:prstGeom>
          <a:solidFill>
            <a:srgbClr val="2E3E6B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6" name="Google Shape;86;p13"/>
          <p:cNvSpPr/>
          <p:nvPr/>
        </p:nvSpPr>
        <p:spPr>
          <a:xfrm>
            <a:off x="5715000" y="4195762"/>
            <a:ext cx="762000" cy="38100"/>
          </a:xfrm>
          <a:prstGeom prst="roundRect">
            <a:avLst>
              <a:gd fmla="val 50000" name="adj"/>
            </a:avLst>
          </a:prstGeom>
          <a:solidFill>
            <a:srgbClr val="0284C7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7" name="Google Shape;87;p13"/>
          <p:cNvSpPr txBox="1"/>
          <p:nvPr/>
        </p:nvSpPr>
        <p:spPr>
          <a:xfrm>
            <a:off x="4394596" y="2195512"/>
            <a:ext cx="3402806" cy="142875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900" u="none" cap="none" strike="noStrike">
                <a:solidFill>
                  <a:srgbClr val="38BDF8"/>
                </a:solidFill>
                <a:latin typeface="Inter"/>
                <a:ea typeface="Inter"/>
                <a:cs typeface="Inter"/>
                <a:sym typeface="Inter"/>
              </a:rPr>
              <a:t>COMPARATIVE POLICY STUDY (2020–2025)</a:t>
            </a:r>
            <a:endParaRPr/>
          </a:p>
        </p:txBody>
      </p:sp>
      <p:sp>
        <p:nvSpPr>
          <p:cNvPr id="88" name="Google Shape;88;p13"/>
          <p:cNvSpPr txBox="1"/>
          <p:nvPr/>
        </p:nvSpPr>
        <p:spPr>
          <a:xfrm>
            <a:off x="1754832" y="2471737"/>
            <a:ext cx="8682335" cy="10001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2498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150" u="none" cap="none" strike="noStrike">
                <a:solidFill>
                  <a:srgbClr val="FFFFFF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Itinerant Support Teacher Systems</a:t>
            </a:r>
            <a:br>
              <a:rPr b="0" i="0" lang="en-US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b="1" i="0" lang="en-US" sz="3150" u="none" cap="none" strike="noStrike">
                <a:solidFill>
                  <a:srgbClr val="FFFFFF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 in Special Education</a:t>
            </a:r>
            <a:endParaRPr/>
          </a:p>
        </p:txBody>
      </p:sp>
      <p:sp>
        <p:nvSpPr>
          <p:cNvPr id="89" name="Google Shape;89;p13"/>
          <p:cNvSpPr txBox="1"/>
          <p:nvPr/>
        </p:nvSpPr>
        <p:spPr>
          <a:xfrm>
            <a:off x="4286250" y="3662362"/>
            <a:ext cx="3619500" cy="2476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650" u="none" cap="none" strike="noStrike">
                <a:solidFill>
                  <a:srgbClr val="38BDF8"/>
                </a:solidFill>
                <a:latin typeface="Inter"/>
                <a:ea typeface="Inter"/>
                <a:cs typeface="Inter"/>
                <a:sym typeface="Inter"/>
              </a:rPr>
              <a:t>China · Malaysia · Singapore</a:t>
            </a:r>
            <a:endParaRPr/>
          </a:p>
        </p:txBody>
      </p:sp>
      <p:sp>
        <p:nvSpPr>
          <p:cNvPr id="90" name="Google Shape;90;p13"/>
          <p:cNvSpPr txBox="1"/>
          <p:nvPr/>
        </p:nvSpPr>
        <p:spPr>
          <a:xfrm>
            <a:off x="2738437" y="4519612"/>
            <a:ext cx="6715125" cy="1809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125" u="none" cap="none" strike="noStrike">
                <a:solidFill>
                  <a:srgbClr val="94A3B8"/>
                </a:solidFill>
                <a:latin typeface="Inter"/>
                <a:ea typeface="Inter"/>
                <a:cs typeface="Inter"/>
                <a:sym typeface="Inter"/>
              </a:rPr>
              <a:t>A Comparative Framework of Mobility Mechanisms &amp; Institutional Systems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age.png" id="95" name="Google Shape;95;p1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96" name="Google Shape;96;p14"/>
          <p:cNvSpPr/>
          <p:nvPr/>
        </p:nvSpPr>
        <p:spPr>
          <a:xfrm>
            <a:off x="571500" y="6334125"/>
            <a:ext cx="11049000" cy="33337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7" name="Google Shape;97;p14"/>
          <p:cNvSpPr/>
          <p:nvPr/>
        </p:nvSpPr>
        <p:spPr>
          <a:xfrm>
            <a:off x="571500" y="841920"/>
            <a:ext cx="76200" cy="266700"/>
          </a:xfrm>
          <a:prstGeom prst="roundRect">
            <a:avLst>
              <a:gd fmla="val 50000" name="adj"/>
            </a:avLst>
          </a:prstGeom>
          <a:solidFill>
            <a:srgbClr val="0284C7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8" name="Google Shape;98;p14"/>
          <p:cNvSpPr/>
          <p:nvPr/>
        </p:nvSpPr>
        <p:spPr>
          <a:xfrm>
            <a:off x="571500" y="6334125"/>
            <a:ext cx="11049000" cy="9525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9" name="Google Shape;99;p14"/>
          <p:cNvSpPr/>
          <p:nvPr/>
        </p:nvSpPr>
        <p:spPr>
          <a:xfrm>
            <a:off x="571500" y="2461617"/>
            <a:ext cx="2619375" cy="2538412"/>
          </a:xfrm>
          <a:prstGeom prst="roundRect">
            <a:avLst>
              <a:gd fmla="val 3752" name="adj"/>
            </a:avLst>
          </a:prstGeom>
          <a:solidFill>
            <a:srgbClr val="F8FAFC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0" name="Google Shape;100;p14"/>
          <p:cNvSpPr/>
          <p:nvPr/>
        </p:nvSpPr>
        <p:spPr>
          <a:xfrm>
            <a:off x="3381375" y="2461617"/>
            <a:ext cx="2619375" cy="2538412"/>
          </a:xfrm>
          <a:prstGeom prst="roundRect">
            <a:avLst>
              <a:gd fmla="val 3752" name="adj"/>
            </a:avLst>
          </a:prstGeom>
          <a:solidFill>
            <a:srgbClr val="F8FAFC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1" name="Google Shape;101;p14"/>
          <p:cNvSpPr/>
          <p:nvPr/>
        </p:nvSpPr>
        <p:spPr>
          <a:xfrm>
            <a:off x="6191250" y="2461617"/>
            <a:ext cx="2619375" cy="2538412"/>
          </a:xfrm>
          <a:prstGeom prst="roundRect">
            <a:avLst>
              <a:gd fmla="val 3752" name="adj"/>
            </a:avLst>
          </a:prstGeom>
          <a:solidFill>
            <a:srgbClr val="F8FAFC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2" name="Google Shape;102;p14"/>
          <p:cNvSpPr/>
          <p:nvPr/>
        </p:nvSpPr>
        <p:spPr>
          <a:xfrm>
            <a:off x="9001125" y="2461617"/>
            <a:ext cx="2619375" cy="2538412"/>
          </a:xfrm>
          <a:prstGeom prst="roundRect">
            <a:avLst>
              <a:gd fmla="val 3752" name="adj"/>
            </a:avLst>
          </a:prstGeom>
          <a:solidFill>
            <a:srgbClr val="F8FAFC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3" name="Google Shape;103;p14"/>
          <p:cNvSpPr/>
          <p:nvPr/>
        </p:nvSpPr>
        <p:spPr>
          <a:xfrm>
            <a:off x="571500" y="4990504"/>
            <a:ext cx="2619375" cy="9525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4" name="Google Shape;104;p14"/>
          <p:cNvSpPr/>
          <p:nvPr/>
        </p:nvSpPr>
        <p:spPr>
          <a:xfrm>
            <a:off x="571500" y="2461617"/>
            <a:ext cx="2619375" cy="38100"/>
          </a:xfrm>
          <a:prstGeom prst="rect">
            <a:avLst/>
          </a:prstGeom>
          <a:solidFill>
            <a:srgbClr val="1E3A8A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5" name="Google Shape;105;p14"/>
          <p:cNvSpPr/>
          <p:nvPr/>
        </p:nvSpPr>
        <p:spPr>
          <a:xfrm>
            <a:off x="571500" y="2461617"/>
            <a:ext cx="9525" cy="2538412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6" name="Google Shape;106;p14"/>
          <p:cNvSpPr/>
          <p:nvPr/>
        </p:nvSpPr>
        <p:spPr>
          <a:xfrm>
            <a:off x="3181350" y="2461617"/>
            <a:ext cx="9525" cy="2538412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7" name="Google Shape;107;p14"/>
          <p:cNvSpPr/>
          <p:nvPr/>
        </p:nvSpPr>
        <p:spPr>
          <a:xfrm>
            <a:off x="3381375" y="4990504"/>
            <a:ext cx="2619375" cy="9525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8" name="Google Shape;108;p14"/>
          <p:cNvSpPr/>
          <p:nvPr/>
        </p:nvSpPr>
        <p:spPr>
          <a:xfrm>
            <a:off x="3381375" y="2461617"/>
            <a:ext cx="2619375" cy="38100"/>
          </a:xfrm>
          <a:prstGeom prst="rect">
            <a:avLst/>
          </a:prstGeom>
          <a:solidFill>
            <a:srgbClr val="0284C7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9" name="Google Shape;109;p14"/>
          <p:cNvSpPr/>
          <p:nvPr/>
        </p:nvSpPr>
        <p:spPr>
          <a:xfrm>
            <a:off x="3381375" y="2461617"/>
            <a:ext cx="9525" cy="2538412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0" name="Google Shape;110;p14"/>
          <p:cNvSpPr/>
          <p:nvPr/>
        </p:nvSpPr>
        <p:spPr>
          <a:xfrm>
            <a:off x="5991225" y="2461617"/>
            <a:ext cx="9525" cy="2538412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1" name="Google Shape;111;p14"/>
          <p:cNvSpPr/>
          <p:nvPr/>
        </p:nvSpPr>
        <p:spPr>
          <a:xfrm>
            <a:off x="6191250" y="4990504"/>
            <a:ext cx="2619375" cy="9525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2" name="Google Shape;112;p14"/>
          <p:cNvSpPr/>
          <p:nvPr/>
        </p:nvSpPr>
        <p:spPr>
          <a:xfrm>
            <a:off x="6191250" y="2461617"/>
            <a:ext cx="2619375" cy="38100"/>
          </a:xfrm>
          <a:prstGeom prst="rect">
            <a:avLst/>
          </a:prstGeom>
          <a:solidFill>
            <a:srgbClr val="0D9488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3" name="Google Shape;113;p14"/>
          <p:cNvSpPr/>
          <p:nvPr/>
        </p:nvSpPr>
        <p:spPr>
          <a:xfrm>
            <a:off x="6191250" y="2461617"/>
            <a:ext cx="9525" cy="2538412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4" name="Google Shape;114;p14"/>
          <p:cNvSpPr/>
          <p:nvPr/>
        </p:nvSpPr>
        <p:spPr>
          <a:xfrm>
            <a:off x="8801100" y="2461617"/>
            <a:ext cx="9525" cy="2538412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5" name="Google Shape;115;p14"/>
          <p:cNvSpPr/>
          <p:nvPr/>
        </p:nvSpPr>
        <p:spPr>
          <a:xfrm>
            <a:off x="9001125" y="4990504"/>
            <a:ext cx="2619375" cy="9525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6" name="Google Shape;116;p14"/>
          <p:cNvSpPr/>
          <p:nvPr/>
        </p:nvSpPr>
        <p:spPr>
          <a:xfrm>
            <a:off x="9001125" y="2461617"/>
            <a:ext cx="2619375" cy="38100"/>
          </a:xfrm>
          <a:prstGeom prst="rect">
            <a:avLst/>
          </a:prstGeom>
          <a:solidFill>
            <a:srgbClr val="D97706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7" name="Google Shape;117;p14"/>
          <p:cNvSpPr/>
          <p:nvPr/>
        </p:nvSpPr>
        <p:spPr>
          <a:xfrm>
            <a:off x="9001125" y="2461617"/>
            <a:ext cx="9525" cy="2538412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8" name="Google Shape;118;p14"/>
          <p:cNvSpPr/>
          <p:nvPr/>
        </p:nvSpPr>
        <p:spPr>
          <a:xfrm>
            <a:off x="11610975" y="2461617"/>
            <a:ext cx="9525" cy="2538412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image.png" id="119" name="Google Shape;119;p1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09625" y="2728317"/>
            <a:ext cx="457200" cy="4572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120" name="Google Shape;120;p14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3619500" y="2728317"/>
            <a:ext cx="457200" cy="4572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121" name="Google Shape;121;p14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6429375" y="2728317"/>
            <a:ext cx="457200" cy="4572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122" name="Google Shape;122;p14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9239250" y="2728317"/>
            <a:ext cx="457200" cy="4572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123" name="Google Shape;123;p14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919162" y="2861667"/>
            <a:ext cx="238125" cy="1905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124" name="Google Shape;124;p14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3762375" y="2861667"/>
            <a:ext cx="171450" cy="1905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125" name="Google Shape;125;p14"/>
          <p:cNvPicPr preferRelativeResize="0"/>
          <p:nvPr/>
        </p:nvPicPr>
        <p:blipFill rotWithShape="1">
          <a:blip r:embed="rId10">
            <a:alphaModFix/>
          </a:blip>
          <a:srcRect b="0" l="0" r="0" t="0"/>
          <a:stretch/>
        </p:blipFill>
        <p:spPr>
          <a:xfrm>
            <a:off x="6538912" y="2861667"/>
            <a:ext cx="238125" cy="1905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126" name="Google Shape;126;p14"/>
          <p:cNvPicPr preferRelativeResize="0"/>
          <p:nvPr/>
        </p:nvPicPr>
        <p:blipFill rotWithShape="1">
          <a:blip r:embed="rId11">
            <a:alphaModFix/>
          </a:blip>
          <a:srcRect b="0" l="0" r="0" t="0"/>
          <a:stretch/>
        </p:blipFill>
        <p:spPr>
          <a:xfrm>
            <a:off x="9348787" y="2861667"/>
            <a:ext cx="238125" cy="190500"/>
          </a:xfrm>
          <a:prstGeom prst="rect">
            <a:avLst/>
          </a:prstGeom>
          <a:noFill/>
          <a:ln>
            <a:noFill/>
          </a:ln>
        </p:spPr>
      </p:pic>
      <p:sp>
        <p:nvSpPr>
          <p:cNvPr id="127" name="Google Shape;127;p14"/>
          <p:cNvSpPr txBox="1"/>
          <p:nvPr/>
        </p:nvSpPr>
        <p:spPr>
          <a:xfrm>
            <a:off x="571500" y="476250"/>
            <a:ext cx="11620500" cy="36567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1995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400" u="none" cap="none" strike="noStrike">
                <a:solidFill>
                  <a:srgbClr val="0F172A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Background: Inclusive Education</a:t>
            </a:r>
            <a:endParaRPr/>
          </a:p>
        </p:txBody>
      </p:sp>
      <p:sp>
        <p:nvSpPr>
          <p:cNvPr id="128" name="Google Shape;128;p14"/>
          <p:cNvSpPr txBox="1"/>
          <p:nvPr/>
        </p:nvSpPr>
        <p:spPr>
          <a:xfrm>
            <a:off x="571500" y="6438900"/>
            <a:ext cx="3744515" cy="22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rgbClr val="475569"/>
                </a:solidFill>
                <a:latin typeface="Inter"/>
                <a:ea typeface="Inter"/>
                <a:cs typeface="Inter"/>
                <a:sym typeface="Inter"/>
              </a:rPr>
              <a:t>ITINERANT TEACHER SYSTEMS STUDY</a:t>
            </a:r>
            <a:endParaRPr/>
          </a:p>
        </p:txBody>
      </p:sp>
      <p:sp>
        <p:nvSpPr>
          <p:cNvPr id="129" name="Google Shape;129;p14"/>
          <p:cNvSpPr txBox="1"/>
          <p:nvPr/>
        </p:nvSpPr>
        <p:spPr>
          <a:xfrm>
            <a:off x="11087100" y="6438900"/>
            <a:ext cx="819150" cy="22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200" u="none" cap="none" strike="noStrike">
                <a:solidFill>
                  <a:srgbClr val="0284C7"/>
                </a:solidFill>
                <a:latin typeface="Inter"/>
                <a:ea typeface="Inter"/>
                <a:cs typeface="Inter"/>
                <a:sym typeface="Inter"/>
              </a:rPr>
              <a:t>02 / 30</a:t>
            </a:r>
            <a:endParaRPr/>
          </a:p>
        </p:txBody>
      </p:sp>
      <p:sp>
        <p:nvSpPr>
          <p:cNvPr id="130" name="Google Shape;130;p14"/>
          <p:cNvSpPr txBox="1"/>
          <p:nvPr/>
        </p:nvSpPr>
        <p:spPr>
          <a:xfrm>
            <a:off x="809625" y="3337917"/>
            <a:ext cx="2812851" cy="2381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500" u="none" cap="none" strike="noStrike">
                <a:solidFill>
                  <a:srgbClr val="0F172A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Mainstream Placement</a:t>
            </a:r>
            <a:endParaRPr/>
          </a:p>
        </p:txBody>
      </p:sp>
      <p:sp>
        <p:nvSpPr>
          <p:cNvPr id="131" name="Google Shape;131;p14"/>
          <p:cNvSpPr txBox="1"/>
          <p:nvPr/>
        </p:nvSpPr>
        <p:spPr>
          <a:xfrm>
            <a:off x="809625" y="3690342"/>
            <a:ext cx="2238375" cy="107156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995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125" u="none" cap="none" strike="noStrike">
                <a:solidFill>
                  <a:srgbClr val="475569"/>
                </a:solidFill>
                <a:latin typeface="Inter"/>
                <a:ea typeface="Inter"/>
                <a:cs typeface="Inter"/>
                <a:sym typeface="Inter"/>
              </a:rPr>
              <a:t>Placing students with special educational needs (SEN) in regular classrooms does not automatically equal adequate support.</a:t>
            </a:r>
            <a:endParaRPr/>
          </a:p>
        </p:txBody>
      </p:sp>
      <p:sp>
        <p:nvSpPr>
          <p:cNvPr id="132" name="Google Shape;132;p14"/>
          <p:cNvSpPr txBox="1"/>
          <p:nvPr/>
        </p:nvSpPr>
        <p:spPr>
          <a:xfrm>
            <a:off x="3619500" y="3337917"/>
            <a:ext cx="2812851" cy="2381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500" u="none" cap="none" strike="noStrike">
                <a:solidFill>
                  <a:srgbClr val="0F172A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Specialist Expertise</a:t>
            </a:r>
            <a:endParaRPr/>
          </a:p>
        </p:txBody>
      </p:sp>
      <p:sp>
        <p:nvSpPr>
          <p:cNvPr id="133" name="Google Shape;133;p14"/>
          <p:cNvSpPr txBox="1"/>
          <p:nvPr/>
        </p:nvSpPr>
        <p:spPr>
          <a:xfrm>
            <a:off x="3619500" y="3690342"/>
            <a:ext cx="2238375" cy="8572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995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125" u="none" cap="none" strike="noStrike">
                <a:solidFill>
                  <a:srgbClr val="475569"/>
                </a:solidFill>
                <a:latin typeface="Inter"/>
                <a:ea typeface="Inter"/>
                <a:cs typeface="Inter"/>
                <a:sym typeface="Inter"/>
              </a:rPr>
              <a:t>High-level professional expertise must reach regular classroom teachers and students where they are.</a:t>
            </a:r>
            <a:endParaRPr/>
          </a:p>
        </p:txBody>
      </p:sp>
      <p:sp>
        <p:nvSpPr>
          <p:cNvPr id="134" name="Google Shape;134;p14"/>
          <p:cNvSpPr txBox="1"/>
          <p:nvPr/>
        </p:nvSpPr>
        <p:spPr>
          <a:xfrm>
            <a:off x="6429375" y="3337917"/>
            <a:ext cx="2812851" cy="2381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500" u="none" cap="none" strike="noStrike">
                <a:solidFill>
                  <a:srgbClr val="0F172A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Workforce Shortage</a:t>
            </a:r>
            <a:endParaRPr/>
          </a:p>
        </p:txBody>
      </p:sp>
      <p:sp>
        <p:nvSpPr>
          <p:cNvPr id="135" name="Google Shape;135;p14"/>
          <p:cNvSpPr txBox="1"/>
          <p:nvPr/>
        </p:nvSpPr>
        <p:spPr>
          <a:xfrm>
            <a:off x="6429375" y="3690342"/>
            <a:ext cx="2238375" cy="8572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995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125" u="none" cap="none" strike="noStrike">
                <a:solidFill>
                  <a:srgbClr val="475569"/>
                </a:solidFill>
                <a:latin typeface="Inter"/>
                <a:ea typeface="Inter"/>
                <a:cs typeface="Inter"/>
                <a:sym typeface="Inter"/>
              </a:rPr>
              <a:t>Specialist human resources remain strictly limited across all regional special education sectors.</a:t>
            </a:r>
            <a:endParaRPr/>
          </a:p>
        </p:txBody>
      </p:sp>
      <p:sp>
        <p:nvSpPr>
          <p:cNvPr id="136" name="Google Shape;136;p14"/>
          <p:cNvSpPr txBox="1"/>
          <p:nvPr/>
        </p:nvSpPr>
        <p:spPr>
          <a:xfrm>
            <a:off x="9239250" y="3337917"/>
            <a:ext cx="2812851" cy="2381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500" u="none" cap="none" strike="noStrike">
                <a:solidFill>
                  <a:srgbClr val="0F172A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Mobile Support</a:t>
            </a:r>
            <a:endParaRPr/>
          </a:p>
        </p:txBody>
      </p:sp>
      <p:sp>
        <p:nvSpPr>
          <p:cNvPr id="137" name="Google Shape;137;p14"/>
          <p:cNvSpPr txBox="1"/>
          <p:nvPr/>
        </p:nvSpPr>
        <p:spPr>
          <a:xfrm>
            <a:off x="9239250" y="3690342"/>
            <a:ext cx="2238375" cy="8572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995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125" u="none" cap="none" strike="noStrike">
                <a:solidFill>
                  <a:srgbClr val="475569"/>
                </a:solidFill>
                <a:latin typeface="Inter"/>
                <a:ea typeface="Inter"/>
                <a:cs typeface="Inter"/>
                <a:sym typeface="Inter"/>
              </a:rPr>
              <a:t>Urgent structural need for flexible, mobile, and networked support mechanisms to bridge local gaps.</a:t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14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age.png" id="142" name="Google Shape;142;p1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43" name="Google Shape;143;p15"/>
          <p:cNvSpPr/>
          <p:nvPr/>
        </p:nvSpPr>
        <p:spPr>
          <a:xfrm>
            <a:off x="571500" y="6334125"/>
            <a:ext cx="11049000" cy="33337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4" name="Google Shape;144;p15"/>
          <p:cNvSpPr/>
          <p:nvPr/>
        </p:nvSpPr>
        <p:spPr>
          <a:xfrm>
            <a:off x="571500" y="841920"/>
            <a:ext cx="76200" cy="266700"/>
          </a:xfrm>
          <a:prstGeom prst="roundRect">
            <a:avLst>
              <a:gd fmla="val 50000" name="adj"/>
            </a:avLst>
          </a:prstGeom>
          <a:solidFill>
            <a:srgbClr val="0284C7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5" name="Google Shape;145;p15"/>
          <p:cNvSpPr/>
          <p:nvPr/>
        </p:nvSpPr>
        <p:spPr>
          <a:xfrm>
            <a:off x="571500" y="6334125"/>
            <a:ext cx="11049000" cy="9525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6" name="Google Shape;146;p15"/>
          <p:cNvSpPr/>
          <p:nvPr/>
        </p:nvSpPr>
        <p:spPr>
          <a:xfrm>
            <a:off x="571500" y="2609254"/>
            <a:ext cx="5381625" cy="2243137"/>
          </a:xfrm>
          <a:prstGeom prst="roundRect">
            <a:avLst>
              <a:gd fmla="val 4246" name="adj"/>
            </a:avLst>
          </a:prstGeom>
          <a:solidFill>
            <a:srgbClr val="F8FAFC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7" name="Google Shape;147;p15"/>
          <p:cNvSpPr/>
          <p:nvPr/>
        </p:nvSpPr>
        <p:spPr>
          <a:xfrm>
            <a:off x="571500" y="4842867"/>
            <a:ext cx="5381625" cy="9525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8" name="Google Shape;148;p15"/>
          <p:cNvSpPr/>
          <p:nvPr/>
        </p:nvSpPr>
        <p:spPr>
          <a:xfrm>
            <a:off x="571500" y="2609254"/>
            <a:ext cx="5381625" cy="38100"/>
          </a:xfrm>
          <a:prstGeom prst="rect">
            <a:avLst/>
          </a:prstGeom>
          <a:solidFill>
            <a:srgbClr val="1E3A8A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9" name="Google Shape;149;p15"/>
          <p:cNvSpPr/>
          <p:nvPr/>
        </p:nvSpPr>
        <p:spPr>
          <a:xfrm>
            <a:off x="571500" y="2609254"/>
            <a:ext cx="9525" cy="2243137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0" name="Google Shape;150;p15"/>
          <p:cNvSpPr/>
          <p:nvPr/>
        </p:nvSpPr>
        <p:spPr>
          <a:xfrm>
            <a:off x="5943600" y="2609254"/>
            <a:ext cx="9525" cy="2243137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image.png" id="151" name="Google Shape;151;p1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005137" y="2875954"/>
            <a:ext cx="514350" cy="4572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152" name="Google Shape;152;p15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6238875" y="2633067"/>
            <a:ext cx="171450" cy="18097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153" name="Google Shape;153;p15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6238875" y="3223617"/>
            <a:ext cx="190500" cy="18097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154" name="Google Shape;154;p15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6238875" y="3814167"/>
            <a:ext cx="171450" cy="18097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155" name="Google Shape;155;p15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6238875" y="4404717"/>
            <a:ext cx="190500" cy="180975"/>
          </a:xfrm>
          <a:prstGeom prst="rect">
            <a:avLst/>
          </a:prstGeom>
          <a:noFill/>
          <a:ln>
            <a:noFill/>
          </a:ln>
        </p:spPr>
      </p:pic>
      <p:sp>
        <p:nvSpPr>
          <p:cNvPr id="156" name="Google Shape;156;p15"/>
          <p:cNvSpPr txBox="1"/>
          <p:nvPr/>
        </p:nvSpPr>
        <p:spPr>
          <a:xfrm>
            <a:off x="571500" y="476250"/>
            <a:ext cx="11620500" cy="36567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1995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400" u="none" cap="none" strike="noStrike">
                <a:solidFill>
                  <a:srgbClr val="0F172A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The Core Problem: Support Gap</a:t>
            </a:r>
            <a:endParaRPr/>
          </a:p>
        </p:txBody>
      </p:sp>
      <p:sp>
        <p:nvSpPr>
          <p:cNvPr id="157" name="Google Shape;157;p15"/>
          <p:cNvSpPr txBox="1"/>
          <p:nvPr/>
        </p:nvSpPr>
        <p:spPr>
          <a:xfrm>
            <a:off x="571500" y="6438900"/>
            <a:ext cx="3744515" cy="22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rgbClr val="475569"/>
                </a:solidFill>
                <a:latin typeface="Inter"/>
                <a:ea typeface="Inter"/>
                <a:cs typeface="Inter"/>
                <a:sym typeface="Inter"/>
              </a:rPr>
              <a:t>ITINERANT TEACHER SYSTEMS STUDY</a:t>
            </a:r>
            <a:endParaRPr/>
          </a:p>
        </p:txBody>
      </p:sp>
      <p:sp>
        <p:nvSpPr>
          <p:cNvPr id="158" name="Google Shape;158;p15"/>
          <p:cNvSpPr txBox="1"/>
          <p:nvPr/>
        </p:nvSpPr>
        <p:spPr>
          <a:xfrm>
            <a:off x="11087100" y="6438900"/>
            <a:ext cx="819150" cy="22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200" u="none" cap="none" strike="noStrike">
                <a:solidFill>
                  <a:srgbClr val="0284C7"/>
                </a:solidFill>
                <a:latin typeface="Inter"/>
                <a:ea typeface="Inter"/>
                <a:cs typeface="Inter"/>
                <a:sym typeface="Inter"/>
              </a:rPr>
              <a:t>03 / 30</a:t>
            </a:r>
            <a:endParaRPr/>
          </a:p>
        </p:txBody>
      </p:sp>
      <p:sp>
        <p:nvSpPr>
          <p:cNvPr id="159" name="Google Shape;159;p15"/>
          <p:cNvSpPr txBox="1"/>
          <p:nvPr/>
        </p:nvSpPr>
        <p:spPr>
          <a:xfrm>
            <a:off x="43160" y="3590329"/>
            <a:ext cx="6438304" cy="266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650" u="none" cap="none" strike="noStrike">
                <a:solidFill>
                  <a:srgbClr val="0F172A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Mainstream Inclusion Gap</a:t>
            </a:r>
            <a:endParaRPr/>
          </a:p>
        </p:txBody>
      </p:sp>
      <p:sp>
        <p:nvSpPr>
          <p:cNvPr id="160" name="Google Shape;160;p15"/>
          <p:cNvSpPr txBox="1"/>
          <p:nvPr/>
        </p:nvSpPr>
        <p:spPr>
          <a:xfrm>
            <a:off x="196453" y="3971329"/>
            <a:ext cx="6131718" cy="64293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995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125" u="none" cap="none" strike="noStrike">
                <a:solidFill>
                  <a:srgbClr val="475569"/>
                </a:solidFill>
                <a:latin typeface="Inter"/>
                <a:ea typeface="Inter"/>
                <a:cs typeface="Inter"/>
                <a:sym typeface="Inter"/>
              </a:rPr>
              <a:t>Students with SEN enter mainstream schools, but specialized professional support fails to reach them consistently, creating institutional isolation.</a:t>
            </a:r>
            <a:endParaRPr/>
          </a:p>
        </p:txBody>
      </p:sp>
      <p:sp>
        <p:nvSpPr>
          <p:cNvPr id="161" name="Google Shape;161;p15"/>
          <p:cNvSpPr txBox="1"/>
          <p:nvPr/>
        </p:nvSpPr>
        <p:spPr>
          <a:xfrm>
            <a:off x="6543675" y="2609254"/>
            <a:ext cx="5172075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200" u="none" cap="none" strike="noStrike">
                <a:solidFill>
                  <a:srgbClr val="0F172A"/>
                </a:solidFill>
                <a:latin typeface="Inter"/>
                <a:ea typeface="Inter"/>
                <a:cs typeface="Inter"/>
                <a:sym typeface="Inter"/>
              </a:rPr>
              <a:t>Specialist Shortage:</a:t>
            </a:r>
            <a:r>
              <a:rPr b="0" i="0" lang="en-US" sz="1200" u="none" cap="none" strike="noStrike">
                <a:solidFill>
                  <a:srgbClr val="475569"/>
                </a:solidFill>
                <a:latin typeface="Inter"/>
                <a:ea typeface="Inter"/>
                <a:cs typeface="Inter"/>
                <a:sym typeface="Inter"/>
              </a:rPr>
              <a:t> Insufficient specialized staff to assign full-time teachers to every regular school.</a:t>
            </a:r>
            <a:endParaRPr/>
          </a:p>
        </p:txBody>
      </p:sp>
      <p:sp>
        <p:nvSpPr>
          <p:cNvPr id="162" name="Google Shape;162;p15"/>
          <p:cNvSpPr txBox="1"/>
          <p:nvPr/>
        </p:nvSpPr>
        <p:spPr>
          <a:xfrm>
            <a:off x="6543675" y="3199804"/>
            <a:ext cx="5172075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200" u="none" cap="none" strike="noStrike">
                <a:solidFill>
                  <a:srgbClr val="0F172A"/>
                </a:solidFill>
                <a:latin typeface="Inter"/>
                <a:ea typeface="Inter"/>
                <a:cs typeface="Inter"/>
                <a:sym typeface="Inter"/>
              </a:rPr>
              <a:t>Uneven Distribution:</a:t>
            </a:r>
            <a:r>
              <a:rPr b="0" i="0" lang="en-US" sz="1200" u="none" cap="none" strike="noStrike">
                <a:solidFill>
                  <a:srgbClr val="475569"/>
                </a:solidFill>
                <a:latin typeface="Inter"/>
                <a:ea typeface="Inter"/>
                <a:cs typeface="Inter"/>
                <a:sym typeface="Inter"/>
              </a:rPr>
              <a:t> Resources concentrated heavily in urban or specialized centers.</a:t>
            </a:r>
            <a:endParaRPr/>
          </a:p>
        </p:txBody>
      </p:sp>
      <p:sp>
        <p:nvSpPr>
          <p:cNvPr id="163" name="Google Shape;163;p15"/>
          <p:cNvSpPr txBox="1"/>
          <p:nvPr/>
        </p:nvSpPr>
        <p:spPr>
          <a:xfrm>
            <a:off x="6543675" y="3790354"/>
            <a:ext cx="5172075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200" u="none" cap="none" strike="noStrike">
                <a:solidFill>
                  <a:srgbClr val="0F172A"/>
                </a:solidFill>
                <a:latin typeface="Inter"/>
                <a:ea typeface="Inter"/>
                <a:cs typeface="Inter"/>
                <a:sym typeface="Inter"/>
              </a:rPr>
              <a:t>Fragmented Services:</a:t>
            </a:r>
            <a:r>
              <a:rPr b="0" i="0" lang="en-US" sz="1200" u="none" cap="none" strike="noStrike">
                <a:solidFill>
                  <a:srgbClr val="475569"/>
                </a:solidFill>
                <a:latin typeface="Inter"/>
                <a:ea typeface="Inter"/>
                <a:cs typeface="Inter"/>
                <a:sym typeface="Inter"/>
              </a:rPr>
              <a:t> Disconnect between healthcare, therapy, and classroom instruction.</a:t>
            </a:r>
            <a:endParaRPr/>
          </a:p>
        </p:txBody>
      </p:sp>
      <p:sp>
        <p:nvSpPr>
          <p:cNvPr id="164" name="Google Shape;164;p15"/>
          <p:cNvSpPr txBox="1"/>
          <p:nvPr/>
        </p:nvSpPr>
        <p:spPr>
          <a:xfrm>
            <a:off x="6543675" y="4380904"/>
            <a:ext cx="5172075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200" u="none" cap="none" strike="noStrike">
                <a:solidFill>
                  <a:srgbClr val="0F172A"/>
                </a:solidFill>
                <a:latin typeface="Inter"/>
                <a:ea typeface="Inter"/>
                <a:cs typeface="Inter"/>
                <a:sym typeface="Inter"/>
              </a:rPr>
              <a:t>Model Divergence:</a:t>
            </a:r>
            <a:r>
              <a:rPr b="0" i="0" lang="en-US" sz="1200" u="none" cap="none" strike="noStrike">
                <a:solidFill>
                  <a:srgbClr val="475569"/>
                </a:solidFill>
                <a:latin typeface="Inter"/>
                <a:ea typeface="Inter"/>
                <a:cs typeface="Inter"/>
                <a:sym typeface="Inter"/>
              </a:rPr>
              <a:t> Regions adopt contrasting institutional models to move support.</a:t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168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age.png" id="169" name="Google Shape;169;p1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70" name="Google Shape;170;p16"/>
          <p:cNvSpPr/>
          <p:nvPr/>
        </p:nvSpPr>
        <p:spPr>
          <a:xfrm>
            <a:off x="571500" y="6334125"/>
            <a:ext cx="11049000" cy="33337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1" name="Google Shape;171;p16"/>
          <p:cNvSpPr/>
          <p:nvPr/>
        </p:nvSpPr>
        <p:spPr>
          <a:xfrm>
            <a:off x="571500" y="841920"/>
            <a:ext cx="76200" cy="266700"/>
          </a:xfrm>
          <a:prstGeom prst="roundRect">
            <a:avLst>
              <a:gd fmla="val 50000" name="adj"/>
            </a:avLst>
          </a:prstGeom>
          <a:solidFill>
            <a:srgbClr val="0284C7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2" name="Google Shape;172;p16"/>
          <p:cNvSpPr/>
          <p:nvPr/>
        </p:nvSpPr>
        <p:spPr>
          <a:xfrm>
            <a:off x="571500" y="6334125"/>
            <a:ext cx="11049000" cy="9525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3" name="Google Shape;173;p16"/>
          <p:cNvSpPr/>
          <p:nvPr/>
        </p:nvSpPr>
        <p:spPr>
          <a:xfrm>
            <a:off x="571500" y="1944885"/>
            <a:ext cx="3530500" cy="1895475"/>
          </a:xfrm>
          <a:prstGeom prst="roundRect">
            <a:avLst>
              <a:gd fmla="val 5025" name="adj"/>
            </a:avLst>
          </a:prstGeom>
          <a:solidFill>
            <a:srgbClr val="F8FAFC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4" name="Google Shape;174;p16"/>
          <p:cNvSpPr/>
          <p:nvPr/>
        </p:nvSpPr>
        <p:spPr>
          <a:xfrm>
            <a:off x="4330600" y="1944885"/>
            <a:ext cx="3530649" cy="1895475"/>
          </a:xfrm>
          <a:prstGeom prst="roundRect">
            <a:avLst>
              <a:gd fmla="val 5025" name="adj"/>
            </a:avLst>
          </a:prstGeom>
          <a:solidFill>
            <a:srgbClr val="F8FAFC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5" name="Google Shape;175;p16"/>
          <p:cNvSpPr/>
          <p:nvPr/>
        </p:nvSpPr>
        <p:spPr>
          <a:xfrm>
            <a:off x="8089850" y="1944885"/>
            <a:ext cx="3530500" cy="1895475"/>
          </a:xfrm>
          <a:prstGeom prst="roundRect">
            <a:avLst>
              <a:gd fmla="val 5025" name="adj"/>
            </a:avLst>
          </a:prstGeom>
          <a:solidFill>
            <a:srgbClr val="F8FAFC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6" name="Google Shape;176;p16"/>
          <p:cNvSpPr/>
          <p:nvPr/>
        </p:nvSpPr>
        <p:spPr>
          <a:xfrm>
            <a:off x="571500" y="4068960"/>
            <a:ext cx="3530500" cy="1895475"/>
          </a:xfrm>
          <a:prstGeom prst="roundRect">
            <a:avLst>
              <a:gd fmla="val 5025" name="adj"/>
            </a:avLst>
          </a:prstGeom>
          <a:solidFill>
            <a:srgbClr val="F8FAFC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7" name="Google Shape;177;p16"/>
          <p:cNvSpPr/>
          <p:nvPr/>
        </p:nvSpPr>
        <p:spPr>
          <a:xfrm>
            <a:off x="4330600" y="4068960"/>
            <a:ext cx="3530649" cy="1895475"/>
          </a:xfrm>
          <a:prstGeom prst="roundRect">
            <a:avLst>
              <a:gd fmla="val 5025" name="adj"/>
            </a:avLst>
          </a:prstGeom>
          <a:solidFill>
            <a:srgbClr val="F8FAFC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8" name="Google Shape;178;p16"/>
          <p:cNvSpPr/>
          <p:nvPr/>
        </p:nvSpPr>
        <p:spPr>
          <a:xfrm>
            <a:off x="8089850" y="4068960"/>
            <a:ext cx="3530500" cy="1895475"/>
          </a:xfrm>
          <a:prstGeom prst="roundRect">
            <a:avLst>
              <a:gd fmla="val 5025" name="adj"/>
            </a:avLst>
          </a:prstGeom>
          <a:solidFill>
            <a:srgbClr val="F8FAFC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9" name="Google Shape;179;p16"/>
          <p:cNvSpPr/>
          <p:nvPr/>
        </p:nvSpPr>
        <p:spPr>
          <a:xfrm>
            <a:off x="571500" y="3830835"/>
            <a:ext cx="3530500" cy="9525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0" name="Google Shape;180;p16"/>
          <p:cNvSpPr/>
          <p:nvPr/>
        </p:nvSpPr>
        <p:spPr>
          <a:xfrm>
            <a:off x="571500" y="1944885"/>
            <a:ext cx="3530500" cy="38100"/>
          </a:xfrm>
          <a:prstGeom prst="rect">
            <a:avLst/>
          </a:prstGeom>
          <a:solidFill>
            <a:srgbClr val="0284C7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1" name="Google Shape;181;p16"/>
          <p:cNvSpPr/>
          <p:nvPr/>
        </p:nvSpPr>
        <p:spPr>
          <a:xfrm>
            <a:off x="571500" y="1944885"/>
            <a:ext cx="9525" cy="1895475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2" name="Google Shape;182;p16"/>
          <p:cNvSpPr/>
          <p:nvPr/>
        </p:nvSpPr>
        <p:spPr>
          <a:xfrm>
            <a:off x="4092475" y="1944885"/>
            <a:ext cx="9525" cy="1895475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3" name="Google Shape;183;p16"/>
          <p:cNvSpPr/>
          <p:nvPr/>
        </p:nvSpPr>
        <p:spPr>
          <a:xfrm>
            <a:off x="4330600" y="3830835"/>
            <a:ext cx="3530649" cy="9525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4" name="Google Shape;184;p16"/>
          <p:cNvSpPr/>
          <p:nvPr/>
        </p:nvSpPr>
        <p:spPr>
          <a:xfrm>
            <a:off x="4330600" y="1944885"/>
            <a:ext cx="3530649" cy="38100"/>
          </a:xfrm>
          <a:prstGeom prst="rect">
            <a:avLst/>
          </a:prstGeom>
          <a:solidFill>
            <a:srgbClr val="0284C7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5" name="Google Shape;185;p16"/>
          <p:cNvSpPr/>
          <p:nvPr/>
        </p:nvSpPr>
        <p:spPr>
          <a:xfrm>
            <a:off x="4330600" y="1944885"/>
            <a:ext cx="9525" cy="1895475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6" name="Google Shape;186;p16"/>
          <p:cNvSpPr/>
          <p:nvPr/>
        </p:nvSpPr>
        <p:spPr>
          <a:xfrm>
            <a:off x="7851725" y="1944885"/>
            <a:ext cx="9525" cy="1895475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7" name="Google Shape;187;p16"/>
          <p:cNvSpPr/>
          <p:nvPr/>
        </p:nvSpPr>
        <p:spPr>
          <a:xfrm>
            <a:off x="8089850" y="3830835"/>
            <a:ext cx="3530500" cy="9525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8" name="Google Shape;188;p16"/>
          <p:cNvSpPr/>
          <p:nvPr/>
        </p:nvSpPr>
        <p:spPr>
          <a:xfrm>
            <a:off x="8089850" y="1944885"/>
            <a:ext cx="3530500" cy="38100"/>
          </a:xfrm>
          <a:prstGeom prst="rect">
            <a:avLst/>
          </a:prstGeom>
          <a:solidFill>
            <a:srgbClr val="0D9488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9" name="Google Shape;189;p16"/>
          <p:cNvSpPr/>
          <p:nvPr/>
        </p:nvSpPr>
        <p:spPr>
          <a:xfrm>
            <a:off x="8089850" y="1944885"/>
            <a:ext cx="9525" cy="1895475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0" name="Google Shape;190;p16"/>
          <p:cNvSpPr/>
          <p:nvPr/>
        </p:nvSpPr>
        <p:spPr>
          <a:xfrm>
            <a:off x="11610826" y="1944885"/>
            <a:ext cx="9525" cy="1895475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1" name="Google Shape;191;p16"/>
          <p:cNvSpPr/>
          <p:nvPr/>
        </p:nvSpPr>
        <p:spPr>
          <a:xfrm>
            <a:off x="571500" y="5954910"/>
            <a:ext cx="3530500" cy="9525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2" name="Google Shape;192;p16"/>
          <p:cNvSpPr/>
          <p:nvPr/>
        </p:nvSpPr>
        <p:spPr>
          <a:xfrm>
            <a:off x="571500" y="4068960"/>
            <a:ext cx="3530500" cy="38100"/>
          </a:xfrm>
          <a:prstGeom prst="rect">
            <a:avLst/>
          </a:prstGeom>
          <a:solidFill>
            <a:srgbClr val="0D9488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3" name="Google Shape;193;p16"/>
          <p:cNvSpPr/>
          <p:nvPr/>
        </p:nvSpPr>
        <p:spPr>
          <a:xfrm>
            <a:off x="571500" y="4068960"/>
            <a:ext cx="9525" cy="1895475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4" name="Google Shape;194;p16"/>
          <p:cNvSpPr/>
          <p:nvPr/>
        </p:nvSpPr>
        <p:spPr>
          <a:xfrm>
            <a:off x="4092475" y="4068960"/>
            <a:ext cx="9525" cy="1895475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5" name="Google Shape;195;p16"/>
          <p:cNvSpPr/>
          <p:nvPr/>
        </p:nvSpPr>
        <p:spPr>
          <a:xfrm>
            <a:off x="4330600" y="5954910"/>
            <a:ext cx="3530649" cy="9525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6" name="Google Shape;196;p16"/>
          <p:cNvSpPr/>
          <p:nvPr/>
        </p:nvSpPr>
        <p:spPr>
          <a:xfrm>
            <a:off x="4330600" y="4068960"/>
            <a:ext cx="3530649" cy="38100"/>
          </a:xfrm>
          <a:prstGeom prst="rect">
            <a:avLst/>
          </a:prstGeom>
          <a:solidFill>
            <a:srgbClr val="D97706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7" name="Google Shape;197;p16"/>
          <p:cNvSpPr/>
          <p:nvPr/>
        </p:nvSpPr>
        <p:spPr>
          <a:xfrm>
            <a:off x="4330600" y="4068960"/>
            <a:ext cx="9525" cy="1895475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8" name="Google Shape;198;p16"/>
          <p:cNvSpPr/>
          <p:nvPr/>
        </p:nvSpPr>
        <p:spPr>
          <a:xfrm>
            <a:off x="7851725" y="4068960"/>
            <a:ext cx="9525" cy="1895475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9" name="Google Shape;199;p16"/>
          <p:cNvSpPr/>
          <p:nvPr/>
        </p:nvSpPr>
        <p:spPr>
          <a:xfrm>
            <a:off x="8089850" y="5954910"/>
            <a:ext cx="3530500" cy="9525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0" name="Google Shape;200;p16"/>
          <p:cNvSpPr/>
          <p:nvPr/>
        </p:nvSpPr>
        <p:spPr>
          <a:xfrm>
            <a:off x="8089850" y="4068960"/>
            <a:ext cx="3530500" cy="38100"/>
          </a:xfrm>
          <a:prstGeom prst="rect">
            <a:avLst/>
          </a:prstGeom>
          <a:solidFill>
            <a:srgbClr val="D97706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1" name="Google Shape;201;p16"/>
          <p:cNvSpPr/>
          <p:nvPr/>
        </p:nvSpPr>
        <p:spPr>
          <a:xfrm>
            <a:off x="8089850" y="4068960"/>
            <a:ext cx="9525" cy="1895475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2" name="Google Shape;202;p16"/>
          <p:cNvSpPr/>
          <p:nvPr/>
        </p:nvSpPr>
        <p:spPr>
          <a:xfrm>
            <a:off x="11610826" y="4068960"/>
            <a:ext cx="9525" cy="1895475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image.png" id="203" name="Google Shape;203;p1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09625" y="2211585"/>
            <a:ext cx="457200" cy="4572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204" name="Google Shape;204;p16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4568725" y="2211585"/>
            <a:ext cx="457200" cy="4572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205" name="Google Shape;205;p16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8327975" y="2211585"/>
            <a:ext cx="457200" cy="4572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206" name="Google Shape;206;p16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809625" y="4335660"/>
            <a:ext cx="457200" cy="4572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207" name="Google Shape;207;p16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4568725" y="4335660"/>
            <a:ext cx="457200" cy="4572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208" name="Google Shape;208;p16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8327975" y="4335660"/>
            <a:ext cx="457200" cy="4572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209" name="Google Shape;209;p16"/>
          <p:cNvPicPr preferRelativeResize="0"/>
          <p:nvPr/>
        </p:nvPicPr>
        <p:blipFill rotWithShape="1">
          <a:blip r:embed="rId10">
            <a:alphaModFix/>
          </a:blip>
          <a:srcRect b="0" l="0" r="0" t="0"/>
          <a:stretch/>
        </p:blipFill>
        <p:spPr>
          <a:xfrm>
            <a:off x="942975" y="2344935"/>
            <a:ext cx="190500" cy="1905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210" name="Google Shape;210;p16"/>
          <p:cNvPicPr preferRelativeResize="0"/>
          <p:nvPr/>
        </p:nvPicPr>
        <p:blipFill rotWithShape="1">
          <a:blip r:embed="rId11">
            <a:alphaModFix/>
          </a:blip>
          <a:srcRect b="0" l="0" r="0" t="0"/>
          <a:stretch/>
        </p:blipFill>
        <p:spPr>
          <a:xfrm>
            <a:off x="4725888" y="2344935"/>
            <a:ext cx="142875" cy="1905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211" name="Google Shape;211;p16"/>
          <p:cNvPicPr preferRelativeResize="0"/>
          <p:nvPr/>
        </p:nvPicPr>
        <p:blipFill rotWithShape="1">
          <a:blip r:embed="rId12">
            <a:alphaModFix/>
          </a:blip>
          <a:srcRect b="0" l="0" r="0" t="0"/>
          <a:stretch/>
        </p:blipFill>
        <p:spPr>
          <a:xfrm>
            <a:off x="8447037" y="2344935"/>
            <a:ext cx="219075" cy="1905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212" name="Google Shape;212;p16"/>
          <p:cNvPicPr preferRelativeResize="0"/>
          <p:nvPr/>
        </p:nvPicPr>
        <p:blipFill rotWithShape="1">
          <a:blip r:embed="rId13">
            <a:alphaModFix/>
          </a:blip>
          <a:srcRect b="0" l="0" r="0" t="0"/>
          <a:stretch/>
        </p:blipFill>
        <p:spPr>
          <a:xfrm>
            <a:off x="919162" y="4469010"/>
            <a:ext cx="238125" cy="1905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213" name="Google Shape;213;p16"/>
          <p:cNvPicPr preferRelativeResize="0"/>
          <p:nvPr/>
        </p:nvPicPr>
        <p:blipFill rotWithShape="1">
          <a:blip r:embed="rId14">
            <a:alphaModFix/>
          </a:blip>
          <a:srcRect b="0" l="0" r="0" t="0"/>
          <a:stretch/>
        </p:blipFill>
        <p:spPr>
          <a:xfrm>
            <a:off x="4711600" y="4469010"/>
            <a:ext cx="171450" cy="1905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214" name="Google Shape;214;p16"/>
          <p:cNvPicPr preferRelativeResize="0"/>
          <p:nvPr/>
        </p:nvPicPr>
        <p:blipFill rotWithShape="1">
          <a:blip r:embed="rId15">
            <a:alphaModFix/>
          </a:blip>
          <a:srcRect b="0" l="0" r="0" t="0"/>
          <a:stretch/>
        </p:blipFill>
        <p:spPr>
          <a:xfrm>
            <a:off x="8437512" y="4469010"/>
            <a:ext cx="238125" cy="190500"/>
          </a:xfrm>
          <a:prstGeom prst="rect">
            <a:avLst/>
          </a:prstGeom>
          <a:noFill/>
          <a:ln>
            <a:noFill/>
          </a:ln>
        </p:spPr>
      </p:pic>
      <p:sp>
        <p:nvSpPr>
          <p:cNvPr id="215" name="Google Shape;215;p16"/>
          <p:cNvSpPr txBox="1"/>
          <p:nvPr/>
        </p:nvSpPr>
        <p:spPr>
          <a:xfrm>
            <a:off x="571500" y="476250"/>
            <a:ext cx="11620500" cy="36567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1995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400" u="none" cap="none" strike="noStrike">
                <a:solidFill>
                  <a:srgbClr val="0F172A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Research Scope &amp; Purpose</a:t>
            </a:r>
            <a:endParaRPr/>
          </a:p>
        </p:txBody>
      </p:sp>
      <p:sp>
        <p:nvSpPr>
          <p:cNvPr id="216" name="Google Shape;216;p16"/>
          <p:cNvSpPr txBox="1"/>
          <p:nvPr/>
        </p:nvSpPr>
        <p:spPr>
          <a:xfrm>
            <a:off x="571500" y="1497210"/>
            <a:ext cx="11620500" cy="2571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350" u="none" cap="none" strike="noStrike">
                <a:solidFill>
                  <a:srgbClr val="0F172A"/>
                </a:solidFill>
                <a:latin typeface="Inter"/>
                <a:ea typeface="Inter"/>
                <a:cs typeface="Inter"/>
                <a:sym typeface="Inter"/>
              </a:rPr>
              <a:t>What Does This Comparative Study Examine Across China, Malaysia, and Singapore?</a:t>
            </a:r>
            <a:endParaRPr/>
          </a:p>
        </p:txBody>
      </p:sp>
      <p:sp>
        <p:nvSpPr>
          <p:cNvPr id="217" name="Google Shape;217;p16"/>
          <p:cNvSpPr txBox="1"/>
          <p:nvPr/>
        </p:nvSpPr>
        <p:spPr>
          <a:xfrm>
            <a:off x="571500" y="6438900"/>
            <a:ext cx="3744515" cy="22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rgbClr val="475569"/>
                </a:solidFill>
                <a:latin typeface="Inter"/>
                <a:ea typeface="Inter"/>
                <a:cs typeface="Inter"/>
                <a:sym typeface="Inter"/>
              </a:rPr>
              <a:t>ITINERANT TEACHER SYSTEMS STUDY</a:t>
            </a:r>
            <a:endParaRPr/>
          </a:p>
        </p:txBody>
      </p:sp>
      <p:sp>
        <p:nvSpPr>
          <p:cNvPr id="218" name="Google Shape;218;p16"/>
          <p:cNvSpPr txBox="1"/>
          <p:nvPr/>
        </p:nvSpPr>
        <p:spPr>
          <a:xfrm>
            <a:off x="11077575" y="6438900"/>
            <a:ext cx="828675" cy="22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200" u="none" cap="none" strike="noStrike">
                <a:solidFill>
                  <a:srgbClr val="0284C7"/>
                </a:solidFill>
                <a:latin typeface="Inter"/>
                <a:ea typeface="Inter"/>
                <a:cs typeface="Inter"/>
                <a:sym typeface="Inter"/>
              </a:rPr>
              <a:t>04 / 30</a:t>
            </a:r>
            <a:endParaRPr/>
          </a:p>
        </p:txBody>
      </p:sp>
      <p:sp>
        <p:nvSpPr>
          <p:cNvPr id="219" name="Google Shape;219;p16"/>
          <p:cNvSpPr txBox="1"/>
          <p:nvPr/>
        </p:nvSpPr>
        <p:spPr>
          <a:xfrm>
            <a:off x="809625" y="2821185"/>
            <a:ext cx="4008704" cy="2381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500" u="none" cap="none" strike="noStrike">
                <a:solidFill>
                  <a:srgbClr val="0F172A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1. Institutional Positioning</a:t>
            </a:r>
            <a:endParaRPr/>
          </a:p>
        </p:txBody>
      </p:sp>
      <p:sp>
        <p:nvSpPr>
          <p:cNvPr id="220" name="Google Shape;220;p16"/>
          <p:cNvSpPr txBox="1"/>
          <p:nvPr/>
        </p:nvSpPr>
        <p:spPr>
          <a:xfrm>
            <a:off x="809625" y="3173610"/>
            <a:ext cx="3149500" cy="4286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995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125" u="none" cap="none" strike="noStrike">
                <a:solidFill>
                  <a:srgbClr val="475569"/>
                </a:solidFill>
                <a:latin typeface="Inter"/>
                <a:ea typeface="Inter"/>
                <a:cs typeface="Inter"/>
                <a:sym typeface="Inter"/>
              </a:rPr>
              <a:t>Where mobile expertise is rooted in the administrative hierarchy.</a:t>
            </a:r>
            <a:endParaRPr/>
          </a:p>
        </p:txBody>
      </p:sp>
      <p:sp>
        <p:nvSpPr>
          <p:cNvPr id="221" name="Google Shape;221;p16"/>
          <p:cNvSpPr txBox="1"/>
          <p:nvPr/>
        </p:nvSpPr>
        <p:spPr>
          <a:xfrm>
            <a:off x="4568725" y="2821185"/>
            <a:ext cx="4008899" cy="2381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500" u="none" cap="none" strike="noStrike">
                <a:solidFill>
                  <a:srgbClr val="0F172A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2. Policy Genealogy</a:t>
            </a:r>
            <a:endParaRPr/>
          </a:p>
        </p:txBody>
      </p:sp>
      <p:sp>
        <p:nvSpPr>
          <p:cNvPr id="222" name="Google Shape;222;p16"/>
          <p:cNvSpPr txBox="1"/>
          <p:nvPr/>
        </p:nvSpPr>
        <p:spPr>
          <a:xfrm>
            <a:off x="4568725" y="3173610"/>
            <a:ext cx="3149649" cy="4286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995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125" u="none" cap="none" strike="noStrike">
                <a:solidFill>
                  <a:srgbClr val="475569"/>
                </a:solidFill>
                <a:latin typeface="Inter"/>
                <a:ea typeface="Inter"/>
                <a:cs typeface="Inter"/>
                <a:sym typeface="Inter"/>
              </a:rPr>
              <a:t>How policy frameworks shape itinerant service delivery mandates.</a:t>
            </a:r>
            <a:endParaRPr/>
          </a:p>
        </p:txBody>
      </p:sp>
      <p:sp>
        <p:nvSpPr>
          <p:cNvPr id="223" name="Google Shape;223;p16"/>
          <p:cNvSpPr txBox="1"/>
          <p:nvPr/>
        </p:nvSpPr>
        <p:spPr>
          <a:xfrm>
            <a:off x="8327975" y="2821185"/>
            <a:ext cx="3864024" cy="2381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500" u="none" cap="none" strike="noStrike">
                <a:solidFill>
                  <a:srgbClr val="0F172A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3. Target Population</a:t>
            </a:r>
            <a:endParaRPr/>
          </a:p>
        </p:txBody>
      </p:sp>
      <p:sp>
        <p:nvSpPr>
          <p:cNvPr id="224" name="Google Shape;224;p16"/>
          <p:cNvSpPr txBox="1"/>
          <p:nvPr/>
        </p:nvSpPr>
        <p:spPr>
          <a:xfrm>
            <a:off x="8327975" y="3173610"/>
            <a:ext cx="3149500" cy="4286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995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125" u="none" cap="none" strike="noStrike">
                <a:solidFill>
                  <a:srgbClr val="475569"/>
                </a:solidFill>
                <a:latin typeface="Inter"/>
                <a:ea typeface="Inter"/>
                <a:cs typeface="Inter"/>
                <a:sym typeface="Inter"/>
              </a:rPr>
              <a:t>Which student groups receive specialized mobile assistance.</a:t>
            </a:r>
            <a:endParaRPr/>
          </a:p>
        </p:txBody>
      </p:sp>
      <p:sp>
        <p:nvSpPr>
          <p:cNvPr id="225" name="Google Shape;225;p16"/>
          <p:cNvSpPr txBox="1"/>
          <p:nvPr/>
        </p:nvSpPr>
        <p:spPr>
          <a:xfrm>
            <a:off x="809625" y="4945260"/>
            <a:ext cx="4008704" cy="2381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500" u="none" cap="none" strike="noStrike">
                <a:solidFill>
                  <a:srgbClr val="0F172A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4. Service Processes</a:t>
            </a:r>
            <a:endParaRPr/>
          </a:p>
        </p:txBody>
      </p:sp>
      <p:sp>
        <p:nvSpPr>
          <p:cNvPr id="226" name="Google Shape;226;p16"/>
          <p:cNvSpPr txBox="1"/>
          <p:nvPr/>
        </p:nvSpPr>
        <p:spPr>
          <a:xfrm>
            <a:off x="809625" y="5297685"/>
            <a:ext cx="3149500" cy="4286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995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125" u="none" cap="none" strike="noStrike">
                <a:solidFill>
                  <a:srgbClr val="475569"/>
                </a:solidFill>
                <a:latin typeface="Inter"/>
                <a:ea typeface="Inter"/>
                <a:cs typeface="Inter"/>
                <a:sym typeface="Inter"/>
              </a:rPr>
              <a:t>Standardized workflows from screening to individualized support.</a:t>
            </a:r>
            <a:endParaRPr/>
          </a:p>
        </p:txBody>
      </p:sp>
      <p:sp>
        <p:nvSpPr>
          <p:cNvPr id="227" name="Google Shape;227;p16"/>
          <p:cNvSpPr txBox="1"/>
          <p:nvPr/>
        </p:nvSpPr>
        <p:spPr>
          <a:xfrm>
            <a:off x="4568725" y="4945260"/>
            <a:ext cx="4008899" cy="2381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500" u="none" cap="none" strike="noStrike">
                <a:solidFill>
                  <a:srgbClr val="0F172A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5. Teacher Training</a:t>
            </a:r>
            <a:endParaRPr/>
          </a:p>
        </p:txBody>
      </p:sp>
      <p:sp>
        <p:nvSpPr>
          <p:cNvPr id="228" name="Google Shape;228;p16"/>
          <p:cNvSpPr txBox="1"/>
          <p:nvPr/>
        </p:nvSpPr>
        <p:spPr>
          <a:xfrm>
            <a:off x="4568725" y="5297685"/>
            <a:ext cx="3149649" cy="4286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995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125" u="none" cap="none" strike="noStrike">
                <a:solidFill>
                  <a:srgbClr val="475569"/>
                </a:solidFill>
                <a:latin typeface="Inter"/>
                <a:ea typeface="Inter"/>
                <a:cs typeface="Inter"/>
                <a:sym typeface="Inter"/>
              </a:rPr>
              <a:t>Qualification standards and professional development pathways.</a:t>
            </a:r>
            <a:endParaRPr/>
          </a:p>
        </p:txBody>
      </p:sp>
      <p:sp>
        <p:nvSpPr>
          <p:cNvPr id="229" name="Google Shape;229;p16"/>
          <p:cNvSpPr txBox="1"/>
          <p:nvPr/>
        </p:nvSpPr>
        <p:spPr>
          <a:xfrm>
            <a:off x="8327975" y="4945260"/>
            <a:ext cx="3864024" cy="2381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500" u="none" cap="none" strike="noStrike">
                <a:solidFill>
                  <a:srgbClr val="0F172A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6. Cross-Sector Linkages</a:t>
            </a:r>
            <a:endParaRPr/>
          </a:p>
        </p:txBody>
      </p:sp>
      <p:sp>
        <p:nvSpPr>
          <p:cNvPr id="230" name="Google Shape;230;p16"/>
          <p:cNvSpPr txBox="1"/>
          <p:nvPr/>
        </p:nvSpPr>
        <p:spPr>
          <a:xfrm>
            <a:off x="8327975" y="5297685"/>
            <a:ext cx="3149500" cy="4286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995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125" u="none" cap="none" strike="noStrike">
                <a:solidFill>
                  <a:srgbClr val="475569"/>
                </a:solidFill>
                <a:latin typeface="Inter"/>
                <a:ea typeface="Inter"/>
                <a:cs typeface="Inter"/>
                <a:sym typeface="Inter"/>
              </a:rPr>
              <a:t>Multi-agency coordination spanning education, health, and social services.</a:t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234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age.png" id="235" name="Google Shape;235;p1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36" name="Google Shape;236;p17"/>
          <p:cNvSpPr/>
          <p:nvPr/>
        </p:nvSpPr>
        <p:spPr>
          <a:xfrm>
            <a:off x="571500" y="6334125"/>
            <a:ext cx="11049000" cy="33337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7" name="Google Shape;237;p17"/>
          <p:cNvSpPr/>
          <p:nvPr/>
        </p:nvSpPr>
        <p:spPr>
          <a:xfrm>
            <a:off x="571500" y="841920"/>
            <a:ext cx="76200" cy="266700"/>
          </a:xfrm>
          <a:prstGeom prst="roundRect">
            <a:avLst>
              <a:gd fmla="val 50000" name="adj"/>
            </a:avLst>
          </a:prstGeom>
          <a:solidFill>
            <a:srgbClr val="0284C7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8" name="Google Shape;238;p17"/>
          <p:cNvSpPr/>
          <p:nvPr/>
        </p:nvSpPr>
        <p:spPr>
          <a:xfrm>
            <a:off x="571500" y="6334125"/>
            <a:ext cx="11049000" cy="9525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9" name="Google Shape;239;p17"/>
          <p:cNvSpPr/>
          <p:nvPr/>
        </p:nvSpPr>
        <p:spPr>
          <a:xfrm>
            <a:off x="571500" y="2499717"/>
            <a:ext cx="3530500" cy="2462212"/>
          </a:xfrm>
          <a:prstGeom prst="roundRect">
            <a:avLst>
              <a:gd fmla="val 3868" name="adj"/>
            </a:avLst>
          </a:prstGeom>
          <a:solidFill>
            <a:srgbClr val="F8FAFC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0" name="Google Shape;240;p17"/>
          <p:cNvSpPr/>
          <p:nvPr/>
        </p:nvSpPr>
        <p:spPr>
          <a:xfrm>
            <a:off x="4330600" y="2499717"/>
            <a:ext cx="3530649" cy="2462212"/>
          </a:xfrm>
          <a:prstGeom prst="roundRect">
            <a:avLst>
              <a:gd fmla="val 3868" name="adj"/>
            </a:avLst>
          </a:prstGeom>
          <a:solidFill>
            <a:srgbClr val="F8FAFC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1" name="Google Shape;241;p17"/>
          <p:cNvSpPr/>
          <p:nvPr/>
        </p:nvSpPr>
        <p:spPr>
          <a:xfrm>
            <a:off x="8089850" y="2499717"/>
            <a:ext cx="3530500" cy="2462212"/>
          </a:xfrm>
          <a:prstGeom prst="roundRect">
            <a:avLst>
              <a:gd fmla="val 3868" name="adj"/>
            </a:avLst>
          </a:prstGeom>
          <a:solidFill>
            <a:srgbClr val="F8FAFC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2" name="Google Shape;242;p17"/>
          <p:cNvSpPr/>
          <p:nvPr/>
        </p:nvSpPr>
        <p:spPr>
          <a:xfrm>
            <a:off x="571500" y="4952404"/>
            <a:ext cx="3530500" cy="9525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3" name="Google Shape;243;p17"/>
          <p:cNvSpPr/>
          <p:nvPr/>
        </p:nvSpPr>
        <p:spPr>
          <a:xfrm>
            <a:off x="571500" y="2499717"/>
            <a:ext cx="3530500" cy="38100"/>
          </a:xfrm>
          <a:prstGeom prst="rect">
            <a:avLst/>
          </a:prstGeom>
          <a:solidFill>
            <a:srgbClr val="1E3A8A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4" name="Google Shape;244;p17"/>
          <p:cNvSpPr/>
          <p:nvPr/>
        </p:nvSpPr>
        <p:spPr>
          <a:xfrm>
            <a:off x="571500" y="2499717"/>
            <a:ext cx="9525" cy="2462212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5" name="Google Shape;245;p17"/>
          <p:cNvSpPr/>
          <p:nvPr/>
        </p:nvSpPr>
        <p:spPr>
          <a:xfrm>
            <a:off x="4092475" y="2499717"/>
            <a:ext cx="9525" cy="2462212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6" name="Google Shape;246;p17"/>
          <p:cNvSpPr/>
          <p:nvPr/>
        </p:nvSpPr>
        <p:spPr>
          <a:xfrm>
            <a:off x="4330600" y="4952404"/>
            <a:ext cx="3530649" cy="9525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7" name="Google Shape;247;p17"/>
          <p:cNvSpPr/>
          <p:nvPr/>
        </p:nvSpPr>
        <p:spPr>
          <a:xfrm>
            <a:off x="4330600" y="2499717"/>
            <a:ext cx="3530649" cy="38100"/>
          </a:xfrm>
          <a:prstGeom prst="rect">
            <a:avLst/>
          </a:prstGeom>
          <a:solidFill>
            <a:srgbClr val="0284C7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8" name="Google Shape;248;p17"/>
          <p:cNvSpPr/>
          <p:nvPr/>
        </p:nvSpPr>
        <p:spPr>
          <a:xfrm>
            <a:off x="4330600" y="2499717"/>
            <a:ext cx="9525" cy="2462212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9" name="Google Shape;249;p17"/>
          <p:cNvSpPr/>
          <p:nvPr/>
        </p:nvSpPr>
        <p:spPr>
          <a:xfrm>
            <a:off x="7851725" y="2499717"/>
            <a:ext cx="9525" cy="2462212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0" name="Google Shape;250;p17"/>
          <p:cNvSpPr/>
          <p:nvPr/>
        </p:nvSpPr>
        <p:spPr>
          <a:xfrm>
            <a:off x="8089850" y="4952404"/>
            <a:ext cx="3530500" cy="9525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1" name="Google Shape;251;p17"/>
          <p:cNvSpPr/>
          <p:nvPr/>
        </p:nvSpPr>
        <p:spPr>
          <a:xfrm>
            <a:off x="8089850" y="2499717"/>
            <a:ext cx="3530500" cy="38100"/>
          </a:xfrm>
          <a:prstGeom prst="rect">
            <a:avLst/>
          </a:prstGeom>
          <a:solidFill>
            <a:srgbClr val="0D9488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2" name="Google Shape;252;p17"/>
          <p:cNvSpPr/>
          <p:nvPr/>
        </p:nvSpPr>
        <p:spPr>
          <a:xfrm>
            <a:off x="8089850" y="2499717"/>
            <a:ext cx="9525" cy="2462212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3" name="Google Shape;253;p17"/>
          <p:cNvSpPr/>
          <p:nvPr/>
        </p:nvSpPr>
        <p:spPr>
          <a:xfrm>
            <a:off x="11610826" y="2499717"/>
            <a:ext cx="9525" cy="2462212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4" name="Google Shape;254;p17"/>
          <p:cNvSpPr txBox="1"/>
          <p:nvPr/>
        </p:nvSpPr>
        <p:spPr>
          <a:xfrm>
            <a:off x="571500" y="476250"/>
            <a:ext cx="11620500" cy="36567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1995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400" u="none" cap="none" strike="noStrike">
                <a:solidFill>
                  <a:srgbClr val="0F172A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Core Research Questions</a:t>
            </a:r>
            <a:endParaRPr/>
          </a:p>
        </p:txBody>
      </p:sp>
      <p:sp>
        <p:nvSpPr>
          <p:cNvPr id="255" name="Google Shape;255;p17"/>
          <p:cNvSpPr txBox="1"/>
          <p:nvPr/>
        </p:nvSpPr>
        <p:spPr>
          <a:xfrm>
            <a:off x="571500" y="6438900"/>
            <a:ext cx="3744515" cy="22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rgbClr val="475569"/>
                </a:solidFill>
                <a:latin typeface="Inter"/>
                <a:ea typeface="Inter"/>
                <a:cs typeface="Inter"/>
                <a:sym typeface="Inter"/>
              </a:rPr>
              <a:t>ITINERANT TEACHER SYSTEMS STUDY</a:t>
            </a:r>
            <a:endParaRPr/>
          </a:p>
        </p:txBody>
      </p:sp>
      <p:sp>
        <p:nvSpPr>
          <p:cNvPr id="256" name="Google Shape;256;p17"/>
          <p:cNvSpPr txBox="1"/>
          <p:nvPr/>
        </p:nvSpPr>
        <p:spPr>
          <a:xfrm>
            <a:off x="11087100" y="6438900"/>
            <a:ext cx="819150" cy="22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200" u="none" cap="none" strike="noStrike">
                <a:solidFill>
                  <a:srgbClr val="0284C7"/>
                </a:solidFill>
                <a:latin typeface="Inter"/>
                <a:ea typeface="Inter"/>
                <a:cs typeface="Inter"/>
                <a:sym typeface="Inter"/>
              </a:rPr>
              <a:t>05 / 30</a:t>
            </a:r>
            <a:endParaRPr/>
          </a:p>
        </p:txBody>
      </p:sp>
      <p:sp>
        <p:nvSpPr>
          <p:cNvPr id="257" name="Google Shape;257;p17"/>
          <p:cNvSpPr txBox="1"/>
          <p:nvPr/>
        </p:nvSpPr>
        <p:spPr>
          <a:xfrm>
            <a:off x="332398" y="3623667"/>
            <a:ext cx="4008704" cy="2381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500" u="none" cap="none" strike="noStrike">
                <a:solidFill>
                  <a:srgbClr val="0F172A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Institutional Location</a:t>
            </a:r>
            <a:endParaRPr/>
          </a:p>
        </p:txBody>
      </p:sp>
      <p:sp>
        <p:nvSpPr>
          <p:cNvPr id="258" name="Google Shape;258;p17"/>
          <p:cNvSpPr txBox="1"/>
          <p:nvPr/>
        </p:nvSpPr>
        <p:spPr>
          <a:xfrm>
            <a:off x="427843" y="3976092"/>
            <a:ext cx="3817813" cy="64293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995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125" u="none" cap="none" strike="noStrike">
                <a:solidFill>
                  <a:srgbClr val="475569"/>
                </a:solidFill>
                <a:latin typeface="Inter"/>
                <a:ea typeface="Inter"/>
                <a:cs typeface="Inter"/>
                <a:sym typeface="Inter"/>
              </a:rPr>
              <a:t>Where is mobile special education support institutionally located and governed in each system?</a:t>
            </a:r>
            <a:endParaRPr/>
          </a:p>
        </p:txBody>
      </p:sp>
      <p:sp>
        <p:nvSpPr>
          <p:cNvPr id="259" name="Google Shape;259;p17"/>
          <p:cNvSpPr txBox="1"/>
          <p:nvPr/>
        </p:nvSpPr>
        <p:spPr>
          <a:xfrm>
            <a:off x="4091475" y="3623667"/>
            <a:ext cx="4008899" cy="2381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500" u="none" cap="none" strike="noStrike">
                <a:solidFill>
                  <a:srgbClr val="0F172A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Policy &amp; Delivery</a:t>
            </a:r>
            <a:endParaRPr/>
          </a:p>
        </p:txBody>
      </p:sp>
      <p:sp>
        <p:nvSpPr>
          <p:cNvPr id="260" name="Google Shape;260;p17"/>
          <p:cNvSpPr txBox="1"/>
          <p:nvPr/>
        </p:nvSpPr>
        <p:spPr>
          <a:xfrm>
            <a:off x="4186925" y="3976092"/>
            <a:ext cx="3817999" cy="64293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995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125" u="none" cap="none" strike="noStrike">
                <a:solidFill>
                  <a:srgbClr val="475569"/>
                </a:solidFill>
                <a:latin typeface="Inter"/>
                <a:ea typeface="Inter"/>
                <a:cs typeface="Inter"/>
                <a:sym typeface="Inter"/>
              </a:rPr>
              <a:t>How do national policies and structural mechanisms shape practical service delivery in regular schools?</a:t>
            </a:r>
            <a:endParaRPr/>
          </a:p>
        </p:txBody>
      </p:sp>
      <p:sp>
        <p:nvSpPr>
          <p:cNvPr id="261" name="Google Shape;261;p17"/>
          <p:cNvSpPr txBox="1"/>
          <p:nvPr/>
        </p:nvSpPr>
        <p:spPr>
          <a:xfrm>
            <a:off x="7850748" y="3623667"/>
            <a:ext cx="4008704" cy="2381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500" u="none" cap="none" strike="noStrike">
                <a:solidFill>
                  <a:srgbClr val="0F172A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Mutual Learning</a:t>
            </a:r>
            <a:endParaRPr/>
          </a:p>
        </p:txBody>
      </p:sp>
      <p:sp>
        <p:nvSpPr>
          <p:cNvPr id="262" name="Google Shape;262;p17"/>
          <p:cNvSpPr txBox="1"/>
          <p:nvPr/>
        </p:nvSpPr>
        <p:spPr>
          <a:xfrm>
            <a:off x="7946194" y="3976092"/>
            <a:ext cx="3817813" cy="64293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995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125" u="none" cap="none" strike="noStrike">
                <a:solidFill>
                  <a:srgbClr val="475569"/>
                </a:solidFill>
                <a:latin typeface="Inter"/>
                <a:ea typeface="Inter"/>
                <a:cs typeface="Inter"/>
                <a:sym typeface="Inter"/>
              </a:rPr>
              <a:t>What strategic insights and practical lessons can the three systems learn from each other?</a:t>
            </a:r>
            <a:endParaRPr/>
          </a:p>
        </p:txBody>
      </p:sp>
      <p:sp>
        <p:nvSpPr>
          <p:cNvPr id="263" name="Google Shape;263;p17"/>
          <p:cNvSpPr txBox="1"/>
          <p:nvPr/>
        </p:nvSpPr>
        <p:spPr>
          <a:xfrm>
            <a:off x="427843" y="2871192"/>
            <a:ext cx="3817813" cy="419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300" u="none" cap="none" strike="noStrike">
                <a:solidFill>
                  <a:srgbClr val="0284C7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Q1</a:t>
            </a:r>
            <a:endParaRPr/>
          </a:p>
        </p:txBody>
      </p:sp>
      <p:sp>
        <p:nvSpPr>
          <p:cNvPr id="264" name="Google Shape;264;p17"/>
          <p:cNvSpPr txBox="1"/>
          <p:nvPr/>
        </p:nvSpPr>
        <p:spPr>
          <a:xfrm>
            <a:off x="4186925" y="2871192"/>
            <a:ext cx="3817999" cy="419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300" u="none" cap="none" strike="noStrike">
                <a:solidFill>
                  <a:srgbClr val="0284C7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Q2</a:t>
            </a:r>
            <a:endParaRPr/>
          </a:p>
        </p:txBody>
      </p:sp>
      <p:sp>
        <p:nvSpPr>
          <p:cNvPr id="265" name="Google Shape;265;p17"/>
          <p:cNvSpPr txBox="1"/>
          <p:nvPr/>
        </p:nvSpPr>
        <p:spPr>
          <a:xfrm>
            <a:off x="7946194" y="2871192"/>
            <a:ext cx="3817813" cy="419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300" u="none" cap="none" strike="noStrike">
                <a:solidFill>
                  <a:srgbClr val="0D9488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Q3</a:t>
            </a: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269" name="Shape 2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age.png" id="270" name="Google Shape;270;p1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71" name="Google Shape;271;p18"/>
          <p:cNvSpPr/>
          <p:nvPr/>
        </p:nvSpPr>
        <p:spPr>
          <a:xfrm>
            <a:off x="571500" y="6334125"/>
            <a:ext cx="11049000" cy="33337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2" name="Google Shape;272;p18"/>
          <p:cNvSpPr/>
          <p:nvPr/>
        </p:nvSpPr>
        <p:spPr>
          <a:xfrm>
            <a:off x="571500" y="841920"/>
            <a:ext cx="76200" cy="266700"/>
          </a:xfrm>
          <a:prstGeom prst="roundRect">
            <a:avLst>
              <a:gd fmla="val 50000" name="adj"/>
            </a:avLst>
          </a:prstGeom>
          <a:solidFill>
            <a:srgbClr val="0284C7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3" name="Google Shape;273;p18"/>
          <p:cNvSpPr/>
          <p:nvPr/>
        </p:nvSpPr>
        <p:spPr>
          <a:xfrm>
            <a:off x="571500" y="4191892"/>
            <a:ext cx="11049000" cy="1211460"/>
          </a:xfrm>
          <a:prstGeom prst="rect">
            <a:avLst/>
          </a:prstGeom>
          <a:solidFill>
            <a:srgbClr val="F0F9F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4" name="Google Shape;274;p18"/>
          <p:cNvSpPr/>
          <p:nvPr/>
        </p:nvSpPr>
        <p:spPr>
          <a:xfrm>
            <a:off x="571500" y="6334125"/>
            <a:ext cx="11049000" cy="9525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5" name="Google Shape;275;p18"/>
          <p:cNvSpPr/>
          <p:nvPr/>
        </p:nvSpPr>
        <p:spPr>
          <a:xfrm>
            <a:off x="952500" y="2877442"/>
            <a:ext cx="10287000" cy="38100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6" name="Google Shape;276;p18"/>
          <p:cNvSpPr/>
          <p:nvPr/>
        </p:nvSpPr>
        <p:spPr>
          <a:xfrm>
            <a:off x="571500" y="4191892"/>
            <a:ext cx="57150" cy="1211460"/>
          </a:xfrm>
          <a:prstGeom prst="rect">
            <a:avLst/>
          </a:prstGeom>
          <a:solidFill>
            <a:srgbClr val="0284C7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7" name="Google Shape;277;p18"/>
          <p:cNvSpPr/>
          <p:nvPr/>
        </p:nvSpPr>
        <p:spPr>
          <a:xfrm>
            <a:off x="1327695" y="2648842"/>
            <a:ext cx="476250" cy="476250"/>
          </a:xfrm>
          <a:prstGeom prst="roundRect">
            <a:avLst>
              <a:gd fmla="val 50000" name="adj"/>
            </a:avLst>
          </a:prstGeom>
          <a:solidFill>
            <a:srgbClr val="FFFFFF"/>
          </a:solidFill>
          <a:ln cap="flat" cmpd="sng" w="38100">
            <a:solidFill>
              <a:srgbClr val="0284C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8" name="Google Shape;278;p18"/>
          <p:cNvSpPr/>
          <p:nvPr/>
        </p:nvSpPr>
        <p:spPr>
          <a:xfrm>
            <a:off x="3592710" y="2648842"/>
            <a:ext cx="476250" cy="476250"/>
          </a:xfrm>
          <a:prstGeom prst="roundRect">
            <a:avLst>
              <a:gd fmla="val 50000" name="adj"/>
            </a:avLst>
          </a:prstGeom>
          <a:solidFill>
            <a:srgbClr val="FFFFFF"/>
          </a:solidFill>
          <a:ln cap="flat" cmpd="sng" w="38100">
            <a:solidFill>
              <a:srgbClr val="0284C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9" name="Google Shape;279;p18"/>
          <p:cNvSpPr/>
          <p:nvPr/>
        </p:nvSpPr>
        <p:spPr>
          <a:xfrm>
            <a:off x="5857726" y="2648842"/>
            <a:ext cx="476250" cy="476250"/>
          </a:xfrm>
          <a:prstGeom prst="roundRect">
            <a:avLst>
              <a:gd fmla="val 50000" name="adj"/>
            </a:avLst>
          </a:prstGeom>
          <a:solidFill>
            <a:srgbClr val="FFFFFF"/>
          </a:solidFill>
          <a:ln cap="flat" cmpd="sng" w="38100">
            <a:solidFill>
              <a:srgbClr val="0284C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0" name="Google Shape;280;p18"/>
          <p:cNvSpPr/>
          <p:nvPr/>
        </p:nvSpPr>
        <p:spPr>
          <a:xfrm>
            <a:off x="8122741" y="2648842"/>
            <a:ext cx="476250" cy="476250"/>
          </a:xfrm>
          <a:prstGeom prst="roundRect">
            <a:avLst>
              <a:gd fmla="val 50000" name="adj"/>
            </a:avLst>
          </a:prstGeom>
          <a:solidFill>
            <a:srgbClr val="FFFFFF"/>
          </a:solidFill>
          <a:ln cap="flat" cmpd="sng" w="38100">
            <a:solidFill>
              <a:srgbClr val="0284C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1" name="Google Shape;281;p18"/>
          <p:cNvSpPr/>
          <p:nvPr/>
        </p:nvSpPr>
        <p:spPr>
          <a:xfrm>
            <a:off x="10387756" y="2648842"/>
            <a:ext cx="476250" cy="476250"/>
          </a:xfrm>
          <a:prstGeom prst="roundRect">
            <a:avLst>
              <a:gd fmla="val 50000" name="adj"/>
            </a:avLst>
          </a:prstGeom>
          <a:solidFill>
            <a:srgbClr val="FFFFFF"/>
          </a:solidFill>
          <a:ln cap="flat" cmpd="sng" w="38100">
            <a:solidFill>
              <a:srgbClr val="0284C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2" name="Google Shape;282;p18"/>
          <p:cNvSpPr txBox="1"/>
          <p:nvPr/>
        </p:nvSpPr>
        <p:spPr>
          <a:xfrm>
            <a:off x="571500" y="476250"/>
            <a:ext cx="11620500" cy="36567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1995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400" u="none" cap="none" strike="noStrike">
                <a:solidFill>
                  <a:srgbClr val="0F172A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Conceptual Framework</a:t>
            </a:r>
            <a:endParaRPr/>
          </a:p>
        </p:txBody>
      </p:sp>
      <p:sp>
        <p:nvSpPr>
          <p:cNvPr id="283" name="Google Shape;283;p18"/>
          <p:cNvSpPr txBox="1"/>
          <p:nvPr/>
        </p:nvSpPr>
        <p:spPr>
          <a:xfrm>
            <a:off x="571500" y="2058292"/>
            <a:ext cx="11620500" cy="2571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350" u="none" cap="none" strike="noStrike">
                <a:solidFill>
                  <a:srgbClr val="0F172A"/>
                </a:solidFill>
                <a:latin typeface="Inter"/>
                <a:ea typeface="Inter"/>
                <a:cs typeface="Inter"/>
                <a:sym typeface="Inter"/>
              </a:rPr>
              <a:t>Itinerant Support = A Functional System (Not Just "A Traveling Teacher")</a:t>
            </a:r>
            <a:endParaRPr/>
          </a:p>
        </p:txBody>
      </p:sp>
      <p:sp>
        <p:nvSpPr>
          <p:cNvPr id="284" name="Google Shape;284;p18"/>
          <p:cNvSpPr txBox="1"/>
          <p:nvPr/>
        </p:nvSpPr>
        <p:spPr>
          <a:xfrm>
            <a:off x="571500" y="6438900"/>
            <a:ext cx="3744515" cy="22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rgbClr val="475569"/>
                </a:solidFill>
                <a:latin typeface="Inter"/>
                <a:ea typeface="Inter"/>
                <a:cs typeface="Inter"/>
                <a:sym typeface="Inter"/>
              </a:rPr>
              <a:t>ITINERANT TEACHER SYSTEMS STUDY</a:t>
            </a:r>
            <a:endParaRPr/>
          </a:p>
        </p:txBody>
      </p:sp>
      <p:sp>
        <p:nvSpPr>
          <p:cNvPr id="285" name="Google Shape;285;p18"/>
          <p:cNvSpPr txBox="1"/>
          <p:nvPr/>
        </p:nvSpPr>
        <p:spPr>
          <a:xfrm>
            <a:off x="11087100" y="6438900"/>
            <a:ext cx="819150" cy="22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200" u="none" cap="none" strike="noStrike">
                <a:solidFill>
                  <a:srgbClr val="0284C7"/>
                </a:solidFill>
                <a:latin typeface="Inter"/>
                <a:ea typeface="Inter"/>
                <a:cs typeface="Inter"/>
                <a:sym typeface="Inter"/>
              </a:rPr>
              <a:t>06 / 30</a:t>
            </a:r>
            <a:endParaRPr/>
          </a:p>
        </p:txBody>
      </p:sp>
      <p:sp>
        <p:nvSpPr>
          <p:cNvPr id="286" name="Google Shape;286;p18"/>
          <p:cNvSpPr txBox="1"/>
          <p:nvPr/>
        </p:nvSpPr>
        <p:spPr>
          <a:xfrm>
            <a:off x="1009650" y="4477642"/>
            <a:ext cx="10325100" cy="63996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n-US" sz="1800" u="none" cap="none" strike="noStrike">
                <a:solidFill>
                  <a:srgbClr val="0F172A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"Itinerant support is a mobile mechanism for distributing specialized functions across network nodes, rather than simply moving an individual job title."</a:t>
            </a:r>
            <a:endParaRPr/>
          </a:p>
        </p:txBody>
      </p:sp>
      <p:sp>
        <p:nvSpPr>
          <p:cNvPr id="287" name="Google Shape;287;p18"/>
          <p:cNvSpPr txBox="1"/>
          <p:nvPr/>
        </p:nvSpPr>
        <p:spPr>
          <a:xfrm>
            <a:off x="1184820" y="2648842"/>
            <a:ext cx="7620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200" u="none" cap="none" strike="noStrike">
                <a:solidFill>
                  <a:srgbClr val="0284C7"/>
                </a:solidFill>
                <a:latin typeface="Inter"/>
                <a:ea typeface="Inter"/>
                <a:cs typeface="Inter"/>
                <a:sym typeface="Inter"/>
              </a:rPr>
              <a:t>1</a:t>
            </a:r>
            <a:endParaRPr/>
          </a:p>
        </p:txBody>
      </p:sp>
      <p:sp>
        <p:nvSpPr>
          <p:cNvPr id="288" name="Google Shape;288;p18"/>
          <p:cNvSpPr txBox="1"/>
          <p:nvPr/>
        </p:nvSpPr>
        <p:spPr>
          <a:xfrm>
            <a:off x="950743" y="3277492"/>
            <a:ext cx="1230153" cy="2000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200" u="none" cap="none" strike="noStrike">
                <a:solidFill>
                  <a:srgbClr val="0F172A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Assessment</a:t>
            </a:r>
            <a:endParaRPr/>
          </a:p>
        </p:txBody>
      </p:sp>
      <p:sp>
        <p:nvSpPr>
          <p:cNvPr id="289" name="Google Shape;289;p18"/>
          <p:cNvSpPr txBox="1"/>
          <p:nvPr/>
        </p:nvSpPr>
        <p:spPr>
          <a:xfrm>
            <a:off x="322901" y="3534667"/>
            <a:ext cx="2485987" cy="3714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994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975" u="none" cap="none" strike="noStrike">
                <a:solidFill>
                  <a:srgbClr val="64748B"/>
                </a:solidFill>
                <a:latin typeface="Inter"/>
                <a:ea typeface="Inter"/>
                <a:cs typeface="Inter"/>
                <a:sym typeface="Inter"/>
              </a:rPr>
              <a:t>Diagnostic screening &amp; need identification</a:t>
            </a:r>
            <a:endParaRPr/>
          </a:p>
        </p:txBody>
      </p:sp>
      <p:sp>
        <p:nvSpPr>
          <p:cNvPr id="290" name="Google Shape;290;p18"/>
          <p:cNvSpPr txBox="1"/>
          <p:nvPr/>
        </p:nvSpPr>
        <p:spPr>
          <a:xfrm>
            <a:off x="3449835" y="2648842"/>
            <a:ext cx="7620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200" u="none" cap="none" strike="noStrike">
                <a:solidFill>
                  <a:srgbClr val="0284C7"/>
                </a:solidFill>
                <a:latin typeface="Inter"/>
                <a:ea typeface="Inter"/>
                <a:cs typeface="Inter"/>
                <a:sym typeface="Inter"/>
              </a:rPr>
              <a:t>2</a:t>
            </a:r>
            <a:endParaRPr/>
          </a:p>
        </p:txBody>
      </p:sp>
      <p:sp>
        <p:nvSpPr>
          <p:cNvPr id="291" name="Google Shape;291;p18"/>
          <p:cNvSpPr txBox="1"/>
          <p:nvPr/>
        </p:nvSpPr>
        <p:spPr>
          <a:xfrm>
            <a:off x="3200757" y="3277492"/>
            <a:ext cx="1260157" cy="2000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200" u="none" cap="none" strike="noStrike">
                <a:solidFill>
                  <a:srgbClr val="0F172A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Consultation</a:t>
            </a:r>
            <a:endParaRPr/>
          </a:p>
        </p:txBody>
      </p:sp>
      <p:sp>
        <p:nvSpPr>
          <p:cNvPr id="292" name="Google Shape;292;p18"/>
          <p:cNvSpPr txBox="1"/>
          <p:nvPr/>
        </p:nvSpPr>
        <p:spPr>
          <a:xfrm>
            <a:off x="2587916" y="3534667"/>
            <a:ext cx="2485987" cy="3714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994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975" u="none" cap="none" strike="noStrike">
                <a:solidFill>
                  <a:srgbClr val="64748B"/>
                </a:solidFill>
                <a:latin typeface="Inter"/>
                <a:ea typeface="Inter"/>
                <a:cs typeface="Inter"/>
                <a:sym typeface="Inter"/>
              </a:rPr>
              <a:t>Regular teacher &amp; parent coaching</a:t>
            </a:r>
            <a:endParaRPr/>
          </a:p>
        </p:txBody>
      </p:sp>
      <p:sp>
        <p:nvSpPr>
          <p:cNvPr id="293" name="Google Shape;293;p18"/>
          <p:cNvSpPr txBox="1"/>
          <p:nvPr/>
        </p:nvSpPr>
        <p:spPr>
          <a:xfrm>
            <a:off x="5714851" y="2648842"/>
            <a:ext cx="7620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200" u="none" cap="none" strike="noStrike">
                <a:solidFill>
                  <a:srgbClr val="0284C7"/>
                </a:solidFill>
                <a:latin typeface="Inter"/>
                <a:ea typeface="Inter"/>
                <a:cs typeface="Inter"/>
                <a:sym typeface="Inter"/>
              </a:rPr>
              <a:t>3</a:t>
            </a:r>
            <a:endParaRPr/>
          </a:p>
        </p:txBody>
      </p:sp>
      <p:sp>
        <p:nvSpPr>
          <p:cNvPr id="294" name="Google Shape;294;p18"/>
          <p:cNvSpPr txBox="1"/>
          <p:nvPr/>
        </p:nvSpPr>
        <p:spPr>
          <a:xfrm>
            <a:off x="5485774" y="3277492"/>
            <a:ext cx="1220152" cy="2000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200" u="none" cap="none" strike="noStrike">
                <a:solidFill>
                  <a:srgbClr val="0F172A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Intervention</a:t>
            </a:r>
            <a:endParaRPr/>
          </a:p>
        </p:txBody>
      </p:sp>
      <p:sp>
        <p:nvSpPr>
          <p:cNvPr id="295" name="Google Shape;295;p18"/>
          <p:cNvSpPr txBox="1"/>
          <p:nvPr/>
        </p:nvSpPr>
        <p:spPr>
          <a:xfrm>
            <a:off x="4852931" y="3534667"/>
            <a:ext cx="2485987" cy="3714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994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975" u="none" cap="none" strike="noStrike">
                <a:solidFill>
                  <a:srgbClr val="64748B"/>
                </a:solidFill>
                <a:latin typeface="Inter"/>
                <a:ea typeface="Inter"/>
                <a:cs typeface="Inter"/>
                <a:sym typeface="Inter"/>
              </a:rPr>
              <a:t>Direct classroom or withdrawal support</a:t>
            </a:r>
            <a:endParaRPr/>
          </a:p>
        </p:txBody>
      </p:sp>
      <p:sp>
        <p:nvSpPr>
          <p:cNvPr id="296" name="Google Shape;296;p18"/>
          <p:cNvSpPr txBox="1"/>
          <p:nvPr/>
        </p:nvSpPr>
        <p:spPr>
          <a:xfrm>
            <a:off x="7979866" y="2648842"/>
            <a:ext cx="7620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200" u="none" cap="none" strike="noStrike">
                <a:solidFill>
                  <a:srgbClr val="0284C7"/>
                </a:solidFill>
                <a:latin typeface="Inter"/>
                <a:ea typeface="Inter"/>
                <a:cs typeface="Inter"/>
                <a:sym typeface="Inter"/>
              </a:rPr>
              <a:t>4</a:t>
            </a:r>
            <a:endParaRPr/>
          </a:p>
        </p:txBody>
      </p:sp>
      <p:sp>
        <p:nvSpPr>
          <p:cNvPr id="297" name="Google Shape;297;p18"/>
          <p:cNvSpPr txBox="1"/>
          <p:nvPr/>
        </p:nvSpPr>
        <p:spPr>
          <a:xfrm>
            <a:off x="7915810" y="3277492"/>
            <a:ext cx="890111" cy="2000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200" u="none" cap="none" strike="noStrike">
                <a:solidFill>
                  <a:srgbClr val="0F172A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Training</a:t>
            </a:r>
            <a:endParaRPr/>
          </a:p>
        </p:txBody>
      </p:sp>
      <p:sp>
        <p:nvSpPr>
          <p:cNvPr id="298" name="Google Shape;298;p18"/>
          <p:cNvSpPr txBox="1"/>
          <p:nvPr/>
        </p:nvSpPr>
        <p:spPr>
          <a:xfrm>
            <a:off x="7223819" y="3534667"/>
            <a:ext cx="2274093" cy="18573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994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975" u="none" cap="none" strike="noStrike">
                <a:solidFill>
                  <a:srgbClr val="64748B"/>
                </a:solidFill>
                <a:latin typeface="Inter"/>
                <a:ea typeface="Inter"/>
                <a:cs typeface="Inter"/>
                <a:sym typeface="Inter"/>
              </a:rPr>
              <a:t>Capacity building for local staff</a:t>
            </a:r>
            <a:endParaRPr/>
          </a:p>
        </p:txBody>
      </p:sp>
      <p:sp>
        <p:nvSpPr>
          <p:cNvPr id="299" name="Google Shape;299;p18"/>
          <p:cNvSpPr txBox="1"/>
          <p:nvPr/>
        </p:nvSpPr>
        <p:spPr>
          <a:xfrm>
            <a:off x="10244881" y="2648842"/>
            <a:ext cx="7620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200" u="none" cap="none" strike="noStrike">
                <a:solidFill>
                  <a:srgbClr val="0284C7"/>
                </a:solidFill>
                <a:latin typeface="Inter"/>
                <a:ea typeface="Inter"/>
                <a:cs typeface="Inter"/>
                <a:sym typeface="Inter"/>
              </a:rPr>
              <a:t>5</a:t>
            </a:r>
            <a:endParaRPr/>
          </a:p>
        </p:txBody>
      </p:sp>
      <p:sp>
        <p:nvSpPr>
          <p:cNvPr id="300" name="Google Shape;300;p18"/>
          <p:cNvSpPr txBox="1"/>
          <p:nvPr/>
        </p:nvSpPr>
        <p:spPr>
          <a:xfrm>
            <a:off x="10170824" y="3277492"/>
            <a:ext cx="910113" cy="2000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200" u="none" cap="none" strike="noStrike">
                <a:solidFill>
                  <a:srgbClr val="0F172A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Referral</a:t>
            </a:r>
            <a:endParaRPr/>
          </a:p>
        </p:txBody>
      </p:sp>
      <p:sp>
        <p:nvSpPr>
          <p:cNvPr id="301" name="Google Shape;301;p18"/>
          <p:cNvSpPr txBox="1"/>
          <p:nvPr/>
        </p:nvSpPr>
        <p:spPr>
          <a:xfrm>
            <a:off x="9382962" y="3534667"/>
            <a:ext cx="2485987" cy="3714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994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975" u="none" cap="none" strike="noStrike">
                <a:solidFill>
                  <a:srgbClr val="64748B"/>
                </a:solidFill>
                <a:latin typeface="Inter"/>
                <a:ea typeface="Inter"/>
                <a:cs typeface="Inter"/>
                <a:sym typeface="Inter"/>
              </a:rPr>
              <a:t>Specialized interdisciplinary connection</a:t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305" name="Shape 3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age.png" id="306" name="Google Shape;306;p1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07" name="Google Shape;307;p19"/>
          <p:cNvSpPr/>
          <p:nvPr/>
        </p:nvSpPr>
        <p:spPr>
          <a:xfrm>
            <a:off x="571500" y="6334125"/>
            <a:ext cx="11049000" cy="33337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8" name="Google Shape;308;p19"/>
          <p:cNvSpPr/>
          <p:nvPr/>
        </p:nvSpPr>
        <p:spPr>
          <a:xfrm>
            <a:off x="571500" y="841920"/>
            <a:ext cx="76200" cy="266700"/>
          </a:xfrm>
          <a:prstGeom prst="roundRect">
            <a:avLst>
              <a:gd fmla="val 50000" name="adj"/>
            </a:avLst>
          </a:prstGeom>
          <a:solidFill>
            <a:srgbClr val="0284C7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9" name="Google Shape;309;p19"/>
          <p:cNvSpPr/>
          <p:nvPr/>
        </p:nvSpPr>
        <p:spPr>
          <a:xfrm>
            <a:off x="571500" y="6334125"/>
            <a:ext cx="11049000" cy="9525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0" name="Google Shape;310;p19"/>
          <p:cNvSpPr/>
          <p:nvPr/>
        </p:nvSpPr>
        <p:spPr>
          <a:xfrm>
            <a:off x="571500" y="2140148"/>
            <a:ext cx="5381625" cy="3181350"/>
          </a:xfrm>
          <a:prstGeom prst="roundRect">
            <a:avLst>
              <a:gd fmla="val 2994" name="adj"/>
            </a:avLst>
          </a:prstGeom>
          <a:solidFill>
            <a:srgbClr val="F8FAFC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1" name="Google Shape;311;p19"/>
          <p:cNvSpPr/>
          <p:nvPr/>
        </p:nvSpPr>
        <p:spPr>
          <a:xfrm>
            <a:off x="6238875" y="2140148"/>
            <a:ext cx="5381625" cy="3181350"/>
          </a:xfrm>
          <a:prstGeom prst="roundRect">
            <a:avLst>
              <a:gd fmla="val 2994" name="adj"/>
            </a:avLst>
          </a:prstGeom>
          <a:solidFill>
            <a:srgbClr val="F8FAFC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2" name="Google Shape;312;p19"/>
          <p:cNvSpPr/>
          <p:nvPr/>
        </p:nvSpPr>
        <p:spPr>
          <a:xfrm>
            <a:off x="571500" y="5311973"/>
            <a:ext cx="5381625" cy="9525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3" name="Google Shape;313;p19"/>
          <p:cNvSpPr/>
          <p:nvPr/>
        </p:nvSpPr>
        <p:spPr>
          <a:xfrm>
            <a:off x="571500" y="2140148"/>
            <a:ext cx="5381625" cy="38100"/>
          </a:xfrm>
          <a:prstGeom prst="rect">
            <a:avLst/>
          </a:prstGeom>
          <a:solidFill>
            <a:srgbClr val="1E3A8A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4" name="Google Shape;314;p19"/>
          <p:cNvSpPr/>
          <p:nvPr/>
        </p:nvSpPr>
        <p:spPr>
          <a:xfrm>
            <a:off x="571500" y="2140148"/>
            <a:ext cx="9525" cy="3181350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5" name="Google Shape;315;p19"/>
          <p:cNvSpPr/>
          <p:nvPr/>
        </p:nvSpPr>
        <p:spPr>
          <a:xfrm>
            <a:off x="5943600" y="2140148"/>
            <a:ext cx="9525" cy="3181350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6" name="Google Shape;316;p19"/>
          <p:cNvSpPr/>
          <p:nvPr/>
        </p:nvSpPr>
        <p:spPr>
          <a:xfrm>
            <a:off x="6477000" y="2706885"/>
            <a:ext cx="4905375" cy="1038225"/>
          </a:xfrm>
          <a:prstGeom prst="roundRect">
            <a:avLst>
              <a:gd fmla="val 7339" name="adj"/>
            </a:avLst>
          </a:prstGeom>
          <a:solidFill>
            <a:srgbClr val="F0FDF4"/>
          </a:solidFill>
          <a:ln cap="flat" cmpd="sng" w="9525">
            <a:solidFill>
              <a:srgbClr val="BBF7D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7" name="Google Shape;317;p19"/>
          <p:cNvSpPr/>
          <p:nvPr/>
        </p:nvSpPr>
        <p:spPr>
          <a:xfrm>
            <a:off x="6238875" y="5311973"/>
            <a:ext cx="5381625" cy="9525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8" name="Google Shape;318;p19"/>
          <p:cNvSpPr/>
          <p:nvPr/>
        </p:nvSpPr>
        <p:spPr>
          <a:xfrm>
            <a:off x="6238875" y="2140148"/>
            <a:ext cx="5381625" cy="38100"/>
          </a:xfrm>
          <a:prstGeom prst="rect">
            <a:avLst/>
          </a:prstGeom>
          <a:solidFill>
            <a:srgbClr val="0D9488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9" name="Google Shape;319;p19"/>
          <p:cNvSpPr/>
          <p:nvPr/>
        </p:nvSpPr>
        <p:spPr>
          <a:xfrm>
            <a:off x="6238875" y="2140148"/>
            <a:ext cx="9525" cy="3181350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0" name="Google Shape;320;p19"/>
          <p:cNvSpPr/>
          <p:nvPr/>
        </p:nvSpPr>
        <p:spPr>
          <a:xfrm>
            <a:off x="11610975" y="2140148"/>
            <a:ext cx="9525" cy="3181350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image.png" id="321" name="Google Shape;321;p1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677025" y="2925960"/>
            <a:ext cx="152400" cy="1524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322" name="Google Shape;322;p19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809625" y="2878335"/>
            <a:ext cx="133350" cy="18097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323" name="Google Shape;323;p19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809625" y="3468885"/>
            <a:ext cx="190500" cy="18097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324" name="Google Shape;324;p19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809625" y="4059435"/>
            <a:ext cx="152400" cy="18097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325" name="Google Shape;325;p19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809625" y="4649985"/>
            <a:ext cx="133350" cy="180975"/>
          </a:xfrm>
          <a:prstGeom prst="rect">
            <a:avLst/>
          </a:prstGeom>
          <a:noFill/>
          <a:ln>
            <a:noFill/>
          </a:ln>
        </p:spPr>
      </p:pic>
      <p:sp>
        <p:nvSpPr>
          <p:cNvPr id="326" name="Google Shape;326;p19"/>
          <p:cNvSpPr txBox="1"/>
          <p:nvPr/>
        </p:nvSpPr>
        <p:spPr>
          <a:xfrm>
            <a:off x="571500" y="476250"/>
            <a:ext cx="11620500" cy="36567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1995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400" u="none" cap="none" strike="noStrike">
                <a:solidFill>
                  <a:srgbClr val="0F172A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Research Methodology</a:t>
            </a:r>
            <a:endParaRPr/>
          </a:p>
        </p:txBody>
      </p:sp>
      <p:sp>
        <p:nvSpPr>
          <p:cNvPr id="327" name="Google Shape;327;p19"/>
          <p:cNvSpPr txBox="1"/>
          <p:nvPr/>
        </p:nvSpPr>
        <p:spPr>
          <a:xfrm>
            <a:off x="571500" y="6438900"/>
            <a:ext cx="3744515" cy="22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rgbClr val="475569"/>
                </a:solidFill>
                <a:latin typeface="Inter"/>
                <a:ea typeface="Inter"/>
                <a:cs typeface="Inter"/>
                <a:sym typeface="Inter"/>
              </a:rPr>
              <a:t>ITINERANT TEACHER SYSTEMS STUDY</a:t>
            </a:r>
            <a:endParaRPr/>
          </a:p>
        </p:txBody>
      </p:sp>
      <p:sp>
        <p:nvSpPr>
          <p:cNvPr id="328" name="Google Shape;328;p19"/>
          <p:cNvSpPr txBox="1"/>
          <p:nvPr/>
        </p:nvSpPr>
        <p:spPr>
          <a:xfrm>
            <a:off x="11096625" y="6438900"/>
            <a:ext cx="809625" cy="22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200" u="none" cap="none" strike="noStrike">
                <a:solidFill>
                  <a:srgbClr val="0284C7"/>
                </a:solidFill>
                <a:latin typeface="Inter"/>
                <a:ea typeface="Inter"/>
                <a:cs typeface="Inter"/>
                <a:sym typeface="Inter"/>
              </a:rPr>
              <a:t>07 / 30</a:t>
            </a:r>
            <a:endParaRPr/>
          </a:p>
        </p:txBody>
      </p:sp>
      <p:sp>
        <p:nvSpPr>
          <p:cNvPr id="329" name="Google Shape;329;p19"/>
          <p:cNvSpPr txBox="1"/>
          <p:nvPr/>
        </p:nvSpPr>
        <p:spPr>
          <a:xfrm>
            <a:off x="809625" y="2406848"/>
            <a:ext cx="6438304" cy="2381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500" u="none" cap="none" strike="noStrike">
                <a:solidFill>
                  <a:srgbClr val="0F172A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Comparative Policy &amp; Literature Synthesis</a:t>
            </a:r>
            <a:endParaRPr/>
          </a:p>
        </p:txBody>
      </p:sp>
      <p:sp>
        <p:nvSpPr>
          <p:cNvPr id="330" name="Google Shape;330;p19"/>
          <p:cNvSpPr txBox="1"/>
          <p:nvPr/>
        </p:nvSpPr>
        <p:spPr>
          <a:xfrm>
            <a:off x="6477000" y="4002285"/>
            <a:ext cx="5715000" cy="190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200" u="none" cap="none" strike="noStrike">
                <a:solidFill>
                  <a:srgbClr val="0F172A"/>
                </a:solidFill>
                <a:latin typeface="Inter"/>
                <a:ea typeface="Inter"/>
                <a:cs typeface="Inter"/>
                <a:sym typeface="Inter"/>
              </a:rPr>
              <a:t>Time Horizon Focus</a:t>
            </a:r>
            <a:endParaRPr/>
          </a:p>
        </p:txBody>
      </p:sp>
      <p:sp>
        <p:nvSpPr>
          <p:cNvPr id="331" name="Google Shape;331;p19"/>
          <p:cNvSpPr txBox="1"/>
          <p:nvPr/>
        </p:nvSpPr>
        <p:spPr>
          <a:xfrm>
            <a:off x="6477000" y="4383285"/>
            <a:ext cx="5000625" cy="4000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050" u="none" cap="none" strike="noStrike">
                <a:solidFill>
                  <a:srgbClr val="475569"/>
                </a:solidFill>
                <a:latin typeface="Inter"/>
                <a:ea typeface="Inter"/>
                <a:cs typeface="Inter"/>
                <a:sym typeface="Inter"/>
              </a:rPr>
              <a:t>Covers recent strategic transformations between </a:t>
            </a:r>
            <a:r>
              <a:rPr b="1" i="0" lang="en-US" sz="1050" u="none" cap="none" strike="noStrike">
                <a:solidFill>
                  <a:srgbClr val="475569"/>
                </a:solidFill>
                <a:latin typeface="Inter"/>
                <a:ea typeface="Inter"/>
                <a:cs typeface="Inter"/>
                <a:sym typeface="Inter"/>
              </a:rPr>
              <a:t>2020 and 2025</a:t>
            </a:r>
            <a:r>
              <a:rPr b="0" i="0" lang="en-US" sz="1050" u="none" cap="none" strike="noStrike">
                <a:solidFill>
                  <a:srgbClr val="475569"/>
                </a:solidFill>
                <a:latin typeface="Inter"/>
                <a:ea typeface="Inter"/>
                <a:cs typeface="Inter"/>
                <a:sym typeface="Inter"/>
              </a:rPr>
              <a:t> across East and Southeast Asian contexts.</a:t>
            </a:r>
            <a:endParaRPr/>
          </a:p>
        </p:txBody>
      </p:sp>
      <p:sp>
        <p:nvSpPr>
          <p:cNvPr id="332" name="Google Shape;332;p19"/>
          <p:cNvSpPr txBox="1"/>
          <p:nvPr/>
        </p:nvSpPr>
        <p:spPr>
          <a:xfrm>
            <a:off x="1114425" y="2854523"/>
            <a:ext cx="4695825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200" u="none" cap="none" strike="noStrike">
                <a:solidFill>
                  <a:srgbClr val="0F172A"/>
                </a:solidFill>
                <a:latin typeface="Inter"/>
                <a:ea typeface="Inter"/>
                <a:cs typeface="Inter"/>
                <a:sym typeface="Inter"/>
              </a:rPr>
              <a:t>Policy Documents:</a:t>
            </a:r>
            <a:r>
              <a:rPr b="0" i="0" lang="en-US" sz="1200" u="none" cap="none" strike="noStrike">
                <a:solidFill>
                  <a:srgbClr val="475569"/>
                </a:solidFill>
                <a:latin typeface="Inter"/>
                <a:ea typeface="Inter"/>
                <a:cs typeface="Inter"/>
                <a:sym typeface="Inter"/>
              </a:rPr>
              <a:t> Official ministry circulars, legislation, and implementation guides.</a:t>
            </a:r>
            <a:endParaRPr/>
          </a:p>
        </p:txBody>
      </p:sp>
      <p:sp>
        <p:nvSpPr>
          <p:cNvPr id="333" name="Google Shape;333;p19"/>
          <p:cNvSpPr txBox="1"/>
          <p:nvPr/>
        </p:nvSpPr>
        <p:spPr>
          <a:xfrm>
            <a:off x="1114425" y="3445073"/>
            <a:ext cx="4695825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200" u="none" cap="none" strike="noStrike">
                <a:solidFill>
                  <a:srgbClr val="0F172A"/>
                </a:solidFill>
                <a:latin typeface="Inter"/>
                <a:ea typeface="Inter"/>
                <a:cs typeface="Inter"/>
                <a:sym typeface="Inter"/>
              </a:rPr>
              <a:t>Official Statistics:</a:t>
            </a:r>
            <a:r>
              <a:rPr b="0" i="0" lang="en-US" sz="1200" u="none" cap="none" strike="noStrike">
                <a:solidFill>
                  <a:srgbClr val="475569"/>
                </a:solidFill>
                <a:latin typeface="Inter"/>
                <a:ea typeface="Inter"/>
                <a:cs typeface="Inter"/>
                <a:sym typeface="Inter"/>
              </a:rPr>
              <a:t> Government enrollment &amp; staffing data (2020–2025).</a:t>
            </a:r>
            <a:endParaRPr/>
          </a:p>
        </p:txBody>
      </p:sp>
      <p:sp>
        <p:nvSpPr>
          <p:cNvPr id="334" name="Google Shape;334;p19"/>
          <p:cNvSpPr txBox="1"/>
          <p:nvPr/>
        </p:nvSpPr>
        <p:spPr>
          <a:xfrm>
            <a:off x="1114425" y="4035623"/>
            <a:ext cx="4695825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200" u="none" cap="none" strike="noStrike">
                <a:solidFill>
                  <a:srgbClr val="0F172A"/>
                </a:solidFill>
                <a:latin typeface="Inter"/>
                <a:ea typeface="Inter"/>
                <a:cs typeface="Inter"/>
                <a:sym typeface="Inter"/>
              </a:rPr>
              <a:t>Peer-Reviewed Literature:</a:t>
            </a:r>
            <a:r>
              <a:rPr b="0" i="0" lang="en-US" sz="1200" u="none" cap="none" strike="noStrike">
                <a:solidFill>
                  <a:srgbClr val="475569"/>
                </a:solidFill>
                <a:latin typeface="Inter"/>
                <a:ea typeface="Inter"/>
                <a:cs typeface="Inter"/>
                <a:sym typeface="Inter"/>
              </a:rPr>
              <a:t> Academic studies on special education systems.</a:t>
            </a:r>
            <a:endParaRPr/>
          </a:p>
        </p:txBody>
      </p:sp>
      <p:sp>
        <p:nvSpPr>
          <p:cNvPr id="335" name="Google Shape;335;p19"/>
          <p:cNvSpPr txBox="1"/>
          <p:nvPr/>
        </p:nvSpPr>
        <p:spPr>
          <a:xfrm>
            <a:off x="1114425" y="4626173"/>
            <a:ext cx="4695825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200" u="none" cap="none" strike="noStrike">
                <a:solidFill>
                  <a:srgbClr val="0F172A"/>
                </a:solidFill>
                <a:latin typeface="Inter"/>
                <a:ea typeface="Inter"/>
                <a:cs typeface="Inter"/>
                <a:sym typeface="Inter"/>
              </a:rPr>
              <a:t>Authoritative Reports:</a:t>
            </a:r>
            <a:r>
              <a:rPr b="0" i="0" lang="en-US" sz="1200" u="none" cap="none" strike="noStrike">
                <a:solidFill>
                  <a:srgbClr val="475569"/>
                </a:solidFill>
                <a:latin typeface="Inter"/>
                <a:ea typeface="Inter"/>
                <a:cs typeface="Inter"/>
                <a:sym typeface="Inter"/>
              </a:rPr>
              <a:t> UNESCO, MOE, and institutional evaluations.</a:t>
            </a:r>
            <a:endParaRPr/>
          </a:p>
        </p:txBody>
      </p:sp>
      <p:sp>
        <p:nvSpPr>
          <p:cNvPr id="336" name="Google Shape;336;p19"/>
          <p:cNvSpPr txBox="1"/>
          <p:nvPr/>
        </p:nvSpPr>
        <p:spPr>
          <a:xfrm>
            <a:off x="6677025" y="2906910"/>
            <a:ext cx="5514975" cy="190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15240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200" u="none" cap="none" strike="noStrike">
                <a:solidFill>
                  <a:srgbClr val="16A34A"/>
                </a:solidFill>
                <a:latin typeface="Inter"/>
                <a:ea typeface="Inter"/>
                <a:cs typeface="Inter"/>
                <a:sym typeface="Inter"/>
              </a:rPr>
              <a:t>Non-Empirical Theoretical Study</a:t>
            </a:r>
            <a:endParaRPr/>
          </a:p>
        </p:txBody>
      </p:sp>
      <p:sp>
        <p:nvSpPr>
          <p:cNvPr id="337" name="Google Shape;337;p19"/>
          <p:cNvSpPr txBox="1"/>
          <p:nvPr/>
        </p:nvSpPr>
        <p:spPr>
          <a:xfrm>
            <a:off x="6677025" y="3145035"/>
            <a:ext cx="4600575" cy="4000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050" u="none" cap="none" strike="noStrike">
                <a:solidFill>
                  <a:srgbClr val="15803D"/>
                </a:solidFill>
                <a:latin typeface="Inter"/>
                <a:ea typeface="Inter"/>
                <a:cs typeface="Inter"/>
                <a:sym typeface="Inter"/>
              </a:rPr>
              <a:t>This study synthesizes policy frameworks and system design mechanisms rather than collecting individual empirical survey data.</a:t>
            </a:r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341" name="Shape 3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age.png" id="342" name="Google Shape;342;p2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43" name="Google Shape;343;p20"/>
          <p:cNvSpPr/>
          <p:nvPr/>
        </p:nvSpPr>
        <p:spPr>
          <a:xfrm>
            <a:off x="571500" y="6334125"/>
            <a:ext cx="11049000" cy="33337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4" name="Google Shape;344;p20"/>
          <p:cNvSpPr/>
          <p:nvPr/>
        </p:nvSpPr>
        <p:spPr>
          <a:xfrm>
            <a:off x="571500" y="841920"/>
            <a:ext cx="76200" cy="266700"/>
          </a:xfrm>
          <a:prstGeom prst="roundRect">
            <a:avLst>
              <a:gd fmla="val 50000" name="adj"/>
            </a:avLst>
          </a:prstGeom>
          <a:solidFill>
            <a:srgbClr val="0284C7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5" name="Google Shape;345;p20"/>
          <p:cNvSpPr/>
          <p:nvPr/>
        </p:nvSpPr>
        <p:spPr>
          <a:xfrm>
            <a:off x="571500" y="4866679"/>
            <a:ext cx="11049000" cy="428625"/>
          </a:xfrm>
          <a:prstGeom prst="roundRect">
            <a:avLst>
              <a:gd fmla="val 8888" name="adj"/>
            </a:avLst>
          </a:prstGeom>
          <a:solidFill>
            <a:srgbClr val="F0F9F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6" name="Google Shape;346;p20"/>
          <p:cNvSpPr/>
          <p:nvPr/>
        </p:nvSpPr>
        <p:spPr>
          <a:xfrm>
            <a:off x="571500" y="6334125"/>
            <a:ext cx="11049000" cy="9525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7" name="Google Shape;347;p20"/>
          <p:cNvSpPr/>
          <p:nvPr/>
        </p:nvSpPr>
        <p:spPr>
          <a:xfrm>
            <a:off x="571500" y="4866679"/>
            <a:ext cx="38100" cy="428625"/>
          </a:xfrm>
          <a:prstGeom prst="rect">
            <a:avLst/>
          </a:prstGeom>
          <a:solidFill>
            <a:srgbClr val="0284C7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8" name="Google Shape;348;p20"/>
          <p:cNvSpPr/>
          <p:nvPr/>
        </p:nvSpPr>
        <p:spPr>
          <a:xfrm>
            <a:off x="581025" y="3152179"/>
            <a:ext cx="1025723" cy="9525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9" name="Google Shape;349;p20"/>
          <p:cNvSpPr/>
          <p:nvPr/>
        </p:nvSpPr>
        <p:spPr>
          <a:xfrm>
            <a:off x="1606748" y="3152179"/>
            <a:ext cx="2787550" cy="9525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0" name="Google Shape;350;p20"/>
          <p:cNvSpPr/>
          <p:nvPr/>
        </p:nvSpPr>
        <p:spPr>
          <a:xfrm>
            <a:off x="4394299" y="3152179"/>
            <a:ext cx="5418385" cy="9525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1" name="Google Shape;351;p20"/>
          <p:cNvSpPr/>
          <p:nvPr/>
        </p:nvSpPr>
        <p:spPr>
          <a:xfrm>
            <a:off x="9812684" y="3152179"/>
            <a:ext cx="1798290" cy="9525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2" name="Google Shape;352;p20"/>
          <p:cNvSpPr/>
          <p:nvPr/>
        </p:nvSpPr>
        <p:spPr>
          <a:xfrm>
            <a:off x="581025" y="3657004"/>
            <a:ext cx="1025723" cy="9525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3" name="Google Shape;353;p20"/>
          <p:cNvSpPr/>
          <p:nvPr/>
        </p:nvSpPr>
        <p:spPr>
          <a:xfrm>
            <a:off x="1606748" y="3657004"/>
            <a:ext cx="2787550" cy="9525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4" name="Google Shape;354;p20"/>
          <p:cNvSpPr/>
          <p:nvPr/>
        </p:nvSpPr>
        <p:spPr>
          <a:xfrm>
            <a:off x="4394299" y="3657004"/>
            <a:ext cx="5418385" cy="9525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5" name="Google Shape;355;p20"/>
          <p:cNvSpPr/>
          <p:nvPr/>
        </p:nvSpPr>
        <p:spPr>
          <a:xfrm>
            <a:off x="9812684" y="3657004"/>
            <a:ext cx="1798290" cy="9525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6" name="Google Shape;356;p20"/>
          <p:cNvSpPr/>
          <p:nvPr/>
        </p:nvSpPr>
        <p:spPr>
          <a:xfrm>
            <a:off x="581025" y="4161829"/>
            <a:ext cx="1025723" cy="9525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7" name="Google Shape;357;p20"/>
          <p:cNvSpPr/>
          <p:nvPr/>
        </p:nvSpPr>
        <p:spPr>
          <a:xfrm>
            <a:off x="1606748" y="4161829"/>
            <a:ext cx="2787550" cy="9525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8" name="Google Shape;358;p20"/>
          <p:cNvSpPr/>
          <p:nvPr/>
        </p:nvSpPr>
        <p:spPr>
          <a:xfrm>
            <a:off x="4394299" y="4161829"/>
            <a:ext cx="5418385" cy="9525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9" name="Google Shape;359;p20"/>
          <p:cNvSpPr/>
          <p:nvPr/>
        </p:nvSpPr>
        <p:spPr>
          <a:xfrm>
            <a:off x="9812684" y="4161829"/>
            <a:ext cx="1798290" cy="9525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aphicFrame>
        <p:nvGraphicFramePr>
          <p:cNvPr id="360" name="Google Shape;360;p20"/>
          <p:cNvGraphicFramePr/>
          <p:nvPr/>
        </p:nvGraphicFramePr>
        <p:xfrm>
          <a:off x="571500" y="2166342"/>
          <a:ext cx="3000000" cy="3000000"/>
        </p:xfrm>
        <a:graphic>
          <a:graphicData uri="http://schemas.openxmlformats.org/drawingml/2006/table">
            <a:tbl>
              <a:tblPr>
                <a:noFill/>
                <a:tableStyleId>{40E52F57-091E-4481-A453-7B8AE1C29092}</a:tableStyleId>
              </a:tblPr>
              <a:tblGrid>
                <a:gridCol w="1025725"/>
                <a:gridCol w="2787550"/>
                <a:gridCol w="5418375"/>
                <a:gridCol w="1798300"/>
              </a:tblGrid>
              <a:tr h="50197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i="0" lang="en-US" sz="1125" u="none" cap="none" strike="noStrike">
                          <a:solidFill>
                            <a:srgbClr val="FFFFFF"/>
                          </a:solidFill>
                          <a:latin typeface="Plus Jakarta Sans"/>
                          <a:ea typeface="Plus Jakarta Sans"/>
                          <a:cs typeface="Plus Jakarta Sans"/>
                          <a:sym typeface="Plus Jakarta Sans"/>
                        </a:rPr>
                        <a:t>Level</a:t>
                      </a:r>
                      <a:endParaRPr/>
                    </a:p>
                  </a:txBody>
                  <a:tcPr marT="25400" marB="25400" marR="63500" marL="6350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1E3A8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i="0" lang="en-US" sz="1125" u="none" cap="none" strike="noStrike">
                          <a:solidFill>
                            <a:srgbClr val="FFFFFF"/>
                          </a:solidFill>
                          <a:latin typeface="Plus Jakarta Sans"/>
                          <a:ea typeface="Plus Jakarta Sans"/>
                          <a:cs typeface="Plus Jakarta Sans"/>
                          <a:sym typeface="Plus Jakarta Sans"/>
                        </a:rPr>
                        <a:t>Evidence Source Category</a:t>
                      </a:r>
                      <a:endParaRPr/>
                    </a:p>
                  </a:txBody>
                  <a:tcPr marT="25400" marB="25400" marR="63500" marL="6350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1E3A8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i="0" lang="en-US" sz="1125" u="none" cap="none" strike="noStrike">
                          <a:solidFill>
                            <a:srgbClr val="FFFFFF"/>
                          </a:solidFill>
                          <a:latin typeface="Plus Jakarta Sans"/>
                          <a:ea typeface="Plus Jakarta Sans"/>
                          <a:cs typeface="Plus Jakarta Sans"/>
                          <a:sym typeface="Plus Jakarta Sans"/>
                        </a:rPr>
                        <a:t>Description &amp; Weight</a:t>
                      </a:r>
                      <a:endParaRPr/>
                    </a:p>
                  </a:txBody>
                  <a:tcPr marT="25400" marB="25400" marR="63500" marL="6350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1E3A8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i="0" lang="en-US" sz="1125" u="none" cap="none" strike="noStrike">
                          <a:solidFill>
                            <a:srgbClr val="FFFFFF"/>
                          </a:solidFill>
                          <a:latin typeface="Plus Jakarta Sans"/>
                          <a:ea typeface="Plus Jakarta Sans"/>
                          <a:cs typeface="Plus Jakarta Sans"/>
                          <a:sym typeface="Plus Jakarta Sans"/>
                        </a:rPr>
                        <a:t>Weight Class</a:t>
                      </a:r>
                      <a:endParaRPr/>
                    </a:p>
                  </a:txBody>
                  <a:tcPr marT="25400" marB="25400" marR="63500" marL="6350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1E3A8A"/>
                    </a:solidFill>
                  </a:tcPr>
                </a:tc>
              </a:tr>
              <a:tr h="50197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i="0" lang="en-US" sz="1050" u="none" cap="none" strike="noStrike">
                          <a:solidFill>
                            <a:srgbClr val="475569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Level A</a:t>
                      </a:r>
                      <a:endParaRPr/>
                    </a:p>
                  </a:txBody>
                  <a:tcPr marT="25400" marB="25400" marR="63500" marL="6350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en-US" sz="1050" u="none" cap="none" strike="noStrike">
                          <a:solidFill>
                            <a:srgbClr val="475569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Official Policy / Statistics</a:t>
                      </a:r>
                      <a:endParaRPr/>
                    </a:p>
                  </a:txBody>
                  <a:tcPr marT="25400" marB="25400" marR="63500" marL="6350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en-US" sz="1050" u="none" cap="none" strike="noStrike">
                          <a:solidFill>
                            <a:srgbClr val="475569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Ministry decrees, national laws, official staffing ratios.</a:t>
                      </a:r>
                      <a:endParaRPr/>
                    </a:p>
                  </a:txBody>
                  <a:tcPr marT="25400" marB="25400" marR="63500" marL="6350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i="0" lang="en-US" sz="1050" u="none" cap="none" strike="noStrike">
                          <a:solidFill>
                            <a:srgbClr val="16A34A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High Rigor</a:t>
                      </a:r>
                      <a:endParaRPr/>
                    </a:p>
                  </a:txBody>
                  <a:tcPr marT="25400" marB="25400" marR="63500" marL="6350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50197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i="0" lang="en-US" sz="1050" u="none" cap="none" strike="noStrike">
                          <a:solidFill>
                            <a:srgbClr val="475569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Level B</a:t>
                      </a:r>
                      <a:endParaRPr/>
                    </a:p>
                  </a:txBody>
                  <a:tcPr marT="25400" marB="25400" marR="63500" marL="6350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en-US" sz="1050" u="none" cap="none" strike="noStrike">
                          <a:solidFill>
                            <a:srgbClr val="475569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Peer-Reviewed Research</a:t>
                      </a:r>
                      <a:endParaRPr/>
                    </a:p>
                  </a:txBody>
                  <a:tcPr marT="25400" marB="25400" marR="63500" marL="6350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en-US" sz="1050" u="none" cap="none" strike="noStrike">
                          <a:solidFill>
                            <a:srgbClr val="475569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Empirical academic papers evaluating regional implementation.</a:t>
                      </a:r>
                      <a:endParaRPr/>
                    </a:p>
                  </a:txBody>
                  <a:tcPr marT="25400" marB="25400" marR="63500" marL="6350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i="0" lang="en-US" sz="1050" u="none" cap="none" strike="noStrike">
                          <a:solidFill>
                            <a:srgbClr val="16A34A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High Rigor</a:t>
                      </a:r>
                      <a:endParaRPr/>
                    </a:p>
                  </a:txBody>
                  <a:tcPr marT="25400" marB="25400" marR="63500" marL="6350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8FAFC"/>
                    </a:solidFill>
                  </a:tcPr>
                </a:tc>
              </a:tr>
              <a:tr h="50197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i="0" lang="en-US" sz="1050" u="none" cap="none" strike="noStrike">
                          <a:solidFill>
                            <a:srgbClr val="475569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Level C</a:t>
                      </a:r>
                      <a:endParaRPr/>
                    </a:p>
                  </a:txBody>
                  <a:tcPr marT="25400" marB="25400" marR="63500" marL="6350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en-US" sz="1050" u="none" cap="none" strike="noStrike">
                          <a:solidFill>
                            <a:srgbClr val="475569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Authoritative Reports</a:t>
                      </a:r>
                      <a:endParaRPr/>
                    </a:p>
                  </a:txBody>
                  <a:tcPr marT="25400" marB="25400" marR="63500" marL="6350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en-US" sz="1050" u="none" cap="none" strike="noStrike">
                          <a:solidFill>
                            <a:srgbClr val="475569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Institutional whitepapers, UNESCO, NGOs, ministry reviews.</a:t>
                      </a:r>
                      <a:endParaRPr/>
                    </a:p>
                  </a:txBody>
                  <a:tcPr marT="25400" marB="25400" marR="63500" marL="6350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en-US" sz="1050" u="none" cap="none" strike="noStrike">
                          <a:solidFill>
                            <a:srgbClr val="475569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Moderate</a:t>
                      </a:r>
                      <a:endParaRPr/>
                    </a:p>
                  </a:txBody>
                  <a:tcPr marT="25400" marB="25400" marR="63500" marL="6350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50197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i="0" lang="en-US" sz="1050" u="none" cap="none" strike="noStrike">
                          <a:solidFill>
                            <a:srgbClr val="475569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Level D</a:t>
                      </a:r>
                      <a:endParaRPr/>
                    </a:p>
                  </a:txBody>
                  <a:tcPr marT="25400" marB="25400" marR="63500" marL="6350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en-US" sz="1050" u="none" cap="none" strike="noStrike">
                          <a:solidFill>
                            <a:srgbClr val="475569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Institutional Inference</a:t>
                      </a:r>
                      <a:endParaRPr/>
                    </a:p>
                  </a:txBody>
                  <a:tcPr marT="25400" marB="25400" marR="63500" marL="6350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en-US" sz="1050" u="none" cap="none" strike="noStrike">
                          <a:solidFill>
                            <a:srgbClr val="475569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Logical deduction based on policy structural analysis.</a:t>
                      </a:r>
                      <a:endParaRPr/>
                    </a:p>
                  </a:txBody>
                  <a:tcPr marT="25400" marB="25400" marR="63500" marL="6350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en-US" sz="1050" u="none" cap="none" strike="noStrike">
                          <a:solidFill>
                            <a:srgbClr val="475569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Supplementary</a:t>
                      </a:r>
                      <a:endParaRPr/>
                    </a:p>
                  </a:txBody>
                  <a:tcPr marT="25400" marB="25400" marR="63500" marL="6350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8FAFC"/>
                    </a:solidFill>
                  </a:tcPr>
                </a:tc>
              </a:tr>
            </a:tbl>
          </a:graphicData>
        </a:graphic>
      </p:graphicFrame>
      <p:sp>
        <p:nvSpPr>
          <p:cNvPr id="361" name="Google Shape;361;p20"/>
          <p:cNvSpPr txBox="1"/>
          <p:nvPr/>
        </p:nvSpPr>
        <p:spPr>
          <a:xfrm>
            <a:off x="571500" y="476250"/>
            <a:ext cx="11620500" cy="36567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1995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400" u="none" cap="none" strike="noStrike">
                <a:solidFill>
                  <a:srgbClr val="0F172A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Evidence Framework</a:t>
            </a:r>
            <a:endParaRPr/>
          </a:p>
        </p:txBody>
      </p:sp>
      <p:sp>
        <p:nvSpPr>
          <p:cNvPr id="362" name="Google Shape;362;p20"/>
          <p:cNvSpPr txBox="1"/>
          <p:nvPr/>
        </p:nvSpPr>
        <p:spPr>
          <a:xfrm>
            <a:off x="571500" y="6438900"/>
            <a:ext cx="3744515" cy="22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rgbClr val="475569"/>
                </a:solidFill>
                <a:latin typeface="Inter"/>
                <a:ea typeface="Inter"/>
                <a:cs typeface="Inter"/>
                <a:sym typeface="Inter"/>
              </a:rPr>
              <a:t>ITINERANT TEACHER SYSTEMS STUDY</a:t>
            </a:r>
            <a:endParaRPr/>
          </a:p>
        </p:txBody>
      </p:sp>
      <p:sp>
        <p:nvSpPr>
          <p:cNvPr id="363" name="Google Shape;363;p20"/>
          <p:cNvSpPr txBox="1"/>
          <p:nvPr/>
        </p:nvSpPr>
        <p:spPr>
          <a:xfrm>
            <a:off x="11087100" y="6438900"/>
            <a:ext cx="819150" cy="22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200" u="none" cap="none" strike="noStrike">
                <a:solidFill>
                  <a:srgbClr val="0284C7"/>
                </a:solidFill>
                <a:latin typeface="Inter"/>
                <a:ea typeface="Inter"/>
                <a:cs typeface="Inter"/>
                <a:sym typeface="Inter"/>
              </a:rPr>
              <a:t>08 / 30</a:t>
            </a:r>
            <a:endParaRPr/>
          </a:p>
        </p:txBody>
      </p:sp>
      <p:sp>
        <p:nvSpPr>
          <p:cNvPr id="364" name="Google Shape;364;p20"/>
          <p:cNvSpPr txBox="1"/>
          <p:nvPr/>
        </p:nvSpPr>
        <p:spPr>
          <a:xfrm>
            <a:off x="800100" y="4980979"/>
            <a:ext cx="11391900" cy="2000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050" u="none" cap="none" strike="noStrike">
                <a:solidFill>
                  <a:srgbClr val="0369A1"/>
                </a:solidFill>
                <a:latin typeface="Inter"/>
                <a:ea typeface="Inter"/>
                <a:cs typeface="Inter"/>
                <a:sym typeface="Inter"/>
              </a:rPr>
              <a:t>Synthesis Principle:</a:t>
            </a:r>
            <a:r>
              <a:rPr b="0" i="0" lang="en-US" sz="1050" u="none" cap="none" strike="noStrike">
                <a:solidFill>
                  <a:srgbClr val="0369A1"/>
                </a:solidFill>
                <a:latin typeface="Inter"/>
                <a:ea typeface="Inter"/>
                <a:cs typeface="Inter"/>
                <a:sym typeface="Inter"/>
              </a:rPr>
              <a:t> Conclusions rely primarily on combined Level A + Level B evidence to ensure analytical rigor.</a:t>
            </a:r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368" name="Shape 3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age.png" id="369" name="Google Shape;369;p2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70" name="Google Shape;370;p21"/>
          <p:cNvSpPr/>
          <p:nvPr/>
        </p:nvSpPr>
        <p:spPr>
          <a:xfrm>
            <a:off x="571500" y="6334125"/>
            <a:ext cx="11049000" cy="33337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71" name="Google Shape;371;p21"/>
          <p:cNvSpPr/>
          <p:nvPr/>
        </p:nvSpPr>
        <p:spPr>
          <a:xfrm>
            <a:off x="571500" y="841920"/>
            <a:ext cx="76200" cy="266700"/>
          </a:xfrm>
          <a:prstGeom prst="roundRect">
            <a:avLst>
              <a:gd fmla="val 50000" name="adj"/>
            </a:avLst>
          </a:prstGeom>
          <a:solidFill>
            <a:srgbClr val="0284C7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72" name="Google Shape;372;p21"/>
          <p:cNvSpPr/>
          <p:nvPr/>
        </p:nvSpPr>
        <p:spPr>
          <a:xfrm>
            <a:off x="571500" y="6334125"/>
            <a:ext cx="11049000" cy="9525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73" name="Google Shape;373;p21"/>
          <p:cNvSpPr/>
          <p:nvPr/>
        </p:nvSpPr>
        <p:spPr>
          <a:xfrm>
            <a:off x="571500" y="2223492"/>
            <a:ext cx="3530500" cy="1285875"/>
          </a:xfrm>
          <a:prstGeom prst="roundRect">
            <a:avLst>
              <a:gd fmla="val 7407" name="adj"/>
            </a:avLst>
          </a:prstGeom>
          <a:solidFill>
            <a:srgbClr val="F8FAFC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74" name="Google Shape;374;p21"/>
          <p:cNvSpPr/>
          <p:nvPr/>
        </p:nvSpPr>
        <p:spPr>
          <a:xfrm>
            <a:off x="4330600" y="2223492"/>
            <a:ext cx="3530649" cy="1285875"/>
          </a:xfrm>
          <a:prstGeom prst="roundRect">
            <a:avLst>
              <a:gd fmla="val 7407" name="adj"/>
            </a:avLst>
          </a:prstGeom>
          <a:solidFill>
            <a:srgbClr val="F8FAFC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75" name="Google Shape;375;p21"/>
          <p:cNvSpPr/>
          <p:nvPr/>
        </p:nvSpPr>
        <p:spPr>
          <a:xfrm>
            <a:off x="8089850" y="2223492"/>
            <a:ext cx="3530500" cy="1285875"/>
          </a:xfrm>
          <a:prstGeom prst="roundRect">
            <a:avLst>
              <a:gd fmla="val 7407" name="adj"/>
            </a:avLst>
          </a:prstGeom>
          <a:solidFill>
            <a:srgbClr val="F8FAFC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76" name="Google Shape;376;p21"/>
          <p:cNvSpPr/>
          <p:nvPr/>
        </p:nvSpPr>
        <p:spPr>
          <a:xfrm>
            <a:off x="571500" y="3737967"/>
            <a:ext cx="3530500" cy="1500187"/>
          </a:xfrm>
          <a:prstGeom prst="roundRect">
            <a:avLst>
              <a:gd fmla="val 6349" name="adj"/>
            </a:avLst>
          </a:prstGeom>
          <a:solidFill>
            <a:srgbClr val="F8FAFC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77" name="Google Shape;377;p21"/>
          <p:cNvSpPr/>
          <p:nvPr/>
        </p:nvSpPr>
        <p:spPr>
          <a:xfrm>
            <a:off x="4330600" y="3737967"/>
            <a:ext cx="3530649" cy="1500187"/>
          </a:xfrm>
          <a:prstGeom prst="roundRect">
            <a:avLst>
              <a:gd fmla="val 6349" name="adj"/>
            </a:avLst>
          </a:prstGeom>
          <a:solidFill>
            <a:srgbClr val="F8FAFC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78" name="Google Shape;378;p21"/>
          <p:cNvSpPr/>
          <p:nvPr/>
        </p:nvSpPr>
        <p:spPr>
          <a:xfrm>
            <a:off x="8089850" y="3737967"/>
            <a:ext cx="3530500" cy="1500187"/>
          </a:xfrm>
          <a:prstGeom prst="roundRect">
            <a:avLst>
              <a:gd fmla="val 6349" name="adj"/>
            </a:avLst>
          </a:prstGeom>
          <a:solidFill>
            <a:srgbClr val="F8FAFC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79" name="Google Shape;379;p21"/>
          <p:cNvSpPr/>
          <p:nvPr/>
        </p:nvSpPr>
        <p:spPr>
          <a:xfrm>
            <a:off x="571500" y="3499842"/>
            <a:ext cx="3530500" cy="9525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80" name="Google Shape;380;p21"/>
          <p:cNvSpPr/>
          <p:nvPr/>
        </p:nvSpPr>
        <p:spPr>
          <a:xfrm>
            <a:off x="571500" y="2223492"/>
            <a:ext cx="3530500" cy="38100"/>
          </a:xfrm>
          <a:prstGeom prst="rect">
            <a:avLst/>
          </a:prstGeom>
          <a:solidFill>
            <a:srgbClr val="1E3A8A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81" name="Google Shape;381;p21"/>
          <p:cNvSpPr/>
          <p:nvPr/>
        </p:nvSpPr>
        <p:spPr>
          <a:xfrm>
            <a:off x="571500" y="2223492"/>
            <a:ext cx="9525" cy="1285875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82" name="Google Shape;382;p21"/>
          <p:cNvSpPr/>
          <p:nvPr/>
        </p:nvSpPr>
        <p:spPr>
          <a:xfrm>
            <a:off x="4092475" y="2223492"/>
            <a:ext cx="9525" cy="1285875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83" name="Google Shape;383;p21"/>
          <p:cNvSpPr/>
          <p:nvPr/>
        </p:nvSpPr>
        <p:spPr>
          <a:xfrm>
            <a:off x="4330600" y="3499842"/>
            <a:ext cx="3530649" cy="9525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84" name="Google Shape;384;p21"/>
          <p:cNvSpPr/>
          <p:nvPr/>
        </p:nvSpPr>
        <p:spPr>
          <a:xfrm>
            <a:off x="4330600" y="2223492"/>
            <a:ext cx="3530649" cy="38100"/>
          </a:xfrm>
          <a:prstGeom prst="rect">
            <a:avLst/>
          </a:prstGeom>
          <a:solidFill>
            <a:srgbClr val="1E3A8A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85" name="Google Shape;385;p21"/>
          <p:cNvSpPr/>
          <p:nvPr/>
        </p:nvSpPr>
        <p:spPr>
          <a:xfrm>
            <a:off x="4330600" y="2223492"/>
            <a:ext cx="9525" cy="1285875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86" name="Google Shape;386;p21"/>
          <p:cNvSpPr/>
          <p:nvPr/>
        </p:nvSpPr>
        <p:spPr>
          <a:xfrm>
            <a:off x="7851725" y="2223492"/>
            <a:ext cx="9525" cy="1285875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87" name="Google Shape;387;p21"/>
          <p:cNvSpPr/>
          <p:nvPr/>
        </p:nvSpPr>
        <p:spPr>
          <a:xfrm>
            <a:off x="8089850" y="3499842"/>
            <a:ext cx="3530500" cy="9525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88" name="Google Shape;388;p21"/>
          <p:cNvSpPr/>
          <p:nvPr/>
        </p:nvSpPr>
        <p:spPr>
          <a:xfrm>
            <a:off x="8089850" y="2223492"/>
            <a:ext cx="3530500" cy="38100"/>
          </a:xfrm>
          <a:prstGeom prst="rect">
            <a:avLst/>
          </a:prstGeom>
          <a:solidFill>
            <a:srgbClr val="0284C7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89" name="Google Shape;389;p21"/>
          <p:cNvSpPr/>
          <p:nvPr/>
        </p:nvSpPr>
        <p:spPr>
          <a:xfrm>
            <a:off x="8089850" y="2223492"/>
            <a:ext cx="9525" cy="1285875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90" name="Google Shape;390;p21"/>
          <p:cNvSpPr/>
          <p:nvPr/>
        </p:nvSpPr>
        <p:spPr>
          <a:xfrm>
            <a:off x="11610826" y="2223492"/>
            <a:ext cx="9525" cy="1285875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91" name="Google Shape;391;p21"/>
          <p:cNvSpPr/>
          <p:nvPr/>
        </p:nvSpPr>
        <p:spPr>
          <a:xfrm>
            <a:off x="571500" y="5228629"/>
            <a:ext cx="3530500" cy="9525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92" name="Google Shape;392;p21"/>
          <p:cNvSpPr/>
          <p:nvPr/>
        </p:nvSpPr>
        <p:spPr>
          <a:xfrm>
            <a:off x="571500" y="3737967"/>
            <a:ext cx="3530500" cy="38100"/>
          </a:xfrm>
          <a:prstGeom prst="rect">
            <a:avLst/>
          </a:prstGeom>
          <a:solidFill>
            <a:srgbClr val="0284C7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93" name="Google Shape;393;p21"/>
          <p:cNvSpPr/>
          <p:nvPr/>
        </p:nvSpPr>
        <p:spPr>
          <a:xfrm>
            <a:off x="571500" y="3737967"/>
            <a:ext cx="9525" cy="1500187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94" name="Google Shape;394;p21"/>
          <p:cNvSpPr/>
          <p:nvPr/>
        </p:nvSpPr>
        <p:spPr>
          <a:xfrm>
            <a:off x="4092475" y="3737967"/>
            <a:ext cx="9525" cy="1500187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95" name="Google Shape;395;p21"/>
          <p:cNvSpPr/>
          <p:nvPr/>
        </p:nvSpPr>
        <p:spPr>
          <a:xfrm>
            <a:off x="4330600" y="5228629"/>
            <a:ext cx="3530649" cy="9525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96" name="Google Shape;396;p21"/>
          <p:cNvSpPr/>
          <p:nvPr/>
        </p:nvSpPr>
        <p:spPr>
          <a:xfrm>
            <a:off x="4330600" y="3737967"/>
            <a:ext cx="3530649" cy="38100"/>
          </a:xfrm>
          <a:prstGeom prst="rect">
            <a:avLst/>
          </a:prstGeom>
          <a:solidFill>
            <a:srgbClr val="0D9488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97" name="Google Shape;397;p21"/>
          <p:cNvSpPr/>
          <p:nvPr/>
        </p:nvSpPr>
        <p:spPr>
          <a:xfrm>
            <a:off x="4330600" y="3737967"/>
            <a:ext cx="9525" cy="1500187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98" name="Google Shape;398;p21"/>
          <p:cNvSpPr/>
          <p:nvPr/>
        </p:nvSpPr>
        <p:spPr>
          <a:xfrm>
            <a:off x="7851725" y="3737967"/>
            <a:ext cx="9525" cy="1500187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99" name="Google Shape;399;p21"/>
          <p:cNvSpPr/>
          <p:nvPr/>
        </p:nvSpPr>
        <p:spPr>
          <a:xfrm>
            <a:off x="8089850" y="5228629"/>
            <a:ext cx="3530500" cy="9525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00" name="Google Shape;400;p21"/>
          <p:cNvSpPr/>
          <p:nvPr/>
        </p:nvSpPr>
        <p:spPr>
          <a:xfrm>
            <a:off x="8089850" y="3737967"/>
            <a:ext cx="3530500" cy="38100"/>
          </a:xfrm>
          <a:prstGeom prst="rect">
            <a:avLst/>
          </a:prstGeom>
          <a:solidFill>
            <a:srgbClr val="0D9488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01" name="Google Shape;401;p21"/>
          <p:cNvSpPr/>
          <p:nvPr/>
        </p:nvSpPr>
        <p:spPr>
          <a:xfrm>
            <a:off x="8089850" y="3737967"/>
            <a:ext cx="9525" cy="1500187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02" name="Google Shape;402;p21"/>
          <p:cNvSpPr/>
          <p:nvPr/>
        </p:nvSpPr>
        <p:spPr>
          <a:xfrm>
            <a:off x="11610826" y="3737967"/>
            <a:ext cx="9525" cy="1500187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03" name="Google Shape;403;p21"/>
          <p:cNvSpPr txBox="1"/>
          <p:nvPr/>
        </p:nvSpPr>
        <p:spPr>
          <a:xfrm>
            <a:off x="571500" y="476250"/>
            <a:ext cx="11620500" cy="36567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1995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400" u="none" cap="none" strike="noStrike">
                <a:solidFill>
                  <a:srgbClr val="0F172A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Six Comparative Dimensions</a:t>
            </a:r>
            <a:endParaRPr/>
          </a:p>
        </p:txBody>
      </p:sp>
      <p:sp>
        <p:nvSpPr>
          <p:cNvPr id="404" name="Google Shape;404;p21"/>
          <p:cNvSpPr txBox="1"/>
          <p:nvPr/>
        </p:nvSpPr>
        <p:spPr>
          <a:xfrm>
            <a:off x="571500" y="6438900"/>
            <a:ext cx="3744515" cy="22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rgbClr val="475569"/>
                </a:solidFill>
                <a:latin typeface="Inter"/>
                <a:ea typeface="Inter"/>
                <a:cs typeface="Inter"/>
                <a:sym typeface="Inter"/>
              </a:rPr>
              <a:t>ITINERANT TEACHER SYSTEMS STUDY</a:t>
            </a:r>
            <a:endParaRPr/>
          </a:p>
        </p:txBody>
      </p:sp>
      <p:sp>
        <p:nvSpPr>
          <p:cNvPr id="405" name="Google Shape;405;p21"/>
          <p:cNvSpPr txBox="1"/>
          <p:nvPr/>
        </p:nvSpPr>
        <p:spPr>
          <a:xfrm>
            <a:off x="11087100" y="6438900"/>
            <a:ext cx="819150" cy="22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200" u="none" cap="none" strike="noStrike">
                <a:solidFill>
                  <a:srgbClr val="0284C7"/>
                </a:solidFill>
                <a:latin typeface="Inter"/>
                <a:ea typeface="Inter"/>
                <a:cs typeface="Inter"/>
                <a:sym typeface="Inter"/>
              </a:rPr>
              <a:t>09 / 30</a:t>
            </a:r>
            <a:endParaRPr/>
          </a:p>
        </p:txBody>
      </p:sp>
      <p:sp>
        <p:nvSpPr>
          <p:cNvPr id="406" name="Google Shape;406;p21"/>
          <p:cNvSpPr txBox="1"/>
          <p:nvPr/>
        </p:nvSpPr>
        <p:spPr>
          <a:xfrm>
            <a:off x="809625" y="2490192"/>
            <a:ext cx="4008704" cy="2381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500" u="none" cap="none" strike="noStrike">
                <a:solidFill>
                  <a:srgbClr val="0F172A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1. Institutional Position</a:t>
            </a:r>
            <a:endParaRPr/>
          </a:p>
        </p:txBody>
      </p:sp>
      <p:sp>
        <p:nvSpPr>
          <p:cNvPr id="407" name="Google Shape;407;p21"/>
          <p:cNvSpPr txBox="1"/>
          <p:nvPr/>
        </p:nvSpPr>
        <p:spPr>
          <a:xfrm>
            <a:off x="809625" y="2842617"/>
            <a:ext cx="3149500" cy="4286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995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125" u="none" cap="none" strike="noStrike">
                <a:solidFill>
                  <a:srgbClr val="475569"/>
                </a:solidFill>
                <a:latin typeface="Inter"/>
                <a:ea typeface="Inter"/>
                <a:cs typeface="Inter"/>
                <a:sym typeface="Inter"/>
              </a:rPr>
              <a:t>Administrative origin, operational hub, and supervisory hierarchy of mobile specialists.</a:t>
            </a:r>
            <a:endParaRPr/>
          </a:p>
        </p:txBody>
      </p:sp>
      <p:sp>
        <p:nvSpPr>
          <p:cNvPr id="408" name="Google Shape;408;p21"/>
          <p:cNvSpPr txBox="1"/>
          <p:nvPr/>
        </p:nvSpPr>
        <p:spPr>
          <a:xfrm>
            <a:off x="4568725" y="2490192"/>
            <a:ext cx="4008899" cy="2381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500" u="none" cap="none" strike="noStrike">
                <a:solidFill>
                  <a:srgbClr val="0F172A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2. Policy Genealogy</a:t>
            </a:r>
            <a:endParaRPr/>
          </a:p>
        </p:txBody>
      </p:sp>
      <p:sp>
        <p:nvSpPr>
          <p:cNvPr id="409" name="Google Shape;409;p21"/>
          <p:cNvSpPr txBox="1"/>
          <p:nvPr/>
        </p:nvSpPr>
        <p:spPr>
          <a:xfrm>
            <a:off x="4568725" y="2842617"/>
            <a:ext cx="3149649" cy="4286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995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125" u="none" cap="none" strike="noStrike">
                <a:solidFill>
                  <a:srgbClr val="475569"/>
                </a:solidFill>
                <a:latin typeface="Inter"/>
                <a:ea typeface="Inter"/>
                <a:cs typeface="Inter"/>
                <a:sym typeface="Inter"/>
              </a:rPr>
              <a:t>Historical progression of national legal mandates establishing itinerant services.</a:t>
            </a:r>
            <a:endParaRPr/>
          </a:p>
        </p:txBody>
      </p:sp>
      <p:sp>
        <p:nvSpPr>
          <p:cNvPr id="410" name="Google Shape;410;p21"/>
          <p:cNvSpPr txBox="1"/>
          <p:nvPr/>
        </p:nvSpPr>
        <p:spPr>
          <a:xfrm>
            <a:off x="8327975" y="2490192"/>
            <a:ext cx="3864024" cy="2381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500" u="none" cap="none" strike="noStrike">
                <a:solidFill>
                  <a:srgbClr val="0F172A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3. Target Population</a:t>
            </a:r>
            <a:endParaRPr/>
          </a:p>
        </p:txBody>
      </p:sp>
      <p:sp>
        <p:nvSpPr>
          <p:cNvPr id="411" name="Google Shape;411;p21"/>
          <p:cNvSpPr txBox="1"/>
          <p:nvPr/>
        </p:nvSpPr>
        <p:spPr>
          <a:xfrm>
            <a:off x="8327975" y="2842617"/>
            <a:ext cx="3149500" cy="4286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995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125" u="none" cap="none" strike="noStrike">
                <a:solidFill>
                  <a:srgbClr val="475569"/>
                </a:solidFill>
                <a:latin typeface="Inter"/>
                <a:ea typeface="Inter"/>
                <a:cs typeface="Inter"/>
                <a:sym typeface="Inter"/>
              </a:rPr>
              <a:t>Eligibility criteria, SEN severity tiers, and student demographic scope covered.</a:t>
            </a:r>
            <a:endParaRPr/>
          </a:p>
        </p:txBody>
      </p:sp>
      <p:sp>
        <p:nvSpPr>
          <p:cNvPr id="412" name="Google Shape;412;p21"/>
          <p:cNvSpPr txBox="1"/>
          <p:nvPr/>
        </p:nvSpPr>
        <p:spPr>
          <a:xfrm>
            <a:off x="809625" y="4004667"/>
            <a:ext cx="4008704" cy="2381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500" u="none" cap="none" strike="noStrike">
                <a:solidFill>
                  <a:srgbClr val="0F172A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4. Service Process</a:t>
            </a:r>
            <a:endParaRPr/>
          </a:p>
        </p:txBody>
      </p:sp>
      <p:sp>
        <p:nvSpPr>
          <p:cNvPr id="413" name="Google Shape;413;p21"/>
          <p:cNvSpPr txBox="1"/>
          <p:nvPr/>
        </p:nvSpPr>
        <p:spPr>
          <a:xfrm>
            <a:off x="809625" y="4357092"/>
            <a:ext cx="3149500" cy="4286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995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125" u="none" cap="none" strike="noStrike">
                <a:solidFill>
                  <a:srgbClr val="475569"/>
                </a:solidFill>
                <a:latin typeface="Inter"/>
                <a:ea typeface="Inter"/>
                <a:cs typeface="Inter"/>
                <a:sym typeface="Inter"/>
              </a:rPr>
              <a:t>Workflows: screening, IEP development, classroom support, reassessment, and exit.</a:t>
            </a:r>
            <a:endParaRPr/>
          </a:p>
        </p:txBody>
      </p:sp>
      <p:sp>
        <p:nvSpPr>
          <p:cNvPr id="414" name="Google Shape;414;p21"/>
          <p:cNvSpPr txBox="1"/>
          <p:nvPr/>
        </p:nvSpPr>
        <p:spPr>
          <a:xfrm>
            <a:off x="4568725" y="4004667"/>
            <a:ext cx="4008899" cy="2381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500" u="none" cap="none" strike="noStrike">
                <a:solidFill>
                  <a:srgbClr val="0F172A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5. Qualification &amp; Supply</a:t>
            </a:r>
            <a:endParaRPr/>
          </a:p>
        </p:txBody>
      </p:sp>
      <p:sp>
        <p:nvSpPr>
          <p:cNvPr id="415" name="Google Shape;415;p21"/>
          <p:cNvSpPr txBox="1"/>
          <p:nvPr/>
        </p:nvSpPr>
        <p:spPr>
          <a:xfrm>
            <a:off x="4568725" y="4357092"/>
            <a:ext cx="3149649" cy="64293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995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125" u="none" cap="none" strike="noStrike">
                <a:solidFill>
                  <a:srgbClr val="475569"/>
                </a:solidFill>
                <a:latin typeface="Inter"/>
                <a:ea typeface="Inter"/>
                <a:cs typeface="Inter"/>
                <a:sym typeface="Inter"/>
              </a:rPr>
              <a:t>Certification standards, training pathways, workload accounting, and supply bottlenecks.</a:t>
            </a:r>
            <a:endParaRPr/>
          </a:p>
        </p:txBody>
      </p:sp>
      <p:sp>
        <p:nvSpPr>
          <p:cNvPr id="416" name="Google Shape;416;p21"/>
          <p:cNvSpPr txBox="1"/>
          <p:nvPr/>
        </p:nvSpPr>
        <p:spPr>
          <a:xfrm>
            <a:off x="8327975" y="4004667"/>
            <a:ext cx="3864024" cy="2381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500" u="none" cap="none" strike="noStrike">
                <a:solidFill>
                  <a:srgbClr val="0F172A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6. Cross-Sector Links</a:t>
            </a:r>
            <a:endParaRPr/>
          </a:p>
        </p:txBody>
      </p:sp>
      <p:sp>
        <p:nvSpPr>
          <p:cNvPr id="417" name="Google Shape;417;p21"/>
          <p:cNvSpPr txBox="1"/>
          <p:nvPr/>
        </p:nvSpPr>
        <p:spPr>
          <a:xfrm>
            <a:off x="8327975" y="4357092"/>
            <a:ext cx="3149500" cy="64293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995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125" u="none" cap="none" strike="noStrike">
                <a:solidFill>
                  <a:srgbClr val="475569"/>
                </a:solidFill>
                <a:latin typeface="Inter"/>
                <a:ea typeface="Inter"/>
                <a:cs typeface="Inter"/>
                <a:sym typeface="Inter"/>
              </a:rPr>
              <a:t>Inter-agency coordination between education, health, social service, and community networks.</a:t>
            </a:r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421" name="Shape 4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age.png" id="422" name="Google Shape;422;p2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423" name="Google Shape;423;p22"/>
          <p:cNvSpPr/>
          <p:nvPr/>
        </p:nvSpPr>
        <p:spPr>
          <a:xfrm>
            <a:off x="571500" y="6334125"/>
            <a:ext cx="4762500" cy="33337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24" name="Google Shape;424;p22"/>
          <p:cNvSpPr/>
          <p:nvPr/>
        </p:nvSpPr>
        <p:spPr>
          <a:xfrm>
            <a:off x="571500" y="476250"/>
            <a:ext cx="5524500" cy="266700"/>
          </a:xfrm>
          <a:prstGeom prst="roundRect">
            <a:avLst>
              <a:gd fmla="val 50000" name="adj"/>
            </a:avLst>
          </a:prstGeom>
          <a:solidFill>
            <a:srgbClr val="FEF2F2"/>
          </a:solidFill>
          <a:ln cap="flat" cmpd="sng" w="9525">
            <a:solidFill>
              <a:srgbClr val="FECAC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25" name="Google Shape;425;p22"/>
          <p:cNvSpPr/>
          <p:nvPr/>
        </p:nvSpPr>
        <p:spPr>
          <a:xfrm>
            <a:off x="571500" y="6334125"/>
            <a:ext cx="4762500" cy="9525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26" name="Google Shape;426;p22"/>
          <p:cNvSpPr/>
          <p:nvPr/>
        </p:nvSpPr>
        <p:spPr>
          <a:xfrm>
            <a:off x="571500" y="1158180"/>
            <a:ext cx="76200" cy="266700"/>
          </a:xfrm>
          <a:prstGeom prst="roundRect">
            <a:avLst>
              <a:gd fmla="val 50000" name="adj"/>
            </a:avLst>
          </a:prstGeom>
          <a:solidFill>
            <a:srgbClr val="0284C7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27" name="Google Shape;427;p22"/>
          <p:cNvSpPr/>
          <p:nvPr/>
        </p:nvSpPr>
        <p:spPr>
          <a:xfrm>
            <a:off x="571500" y="2734121"/>
            <a:ext cx="5524500" cy="519112"/>
          </a:xfrm>
          <a:prstGeom prst="roundRect">
            <a:avLst>
              <a:gd fmla="val 7339" name="adj"/>
            </a:avLst>
          </a:prstGeom>
          <a:solidFill>
            <a:srgbClr val="FEF2F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28" name="Google Shape;428;p22"/>
          <p:cNvSpPr/>
          <p:nvPr/>
        </p:nvSpPr>
        <p:spPr>
          <a:xfrm>
            <a:off x="571500" y="2734121"/>
            <a:ext cx="38100" cy="519112"/>
          </a:xfrm>
          <a:prstGeom prst="rect">
            <a:avLst/>
          </a:prstGeom>
          <a:solidFill>
            <a:srgbClr val="DC2626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image.png" id="429" name="Google Shape;429;p2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096000" y="0"/>
            <a:ext cx="6096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430" name="Google Shape;430;p22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571500" y="3467546"/>
            <a:ext cx="190500" cy="18097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431" name="Google Shape;431;p22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571500" y="4058096"/>
            <a:ext cx="219075" cy="18097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432" name="Google Shape;432;p22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571500" y="4648646"/>
            <a:ext cx="190500" cy="180975"/>
          </a:xfrm>
          <a:prstGeom prst="rect">
            <a:avLst/>
          </a:prstGeom>
          <a:noFill/>
          <a:ln>
            <a:noFill/>
          </a:ln>
        </p:spPr>
      </p:pic>
      <p:sp>
        <p:nvSpPr>
          <p:cNvPr id="433" name="Google Shape;433;p22"/>
          <p:cNvSpPr txBox="1"/>
          <p:nvPr/>
        </p:nvSpPr>
        <p:spPr>
          <a:xfrm>
            <a:off x="685800" y="514350"/>
            <a:ext cx="5391150" cy="190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900" u="none" cap="none" strike="noStrike">
                <a:solidFill>
                  <a:srgbClr val="DC2626"/>
                </a:solidFill>
                <a:latin typeface="Inter"/>
                <a:ea typeface="Inter"/>
                <a:cs typeface="Inter"/>
                <a:sym typeface="Inter"/>
              </a:rPr>
              <a:t>CHINA CONTEXT</a:t>
            </a:r>
            <a:endParaRPr/>
          </a:p>
        </p:txBody>
      </p:sp>
      <p:sp>
        <p:nvSpPr>
          <p:cNvPr id="434" name="Google Shape;434;p22"/>
          <p:cNvSpPr txBox="1"/>
          <p:nvPr/>
        </p:nvSpPr>
        <p:spPr>
          <a:xfrm>
            <a:off x="571500" y="838200"/>
            <a:ext cx="7250906" cy="3199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100" u="none" cap="none" strike="noStrike">
                <a:solidFill>
                  <a:srgbClr val="0F172A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Resource-Centre-Based Itinerancy</a:t>
            </a:r>
            <a:endParaRPr/>
          </a:p>
        </p:txBody>
      </p:sp>
      <p:sp>
        <p:nvSpPr>
          <p:cNvPr id="435" name="Google Shape;435;p22"/>
          <p:cNvSpPr txBox="1"/>
          <p:nvPr/>
        </p:nvSpPr>
        <p:spPr>
          <a:xfrm>
            <a:off x="571500" y="6438900"/>
            <a:ext cx="2500312" cy="22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rgbClr val="475569"/>
                </a:solidFill>
                <a:latin typeface="Inter"/>
                <a:ea typeface="Inter"/>
                <a:cs typeface="Inter"/>
                <a:sym typeface="Inter"/>
              </a:rPr>
              <a:t>CHINA MODEL OVERVIEW</a:t>
            </a:r>
            <a:endParaRPr/>
          </a:p>
        </p:txBody>
      </p:sp>
      <p:sp>
        <p:nvSpPr>
          <p:cNvPr id="436" name="Google Shape;436;p22"/>
          <p:cNvSpPr txBox="1"/>
          <p:nvPr/>
        </p:nvSpPr>
        <p:spPr>
          <a:xfrm>
            <a:off x="4829175" y="6438900"/>
            <a:ext cx="790575" cy="22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200" u="none" cap="none" strike="noStrike">
                <a:solidFill>
                  <a:srgbClr val="0284C7"/>
                </a:solidFill>
                <a:latin typeface="Inter"/>
                <a:ea typeface="Inter"/>
                <a:cs typeface="Inter"/>
                <a:sym typeface="Inter"/>
              </a:rPr>
              <a:t>10 / 30</a:t>
            </a:r>
            <a:endParaRPr/>
          </a:p>
        </p:txBody>
      </p:sp>
      <p:sp>
        <p:nvSpPr>
          <p:cNvPr id="437" name="Google Shape;437;p22"/>
          <p:cNvSpPr txBox="1"/>
          <p:nvPr/>
        </p:nvSpPr>
        <p:spPr>
          <a:xfrm>
            <a:off x="762000" y="2886521"/>
            <a:ext cx="6477000" cy="21431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995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125" u="none" cap="none" strike="noStrike">
                <a:solidFill>
                  <a:srgbClr val="991B1B"/>
                </a:solidFill>
                <a:latin typeface="Inter"/>
                <a:ea typeface="Inter"/>
                <a:cs typeface="Inter"/>
                <a:sym typeface="Inter"/>
              </a:rPr>
              <a:t>Core Structure: Regional Resource Centre Hub</a:t>
            </a:r>
            <a:endParaRPr/>
          </a:p>
        </p:txBody>
      </p:sp>
      <p:sp>
        <p:nvSpPr>
          <p:cNvPr id="438" name="Google Shape;438;p22"/>
          <p:cNvSpPr txBox="1"/>
          <p:nvPr/>
        </p:nvSpPr>
        <p:spPr>
          <a:xfrm>
            <a:off x="876300" y="3443733"/>
            <a:ext cx="531495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200" u="none" cap="none" strike="noStrike">
                <a:solidFill>
                  <a:srgbClr val="0F172A"/>
                </a:solidFill>
                <a:latin typeface="Inter"/>
                <a:ea typeface="Inter"/>
                <a:cs typeface="Inter"/>
                <a:sym typeface="Inter"/>
              </a:rPr>
              <a:t>District Special Ed Resource Centre:</a:t>
            </a:r>
            <a:r>
              <a:rPr b="0" i="0" lang="en-US" sz="1200" u="none" cap="none" strike="noStrike">
                <a:solidFill>
                  <a:srgbClr val="475569"/>
                </a:solidFill>
                <a:latin typeface="Inter"/>
                <a:ea typeface="Inter"/>
                <a:cs typeface="Inter"/>
                <a:sym typeface="Inter"/>
              </a:rPr>
              <a:t> Serves as the professional and administrative hub.</a:t>
            </a:r>
            <a:endParaRPr/>
          </a:p>
        </p:txBody>
      </p:sp>
      <p:sp>
        <p:nvSpPr>
          <p:cNvPr id="439" name="Google Shape;439;p22"/>
          <p:cNvSpPr txBox="1"/>
          <p:nvPr/>
        </p:nvSpPr>
        <p:spPr>
          <a:xfrm>
            <a:off x="876300" y="4034283"/>
            <a:ext cx="531495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200" u="none" cap="none" strike="noStrike">
                <a:solidFill>
                  <a:srgbClr val="0F172A"/>
                </a:solidFill>
                <a:latin typeface="Inter"/>
                <a:ea typeface="Inter"/>
                <a:cs typeface="Inter"/>
                <a:sym typeface="Inter"/>
              </a:rPr>
              <a:t>Itinerant Guidance Teacher:</a:t>
            </a:r>
            <a:r>
              <a:rPr b="0" i="0" lang="en-US" sz="1200" u="none" cap="none" strike="noStrike">
                <a:solidFill>
                  <a:srgbClr val="475569"/>
                </a:solidFill>
                <a:latin typeface="Inter"/>
                <a:ea typeface="Inter"/>
                <a:cs typeface="Inter"/>
                <a:sym typeface="Inter"/>
              </a:rPr>
              <a:t> Dispatched from resource centres to mainstream schools.</a:t>
            </a:r>
            <a:endParaRPr/>
          </a:p>
        </p:txBody>
      </p:sp>
      <p:sp>
        <p:nvSpPr>
          <p:cNvPr id="440" name="Google Shape;440;p22"/>
          <p:cNvSpPr txBox="1"/>
          <p:nvPr/>
        </p:nvSpPr>
        <p:spPr>
          <a:xfrm>
            <a:off x="876300" y="4624833"/>
            <a:ext cx="531495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200" u="none" cap="none" strike="noStrike">
                <a:solidFill>
                  <a:srgbClr val="0F172A"/>
                </a:solidFill>
                <a:latin typeface="Inter"/>
                <a:ea typeface="Inter"/>
                <a:cs typeface="Inter"/>
                <a:sym typeface="Inter"/>
              </a:rPr>
              <a:t>Mainstream Classroom:</a:t>
            </a:r>
            <a:r>
              <a:rPr b="0" i="0" lang="en-US" sz="1200" u="none" cap="none" strike="noStrike">
                <a:solidFill>
                  <a:srgbClr val="475569"/>
                </a:solidFill>
                <a:latin typeface="Inter"/>
                <a:ea typeface="Inter"/>
                <a:cs typeface="Inter"/>
                <a:sym typeface="Inter"/>
              </a:rPr>
              <a:t> Receives structured cross-school guidance, evaluation, and IEP support.</a:t>
            </a:r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444" name="Shape 4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age.png" id="445" name="Google Shape;445;p2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446" name="Google Shape;446;p23"/>
          <p:cNvSpPr/>
          <p:nvPr/>
        </p:nvSpPr>
        <p:spPr>
          <a:xfrm>
            <a:off x="571500" y="6334125"/>
            <a:ext cx="11049000" cy="33337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47" name="Google Shape;447;p23"/>
          <p:cNvSpPr/>
          <p:nvPr/>
        </p:nvSpPr>
        <p:spPr>
          <a:xfrm>
            <a:off x="571500" y="841920"/>
            <a:ext cx="76200" cy="266700"/>
          </a:xfrm>
          <a:prstGeom prst="roundRect">
            <a:avLst>
              <a:gd fmla="val 50000" name="adj"/>
            </a:avLst>
          </a:prstGeom>
          <a:solidFill>
            <a:srgbClr val="0284C7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48" name="Google Shape;448;p23"/>
          <p:cNvSpPr/>
          <p:nvPr/>
        </p:nvSpPr>
        <p:spPr>
          <a:xfrm>
            <a:off x="571500" y="6334125"/>
            <a:ext cx="11049000" cy="9525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49" name="Google Shape;449;p23"/>
          <p:cNvSpPr/>
          <p:nvPr/>
        </p:nvSpPr>
        <p:spPr>
          <a:xfrm>
            <a:off x="571500" y="2535435"/>
            <a:ext cx="5381625" cy="2838450"/>
          </a:xfrm>
          <a:prstGeom prst="roundRect">
            <a:avLst>
              <a:gd fmla="val 3355" name="adj"/>
            </a:avLst>
          </a:prstGeom>
          <a:solidFill>
            <a:srgbClr val="F8FAFC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50" name="Google Shape;450;p23"/>
          <p:cNvSpPr/>
          <p:nvPr/>
        </p:nvSpPr>
        <p:spPr>
          <a:xfrm>
            <a:off x="6238875" y="2535435"/>
            <a:ext cx="5381625" cy="2838450"/>
          </a:xfrm>
          <a:prstGeom prst="roundRect">
            <a:avLst>
              <a:gd fmla="val 3355" name="adj"/>
            </a:avLst>
          </a:prstGeom>
          <a:solidFill>
            <a:srgbClr val="F8FAFC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51" name="Google Shape;451;p23"/>
          <p:cNvSpPr/>
          <p:nvPr/>
        </p:nvSpPr>
        <p:spPr>
          <a:xfrm>
            <a:off x="809625" y="2802135"/>
            <a:ext cx="4905375" cy="238125"/>
          </a:xfrm>
          <a:prstGeom prst="roundRect">
            <a:avLst>
              <a:gd fmla="val 50000" name="adj"/>
            </a:avLst>
          </a:prstGeom>
          <a:solidFill>
            <a:srgbClr val="FEF2F2"/>
          </a:solidFill>
          <a:ln cap="flat" cmpd="sng" w="9525">
            <a:solidFill>
              <a:srgbClr val="FECAC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52" name="Google Shape;452;p23"/>
          <p:cNvSpPr/>
          <p:nvPr/>
        </p:nvSpPr>
        <p:spPr>
          <a:xfrm>
            <a:off x="571500" y="5364360"/>
            <a:ext cx="5381625" cy="9525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53" name="Google Shape;453;p23"/>
          <p:cNvSpPr/>
          <p:nvPr/>
        </p:nvSpPr>
        <p:spPr>
          <a:xfrm>
            <a:off x="571500" y="2535435"/>
            <a:ext cx="5381625" cy="38100"/>
          </a:xfrm>
          <a:prstGeom prst="rect">
            <a:avLst/>
          </a:prstGeom>
          <a:solidFill>
            <a:srgbClr val="D97706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54" name="Google Shape;454;p23"/>
          <p:cNvSpPr/>
          <p:nvPr/>
        </p:nvSpPr>
        <p:spPr>
          <a:xfrm>
            <a:off x="571500" y="2535435"/>
            <a:ext cx="9525" cy="2838450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55" name="Google Shape;455;p23"/>
          <p:cNvSpPr/>
          <p:nvPr/>
        </p:nvSpPr>
        <p:spPr>
          <a:xfrm>
            <a:off x="5943600" y="2535435"/>
            <a:ext cx="9525" cy="2838450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56" name="Google Shape;456;p23"/>
          <p:cNvSpPr/>
          <p:nvPr/>
        </p:nvSpPr>
        <p:spPr>
          <a:xfrm>
            <a:off x="6477000" y="2802135"/>
            <a:ext cx="4905375" cy="238125"/>
          </a:xfrm>
          <a:prstGeom prst="roundRect">
            <a:avLst>
              <a:gd fmla="val 50000" name="adj"/>
            </a:avLst>
          </a:prstGeom>
          <a:solidFill>
            <a:srgbClr val="FEF2F2"/>
          </a:solidFill>
          <a:ln cap="flat" cmpd="sng" w="9525">
            <a:solidFill>
              <a:srgbClr val="FECAC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57" name="Google Shape;457;p23"/>
          <p:cNvSpPr/>
          <p:nvPr/>
        </p:nvSpPr>
        <p:spPr>
          <a:xfrm>
            <a:off x="6238875" y="5364360"/>
            <a:ext cx="5381625" cy="9525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58" name="Google Shape;458;p23"/>
          <p:cNvSpPr/>
          <p:nvPr/>
        </p:nvSpPr>
        <p:spPr>
          <a:xfrm>
            <a:off x="6238875" y="2535435"/>
            <a:ext cx="5381625" cy="38100"/>
          </a:xfrm>
          <a:prstGeom prst="rect">
            <a:avLst/>
          </a:prstGeom>
          <a:solidFill>
            <a:srgbClr val="1E3A8A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59" name="Google Shape;459;p23"/>
          <p:cNvSpPr/>
          <p:nvPr/>
        </p:nvSpPr>
        <p:spPr>
          <a:xfrm>
            <a:off x="6238875" y="2535435"/>
            <a:ext cx="9525" cy="2838450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60" name="Google Shape;460;p23"/>
          <p:cNvSpPr/>
          <p:nvPr/>
        </p:nvSpPr>
        <p:spPr>
          <a:xfrm>
            <a:off x="11610975" y="2535435"/>
            <a:ext cx="9525" cy="2838450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image.png" id="461" name="Google Shape;461;p2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09625" y="3749873"/>
            <a:ext cx="190500" cy="18097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462" name="Google Shape;462;p23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809625" y="4111823"/>
            <a:ext cx="104775" cy="18097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463" name="Google Shape;463;p23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809625" y="4702373"/>
            <a:ext cx="171450" cy="18097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464" name="Google Shape;464;p23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6477000" y="3749873"/>
            <a:ext cx="133350" cy="18097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465" name="Google Shape;465;p23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6477000" y="4111823"/>
            <a:ext cx="171450" cy="18097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466" name="Google Shape;466;p23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6477000" y="4702373"/>
            <a:ext cx="133350" cy="180975"/>
          </a:xfrm>
          <a:prstGeom prst="rect">
            <a:avLst/>
          </a:prstGeom>
          <a:noFill/>
          <a:ln>
            <a:noFill/>
          </a:ln>
        </p:spPr>
      </p:pic>
      <p:sp>
        <p:nvSpPr>
          <p:cNvPr id="467" name="Google Shape;467;p23"/>
          <p:cNvSpPr txBox="1"/>
          <p:nvPr/>
        </p:nvSpPr>
        <p:spPr>
          <a:xfrm>
            <a:off x="571500" y="476250"/>
            <a:ext cx="11620500" cy="36567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1995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400" u="none" cap="none" strike="noStrike">
                <a:solidFill>
                  <a:srgbClr val="0F172A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China: Institutional Structure</a:t>
            </a:r>
            <a:endParaRPr/>
          </a:p>
        </p:txBody>
      </p:sp>
      <p:sp>
        <p:nvSpPr>
          <p:cNvPr id="468" name="Google Shape;468;p23"/>
          <p:cNvSpPr txBox="1"/>
          <p:nvPr/>
        </p:nvSpPr>
        <p:spPr>
          <a:xfrm>
            <a:off x="571500" y="2087760"/>
            <a:ext cx="11620500" cy="2571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350" u="none" cap="none" strike="noStrike">
                <a:solidFill>
                  <a:srgbClr val="0F172A"/>
                </a:solidFill>
                <a:latin typeface="Inter"/>
                <a:ea typeface="Inter"/>
                <a:cs typeface="Inter"/>
                <a:sym typeface="Inter"/>
              </a:rPr>
              <a:t>Differentiating Two Complementary Roles in China's Special Education System</a:t>
            </a:r>
            <a:endParaRPr/>
          </a:p>
        </p:txBody>
      </p:sp>
      <p:sp>
        <p:nvSpPr>
          <p:cNvPr id="469" name="Google Shape;469;p23"/>
          <p:cNvSpPr txBox="1"/>
          <p:nvPr/>
        </p:nvSpPr>
        <p:spPr>
          <a:xfrm>
            <a:off x="571500" y="6438900"/>
            <a:ext cx="3744515" cy="22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rgbClr val="475569"/>
                </a:solidFill>
                <a:latin typeface="Inter"/>
                <a:ea typeface="Inter"/>
                <a:cs typeface="Inter"/>
                <a:sym typeface="Inter"/>
              </a:rPr>
              <a:t>ITINERANT TEACHER SYSTEMS STUDY</a:t>
            </a:r>
            <a:endParaRPr/>
          </a:p>
        </p:txBody>
      </p:sp>
      <p:sp>
        <p:nvSpPr>
          <p:cNvPr id="470" name="Google Shape;470;p23"/>
          <p:cNvSpPr txBox="1"/>
          <p:nvPr/>
        </p:nvSpPr>
        <p:spPr>
          <a:xfrm>
            <a:off x="11153775" y="6438900"/>
            <a:ext cx="752475" cy="22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200" u="none" cap="none" strike="noStrike">
                <a:solidFill>
                  <a:srgbClr val="0284C7"/>
                </a:solidFill>
                <a:latin typeface="Inter"/>
                <a:ea typeface="Inter"/>
                <a:cs typeface="Inter"/>
                <a:sym typeface="Inter"/>
              </a:rPr>
              <a:t>11 / 30</a:t>
            </a:r>
            <a:endParaRPr/>
          </a:p>
        </p:txBody>
      </p:sp>
      <p:sp>
        <p:nvSpPr>
          <p:cNvPr id="471" name="Google Shape;471;p23"/>
          <p:cNvSpPr txBox="1"/>
          <p:nvPr/>
        </p:nvSpPr>
        <p:spPr>
          <a:xfrm>
            <a:off x="923925" y="2840235"/>
            <a:ext cx="4772025" cy="161925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900" u="none" cap="none" strike="noStrike">
                <a:solidFill>
                  <a:srgbClr val="DC2626"/>
                </a:solidFill>
                <a:latin typeface="Inter"/>
                <a:ea typeface="Inter"/>
                <a:cs typeface="Inter"/>
                <a:sym typeface="Inter"/>
              </a:rPr>
              <a:t>ROLE A</a:t>
            </a:r>
            <a:endParaRPr/>
          </a:p>
        </p:txBody>
      </p:sp>
      <p:sp>
        <p:nvSpPr>
          <p:cNvPr id="472" name="Google Shape;472;p23"/>
          <p:cNvSpPr txBox="1"/>
          <p:nvPr/>
        </p:nvSpPr>
        <p:spPr>
          <a:xfrm>
            <a:off x="809625" y="3249810"/>
            <a:ext cx="6438304" cy="266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500" u="none" cap="none" strike="noStrike">
                <a:solidFill>
                  <a:srgbClr val="0F172A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Resource Teacher (资源教师)</a:t>
            </a:r>
            <a:endParaRPr/>
          </a:p>
        </p:txBody>
      </p:sp>
      <p:sp>
        <p:nvSpPr>
          <p:cNvPr id="473" name="Google Shape;473;p23"/>
          <p:cNvSpPr txBox="1"/>
          <p:nvPr/>
        </p:nvSpPr>
        <p:spPr>
          <a:xfrm>
            <a:off x="6591300" y="2840235"/>
            <a:ext cx="4772025" cy="161925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900" u="none" cap="none" strike="noStrike">
                <a:solidFill>
                  <a:srgbClr val="DC2626"/>
                </a:solidFill>
                <a:latin typeface="Inter"/>
                <a:ea typeface="Inter"/>
                <a:cs typeface="Inter"/>
                <a:sym typeface="Inter"/>
              </a:rPr>
              <a:t>ROLE B</a:t>
            </a:r>
            <a:endParaRPr/>
          </a:p>
        </p:txBody>
      </p:sp>
      <p:sp>
        <p:nvSpPr>
          <p:cNvPr id="474" name="Google Shape;474;p23"/>
          <p:cNvSpPr txBox="1"/>
          <p:nvPr/>
        </p:nvSpPr>
        <p:spPr>
          <a:xfrm>
            <a:off x="6477000" y="3249810"/>
            <a:ext cx="5715000" cy="266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500" u="none" cap="none" strike="noStrike">
                <a:solidFill>
                  <a:srgbClr val="0F172A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Itinerant Teacher (巡回指导教师)</a:t>
            </a:r>
            <a:endParaRPr/>
          </a:p>
        </p:txBody>
      </p:sp>
      <p:sp>
        <p:nvSpPr>
          <p:cNvPr id="475" name="Google Shape;475;p23"/>
          <p:cNvSpPr txBox="1"/>
          <p:nvPr/>
        </p:nvSpPr>
        <p:spPr>
          <a:xfrm>
            <a:off x="1114425" y="3726060"/>
            <a:ext cx="5826918" cy="22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200" u="none" cap="none" strike="noStrike">
                <a:solidFill>
                  <a:srgbClr val="0F172A"/>
                </a:solidFill>
                <a:latin typeface="Inter"/>
                <a:ea typeface="Inter"/>
                <a:cs typeface="Inter"/>
                <a:sym typeface="Inter"/>
              </a:rPr>
              <a:t>Base:</a:t>
            </a:r>
            <a:r>
              <a:rPr b="0" i="0" lang="en-US" sz="1200" u="none" cap="none" strike="noStrike">
                <a:solidFill>
                  <a:srgbClr val="475569"/>
                </a:solidFill>
                <a:latin typeface="Inter"/>
                <a:ea typeface="Inter"/>
                <a:cs typeface="Inter"/>
                <a:sym typeface="Inter"/>
              </a:rPr>
              <a:t> Fixed at a specific mainstream school's resource room.</a:t>
            </a:r>
            <a:endParaRPr/>
          </a:p>
        </p:txBody>
      </p:sp>
      <p:sp>
        <p:nvSpPr>
          <p:cNvPr id="476" name="Google Shape;476;p23"/>
          <p:cNvSpPr txBox="1"/>
          <p:nvPr/>
        </p:nvSpPr>
        <p:spPr>
          <a:xfrm>
            <a:off x="1114425" y="4088010"/>
            <a:ext cx="4695825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200" u="none" cap="none" strike="noStrike">
                <a:solidFill>
                  <a:srgbClr val="0F172A"/>
                </a:solidFill>
                <a:latin typeface="Inter"/>
                <a:ea typeface="Inter"/>
                <a:cs typeface="Inter"/>
                <a:sym typeface="Inter"/>
              </a:rPr>
              <a:t>Scope:</a:t>
            </a:r>
            <a:r>
              <a:rPr b="0" i="0" lang="en-US" sz="1200" u="none" cap="none" strike="noStrike">
                <a:solidFill>
                  <a:srgbClr val="475569"/>
                </a:solidFill>
                <a:latin typeface="Inter"/>
                <a:ea typeface="Inter"/>
                <a:cs typeface="Inter"/>
                <a:sym typeface="Inter"/>
              </a:rPr>
              <a:t> Supports enrolled SEN students within their home school.</a:t>
            </a:r>
            <a:endParaRPr/>
          </a:p>
        </p:txBody>
      </p:sp>
      <p:sp>
        <p:nvSpPr>
          <p:cNvPr id="477" name="Google Shape;477;p23"/>
          <p:cNvSpPr txBox="1"/>
          <p:nvPr/>
        </p:nvSpPr>
        <p:spPr>
          <a:xfrm>
            <a:off x="1114425" y="4678560"/>
            <a:ext cx="4695825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200" u="none" cap="none" strike="noStrike">
                <a:solidFill>
                  <a:srgbClr val="0F172A"/>
                </a:solidFill>
                <a:latin typeface="Inter"/>
                <a:ea typeface="Inter"/>
                <a:cs typeface="Inter"/>
                <a:sym typeface="Inter"/>
              </a:rPr>
              <a:t>Mode:</a:t>
            </a:r>
            <a:r>
              <a:rPr b="0" i="0" lang="en-US" sz="1200" u="none" cap="none" strike="noStrike">
                <a:solidFill>
                  <a:srgbClr val="475569"/>
                </a:solidFill>
                <a:latin typeface="Inter"/>
                <a:ea typeface="Inter"/>
                <a:cs typeface="Inter"/>
                <a:sym typeface="Inter"/>
              </a:rPr>
              <a:t> Full-time onsite classroom adaptation &amp; withdrawal tutoring.</a:t>
            </a:r>
            <a:endParaRPr/>
          </a:p>
        </p:txBody>
      </p:sp>
      <p:sp>
        <p:nvSpPr>
          <p:cNvPr id="478" name="Google Shape;478;p23"/>
          <p:cNvSpPr txBox="1"/>
          <p:nvPr/>
        </p:nvSpPr>
        <p:spPr>
          <a:xfrm>
            <a:off x="6781800" y="3726060"/>
            <a:ext cx="5410200" cy="22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200" u="none" cap="none" strike="noStrike">
                <a:solidFill>
                  <a:srgbClr val="0F172A"/>
                </a:solidFill>
                <a:latin typeface="Inter"/>
                <a:ea typeface="Inter"/>
                <a:cs typeface="Inter"/>
                <a:sym typeface="Inter"/>
              </a:rPr>
              <a:t>Base:</a:t>
            </a:r>
            <a:r>
              <a:rPr b="0" i="0" lang="en-US" sz="1200" u="none" cap="none" strike="noStrike">
                <a:solidFill>
                  <a:srgbClr val="475569"/>
                </a:solidFill>
                <a:latin typeface="Inter"/>
                <a:ea typeface="Inter"/>
                <a:cs typeface="Inter"/>
                <a:sym typeface="Inter"/>
              </a:rPr>
              <a:t> Stationed at District Special Ed Resource Centres.</a:t>
            </a:r>
            <a:endParaRPr/>
          </a:p>
        </p:txBody>
      </p:sp>
      <p:sp>
        <p:nvSpPr>
          <p:cNvPr id="479" name="Google Shape;479;p23"/>
          <p:cNvSpPr txBox="1"/>
          <p:nvPr/>
        </p:nvSpPr>
        <p:spPr>
          <a:xfrm>
            <a:off x="6781800" y="4088010"/>
            <a:ext cx="4695825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200" u="none" cap="none" strike="noStrike">
                <a:solidFill>
                  <a:srgbClr val="0F172A"/>
                </a:solidFill>
                <a:latin typeface="Inter"/>
                <a:ea typeface="Inter"/>
                <a:cs typeface="Inter"/>
                <a:sym typeface="Inter"/>
              </a:rPr>
              <a:t>Scope:</a:t>
            </a:r>
            <a:r>
              <a:rPr b="0" i="0" lang="en-US" sz="1200" u="none" cap="none" strike="noStrike">
                <a:solidFill>
                  <a:srgbClr val="475569"/>
                </a:solidFill>
                <a:latin typeface="Inter"/>
                <a:ea typeface="Inter"/>
                <a:cs typeface="Inter"/>
                <a:sym typeface="Inter"/>
              </a:rPr>
              <a:t> Cross-school mobility covering multiple regular schools.</a:t>
            </a:r>
            <a:endParaRPr/>
          </a:p>
        </p:txBody>
      </p:sp>
      <p:sp>
        <p:nvSpPr>
          <p:cNvPr id="480" name="Google Shape;480;p23"/>
          <p:cNvSpPr txBox="1"/>
          <p:nvPr/>
        </p:nvSpPr>
        <p:spPr>
          <a:xfrm>
            <a:off x="6781800" y="4678560"/>
            <a:ext cx="4695825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200" u="none" cap="none" strike="noStrike">
                <a:solidFill>
                  <a:srgbClr val="0F172A"/>
                </a:solidFill>
                <a:latin typeface="Inter"/>
                <a:ea typeface="Inter"/>
                <a:cs typeface="Inter"/>
                <a:sym typeface="Inter"/>
              </a:rPr>
              <a:t>Mode:</a:t>
            </a:r>
            <a:r>
              <a:rPr b="0" i="0" lang="en-US" sz="1200" u="none" cap="none" strike="noStrike">
                <a:solidFill>
                  <a:srgbClr val="475569"/>
                </a:solidFill>
                <a:latin typeface="Inter"/>
                <a:ea typeface="Inter"/>
                <a:cs typeface="Inter"/>
                <a:sym typeface="Inter"/>
              </a:rPr>
              <a:t> Professional supervision, IEP guidance, and teacher mentoring.</a:t>
            </a:r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484" name="Shape 4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age.png" id="485" name="Google Shape;485;p2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486" name="Google Shape;486;p24"/>
          <p:cNvSpPr/>
          <p:nvPr/>
        </p:nvSpPr>
        <p:spPr>
          <a:xfrm>
            <a:off x="571500" y="6334125"/>
            <a:ext cx="11049000" cy="33337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87" name="Google Shape;487;p24"/>
          <p:cNvSpPr/>
          <p:nvPr/>
        </p:nvSpPr>
        <p:spPr>
          <a:xfrm>
            <a:off x="571500" y="841920"/>
            <a:ext cx="76200" cy="266700"/>
          </a:xfrm>
          <a:prstGeom prst="roundRect">
            <a:avLst>
              <a:gd fmla="val 50000" name="adj"/>
            </a:avLst>
          </a:prstGeom>
          <a:solidFill>
            <a:srgbClr val="0284C7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88" name="Google Shape;488;p24"/>
          <p:cNvSpPr/>
          <p:nvPr/>
        </p:nvSpPr>
        <p:spPr>
          <a:xfrm>
            <a:off x="571500" y="6334125"/>
            <a:ext cx="11049000" cy="9525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89" name="Google Shape;489;p24"/>
          <p:cNvSpPr/>
          <p:nvPr/>
        </p:nvSpPr>
        <p:spPr>
          <a:xfrm>
            <a:off x="952500" y="3140273"/>
            <a:ext cx="10287000" cy="38100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90" name="Google Shape;490;p24"/>
          <p:cNvSpPr/>
          <p:nvPr/>
        </p:nvSpPr>
        <p:spPr>
          <a:xfrm>
            <a:off x="571500" y="4407098"/>
            <a:ext cx="2619375" cy="704850"/>
          </a:xfrm>
          <a:prstGeom prst="roundRect">
            <a:avLst>
              <a:gd fmla="val 13513" name="adj"/>
            </a:avLst>
          </a:prstGeom>
          <a:solidFill>
            <a:srgbClr val="F8FAFC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91" name="Google Shape;491;p24"/>
          <p:cNvSpPr/>
          <p:nvPr/>
        </p:nvSpPr>
        <p:spPr>
          <a:xfrm>
            <a:off x="3381375" y="4407098"/>
            <a:ext cx="2619375" cy="704850"/>
          </a:xfrm>
          <a:prstGeom prst="roundRect">
            <a:avLst>
              <a:gd fmla="val 13513" name="adj"/>
            </a:avLst>
          </a:prstGeom>
          <a:solidFill>
            <a:srgbClr val="F8FAFC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92" name="Google Shape;492;p24"/>
          <p:cNvSpPr/>
          <p:nvPr/>
        </p:nvSpPr>
        <p:spPr>
          <a:xfrm>
            <a:off x="6191250" y="4407098"/>
            <a:ext cx="2619375" cy="704850"/>
          </a:xfrm>
          <a:prstGeom prst="roundRect">
            <a:avLst>
              <a:gd fmla="val 13513" name="adj"/>
            </a:avLst>
          </a:prstGeom>
          <a:solidFill>
            <a:srgbClr val="F8FAFC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93" name="Google Shape;493;p24"/>
          <p:cNvSpPr/>
          <p:nvPr/>
        </p:nvSpPr>
        <p:spPr>
          <a:xfrm>
            <a:off x="9001125" y="4407098"/>
            <a:ext cx="2619375" cy="704850"/>
          </a:xfrm>
          <a:prstGeom prst="roundRect">
            <a:avLst>
              <a:gd fmla="val 13513" name="adj"/>
            </a:avLst>
          </a:prstGeom>
          <a:solidFill>
            <a:srgbClr val="F8FAFC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94" name="Google Shape;494;p24"/>
          <p:cNvSpPr/>
          <p:nvPr/>
        </p:nvSpPr>
        <p:spPr>
          <a:xfrm>
            <a:off x="1327695" y="2911673"/>
            <a:ext cx="476250" cy="476250"/>
          </a:xfrm>
          <a:prstGeom prst="roundRect">
            <a:avLst>
              <a:gd fmla="val 50000" name="adj"/>
            </a:avLst>
          </a:prstGeom>
          <a:solidFill>
            <a:srgbClr val="FFFFFF"/>
          </a:solidFill>
          <a:ln cap="flat" cmpd="sng" w="38100">
            <a:solidFill>
              <a:srgbClr val="DC262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95" name="Google Shape;495;p24"/>
          <p:cNvSpPr/>
          <p:nvPr/>
        </p:nvSpPr>
        <p:spPr>
          <a:xfrm>
            <a:off x="3592710" y="2911673"/>
            <a:ext cx="476250" cy="476250"/>
          </a:xfrm>
          <a:prstGeom prst="roundRect">
            <a:avLst>
              <a:gd fmla="val 50000" name="adj"/>
            </a:avLst>
          </a:prstGeom>
          <a:solidFill>
            <a:srgbClr val="FFFFFF"/>
          </a:solidFill>
          <a:ln cap="flat" cmpd="sng" w="38100">
            <a:solidFill>
              <a:srgbClr val="DC262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96" name="Google Shape;496;p24"/>
          <p:cNvSpPr/>
          <p:nvPr/>
        </p:nvSpPr>
        <p:spPr>
          <a:xfrm>
            <a:off x="5857726" y="2911673"/>
            <a:ext cx="476250" cy="476250"/>
          </a:xfrm>
          <a:prstGeom prst="roundRect">
            <a:avLst>
              <a:gd fmla="val 50000" name="adj"/>
            </a:avLst>
          </a:prstGeom>
          <a:solidFill>
            <a:srgbClr val="FFFFFF"/>
          </a:solidFill>
          <a:ln cap="flat" cmpd="sng" w="38100">
            <a:solidFill>
              <a:srgbClr val="DC262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97" name="Google Shape;497;p24"/>
          <p:cNvSpPr/>
          <p:nvPr/>
        </p:nvSpPr>
        <p:spPr>
          <a:xfrm>
            <a:off x="8122741" y="2911673"/>
            <a:ext cx="476250" cy="476250"/>
          </a:xfrm>
          <a:prstGeom prst="roundRect">
            <a:avLst>
              <a:gd fmla="val 50000" name="adj"/>
            </a:avLst>
          </a:prstGeom>
          <a:solidFill>
            <a:srgbClr val="FFFFFF"/>
          </a:solidFill>
          <a:ln cap="flat" cmpd="sng" w="38100">
            <a:solidFill>
              <a:srgbClr val="DC262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98" name="Google Shape;498;p24"/>
          <p:cNvSpPr/>
          <p:nvPr/>
        </p:nvSpPr>
        <p:spPr>
          <a:xfrm>
            <a:off x="10387756" y="2911673"/>
            <a:ext cx="476250" cy="476250"/>
          </a:xfrm>
          <a:prstGeom prst="roundRect">
            <a:avLst>
              <a:gd fmla="val 50000" name="adj"/>
            </a:avLst>
          </a:prstGeom>
          <a:solidFill>
            <a:srgbClr val="FFFFFF"/>
          </a:solidFill>
          <a:ln cap="flat" cmpd="sng" w="38100">
            <a:solidFill>
              <a:srgbClr val="DC262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99" name="Google Shape;499;p24"/>
          <p:cNvSpPr/>
          <p:nvPr/>
        </p:nvSpPr>
        <p:spPr>
          <a:xfrm>
            <a:off x="571500" y="5102423"/>
            <a:ext cx="2619375" cy="9525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00" name="Google Shape;500;p24"/>
          <p:cNvSpPr/>
          <p:nvPr/>
        </p:nvSpPr>
        <p:spPr>
          <a:xfrm>
            <a:off x="571500" y="4407098"/>
            <a:ext cx="2619375" cy="38100"/>
          </a:xfrm>
          <a:prstGeom prst="rect">
            <a:avLst/>
          </a:prstGeom>
          <a:solidFill>
            <a:srgbClr val="0284C7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01" name="Google Shape;501;p24"/>
          <p:cNvSpPr/>
          <p:nvPr/>
        </p:nvSpPr>
        <p:spPr>
          <a:xfrm>
            <a:off x="571500" y="4407098"/>
            <a:ext cx="9525" cy="704850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02" name="Google Shape;502;p24"/>
          <p:cNvSpPr/>
          <p:nvPr/>
        </p:nvSpPr>
        <p:spPr>
          <a:xfrm>
            <a:off x="3181350" y="4407098"/>
            <a:ext cx="9525" cy="704850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03" name="Google Shape;503;p24"/>
          <p:cNvSpPr/>
          <p:nvPr/>
        </p:nvSpPr>
        <p:spPr>
          <a:xfrm>
            <a:off x="3381375" y="5102423"/>
            <a:ext cx="2619375" cy="9525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04" name="Google Shape;504;p24"/>
          <p:cNvSpPr/>
          <p:nvPr/>
        </p:nvSpPr>
        <p:spPr>
          <a:xfrm>
            <a:off x="3381375" y="4407098"/>
            <a:ext cx="2619375" cy="38100"/>
          </a:xfrm>
          <a:prstGeom prst="rect">
            <a:avLst/>
          </a:prstGeom>
          <a:solidFill>
            <a:srgbClr val="0284C7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05" name="Google Shape;505;p24"/>
          <p:cNvSpPr/>
          <p:nvPr/>
        </p:nvSpPr>
        <p:spPr>
          <a:xfrm>
            <a:off x="3381375" y="4407098"/>
            <a:ext cx="9525" cy="704850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06" name="Google Shape;506;p24"/>
          <p:cNvSpPr/>
          <p:nvPr/>
        </p:nvSpPr>
        <p:spPr>
          <a:xfrm>
            <a:off x="5991225" y="4407098"/>
            <a:ext cx="9525" cy="704850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07" name="Google Shape;507;p24"/>
          <p:cNvSpPr/>
          <p:nvPr/>
        </p:nvSpPr>
        <p:spPr>
          <a:xfrm>
            <a:off x="6191250" y="5102423"/>
            <a:ext cx="2619375" cy="9525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08" name="Google Shape;508;p24"/>
          <p:cNvSpPr/>
          <p:nvPr/>
        </p:nvSpPr>
        <p:spPr>
          <a:xfrm>
            <a:off x="6191250" y="4407098"/>
            <a:ext cx="2619375" cy="38100"/>
          </a:xfrm>
          <a:prstGeom prst="rect">
            <a:avLst/>
          </a:prstGeom>
          <a:solidFill>
            <a:srgbClr val="0284C7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09" name="Google Shape;509;p24"/>
          <p:cNvSpPr/>
          <p:nvPr/>
        </p:nvSpPr>
        <p:spPr>
          <a:xfrm>
            <a:off x="6191250" y="4407098"/>
            <a:ext cx="9525" cy="704850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10" name="Google Shape;510;p24"/>
          <p:cNvSpPr/>
          <p:nvPr/>
        </p:nvSpPr>
        <p:spPr>
          <a:xfrm>
            <a:off x="8801100" y="4407098"/>
            <a:ext cx="9525" cy="704850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11" name="Google Shape;511;p24"/>
          <p:cNvSpPr/>
          <p:nvPr/>
        </p:nvSpPr>
        <p:spPr>
          <a:xfrm>
            <a:off x="9001125" y="5102423"/>
            <a:ext cx="2619375" cy="9525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12" name="Google Shape;512;p24"/>
          <p:cNvSpPr/>
          <p:nvPr/>
        </p:nvSpPr>
        <p:spPr>
          <a:xfrm>
            <a:off x="9001125" y="4407098"/>
            <a:ext cx="2619375" cy="38100"/>
          </a:xfrm>
          <a:prstGeom prst="rect">
            <a:avLst/>
          </a:prstGeom>
          <a:solidFill>
            <a:srgbClr val="0284C7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13" name="Google Shape;513;p24"/>
          <p:cNvSpPr/>
          <p:nvPr/>
        </p:nvSpPr>
        <p:spPr>
          <a:xfrm>
            <a:off x="9001125" y="4407098"/>
            <a:ext cx="9525" cy="704850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14" name="Google Shape;514;p24"/>
          <p:cNvSpPr/>
          <p:nvPr/>
        </p:nvSpPr>
        <p:spPr>
          <a:xfrm>
            <a:off x="11610975" y="4407098"/>
            <a:ext cx="9525" cy="704850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15" name="Google Shape;515;p24"/>
          <p:cNvSpPr txBox="1"/>
          <p:nvPr/>
        </p:nvSpPr>
        <p:spPr>
          <a:xfrm>
            <a:off x="571500" y="476250"/>
            <a:ext cx="11620500" cy="36567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1995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400" u="none" cap="none" strike="noStrike">
                <a:solidFill>
                  <a:srgbClr val="0F172A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China: Service Process</a:t>
            </a:r>
            <a:endParaRPr/>
          </a:p>
        </p:txBody>
      </p:sp>
      <p:sp>
        <p:nvSpPr>
          <p:cNvPr id="516" name="Google Shape;516;p24"/>
          <p:cNvSpPr txBox="1"/>
          <p:nvPr/>
        </p:nvSpPr>
        <p:spPr>
          <a:xfrm>
            <a:off x="571500" y="2349698"/>
            <a:ext cx="11620500" cy="22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200" u="none" cap="none" strike="noStrike">
                <a:solidFill>
                  <a:srgbClr val="0F172A"/>
                </a:solidFill>
                <a:latin typeface="Inter"/>
                <a:ea typeface="Inter"/>
                <a:cs typeface="Inter"/>
                <a:sym typeface="Inter"/>
              </a:rPr>
              <a:t>Standardized "One Student, One Plan" (一人一案) Workflow</a:t>
            </a:r>
            <a:endParaRPr/>
          </a:p>
        </p:txBody>
      </p:sp>
      <p:sp>
        <p:nvSpPr>
          <p:cNvPr id="517" name="Google Shape;517;p24"/>
          <p:cNvSpPr txBox="1"/>
          <p:nvPr/>
        </p:nvSpPr>
        <p:spPr>
          <a:xfrm>
            <a:off x="571500" y="6438900"/>
            <a:ext cx="3744515" cy="22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rgbClr val="475569"/>
                </a:solidFill>
                <a:latin typeface="Inter"/>
                <a:ea typeface="Inter"/>
                <a:cs typeface="Inter"/>
                <a:sym typeface="Inter"/>
              </a:rPr>
              <a:t>ITINERANT TEACHER SYSTEMS STUDY</a:t>
            </a:r>
            <a:endParaRPr/>
          </a:p>
        </p:txBody>
      </p:sp>
      <p:sp>
        <p:nvSpPr>
          <p:cNvPr id="518" name="Google Shape;518;p24"/>
          <p:cNvSpPr txBox="1"/>
          <p:nvPr/>
        </p:nvSpPr>
        <p:spPr>
          <a:xfrm>
            <a:off x="11125200" y="6438900"/>
            <a:ext cx="781050" cy="22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200" u="none" cap="none" strike="noStrike">
                <a:solidFill>
                  <a:srgbClr val="0284C7"/>
                </a:solidFill>
                <a:latin typeface="Inter"/>
                <a:ea typeface="Inter"/>
                <a:cs typeface="Inter"/>
                <a:sym typeface="Inter"/>
              </a:rPr>
              <a:t>12 / 30</a:t>
            </a:r>
            <a:endParaRPr/>
          </a:p>
        </p:txBody>
      </p:sp>
      <p:sp>
        <p:nvSpPr>
          <p:cNvPr id="519" name="Google Shape;519;p24"/>
          <p:cNvSpPr txBox="1"/>
          <p:nvPr/>
        </p:nvSpPr>
        <p:spPr>
          <a:xfrm>
            <a:off x="1184820" y="2911673"/>
            <a:ext cx="7620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200" u="none" cap="none" strike="noStrike">
                <a:solidFill>
                  <a:srgbClr val="DC2626"/>
                </a:solidFill>
                <a:latin typeface="Inter"/>
                <a:ea typeface="Inter"/>
                <a:cs typeface="Inter"/>
                <a:sym typeface="Inter"/>
              </a:rPr>
              <a:t>1</a:t>
            </a:r>
            <a:endParaRPr/>
          </a:p>
        </p:txBody>
      </p:sp>
      <p:sp>
        <p:nvSpPr>
          <p:cNvPr id="520" name="Google Shape;520;p24"/>
          <p:cNvSpPr txBox="1"/>
          <p:nvPr/>
        </p:nvSpPr>
        <p:spPr>
          <a:xfrm>
            <a:off x="950743" y="3540323"/>
            <a:ext cx="1230153" cy="2000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200" u="none" cap="none" strike="noStrike">
                <a:solidFill>
                  <a:srgbClr val="0F172A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Assessment</a:t>
            </a:r>
            <a:endParaRPr/>
          </a:p>
        </p:txBody>
      </p:sp>
      <p:sp>
        <p:nvSpPr>
          <p:cNvPr id="521" name="Google Shape;521;p24"/>
          <p:cNvSpPr txBox="1"/>
          <p:nvPr/>
        </p:nvSpPr>
        <p:spPr>
          <a:xfrm>
            <a:off x="322901" y="3797498"/>
            <a:ext cx="2485987" cy="3714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994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975" u="none" cap="none" strike="noStrike">
                <a:solidFill>
                  <a:srgbClr val="64748B"/>
                </a:solidFill>
                <a:latin typeface="Inter"/>
                <a:ea typeface="Inter"/>
                <a:cs typeface="Inter"/>
                <a:sym typeface="Inter"/>
              </a:rPr>
              <a:t>Comprehensive screening by expert committee</a:t>
            </a:r>
            <a:endParaRPr/>
          </a:p>
        </p:txBody>
      </p:sp>
      <p:sp>
        <p:nvSpPr>
          <p:cNvPr id="522" name="Google Shape;522;p24"/>
          <p:cNvSpPr txBox="1"/>
          <p:nvPr/>
        </p:nvSpPr>
        <p:spPr>
          <a:xfrm>
            <a:off x="3449835" y="2911673"/>
            <a:ext cx="7620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200" u="none" cap="none" strike="noStrike">
                <a:solidFill>
                  <a:srgbClr val="DC2626"/>
                </a:solidFill>
                <a:latin typeface="Inter"/>
                <a:ea typeface="Inter"/>
                <a:cs typeface="Inter"/>
                <a:sym typeface="Inter"/>
              </a:rPr>
              <a:t>2</a:t>
            </a:r>
            <a:endParaRPr/>
          </a:p>
        </p:txBody>
      </p:sp>
      <p:sp>
        <p:nvSpPr>
          <p:cNvPr id="523" name="Google Shape;523;p24"/>
          <p:cNvSpPr txBox="1"/>
          <p:nvPr/>
        </p:nvSpPr>
        <p:spPr>
          <a:xfrm>
            <a:off x="3265765" y="3540323"/>
            <a:ext cx="1130141" cy="2000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200" u="none" cap="none" strike="noStrike">
                <a:solidFill>
                  <a:srgbClr val="0F172A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Placement</a:t>
            </a:r>
            <a:endParaRPr/>
          </a:p>
        </p:txBody>
      </p:sp>
      <p:sp>
        <p:nvSpPr>
          <p:cNvPr id="524" name="Google Shape;524;p24"/>
          <p:cNvSpPr txBox="1"/>
          <p:nvPr/>
        </p:nvSpPr>
        <p:spPr>
          <a:xfrm>
            <a:off x="2587916" y="3797498"/>
            <a:ext cx="2485987" cy="3714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994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975" u="none" cap="none" strike="noStrike">
                <a:solidFill>
                  <a:srgbClr val="64748B"/>
                </a:solidFill>
                <a:latin typeface="Inter"/>
                <a:ea typeface="Inter"/>
                <a:cs typeface="Inter"/>
                <a:sym typeface="Inter"/>
              </a:rPr>
              <a:t>Resource room or regular classroom placement</a:t>
            </a:r>
            <a:endParaRPr/>
          </a:p>
        </p:txBody>
      </p:sp>
      <p:sp>
        <p:nvSpPr>
          <p:cNvPr id="525" name="Google Shape;525;p24"/>
          <p:cNvSpPr txBox="1"/>
          <p:nvPr/>
        </p:nvSpPr>
        <p:spPr>
          <a:xfrm>
            <a:off x="5714851" y="2911673"/>
            <a:ext cx="7620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200" u="none" cap="none" strike="noStrike">
                <a:solidFill>
                  <a:srgbClr val="DC2626"/>
                </a:solidFill>
                <a:latin typeface="Inter"/>
                <a:ea typeface="Inter"/>
                <a:cs typeface="Inter"/>
                <a:sym typeface="Inter"/>
              </a:rPr>
              <a:t>3</a:t>
            </a:r>
            <a:endParaRPr/>
          </a:p>
        </p:txBody>
      </p:sp>
      <p:sp>
        <p:nvSpPr>
          <p:cNvPr id="526" name="Google Shape;526;p24"/>
          <p:cNvSpPr txBox="1"/>
          <p:nvPr/>
        </p:nvSpPr>
        <p:spPr>
          <a:xfrm>
            <a:off x="5545782" y="3540323"/>
            <a:ext cx="1100137" cy="2000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200" u="none" cap="none" strike="noStrike">
                <a:solidFill>
                  <a:srgbClr val="0F172A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IEP Design</a:t>
            </a:r>
            <a:endParaRPr/>
          </a:p>
        </p:txBody>
      </p:sp>
      <p:sp>
        <p:nvSpPr>
          <p:cNvPr id="527" name="Google Shape;527;p24"/>
          <p:cNvSpPr txBox="1"/>
          <p:nvPr/>
        </p:nvSpPr>
        <p:spPr>
          <a:xfrm>
            <a:off x="4994523" y="3797498"/>
            <a:ext cx="2202656" cy="18573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994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975" u="none" cap="none" strike="noStrike">
                <a:solidFill>
                  <a:srgbClr val="64748B"/>
                </a:solidFill>
                <a:latin typeface="Inter"/>
                <a:ea typeface="Inter"/>
                <a:cs typeface="Inter"/>
                <a:sym typeface="Inter"/>
              </a:rPr>
              <a:t>Collaborative plan formulation</a:t>
            </a:r>
            <a:endParaRPr/>
          </a:p>
        </p:txBody>
      </p:sp>
      <p:sp>
        <p:nvSpPr>
          <p:cNvPr id="528" name="Google Shape;528;p24"/>
          <p:cNvSpPr txBox="1"/>
          <p:nvPr/>
        </p:nvSpPr>
        <p:spPr>
          <a:xfrm>
            <a:off x="7979866" y="2911673"/>
            <a:ext cx="7620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200" u="none" cap="none" strike="noStrike">
                <a:solidFill>
                  <a:srgbClr val="DC2626"/>
                </a:solidFill>
                <a:latin typeface="Inter"/>
                <a:ea typeface="Inter"/>
                <a:cs typeface="Inter"/>
                <a:sym typeface="Inter"/>
              </a:rPr>
              <a:t>4</a:t>
            </a:r>
            <a:endParaRPr/>
          </a:p>
        </p:txBody>
      </p:sp>
      <p:sp>
        <p:nvSpPr>
          <p:cNvPr id="529" name="Google Shape;529;p24"/>
          <p:cNvSpPr txBox="1"/>
          <p:nvPr/>
        </p:nvSpPr>
        <p:spPr>
          <a:xfrm>
            <a:off x="7895808" y="3540323"/>
            <a:ext cx="930116" cy="2000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200" u="none" cap="none" strike="noStrike">
                <a:solidFill>
                  <a:srgbClr val="0F172A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Support</a:t>
            </a:r>
            <a:endParaRPr/>
          </a:p>
        </p:txBody>
      </p:sp>
      <p:sp>
        <p:nvSpPr>
          <p:cNvPr id="530" name="Google Shape;530;p24"/>
          <p:cNvSpPr txBox="1"/>
          <p:nvPr/>
        </p:nvSpPr>
        <p:spPr>
          <a:xfrm>
            <a:off x="7117946" y="3797498"/>
            <a:ext cx="2485987" cy="3714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994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975" u="none" cap="none" strike="noStrike">
                <a:solidFill>
                  <a:srgbClr val="64748B"/>
                </a:solidFill>
                <a:latin typeface="Inter"/>
                <a:ea typeface="Inter"/>
                <a:cs typeface="Inter"/>
                <a:sym typeface="Inter"/>
              </a:rPr>
              <a:t>Itinerant visits &amp; regular teacher coaching</a:t>
            </a:r>
            <a:endParaRPr/>
          </a:p>
        </p:txBody>
      </p:sp>
      <p:sp>
        <p:nvSpPr>
          <p:cNvPr id="531" name="Google Shape;531;p24"/>
          <p:cNvSpPr txBox="1"/>
          <p:nvPr/>
        </p:nvSpPr>
        <p:spPr>
          <a:xfrm>
            <a:off x="10244881" y="2911673"/>
            <a:ext cx="7620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200" u="none" cap="none" strike="noStrike">
                <a:solidFill>
                  <a:srgbClr val="DC2626"/>
                </a:solidFill>
                <a:latin typeface="Inter"/>
                <a:ea typeface="Inter"/>
                <a:cs typeface="Inter"/>
                <a:sym typeface="Inter"/>
              </a:rPr>
              <a:t>5</a:t>
            </a:r>
            <a:endParaRPr/>
          </a:p>
        </p:txBody>
      </p:sp>
      <p:sp>
        <p:nvSpPr>
          <p:cNvPr id="532" name="Google Shape;532;p24"/>
          <p:cNvSpPr txBox="1"/>
          <p:nvPr/>
        </p:nvSpPr>
        <p:spPr>
          <a:xfrm>
            <a:off x="10120818" y="3540323"/>
            <a:ext cx="1010126" cy="2000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200" u="none" cap="none" strike="noStrike">
                <a:solidFill>
                  <a:srgbClr val="0F172A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Reassess</a:t>
            </a:r>
            <a:endParaRPr/>
          </a:p>
        </p:txBody>
      </p:sp>
      <p:sp>
        <p:nvSpPr>
          <p:cNvPr id="533" name="Google Shape;533;p24"/>
          <p:cNvSpPr txBox="1"/>
          <p:nvPr/>
        </p:nvSpPr>
        <p:spPr>
          <a:xfrm>
            <a:off x="9441209" y="3797498"/>
            <a:ext cx="2369343" cy="18573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994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975" u="none" cap="none" strike="noStrike">
                <a:solidFill>
                  <a:srgbClr val="64748B"/>
                </a:solidFill>
                <a:latin typeface="Inter"/>
                <a:ea typeface="Inter"/>
                <a:cs typeface="Inter"/>
                <a:sym typeface="Inter"/>
              </a:rPr>
              <a:t>Progress monitoring &amp; transition</a:t>
            </a:r>
            <a:endParaRPr/>
          </a:p>
        </p:txBody>
      </p:sp>
      <p:sp>
        <p:nvSpPr>
          <p:cNvPr id="534" name="Google Shape;534;p24"/>
          <p:cNvSpPr txBox="1"/>
          <p:nvPr/>
        </p:nvSpPr>
        <p:spPr>
          <a:xfrm>
            <a:off x="723900" y="4588073"/>
            <a:ext cx="2409825" cy="3714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994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975" u="none" cap="none" strike="noStrike">
                <a:solidFill>
                  <a:srgbClr val="475569"/>
                </a:solidFill>
                <a:latin typeface="Inter"/>
                <a:ea typeface="Inter"/>
                <a:cs typeface="Inter"/>
                <a:sym typeface="Inter"/>
              </a:rPr>
              <a:t>Classroom Support:</a:t>
            </a:r>
            <a:r>
              <a:rPr b="0" i="0" lang="en-US" sz="975" u="none" cap="none" strike="noStrike">
                <a:solidFill>
                  <a:srgbClr val="475569"/>
                </a:solidFill>
                <a:latin typeface="Inter"/>
                <a:ea typeface="Inter"/>
                <a:cs typeface="Inter"/>
                <a:sym typeface="Inter"/>
              </a:rPr>
              <a:t> Co-teaching &amp; environmental adaptation.</a:t>
            </a:r>
            <a:endParaRPr/>
          </a:p>
        </p:txBody>
      </p:sp>
      <p:sp>
        <p:nvSpPr>
          <p:cNvPr id="535" name="Google Shape;535;p24"/>
          <p:cNvSpPr txBox="1"/>
          <p:nvPr/>
        </p:nvSpPr>
        <p:spPr>
          <a:xfrm>
            <a:off x="3533775" y="4588073"/>
            <a:ext cx="2409825" cy="3714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994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975" u="none" cap="none" strike="noStrike">
                <a:solidFill>
                  <a:srgbClr val="475569"/>
                </a:solidFill>
                <a:latin typeface="Inter"/>
                <a:ea typeface="Inter"/>
                <a:cs typeface="Inter"/>
                <a:sym typeface="Inter"/>
              </a:rPr>
              <a:t>Withdrawal Support:</a:t>
            </a:r>
            <a:r>
              <a:rPr b="0" i="0" lang="en-US" sz="975" u="none" cap="none" strike="noStrike">
                <a:solidFill>
                  <a:srgbClr val="475569"/>
                </a:solidFill>
                <a:latin typeface="Inter"/>
                <a:ea typeface="Inter"/>
                <a:cs typeface="Inter"/>
                <a:sym typeface="Inter"/>
              </a:rPr>
              <a:t> Targeted skill building in resource rooms.</a:t>
            </a:r>
            <a:endParaRPr/>
          </a:p>
        </p:txBody>
      </p:sp>
      <p:sp>
        <p:nvSpPr>
          <p:cNvPr id="536" name="Google Shape;536;p24"/>
          <p:cNvSpPr txBox="1"/>
          <p:nvPr/>
        </p:nvSpPr>
        <p:spPr>
          <a:xfrm>
            <a:off x="6343650" y="4588073"/>
            <a:ext cx="2409825" cy="3714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994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975" u="none" cap="none" strike="noStrike">
                <a:solidFill>
                  <a:srgbClr val="475569"/>
                </a:solidFill>
                <a:latin typeface="Inter"/>
                <a:ea typeface="Inter"/>
                <a:cs typeface="Inter"/>
                <a:sym typeface="Inter"/>
              </a:rPr>
              <a:t>Teacher Coaching:</a:t>
            </a:r>
            <a:r>
              <a:rPr b="0" i="0" lang="en-US" sz="975" u="none" cap="none" strike="noStrike">
                <a:solidFill>
                  <a:srgbClr val="475569"/>
                </a:solidFill>
                <a:latin typeface="Inter"/>
                <a:ea typeface="Inter"/>
                <a:cs typeface="Inter"/>
                <a:sym typeface="Inter"/>
              </a:rPr>
              <a:t> Professional mentoring for mainstream staff.</a:t>
            </a:r>
            <a:endParaRPr/>
          </a:p>
        </p:txBody>
      </p:sp>
      <p:sp>
        <p:nvSpPr>
          <p:cNvPr id="537" name="Google Shape;537;p24"/>
          <p:cNvSpPr txBox="1"/>
          <p:nvPr/>
        </p:nvSpPr>
        <p:spPr>
          <a:xfrm>
            <a:off x="9153525" y="4588073"/>
            <a:ext cx="2409825" cy="3714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994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975" u="none" cap="none" strike="noStrike">
                <a:solidFill>
                  <a:srgbClr val="475569"/>
                </a:solidFill>
                <a:latin typeface="Inter"/>
                <a:ea typeface="Inter"/>
                <a:cs typeface="Inter"/>
                <a:sym typeface="Inter"/>
              </a:rPr>
              <a:t>Quality Review:</a:t>
            </a:r>
            <a:r>
              <a:rPr b="0" i="0" lang="en-US" sz="975" u="none" cap="none" strike="noStrike">
                <a:solidFill>
                  <a:srgbClr val="475569"/>
                </a:solidFill>
                <a:latin typeface="Inter"/>
                <a:ea typeface="Inter"/>
                <a:cs typeface="Inter"/>
                <a:sym typeface="Inter"/>
              </a:rPr>
              <a:t> District-level special ed quality evaluation.</a:t>
            </a:r>
            <a:endParaRP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541" name="Shape 5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age.png" id="542" name="Google Shape;542;p2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543" name="Google Shape;543;p25"/>
          <p:cNvSpPr/>
          <p:nvPr/>
        </p:nvSpPr>
        <p:spPr>
          <a:xfrm>
            <a:off x="571500" y="6334125"/>
            <a:ext cx="11049000" cy="33337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44" name="Google Shape;544;p25"/>
          <p:cNvSpPr/>
          <p:nvPr/>
        </p:nvSpPr>
        <p:spPr>
          <a:xfrm>
            <a:off x="571500" y="841920"/>
            <a:ext cx="76200" cy="266700"/>
          </a:xfrm>
          <a:prstGeom prst="roundRect">
            <a:avLst>
              <a:gd fmla="val 50000" name="adj"/>
            </a:avLst>
          </a:prstGeom>
          <a:solidFill>
            <a:srgbClr val="0284C7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45" name="Google Shape;545;p25"/>
          <p:cNvSpPr/>
          <p:nvPr/>
        </p:nvSpPr>
        <p:spPr>
          <a:xfrm>
            <a:off x="571500" y="6334125"/>
            <a:ext cx="11049000" cy="9525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46" name="Google Shape;546;p25"/>
          <p:cNvSpPr/>
          <p:nvPr/>
        </p:nvSpPr>
        <p:spPr>
          <a:xfrm>
            <a:off x="571500" y="2483048"/>
            <a:ext cx="5381625" cy="2495550"/>
          </a:xfrm>
          <a:prstGeom prst="roundRect">
            <a:avLst>
              <a:gd fmla="val 3816" name="adj"/>
            </a:avLst>
          </a:prstGeom>
          <a:solidFill>
            <a:srgbClr val="F8FAFC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47" name="Google Shape;547;p25"/>
          <p:cNvSpPr/>
          <p:nvPr/>
        </p:nvSpPr>
        <p:spPr>
          <a:xfrm>
            <a:off x="6238875" y="2483048"/>
            <a:ext cx="5381625" cy="2495550"/>
          </a:xfrm>
          <a:prstGeom prst="roundRect">
            <a:avLst>
              <a:gd fmla="val 3816" name="adj"/>
            </a:avLst>
          </a:prstGeom>
          <a:solidFill>
            <a:srgbClr val="F8FAFC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48" name="Google Shape;548;p25"/>
          <p:cNvSpPr/>
          <p:nvPr/>
        </p:nvSpPr>
        <p:spPr>
          <a:xfrm>
            <a:off x="571500" y="4969073"/>
            <a:ext cx="5381625" cy="9525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49" name="Google Shape;549;p25"/>
          <p:cNvSpPr/>
          <p:nvPr/>
        </p:nvSpPr>
        <p:spPr>
          <a:xfrm>
            <a:off x="571500" y="2483048"/>
            <a:ext cx="5381625" cy="38100"/>
          </a:xfrm>
          <a:prstGeom prst="rect">
            <a:avLst/>
          </a:prstGeom>
          <a:solidFill>
            <a:srgbClr val="1E3A8A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50" name="Google Shape;550;p25"/>
          <p:cNvSpPr/>
          <p:nvPr/>
        </p:nvSpPr>
        <p:spPr>
          <a:xfrm>
            <a:off x="571500" y="2483048"/>
            <a:ext cx="9525" cy="2495550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51" name="Google Shape;551;p25"/>
          <p:cNvSpPr/>
          <p:nvPr/>
        </p:nvSpPr>
        <p:spPr>
          <a:xfrm>
            <a:off x="5943600" y="2483048"/>
            <a:ext cx="9525" cy="2495550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52" name="Google Shape;552;p25"/>
          <p:cNvSpPr/>
          <p:nvPr/>
        </p:nvSpPr>
        <p:spPr>
          <a:xfrm>
            <a:off x="6238875" y="4969073"/>
            <a:ext cx="5381625" cy="9525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53" name="Google Shape;553;p25"/>
          <p:cNvSpPr/>
          <p:nvPr/>
        </p:nvSpPr>
        <p:spPr>
          <a:xfrm>
            <a:off x="6238875" y="2483048"/>
            <a:ext cx="5381625" cy="38100"/>
          </a:xfrm>
          <a:prstGeom prst="rect">
            <a:avLst/>
          </a:prstGeom>
          <a:solidFill>
            <a:srgbClr val="D97706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54" name="Google Shape;554;p25"/>
          <p:cNvSpPr/>
          <p:nvPr/>
        </p:nvSpPr>
        <p:spPr>
          <a:xfrm>
            <a:off x="6238875" y="2483048"/>
            <a:ext cx="9525" cy="2495550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55" name="Google Shape;555;p25"/>
          <p:cNvSpPr/>
          <p:nvPr/>
        </p:nvSpPr>
        <p:spPr>
          <a:xfrm>
            <a:off x="11610975" y="2483048"/>
            <a:ext cx="9525" cy="2495550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image.png" id="556" name="Google Shape;556;p2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09625" y="3125985"/>
            <a:ext cx="219075" cy="18097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557" name="Google Shape;557;p25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809625" y="3716535"/>
            <a:ext cx="219075" cy="18097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558" name="Google Shape;558;p25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809625" y="4307085"/>
            <a:ext cx="171450" cy="18097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559" name="Google Shape;559;p25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6477000" y="3125985"/>
            <a:ext cx="133350" cy="18097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560" name="Google Shape;560;p25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6477000" y="4307085"/>
            <a:ext cx="219075" cy="180975"/>
          </a:xfrm>
          <a:prstGeom prst="rect">
            <a:avLst/>
          </a:prstGeom>
          <a:noFill/>
          <a:ln>
            <a:noFill/>
          </a:ln>
        </p:spPr>
      </p:pic>
      <p:sp>
        <p:nvSpPr>
          <p:cNvPr id="561" name="Google Shape;561;p25"/>
          <p:cNvSpPr txBox="1"/>
          <p:nvPr/>
        </p:nvSpPr>
        <p:spPr>
          <a:xfrm>
            <a:off x="571500" y="476250"/>
            <a:ext cx="11620500" cy="36567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1995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400" u="none" cap="none" strike="noStrike">
                <a:solidFill>
                  <a:srgbClr val="0F172A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China: Workforce &amp; Standards</a:t>
            </a:r>
            <a:endParaRPr/>
          </a:p>
        </p:txBody>
      </p:sp>
      <p:sp>
        <p:nvSpPr>
          <p:cNvPr id="562" name="Google Shape;562;p25"/>
          <p:cNvSpPr txBox="1"/>
          <p:nvPr/>
        </p:nvSpPr>
        <p:spPr>
          <a:xfrm>
            <a:off x="571500" y="6438900"/>
            <a:ext cx="3744515" cy="22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rgbClr val="475569"/>
                </a:solidFill>
                <a:latin typeface="Inter"/>
                <a:ea typeface="Inter"/>
                <a:cs typeface="Inter"/>
                <a:sym typeface="Inter"/>
              </a:rPr>
              <a:t>ITINERANT TEACHER SYSTEMS STUDY</a:t>
            </a:r>
            <a:endParaRPr/>
          </a:p>
        </p:txBody>
      </p:sp>
      <p:sp>
        <p:nvSpPr>
          <p:cNvPr id="563" name="Google Shape;563;p25"/>
          <p:cNvSpPr txBox="1"/>
          <p:nvPr/>
        </p:nvSpPr>
        <p:spPr>
          <a:xfrm>
            <a:off x="11125200" y="6438900"/>
            <a:ext cx="781050" cy="22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200" u="none" cap="none" strike="noStrike">
                <a:solidFill>
                  <a:srgbClr val="0284C7"/>
                </a:solidFill>
                <a:latin typeface="Inter"/>
                <a:ea typeface="Inter"/>
                <a:cs typeface="Inter"/>
                <a:sym typeface="Inter"/>
              </a:rPr>
              <a:t>13 / 30</a:t>
            </a:r>
            <a:endParaRPr/>
          </a:p>
        </p:txBody>
      </p:sp>
      <p:sp>
        <p:nvSpPr>
          <p:cNvPr id="564" name="Google Shape;564;p25"/>
          <p:cNvSpPr txBox="1"/>
          <p:nvPr/>
        </p:nvSpPr>
        <p:spPr>
          <a:xfrm>
            <a:off x="809625" y="2749748"/>
            <a:ext cx="6438304" cy="2381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500" u="none" cap="none" strike="noStrike">
                <a:solidFill>
                  <a:srgbClr val="0F172A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Professionalisation Pathways</a:t>
            </a:r>
            <a:endParaRPr/>
          </a:p>
        </p:txBody>
      </p:sp>
      <p:sp>
        <p:nvSpPr>
          <p:cNvPr id="565" name="Google Shape;565;p25"/>
          <p:cNvSpPr txBox="1"/>
          <p:nvPr/>
        </p:nvSpPr>
        <p:spPr>
          <a:xfrm>
            <a:off x="6477000" y="2749748"/>
            <a:ext cx="5715000" cy="2381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500" u="none" cap="none" strike="noStrike">
                <a:solidFill>
                  <a:srgbClr val="0F172A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Workload &amp; Implementation Bottlenecks</a:t>
            </a:r>
            <a:endParaRPr/>
          </a:p>
        </p:txBody>
      </p:sp>
      <p:sp>
        <p:nvSpPr>
          <p:cNvPr id="566" name="Google Shape;566;p25"/>
          <p:cNvSpPr txBox="1"/>
          <p:nvPr/>
        </p:nvSpPr>
        <p:spPr>
          <a:xfrm>
            <a:off x="1114425" y="3102173"/>
            <a:ext cx="4695825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200" u="none" cap="none" strike="noStrike">
                <a:solidFill>
                  <a:srgbClr val="0F172A"/>
                </a:solidFill>
                <a:latin typeface="Inter"/>
                <a:ea typeface="Inter"/>
                <a:cs typeface="Inter"/>
                <a:sym typeface="Inter"/>
              </a:rPr>
              <a:t>Formal Qualifications:</a:t>
            </a:r>
            <a:r>
              <a:rPr b="0" i="0" lang="en-US" sz="1200" u="none" cap="none" strike="noStrike">
                <a:solidFill>
                  <a:srgbClr val="475569"/>
                </a:solidFill>
                <a:latin typeface="Inter"/>
                <a:ea typeface="Inter"/>
                <a:cs typeface="Inter"/>
                <a:sym typeface="Inter"/>
              </a:rPr>
              <a:t> Special education degree or dual-degree certification required.</a:t>
            </a:r>
            <a:endParaRPr/>
          </a:p>
        </p:txBody>
      </p:sp>
      <p:sp>
        <p:nvSpPr>
          <p:cNvPr id="567" name="Google Shape;567;p25"/>
          <p:cNvSpPr txBox="1"/>
          <p:nvPr/>
        </p:nvSpPr>
        <p:spPr>
          <a:xfrm>
            <a:off x="1114425" y="3692723"/>
            <a:ext cx="4695825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200" u="none" cap="none" strike="noStrike">
                <a:solidFill>
                  <a:srgbClr val="0F172A"/>
                </a:solidFill>
                <a:latin typeface="Inter"/>
                <a:ea typeface="Inter"/>
                <a:cs typeface="Inter"/>
                <a:sym typeface="Inter"/>
              </a:rPr>
              <a:t>Provincial Training:</a:t>
            </a:r>
            <a:r>
              <a:rPr b="0" i="0" lang="en-US" sz="1200" u="none" cap="none" strike="noStrike">
                <a:solidFill>
                  <a:srgbClr val="475569"/>
                </a:solidFill>
                <a:latin typeface="Inter"/>
                <a:ea typeface="Inter"/>
                <a:cs typeface="Inter"/>
                <a:sym typeface="Inter"/>
              </a:rPr>
              <a:t> Multi-tiered continuing professional development (CPD).</a:t>
            </a:r>
            <a:endParaRPr/>
          </a:p>
        </p:txBody>
      </p:sp>
      <p:sp>
        <p:nvSpPr>
          <p:cNvPr id="568" name="Google Shape;568;p25"/>
          <p:cNvSpPr txBox="1"/>
          <p:nvPr/>
        </p:nvSpPr>
        <p:spPr>
          <a:xfrm>
            <a:off x="1114425" y="4283273"/>
            <a:ext cx="4695825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200" u="none" cap="none" strike="noStrike">
                <a:solidFill>
                  <a:srgbClr val="0F172A"/>
                </a:solidFill>
                <a:latin typeface="Inter"/>
                <a:ea typeface="Inter"/>
                <a:cs typeface="Inter"/>
                <a:sym typeface="Inter"/>
              </a:rPr>
              <a:t>Competency Standards:</a:t>
            </a:r>
            <a:r>
              <a:rPr b="0" i="0" lang="en-US" sz="1200" u="none" cap="none" strike="noStrike">
                <a:solidFill>
                  <a:srgbClr val="475569"/>
                </a:solidFill>
                <a:latin typeface="Inter"/>
                <a:ea typeface="Inter"/>
                <a:cs typeface="Inter"/>
                <a:sym typeface="Inter"/>
              </a:rPr>
              <a:t> Specialized competencies in diagnosis, IEP, and consultation.</a:t>
            </a:r>
            <a:endParaRPr/>
          </a:p>
        </p:txBody>
      </p:sp>
      <p:sp>
        <p:nvSpPr>
          <p:cNvPr id="569" name="Google Shape;569;p25"/>
          <p:cNvSpPr txBox="1"/>
          <p:nvPr/>
        </p:nvSpPr>
        <p:spPr>
          <a:xfrm>
            <a:off x="6781800" y="3102173"/>
            <a:ext cx="4695825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200" u="none" cap="none" strike="noStrike">
                <a:solidFill>
                  <a:srgbClr val="0F172A"/>
                </a:solidFill>
                <a:latin typeface="Inter"/>
                <a:ea typeface="Inter"/>
                <a:cs typeface="Inter"/>
                <a:sym typeface="Inter"/>
              </a:rPr>
              <a:t>Workload Coefficients:</a:t>
            </a:r>
            <a:r>
              <a:rPr b="0" i="0" lang="en-US" sz="1200" u="none" cap="none" strike="noStrike">
                <a:solidFill>
                  <a:srgbClr val="475569"/>
                </a:solidFill>
                <a:latin typeface="Inter"/>
                <a:ea typeface="Inter"/>
                <a:cs typeface="Inter"/>
                <a:sym typeface="Inter"/>
              </a:rPr>
              <a:t> Local policies experiment with converting travel hours into teaching workload units.</a:t>
            </a:r>
            <a:endParaRPr/>
          </a:p>
        </p:txBody>
      </p:sp>
      <p:sp>
        <p:nvSpPr>
          <p:cNvPr id="570" name="Google Shape;570;p25"/>
          <p:cNvSpPr txBox="1"/>
          <p:nvPr/>
        </p:nvSpPr>
        <p:spPr>
          <a:xfrm>
            <a:off x="6781800" y="3692723"/>
            <a:ext cx="4695825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200" u="none" cap="none" strike="noStrike">
                <a:solidFill>
                  <a:srgbClr val="0F172A"/>
                </a:solidFill>
                <a:latin typeface="Inter"/>
                <a:ea typeface="Inter"/>
                <a:cs typeface="Inter"/>
                <a:sym typeface="Inter"/>
              </a:rPr>
              <a:t>Regional Disparities:</a:t>
            </a:r>
            <a:r>
              <a:rPr b="0" i="0" lang="en-US" sz="1200" u="none" cap="none" strike="noStrike">
                <a:solidFill>
                  <a:srgbClr val="475569"/>
                </a:solidFill>
                <a:latin typeface="Inter"/>
                <a:ea typeface="Inter"/>
                <a:cs typeface="Inter"/>
                <a:sym typeface="Inter"/>
              </a:rPr>
              <a:t> Implementation varies widely between eastern coastal districts and inland western counties.</a:t>
            </a:r>
            <a:endParaRPr/>
          </a:p>
        </p:txBody>
      </p:sp>
      <p:sp>
        <p:nvSpPr>
          <p:cNvPr id="571" name="Google Shape;571;p25"/>
          <p:cNvSpPr txBox="1"/>
          <p:nvPr/>
        </p:nvSpPr>
        <p:spPr>
          <a:xfrm>
            <a:off x="6781800" y="4283273"/>
            <a:ext cx="4695825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200" u="none" cap="none" strike="noStrike">
                <a:solidFill>
                  <a:srgbClr val="0F172A"/>
                </a:solidFill>
                <a:latin typeface="Inter"/>
                <a:ea typeface="Inter"/>
                <a:cs typeface="Inter"/>
                <a:sym typeface="Inter"/>
              </a:rPr>
              <a:t>Travel Burden:</a:t>
            </a:r>
            <a:r>
              <a:rPr b="0" i="0" lang="en-US" sz="1200" u="none" cap="none" strike="noStrike">
                <a:solidFill>
                  <a:srgbClr val="475569"/>
                </a:solidFill>
                <a:latin typeface="Inter"/>
                <a:ea typeface="Inter"/>
                <a:cs typeface="Inter"/>
                <a:sym typeface="Inter"/>
              </a:rPr>
              <a:t> Travel time often cuts into direct support time without formal accounting.</a:t>
            </a:r>
            <a:endParaRP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575" name="Shape 5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age.png" id="576" name="Google Shape;576;p2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577" name="Google Shape;577;p26"/>
          <p:cNvSpPr/>
          <p:nvPr/>
        </p:nvSpPr>
        <p:spPr>
          <a:xfrm>
            <a:off x="571500" y="6334125"/>
            <a:ext cx="11049000" cy="33337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78" name="Google Shape;578;p26"/>
          <p:cNvSpPr/>
          <p:nvPr/>
        </p:nvSpPr>
        <p:spPr>
          <a:xfrm>
            <a:off x="571500" y="841920"/>
            <a:ext cx="76200" cy="266700"/>
          </a:xfrm>
          <a:prstGeom prst="roundRect">
            <a:avLst>
              <a:gd fmla="val 50000" name="adj"/>
            </a:avLst>
          </a:prstGeom>
          <a:solidFill>
            <a:srgbClr val="0284C7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79" name="Google Shape;579;p26"/>
          <p:cNvSpPr/>
          <p:nvPr/>
        </p:nvSpPr>
        <p:spPr>
          <a:xfrm>
            <a:off x="571500" y="1813917"/>
            <a:ext cx="11049000" cy="266700"/>
          </a:xfrm>
          <a:prstGeom prst="roundRect">
            <a:avLst>
              <a:gd fmla="val 50000" name="adj"/>
            </a:avLst>
          </a:prstGeom>
          <a:solidFill>
            <a:srgbClr val="FEFCE8"/>
          </a:solidFill>
          <a:ln cap="flat" cmpd="sng" w="9525">
            <a:solidFill>
              <a:srgbClr val="FEF08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80" name="Google Shape;580;p26"/>
          <p:cNvSpPr/>
          <p:nvPr/>
        </p:nvSpPr>
        <p:spPr>
          <a:xfrm>
            <a:off x="571500" y="4942879"/>
            <a:ext cx="11049000" cy="704850"/>
          </a:xfrm>
          <a:prstGeom prst="roundRect">
            <a:avLst>
              <a:gd fmla="val 10810" name="adj"/>
            </a:avLst>
          </a:prstGeom>
          <a:solidFill>
            <a:srgbClr val="FEFCE8"/>
          </a:solidFill>
          <a:ln cap="flat" cmpd="sng" w="9525">
            <a:solidFill>
              <a:srgbClr val="FEF08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81" name="Google Shape;581;p26"/>
          <p:cNvSpPr/>
          <p:nvPr/>
        </p:nvSpPr>
        <p:spPr>
          <a:xfrm>
            <a:off x="571500" y="6334125"/>
            <a:ext cx="11049000" cy="9525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82" name="Google Shape;582;p26"/>
          <p:cNvSpPr/>
          <p:nvPr/>
        </p:nvSpPr>
        <p:spPr>
          <a:xfrm>
            <a:off x="571500" y="2642592"/>
            <a:ext cx="3530500" cy="2109787"/>
          </a:xfrm>
          <a:prstGeom prst="roundRect">
            <a:avLst>
              <a:gd fmla="val 4514" name="adj"/>
            </a:avLst>
          </a:prstGeom>
          <a:solidFill>
            <a:srgbClr val="F8FAFC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83" name="Google Shape;583;p26"/>
          <p:cNvSpPr/>
          <p:nvPr/>
        </p:nvSpPr>
        <p:spPr>
          <a:xfrm>
            <a:off x="4330600" y="2642592"/>
            <a:ext cx="3530649" cy="2109787"/>
          </a:xfrm>
          <a:prstGeom prst="roundRect">
            <a:avLst>
              <a:gd fmla="val 4514" name="adj"/>
            </a:avLst>
          </a:prstGeom>
          <a:solidFill>
            <a:srgbClr val="F8FAFC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84" name="Google Shape;584;p26"/>
          <p:cNvSpPr/>
          <p:nvPr/>
        </p:nvSpPr>
        <p:spPr>
          <a:xfrm>
            <a:off x="8089850" y="2642592"/>
            <a:ext cx="3530500" cy="2109787"/>
          </a:xfrm>
          <a:prstGeom prst="roundRect">
            <a:avLst>
              <a:gd fmla="val 4514" name="adj"/>
            </a:avLst>
          </a:prstGeom>
          <a:solidFill>
            <a:srgbClr val="F8FAFC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85" name="Google Shape;585;p26"/>
          <p:cNvSpPr/>
          <p:nvPr/>
        </p:nvSpPr>
        <p:spPr>
          <a:xfrm>
            <a:off x="571500" y="4742854"/>
            <a:ext cx="3530500" cy="9525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86" name="Google Shape;586;p26"/>
          <p:cNvSpPr/>
          <p:nvPr/>
        </p:nvSpPr>
        <p:spPr>
          <a:xfrm>
            <a:off x="571500" y="2642592"/>
            <a:ext cx="3530500" cy="38100"/>
          </a:xfrm>
          <a:prstGeom prst="rect">
            <a:avLst/>
          </a:prstGeom>
          <a:solidFill>
            <a:srgbClr val="D97706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87" name="Google Shape;587;p26"/>
          <p:cNvSpPr/>
          <p:nvPr/>
        </p:nvSpPr>
        <p:spPr>
          <a:xfrm>
            <a:off x="571500" y="2642592"/>
            <a:ext cx="9525" cy="2109787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88" name="Google Shape;588;p26"/>
          <p:cNvSpPr/>
          <p:nvPr/>
        </p:nvSpPr>
        <p:spPr>
          <a:xfrm>
            <a:off x="4092475" y="2642592"/>
            <a:ext cx="9525" cy="2109787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89" name="Google Shape;589;p26"/>
          <p:cNvSpPr/>
          <p:nvPr/>
        </p:nvSpPr>
        <p:spPr>
          <a:xfrm>
            <a:off x="4330600" y="4742854"/>
            <a:ext cx="3530649" cy="9525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90" name="Google Shape;590;p26"/>
          <p:cNvSpPr/>
          <p:nvPr/>
        </p:nvSpPr>
        <p:spPr>
          <a:xfrm>
            <a:off x="4330600" y="2642592"/>
            <a:ext cx="3530649" cy="38100"/>
          </a:xfrm>
          <a:prstGeom prst="rect">
            <a:avLst/>
          </a:prstGeom>
          <a:solidFill>
            <a:srgbClr val="0D9488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91" name="Google Shape;591;p26"/>
          <p:cNvSpPr/>
          <p:nvPr/>
        </p:nvSpPr>
        <p:spPr>
          <a:xfrm>
            <a:off x="4330600" y="2642592"/>
            <a:ext cx="9525" cy="2109787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92" name="Google Shape;592;p26"/>
          <p:cNvSpPr/>
          <p:nvPr/>
        </p:nvSpPr>
        <p:spPr>
          <a:xfrm>
            <a:off x="7851725" y="2642592"/>
            <a:ext cx="9525" cy="2109787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93" name="Google Shape;593;p26"/>
          <p:cNvSpPr/>
          <p:nvPr/>
        </p:nvSpPr>
        <p:spPr>
          <a:xfrm>
            <a:off x="8089850" y="4742854"/>
            <a:ext cx="3530500" cy="9525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94" name="Google Shape;594;p26"/>
          <p:cNvSpPr/>
          <p:nvPr/>
        </p:nvSpPr>
        <p:spPr>
          <a:xfrm>
            <a:off x="8089850" y="2642592"/>
            <a:ext cx="3530500" cy="38100"/>
          </a:xfrm>
          <a:prstGeom prst="rect">
            <a:avLst/>
          </a:prstGeom>
          <a:solidFill>
            <a:srgbClr val="1E3A8A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95" name="Google Shape;595;p26"/>
          <p:cNvSpPr/>
          <p:nvPr/>
        </p:nvSpPr>
        <p:spPr>
          <a:xfrm>
            <a:off x="8089850" y="2642592"/>
            <a:ext cx="9525" cy="2109787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96" name="Google Shape;596;p26"/>
          <p:cNvSpPr/>
          <p:nvPr/>
        </p:nvSpPr>
        <p:spPr>
          <a:xfrm>
            <a:off x="11610826" y="2642592"/>
            <a:ext cx="9525" cy="2109787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image.png" id="597" name="Google Shape;597;p2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09625" y="2909292"/>
            <a:ext cx="457200" cy="4572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598" name="Google Shape;598;p26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4568725" y="2909292"/>
            <a:ext cx="457200" cy="4572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599" name="Google Shape;599;p26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8327975" y="2909292"/>
            <a:ext cx="457200" cy="4572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600" name="Google Shape;600;p26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919162" y="3042642"/>
            <a:ext cx="238125" cy="1905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601" name="Google Shape;601;p26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4678263" y="3042642"/>
            <a:ext cx="238125" cy="1905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602" name="Google Shape;602;p26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8447037" y="3042642"/>
            <a:ext cx="219075" cy="190500"/>
          </a:xfrm>
          <a:prstGeom prst="rect">
            <a:avLst/>
          </a:prstGeom>
          <a:noFill/>
          <a:ln>
            <a:noFill/>
          </a:ln>
        </p:spPr>
      </p:pic>
      <p:sp>
        <p:nvSpPr>
          <p:cNvPr id="603" name="Google Shape;603;p26"/>
          <p:cNvSpPr txBox="1"/>
          <p:nvPr/>
        </p:nvSpPr>
        <p:spPr>
          <a:xfrm>
            <a:off x="571500" y="476250"/>
            <a:ext cx="11620500" cy="36567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1995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400" u="none" cap="none" strike="noStrike">
                <a:solidFill>
                  <a:srgbClr val="0F172A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Malaysia: Model Overview</a:t>
            </a:r>
            <a:endParaRPr/>
          </a:p>
        </p:txBody>
      </p:sp>
      <p:sp>
        <p:nvSpPr>
          <p:cNvPr id="604" name="Google Shape;604;p26"/>
          <p:cNvSpPr txBox="1"/>
          <p:nvPr/>
        </p:nvSpPr>
        <p:spPr>
          <a:xfrm>
            <a:off x="685800" y="1852017"/>
            <a:ext cx="10915650" cy="190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900" u="none" cap="none" strike="noStrike">
                <a:solidFill>
                  <a:srgbClr val="0F172A"/>
                </a:solidFill>
                <a:latin typeface="Inter"/>
                <a:ea typeface="Inter"/>
                <a:cs typeface="Inter"/>
                <a:sym typeface="Inter"/>
              </a:rPr>
              <a:t>MALAYSIA CONTEXT</a:t>
            </a:r>
            <a:endParaRPr/>
          </a:p>
        </p:txBody>
      </p:sp>
      <p:sp>
        <p:nvSpPr>
          <p:cNvPr id="605" name="Google Shape;605;p26"/>
          <p:cNvSpPr txBox="1"/>
          <p:nvPr/>
        </p:nvSpPr>
        <p:spPr>
          <a:xfrm>
            <a:off x="571500" y="2175867"/>
            <a:ext cx="11620500" cy="2762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800" u="none" cap="none" strike="noStrike">
                <a:solidFill>
                  <a:srgbClr val="0F172A"/>
                </a:solidFill>
                <a:latin typeface="Inter"/>
                <a:ea typeface="Inter"/>
                <a:cs typeface="Inter"/>
                <a:sym typeface="Inter"/>
              </a:rPr>
              <a:t>School-Based Integration + 3PK Regional Outreach</a:t>
            </a:r>
            <a:endParaRPr/>
          </a:p>
        </p:txBody>
      </p:sp>
      <p:sp>
        <p:nvSpPr>
          <p:cNvPr id="606" name="Google Shape;606;p26"/>
          <p:cNvSpPr txBox="1"/>
          <p:nvPr/>
        </p:nvSpPr>
        <p:spPr>
          <a:xfrm>
            <a:off x="571500" y="6438900"/>
            <a:ext cx="3744515" cy="22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rgbClr val="475569"/>
                </a:solidFill>
                <a:latin typeface="Inter"/>
                <a:ea typeface="Inter"/>
                <a:cs typeface="Inter"/>
                <a:sym typeface="Inter"/>
              </a:rPr>
              <a:t>ITINERANT TEACHER SYSTEMS STUDY</a:t>
            </a:r>
            <a:endParaRPr/>
          </a:p>
        </p:txBody>
      </p:sp>
      <p:sp>
        <p:nvSpPr>
          <p:cNvPr id="607" name="Google Shape;607;p26"/>
          <p:cNvSpPr txBox="1"/>
          <p:nvPr/>
        </p:nvSpPr>
        <p:spPr>
          <a:xfrm>
            <a:off x="11115675" y="6438900"/>
            <a:ext cx="790575" cy="22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200" u="none" cap="none" strike="noStrike">
                <a:solidFill>
                  <a:srgbClr val="0284C7"/>
                </a:solidFill>
                <a:latin typeface="Inter"/>
                <a:ea typeface="Inter"/>
                <a:cs typeface="Inter"/>
                <a:sym typeface="Inter"/>
              </a:rPr>
              <a:t>14 / 30</a:t>
            </a:r>
            <a:endParaRPr/>
          </a:p>
        </p:txBody>
      </p:sp>
      <p:sp>
        <p:nvSpPr>
          <p:cNvPr id="608" name="Google Shape;608;p26"/>
          <p:cNvSpPr txBox="1"/>
          <p:nvPr/>
        </p:nvSpPr>
        <p:spPr>
          <a:xfrm>
            <a:off x="723900" y="5095279"/>
            <a:ext cx="10839450" cy="4000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050" u="none" cap="none" strike="noStrike">
                <a:solidFill>
                  <a:srgbClr val="854D0E"/>
                </a:solidFill>
                <a:latin typeface="Inter"/>
                <a:ea typeface="Inter"/>
                <a:cs typeface="Inter"/>
                <a:sym typeface="Inter"/>
              </a:rPr>
              <a:t>Structural Note:</a:t>
            </a:r>
            <a:r>
              <a:rPr b="0" i="0" lang="en-US" sz="1050" u="none" cap="none" strike="noStrike">
                <a:solidFill>
                  <a:srgbClr val="854D0E"/>
                </a:solidFill>
                <a:latin typeface="Inter"/>
                <a:ea typeface="Inter"/>
                <a:cs typeface="Inter"/>
                <a:sym typeface="Inter"/>
              </a:rPr>
              <a:t> While 3PK provides mobile multidisciplinary services, a dedicated standalone "National Itinerant Teacher Cadre" establishment remains limited in formal policy verification.</a:t>
            </a:r>
            <a:endParaRPr/>
          </a:p>
        </p:txBody>
      </p:sp>
      <p:sp>
        <p:nvSpPr>
          <p:cNvPr id="609" name="Google Shape;609;p26"/>
          <p:cNvSpPr txBox="1"/>
          <p:nvPr/>
        </p:nvSpPr>
        <p:spPr>
          <a:xfrm>
            <a:off x="809625" y="3518892"/>
            <a:ext cx="4008704" cy="2381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500" u="none" cap="none" strike="noStrike">
                <a:solidFill>
                  <a:srgbClr val="0F172A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PPKI / Guru PK</a:t>
            </a:r>
            <a:endParaRPr/>
          </a:p>
        </p:txBody>
      </p:sp>
      <p:sp>
        <p:nvSpPr>
          <p:cNvPr id="610" name="Google Shape;610;p26"/>
          <p:cNvSpPr txBox="1"/>
          <p:nvPr/>
        </p:nvSpPr>
        <p:spPr>
          <a:xfrm>
            <a:off x="809625" y="3871317"/>
            <a:ext cx="3149500" cy="64293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995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125" u="none" cap="none" strike="noStrike">
                <a:solidFill>
                  <a:srgbClr val="475569"/>
                </a:solidFill>
                <a:latin typeface="Inter"/>
                <a:ea typeface="Inter"/>
                <a:cs typeface="Inter"/>
                <a:sym typeface="Inter"/>
              </a:rPr>
              <a:t>Special Education Integration Program (PPKI) teachers based inside mainstream schools dominate daily support.</a:t>
            </a:r>
            <a:endParaRPr/>
          </a:p>
        </p:txBody>
      </p:sp>
      <p:sp>
        <p:nvSpPr>
          <p:cNvPr id="611" name="Google Shape;611;p26"/>
          <p:cNvSpPr txBox="1"/>
          <p:nvPr/>
        </p:nvSpPr>
        <p:spPr>
          <a:xfrm>
            <a:off x="4568725" y="3518892"/>
            <a:ext cx="4008899" cy="2381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500" u="none" cap="none" strike="noStrike">
                <a:solidFill>
                  <a:srgbClr val="0F172A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3PK Service Centres</a:t>
            </a:r>
            <a:endParaRPr/>
          </a:p>
        </p:txBody>
      </p:sp>
      <p:sp>
        <p:nvSpPr>
          <p:cNvPr id="612" name="Google Shape;612;p26"/>
          <p:cNvSpPr txBox="1"/>
          <p:nvPr/>
        </p:nvSpPr>
        <p:spPr>
          <a:xfrm>
            <a:off x="4568725" y="3871317"/>
            <a:ext cx="3149649" cy="64293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995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125" u="none" cap="none" strike="noStrike">
                <a:solidFill>
                  <a:srgbClr val="475569"/>
                </a:solidFill>
                <a:latin typeface="Inter"/>
                <a:ea typeface="Inter"/>
                <a:cs typeface="Inter"/>
                <a:sym typeface="Inter"/>
              </a:rPr>
              <a:t>Pusat Perkhidmatan Pendidikan Khas (3PK) provides regional interdisciplinary itinerant outreach.</a:t>
            </a:r>
            <a:endParaRPr/>
          </a:p>
        </p:txBody>
      </p:sp>
      <p:sp>
        <p:nvSpPr>
          <p:cNvPr id="613" name="Google Shape;613;p26"/>
          <p:cNvSpPr txBox="1"/>
          <p:nvPr/>
        </p:nvSpPr>
        <p:spPr>
          <a:xfrm>
            <a:off x="8327975" y="3518892"/>
            <a:ext cx="3864024" cy="2381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500" u="none" cap="none" strike="noStrike">
                <a:solidFill>
                  <a:srgbClr val="0F172A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Program Inklusif</a:t>
            </a:r>
            <a:endParaRPr/>
          </a:p>
        </p:txBody>
      </p:sp>
      <p:sp>
        <p:nvSpPr>
          <p:cNvPr id="614" name="Google Shape;614;p26"/>
          <p:cNvSpPr txBox="1"/>
          <p:nvPr/>
        </p:nvSpPr>
        <p:spPr>
          <a:xfrm>
            <a:off x="8327975" y="3871317"/>
            <a:ext cx="3149500" cy="64293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995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125" u="none" cap="none" strike="noStrike">
                <a:solidFill>
                  <a:srgbClr val="475569"/>
                </a:solidFill>
                <a:latin typeface="Inter"/>
                <a:ea typeface="Inter"/>
                <a:cs typeface="Inter"/>
                <a:sym typeface="Inter"/>
              </a:rPr>
              <a:t>Inclusive Education Program (PPI) integrates students into regular classrooms with school-based assistance.</a:t>
            </a:r>
            <a:endParaRPr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618" name="Shape 6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age.png" id="619" name="Google Shape;619;p2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620" name="Google Shape;620;p27"/>
          <p:cNvSpPr/>
          <p:nvPr/>
        </p:nvSpPr>
        <p:spPr>
          <a:xfrm>
            <a:off x="571500" y="6334125"/>
            <a:ext cx="11049000" cy="33337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21" name="Google Shape;621;p27"/>
          <p:cNvSpPr/>
          <p:nvPr/>
        </p:nvSpPr>
        <p:spPr>
          <a:xfrm>
            <a:off x="571500" y="841920"/>
            <a:ext cx="76200" cy="266700"/>
          </a:xfrm>
          <a:prstGeom prst="roundRect">
            <a:avLst>
              <a:gd fmla="val 50000" name="adj"/>
            </a:avLst>
          </a:prstGeom>
          <a:solidFill>
            <a:srgbClr val="0284C7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22" name="Google Shape;622;p27"/>
          <p:cNvSpPr/>
          <p:nvPr/>
        </p:nvSpPr>
        <p:spPr>
          <a:xfrm>
            <a:off x="571500" y="6334125"/>
            <a:ext cx="11049000" cy="9525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23" name="Google Shape;623;p27"/>
          <p:cNvSpPr/>
          <p:nvPr/>
        </p:nvSpPr>
        <p:spPr>
          <a:xfrm>
            <a:off x="952500" y="3085504"/>
            <a:ext cx="10287000" cy="38100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24" name="Google Shape;624;p27"/>
          <p:cNvSpPr/>
          <p:nvPr/>
        </p:nvSpPr>
        <p:spPr>
          <a:xfrm>
            <a:off x="571500" y="4352329"/>
            <a:ext cx="2619375" cy="890587"/>
          </a:xfrm>
          <a:prstGeom prst="roundRect">
            <a:avLst>
              <a:gd fmla="val 10695" name="adj"/>
            </a:avLst>
          </a:prstGeom>
          <a:solidFill>
            <a:srgbClr val="F8FAFC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25" name="Google Shape;625;p27"/>
          <p:cNvSpPr/>
          <p:nvPr/>
        </p:nvSpPr>
        <p:spPr>
          <a:xfrm>
            <a:off x="3381375" y="4352329"/>
            <a:ext cx="2619375" cy="890587"/>
          </a:xfrm>
          <a:prstGeom prst="roundRect">
            <a:avLst>
              <a:gd fmla="val 10695" name="adj"/>
            </a:avLst>
          </a:prstGeom>
          <a:solidFill>
            <a:srgbClr val="F8FAFC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26" name="Google Shape;626;p27"/>
          <p:cNvSpPr/>
          <p:nvPr/>
        </p:nvSpPr>
        <p:spPr>
          <a:xfrm>
            <a:off x="6191250" y="4352329"/>
            <a:ext cx="2619375" cy="890587"/>
          </a:xfrm>
          <a:prstGeom prst="roundRect">
            <a:avLst>
              <a:gd fmla="val 10695" name="adj"/>
            </a:avLst>
          </a:prstGeom>
          <a:solidFill>
            <a:srgbClr val="F8FAFC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27" name="Google Shape;627;p27"/>
          <p:cNvSpPr/>
          <p:nvPr/>
        </p:nvSpPr>
        <p:spPr>
          <a:xfrm>
            <a:off x="9001125" y="4352329"/>
            <a:ext cx="2619375" cy="890587"/>
          </a:xfrm>
          <a:prstGeom prst="roundRect">
            <a:avLst>
              <a:gd fmla="val 10695" name="adj"/>
            </a:avLst>
          </a:prstGeom>
          <a:solidFill>
            <a:srgbClr val="F8FAFC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28" name="Google Shape;628;p27"/>
          <p:cNvSpPr/>
          <p:nvPr/>
        </p:nvSpPr>
        <p:spPr>
          <a:xfrm>
            <a:off x="1327695" y="2856904"/>
            <a:ext cx="476250" cy="476250"/>
          </a:xfrm>
          <a:prstGeom prst="roundRect">
            <a:avLst>
              <a:gd fmla="val 50000" name="adj"/>
            </a:avLst>
          </a:prstGeom>
          <a:solidFill>
            <a:srgbClr val="FFFFFF"/>
          </a:solidFill>
          <a:ln cap="flat" cmpd="sng" w="38100">
            <a:solidFill>
              <a:srgbClr val="CA8A0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29" name="Google Shape;629;p27"/>
          <p:cNvSpPr/>
          <p:nvPr/>
        </p:nvSpPr>
        <p:spPr>
          <a:xfrm>
            <a:off x="4347716" y="2856904"/>
            <a:ext cx="476250" cy="476250"/>
          </a:xfrm>
          <a:prstGeom prst="roundRect">
            <a:avLst>
              <a:gd fmla="val 50000" name="adj"/>
            </a:avLst>
          </a:prstGeom>
          <a:solidFill>
            <a:srgbClr val="FFFFFF"/>
          </a:solidFill>
          <a:ln cap="flat" cmpd="sng" w="38100">
            <a:solidFill>
              <a:srgbClr val="CA8A0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30" name="Google Shape;630;p27"/>
          <p:cNvSpPr/>
          <p:nvPr/>
        </p:nvSpPr>
        <p:spPr>
          <a:xfrm>
            <a:off x="7367736" y="2856904"/>
            <a:ext cx="476250" cy="476250"/>
          </a:xfrm>
          <a:prstGeom prst="roundRect">
            <a:avLst>
              <a:gd fmla="val 50000" name="adj"/>
            </a:avLst>
          </a:prstGeom>
          <a:solidFill>
            <a:srgbClr val="FFFFFF"/>
          </a:solidFill>
          <a:ln cap="flat" cmpd="sng" w="38100">
            <a:solidFill>
              <a:srgbClr val="CA8A0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31" name="Google Shape;631;p27"/>
          <p:cNvSpPr/>
          <p:nvPr/>
        </p:nvSpPr>
        <p:spPr>
          <a:xfrm>
            <a:off x="10387756" y="2856904"/>
            <a:ext cx="476250" cy="476250"/>
          </a:xfrm>
          <a:prstGeom prst="roundRect">
            <a:avLst>
              <a:gd fmla="val 50000" name="adj"/>
            </a:avLst>
          </a:prstGeom>
          <a:solidFill>
            <a:srgbClr val="FFFFFF"/>
          </a:solidFill>
          <a:ln cap="flat" cmpd="sng" w="38100">
            <a:solidFill>
              <a:srgbClr val="CA8A0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32" name="Google Shape;632;p27"/>
          <p:cNvSpPr/>
          <p:nvPr/>
        </p:nvSpPr>
        <p:spPr>
          <a:xfrm>
            <a:off x="571500" y="5233392"/>
            <a:ext cx="2619375" cy="9525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33" name="Google Shape;633;p27"/>
          <p:cNvSpPr/>
          <p:nvPr/>
        </p:nvSpPr>
        <p:spPr>
          <a:xfrm>
            <a:off x="571500" y="4352329"/>
            <a:ext cx="2619375" cy="38100"/>
          </a:xfrm>
          <a:prstGeom prst="rect">
            <a:avLst/>
          </a:prstGeom>
          <a:solidFill>
            <a:srgbClr val="D97706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34" name="Google Shape;634;p27"/>
          <p:cNvSpPr/>
          <p:nvPr/>
        </p:nvSpPr>
        <p:spPr>
          <a:xfrm>
            <a:off x="571500" y="4352329"/>
            <a:ext cx="9525" cy="890587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35" name="Google Shape;635;p27"/>
          <p:cNvSpPr/>
          <p:nvPr/>
        </p:nvSpPr>
        <p:spPr>
          <a:xfrm>
            <a:off x="3181350" y="4352329"/>
            <a:ext cx="9525" cy="890587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36" name="Google Shape;636;p27"/>
          <p:cNvSpPr/>
          <p:nvPr/>
        </p:nvSpPr>
        <p:spPr>
          <a:xfrm>
            <a:off x="3381375" y="5233392"/>
            <a:ext cx="2619375" cy="9525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37" name="Google Shape;637;p27"/>
          <p:cNvSpPr/>
          <p:nvPr/>
        </p:nvSpPr>
        <p:spPr>
          <a:xfrm>
            <a:off x="3381375" y="4352329"/>
            <a:ext cx="2619375" cy="38100"/>
          </a:xfrm>
          <a:prstGeom prst="rect">
            <a:avLst/>
          </a:prstGeom>
          <a:solidFill>
            <a:srgbClr val="D97706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38" name="Google Shape;638;p27"/>
          <p:cNvSpPr/>
          <p:nvPr/>
        </p:nvSpPr>
        <p:spPr>
          <a:xfrm>
            <a:off x="3381375" y="4352329"/>
            <a:ext cx="9525" cy="890587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39" name="Google Shape;639;p27"/>
          <p:cNvSpPr/>
          <p:nvPr/>
        </p:nvSpPr>
        <p:spPr>
          <a:xfrm>
            <a:off x="5991225" y="4352329"/>
            <a:ext cx="9525" cy="890587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40" name="Google Shape;640;p27"/>
          <p:cNvSpPr/>
          <p:nvPr/>
        </p:nvSpPr>
        <p:spPr>
          <a:xfrm>
            <a:off x="6191250" y="5233392"/>
            <a:ext cx="2619375" cy="9525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41" name="Google Shape;641;p27"/>
          <p:cNvSpPr/>
          <p:nvPr/>
        </p:nvSpPr>
        <p:spPr>
          <a:xfrm>
            <a:off x="6191250" y="4352329"/>
            <a:ext cx="2619375" cy="38100"/>
          </a:xfrm>
          <a:prstGeom prst="rect">
            <a:avLst/>
          </a:prstGeom>
          <a:solidFill>
            <a:srgbClr val="0D9488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42" name="Google Shape;642;p27"/>
          <p:cNvSpPr/>
          <p:nvPr/>
        </p:nvSpPr>
        <p:spPr>
          <a:xfrm>
            <a:off x="6191250" y="4352329"/>
            <a:ext cx="9525" cy="890587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43" name="Google Shape;643;p27"/>
          <p:cNvSpPr/>
          <p:nvPr/>
        </p:nvSpPr>
        <p:spPr>
          <a:xfrm>
            <a:off x="8801100" y="4352329"/>
            <a:ext cx="9525" cy="890587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44" name="Google Shape;644;p27"/>
          <p:cNvSpPr/>
          <p:nvPr/>
        </p:nvSpPr>
        <p:spPr>
          <a:xfrm>
            <a:off x="9001125" y="5233392"/>
            <a:ext cx="2619375" cy="9525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45" name="Google Shape;645;p27"/>
          <p:cNvSpPr/>
          <p:nvPr/>
        </p:nvSpPr>
        <p:spPr>
          <a:xfrm>
            <a:off x="9001125" y="4352329"/>
            <a:ext cx="2619375" cy="38100"/>
          </a:xfrm>
          <a:prstGeom prst="rect">
            <a:avLst/>
          </a:prstGeom>
          <a:solidFill>
            <a:srgbClr val="0D9488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46" name="Google Shape;646;p27"/>
          <p:cNvSpPr/>
          <p:nvPr/>
        </p:nvSpPr>
        <p:spPr>
          <a:xfrm>
            <a:off x="9001125" y="4352329"/>
            <a:ext cx="9525" cy="890587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47" name="Google Shape;647;p27"/>
          <p:cNvSpPr/>
          <p:nvPr/>
        </p:nvSpPr>
        <p:spPr>
          <a:xfrm>
            <a:off x="11610975" y="4352329"/>
            <a:ext cx="9525" cy="890587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48" name="Google Shape;648;p27"/>
          <p:cNvSpPr txBox="1"/>
          <p:nvPr/>
        </p:nvSpPr>
        <p:spPr>
          <a:xfrm>
            <a:off x="571500" y="476250"/>
            <a:ext cx="11620500" cy="36567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1995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400" u="none" cap="none" strike="noStrike">
                <a:solidFill>
                  <a:srgbClr val="0F172A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Malaysia: Structure &amp; Roles</a:t>
            </a:r>
            <a:endParaRPr/>
          </a:p>
        </p:txBody>
      </p:sp>
      <p:sp>
        <p:nvSpPr>
          <p:cNvPr id="649" name="Google Shape;649;p27"/>
          <p:cNvSpPr txBox="1"/>
          <p:nvPr/>
        </p:nvSpPr>
        <p:spPr>
          <a:xfrm>
            <a:off x="571500" y="2218729"/>
            <a:ext cx="11620500" cy="2571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350" u="none" cap="none" strike="noStrike">
                <a:solidFill>
                  <a:srgbClr val="0F172A"/>
                </a:solidFill>
                <a:latin typeface="Inter"/>
                <a:ea typeface="Inter"/>
                <a:cs typeface="Inter"/>
                <a:sym typeface="Inter"/>
              </a:rPr>
              <a:t>From Segregated Units to Mainstream Inclusion Flow</a:t>
            </a:r>
            <a:endParaRPr/>
          </a:p>
        </p:txBody>
      </p:sp>
      <p:sp>
        <p:nvSpPr>
          <p:cNvPr id="650" name="Google Shape;650;p27"/>
          <p:cNvSpPr txBox="1"/>
          <p:nvPr/>
        </p:nvSpPr>
        <p:spPr>
          <a:xfrm>
            <a:off x="571500" y="6438900"/>
            <a:ext cx="3744515" cy="22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rgbClr val="475569"/>
                </a:solidFill>
                <a:latin typeface="Inter"/>
                <a:ea typeface="Inter"/>
                <a:cs typeface="Inter"/>
                <a:sym typeface="Inter"/>
              </a:rPr>
              <a:t>ITINERANT TEACHER SYSTEMS STUDY</a:t>
            </a:r>
            <a:endParaRPr/>
          </a:p>
        </p:txBody>
      </p:sp>
      <p:sp>
        <p:nvSpPr>
          <p:cNvPr id="651" name="Google Shape;651;p27"/>
          <p:cNvSpPr txBox="1"/>
          <p:nvPr/>
        </p:nvSpPr>
        <p:spPr>
          <a:xfrm>
            <a:off x="11125200" y="6438900"/>
            <a:ext cx="781050" cy="22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200" u="none" cap="none" strike="noStrike">
                <a:solidFill>
                  <a:srgbClr val="0284C7"/>
                </a:solidFill>
                <a:latin typeface="Inter"/>
                <a:ea typeface="Inter"/>
                <a:cs typeface="Inter"/>
                <a:sym typeface="Inter"/>
              </a:rPr>
              <a:t>15 / 30</a:t>
            </a:r>
            <a:endParaRPr/>
          </a:p>
        </p:txBody>
      </p:sp>
      <p:sp>
        <p:nvSpPr>
          <p:cNvPr id="652" name="Google Shape;652;p27"/>
          <p:cNvSpPr txBox="1"/>
          <p:nvPr/>
        </p:nvSpPr>
        <p:spPr>
          <a:xfrm>
            <a:off x="1184820" y="2856904"/>
            <a:ext cx="7620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200" u="none" cap="none" strike="noStrike">
                <a:solidFill>
                  <a:srgbClr val="0F172A"/>
                </a:solidFill>
                <a:latin typeface="Inter"/>
                <a:ea typeface="Inter"/>
                <a:cs typeface="Inter"/>
                <a:sym typeface="Inter"/>
              </a:rPr>
              <a:t>1</a:t>
            </a:r>
            <a:endParaRPr/>
          </a:p>
        </p:txBody>
      </p:sp>
      <p:sp>
        <p:nvSpPr>
          <p:cNvPr id="653" name="Google Shape;653;p27"/>
          <p:cNvSpPr txBox="1"/>
          <p:nvPr/>
        </p:nvSpPr>
        <p:spPr>
          <a:xfrm>
            <a:off x="1035754" y="3485554"/>
            <a:ext cx="1060132" cy="2000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200" u="none" cap="none" strike="noStrike">
                <a:solidFill>
                  <a:srgbClr val="0F172A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PPKI Base</a:t>
            </a:r>
            <a:endParaRPr/>
          </a:p>
        </p:txBody>
      </p:sp>
      <p:sp>
        <p:nvSpPr>
          <p:cNvPr id="654" name="Google Shape;654;p27"/>
          <p:cNvSpPr txBox="1"/>
          <p:nvPr/>
        </p:nvSpPr>
        <p:spPr>
          <a:xfrm>
            <a:off x="322901" y="3742729"/>
            <a:ext cx="2485987" cy="3714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994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975" u="none" cap="none" strike="noStrike">
                <a:solidFill>
                  <a:srgbClr val="64748B"/>
                </a:solidFill>
                <a:latin typeface="Inter"/>
                <a:ea typeface="Inter"/>
                <a:cs typeface="Inter"/>
                <a:sym typeface="Inter"/>
              </a:rPr>
              <a:t>Special classes within regular schools</a:t>
            </a:r>
            <a:endParaRPr/>
          </a:p>
        </p:txBody>
      </p:sp>
      <p:sp>
        <p:nvSpPr>
          <p:cNvPr id="655" name="Google Shape;655;p27"/>
          <p:cNvSpPr txBox="1"/>
          <p:nvPr/>
        </p:nvSpPr>
        <p:spPr>
          <a:xfrm>
            <a:off x="4204841" y="2856904"/>
            <a:ext cx="7620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200" u="none" cap="none" strike="noStrike">
                <a:solidFill>
                  <a:srgbClr val="0F172A"/>
                </a:solidFill>
                <a:latin typeface="Inter"/>
                <a:ea typeface="Inter"/>
                <a:cs typeface="Inter"/>
                <a:sym typeface="Inter"/>
              </a:rPr>
              <a:t>2</a:t>
            </a:r>
            <a:endParaRPr/>
          </a:p>
        </p:txBody>
      </p:sp>
      <p:sp>
        <p:nvSpPr>
          <p:cNvPr id="656" name="Google Shape;656;p27"/>
          <p:cNvSpPr txBox="1"/>
          <p:nvPr/>
        </p:nvSpPr>
        <p:spPr>
          <a:xfrm>
            <a:off x="3850749" y="3485554"/>
            <a:ext cx="1470183" cy="2000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200" u="none" cap="none" strike="noStrike">
                <a:solidFill>
                  <a:srgbClr val="0F172A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Partial Inclusion</a:t>
            </a:r>
            <a:endParaRPr/>
          </a:p>
        </p:txBody>
      </p:sp>
      <p:sp>
        <p:nvSpPr>
          <p:cNvPr id="657" name="Google Shape;657;p27"/>
          <p:cNvSpPr txBox="1"/>
          <p:nvPr/>
        </p:nvSpPr>
        <p:spPr>
          <a:xfrm>
            <a:off x="3460700" y="3742729"/>
            <a:ext cx="2250281" cy="18573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994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975" u="none" cap="none" strike="noStrike">
                <a:solidFill>
                  <a:srgbClr val="64748B"/>
                </a:solidFill>
                <a:latin typeface="Inter"/>
                <a:ea typeface="Inter"/>
                <a:cs typeface="Inter"/>
                <a:sym typeface="Inter"/>
              </a:rPr>
              <a:t>Students join specific subjects</a:t>
            </a:r>
            <a:endParaRPr/>
          </a:p>
        </p:txBody>
      </p:sp>
      <p:sp>
        <p:nvSpPr>
          <p:cNvPr id="658" name="Google Shape;658;p27"/>
          <p:cNvSpPr txBox="1"/>
          <p:nvPr/>
        </p:nvSpPr>
        <p:spPr>
          <a:xfrm>
            <a:off x="7224861" y="2856904"/>
            <a:ext cx="7620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200" u="none" cap="none" strike="noStrike">
                <a:solidFill>
                  <a:srgbClr val="0F172A"/>
                </a:solidFill>
                <a:latin typeface="Inter"/>
                <a:ea typeface="Inter"/>
                <a:cs typeface="Inter"/>
                <a:sym typeface="Inter"/>
              </a:rPr>
              <a:t>3</a:t>
            </a:r>
            <a:endParaRPr/>
          </a:p>
        </p:txBody>
      </p:sp>
      <p:sp>
        <p:nvSpPr>
          <p:cNvPr id="659" name="Google Shape;659;p27"/>
          <p:cNvSpPr txBox="1"/>
          <p:nvPr/>
        </p:nvSpPr>
        <p:spPr>
          <a:xfrm>
            <a:off x="6837015" y="3485554"/>
            <a:ext cx="1537692" cy="2000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200" u="none" cap="none" strike="noStrike">
                <a:solidFill>
                  <a:srgbClr val="0F172A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Full PPI Inclusion</a:t>
            </a:r>
            <a:endParaRPr/>
          </a:p>
        </p:txBody>
      </p:sp>
      <p:sp>
        <p:nvSpPr>
          <p:cNvPr id="660" name="Google Shape;660;p27"/>
          <p:cNvSpPr txBox="1"/>
          <p:nvPr/>
        </p:nvSpPr>
        <p:spPr>
          <a:xfrm>
            <a:off x="6362941" y="3742729"/>
            <a:ext cx="2485987" cy="3714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994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975" u="none" cap="none" strike="noStrike">
                <a:solidFill>
                  <a:srgbClr val="64748B"/>
                </a:solidFill>
                <a:latin typeface="Inter"/>
                <a:ea typeface="Inter"/>
                <a:cs typeface="Inter"/>
                <a:sym typeface="Inter"/>
              </a:rPr>
              <a:t>Full-time regular classroom placement</a:t>
            </a:r>
            <a:endParaRPr/>
          </a:p>
        </p:txBody>
      </p:sp>
      <p:sp>
        <p:nvSpPr>
          <p:cNvPr id="661" name="Google Shape;661;p27"/>
          <p:cNvSpPr txBox="1"/>
          <p:nvPr/>
        </p:nvSpPr>
        <p:spPr>
          <a:xfrm>
            <a:off x="10244881" y="2856904"/>
            <a:ext cx="7620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200" u="none" cap="none" strike="noStrike">
                <a:solidFill>
                  <a:srgbClr val="0F172A"/>
                </a:solidFill>
                <a:latin typeface="Inter"/>
                <a:ea typeface="Inter"/>
                <a:cs typeface="Inter"/>
                <a:sym typeface="Inter"/>
              </a:rPr>
              <a:t>4</a:t>
            </a:r>
            <a:endParaRPr/>
          </a:p>
        </p:txBody>
      </p:sp>
      <p:sp>
        <p:nvSpPr>
          <p:cNvPr id="662" name="Google Shape;662;p27"/>
          <p:cNvSpPr txBox="1"/>
          <p:nvPr/>
        </p:nvSpPr>
        <p:spPr>
          <a:xfrm>
            <a:off x="9940796" y="3485554"/>
            <a:ext cx="1370171" cy="2000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200" u="none" cap="none" strike="noStrike">
                <a:solidFill>
                  <a:srgbClr val="0F172A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3PK Outreach</a:t>
            </a:r>
            <a:endParaRPr/>
          </a:p>
        </p:txBody>
      </p:sp>
      <p:sp>
        <p:nvSpPr>
          <p:cNvPr id="663" name="Google Shape;663;p27"/>
          <p:cNvSpPr txBox="1"/>
          <p:nvPr/>
        </p:nvSpPr>
        <p:spPr>
          <a:xfrm>
            <a:off x="9382962" y="3742729"/>
            <a:ext cx="2485987" cy="3714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994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975" u="none" cap="none" strike="noStrike">
                <a:solidFill>
                  <a:srgbClr val="64748B"/>
                </a:solidFill>
                <a:latin typeface="Inter"/>
                <a:ea typeface="Inter"/>
                <a:cs typeface="Inter"/>
                <a:sym typeface="Inter"/>
              </a:rPr>
              <a:t>Therapy &amp; specialist diagnostic support</a:t>
            </a:r>
            <a:endParaRPr/>
          </a:p>
        </p:txBody>
      </p:sp>
      <p:sp>
        <p:nvSpPr>
          <p:cNvPr id="664" name="Google Shape;664;p27"/>
          <p:cNvSpPr txBox="1"/>
          <p:nvPr/>
        </p:nvSpPr>
        <p:spPr>
          <a:xfrm>
            <a:off x="723900" y="4533304"/>
            <a:ext cx="2409825" cy="3714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994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975" u="none" cap="none" strike="noStrike">
                <a:solidFill>
                  <a:srgbClr val="475569"/>
                </a:solidFill>
                <a:latin typeface="Inter"/>
                <a:ea typeface="Inter"/>
                <a:cs typeface="Inter"/>
                <a:sym typeface="Inter"/>
              </a:rPr>
              <a:t>Guru PK:</a:t>
            </a:r>
            <a:r>
              <a:rPr b="0" i="0" lang="en-US" sz="975" u="none" cap="none" strike="noStrike">
                <a:solidFill>
                  <a:srgbClr val="475569"/>
                </a:solidFill>
                <a:latin typeface="Inter"/>
                <a:ea typeface="Inter"/>
                <a:cs typeface="Inter"/>
                <a:sym typeface="Inter"/>
              </a:rPr>
              <a:t> School-based SPED teacher supporting inclusion.</a:t>
            </a:r>
            <a:endParaRPr/>
          </a:p>
        </p:txBody>
      </p:sp>
      <p:sp>
        <p:nvSpPr>
          <p:cNvPr id="665" name="Google Shape;665;p27"/>
          <p:cNvSpPr txBox="1"/>
          <p:nvPr/>
        </p:nvSpPr>
        <p:spPr>
          <a:xfrm>
            <a:off x="3533775" y="4533304"/>
            <a:ext cx="2409825" cy="55721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994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975" u="none" cap="none" strike="noStrike">
                <a:solidFill>
                  <a:srgbClr val="475569"/>
                </a:solidFill>
                <a:latin typeface="Inter"/>
                <a:ea typeface="Inter"/>
                <a:cs typeface="Inter"/>
                <a:sym typeface="Inter"/>
              </a:rPr>
              <a:t>Regular Teacher:</a:t>
            </a:r>
            <a:r>
              <a:rPr b="0" i="0" lang="en-US" sz="975" u="none" cap="none" strike="noStrike">
                <a:solidFill>
                  <a:srgbClr val="475569"/>
                </a:solidFill>
                <a:latin typeface="Inter"/>
                <a:ea typeface="Inter"/>
                <a:cs typeface="Inter"/>
                <a:sym typeface="Inter"/>
              </a:rPr>
              <a:t> Mainstream classroom teacher managing instruction.</a:t>
            </a:r>
            <a:endParaRPr/>
          </a:p>
        </p:txBody>
      </p:sp>
      <p:sp>
        <p:nvSpPr>
          <p:cNvPr id="666" name="Google Shape;666;p27"/>
          <p:cNvSpPr txBox="1"/>
          <p:nvPr/>
        </p:nvSpPr>
        <p:spPr>
          <a:xfrm>
            <a:off x="6343650" y="4533304"/>
            <a:ext cx="2409825" cy="3714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994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975" u="none" cap="none" strike="noStrike">
                <a:solidFill>
                  <a:srgbClr val="475569"/>
                </a:solidFill>
                <a:latin typeface="Inter"/>
                <a:ea typeface="Inter"/>
                <a:cs typeface="Inter"/>
                <a:sym typeface="Inter"/>
              </a:rPr>
              <a:t>3PK Officers:</a:t>
            </a:r>
            <a:r>
              <a:rPr b="0" i="0" lang="en-US" sz="975" u="none" cap="none" strike="noStrike">
                <a:solidFill>
                  <a:srgbClr val="475569"/>
                </a:solidFill>
                <a:latin typeface="Inter"/>
                <a:ea typeface="Inter"/>
                <a:cs typeface="Inter"/>
                <a:sym typeface="Inter"/>
              </a:rPr>
              <a:t> Mobile audiologists, SLTs, OTs, &amp; psychologists.</a:t>
            </a:r>
            <a:endParaRPr/>
          </a:p>
        </p:txBody>
      </p:sp>
      <p:sp>
        <p:nvSpPr>
          <p:cNvPr id="667" name="Google Shape;667;p27"/>
          <p:cNvSpPr txBox="1"/>
          <p:nvPr/>
        </p:nvSpPr>
        <p:spPr>
          <a:xfrm>
            <a:off x="9153525" y="4533304"/>
            <a:ext cx="2409825" cy="3714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994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975" u="none" cap="none" strike="noStrike">
                <a:solidFill>
                  <a:srgbClr val="475569"/>
                </a:solidFill>
                <a:latin typeface="Inter"/>
                <a:ea typeface="Inter"/>
                <a:cs typeface="Inter"/>
                <a:sym typeface="Inter"/>
              </a:rPr>
              <a:t>3PK Mobile Team:</a:t>
            </a:r>
            <a:r>
              <a:rPr b="0" i="0" lang="en-US" sz="975" u="none" cap="none" strike="noStrike">
                <a:solidFill>
                  <a:srgbClr val="475569"/>
                </a:solidFill>
                <a:latin typeface="Inter"/>
                <a:ea typeface="Inter"/>
                <a:cs typeface="Inter"/>
                <a:sym typeface="Inter"/>
              </a:rPr>
              <a:t> Regional itinerant assessment visits.</a:t>
            </a:r>
            <a:endParaRPr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671" name="Shape 6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age.png" id="672" name="Google Shape;672;p2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673" name="Google Shape;673;p28"/>
          <p:cNvSpPr/>
          <p:nvPr/>
        </p:nvSpPr>
        <p:spPr>
          <a:xfrm>
            <a:off x="571500" y="6334125"/>
            <a:ext cx="11049000" cy="33337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74" name="Google Shape;674;p28"/>
          <p:cNvSpPr/>
          <p:nvPr/>
        </p:nvSpPr>
        <p:spPr>
          <a:xfrm>
            <a:off x="571500" y="841920"/>
            <a:ext cx="76200" cy="266700"/>
          </a:xfrm>
          <a:prstGeom prst="roundRect">
            <a:avLst>
              <a:gd fmla="val 50000" name="adj"/>
            </a:avLst>
          </a:prstGeom>
          <a:solidFill>
            <a:srgbClr val="0284C7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75" name="Google Shape;675;p28"/>
          <p:cNvSpPr/>
          <p:nvPr/>
        </p:nvSpPr>
        <p:spPr>
          <a:xfrm>
            <a:off x="571500" y="6334125"/>
            <a:ext cx="11049000" cy="9525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76" name="Google Shape;676;p28"/>
          <p:cNvSpPr/>
          <p:nvPr/>
        </p:nvSpPr>
        <p:spPr>
          <a:xfrm>
            <a:off x="571500" y="2368748"/>
            <a:ext cx="5381625" cy="2724150"/>
          </a:xfrm>
          <a:prstGeom prst="roundRect">
            <a:avLst>
              <a:gd fmla="val 3496" name="adj"/>
            </a:avLst>
          </a:prstGeom>
          <a:solidFill>
            <a:srgbClr val="F8FAFC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77" name="Google Shape;677;p28"/>
          <p:cNvSpPr/>
          <p:nvPr/>
        </p:nvSpPr>
        <p:spPr>
          <a:xfrm>
            <a:off x="6238875" y="2368748"/>
            <a:ext cx="5381625" cy="2724150"/>
          </a:xfrm>
          <a:prstGeom prst="roundRect">
            <a:avLst>
              <a:gd fmla="val 3496" name="adj"/>
            </a:avLst>
          </a:prstGeom>
          <a:solidFill>
            <a:srgbClr val="F8FAFC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78" name="Google Shape;678;p28"/>
          <p:cNvSpPr/>
          <p:nvPr/>
        </p:nvSpPr>
        <p:spPr>
          <a:xfrm>
            <a:off x="571500" y="5083373"/>
            <a:ext cx="5381625" cy="9525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79" name="Google Shape;679;p28"/>
          <p:cNvSpPr/>
          <p:nvPr/>
        </p:nvSpPr>
        <p:spPr>
          <a:xfrm>
            <a:off x="571500" y="2368748"/>
            <a:ext cx="5381625" cy="38100"/>
          </a:xfrm>
          <a:prstGeom prst="rect">
            <a:avLst/>
          </a:prstGeom>
          <a:solidFill>
            <a:srgbClr val="0D9488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80" name="Google Shape;680;p28"/>
          <p:cNvSpPr/>
          <p:nvPr/>
        </p:nvSpPr>
        <p:spPr>
          <a:xfrm>
            <a:off x="571500" y="2368748"/>
            <a:ext cx="9525" cy="2724150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81" name="Google Shape;681;p28"/>
          <p:cNvSpPr/>
          <p:nvPr/>
        </p:nvSpPr>
        <p:spPr>
          <a:xfrm>
            <a:off x="5943600" y="2368748"/>
            <a:ext cx="9525" cy="2724150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82" name="Google Shape;682;p28"/>
          <p:cNvSpPr/>
          <p:nvPr/>
        </p:nvSpPr>
        <p:spPr>
          <a:xfrm>
            <a:off x="6238875" y="5083373"/>
            <a:ext cx="5381625" cy="9525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83" name="Google Shape;683;p28"/>
          <p:cNvSpPr/>
          <p:nvPr/>
        </p:nvSpPr>
        <p:spPr>
          <a:xfrm>
            <a:off x="6238875" y="2368748"/>
            <a:ext cx="5381625" cy="38100"/>
          </a:xfrm>
          <a:prstGeom prst="rect">
            <a:avLst/>
          </a:prstGeom>
          <a:solidFill>
            <a:srgbClr val="1E3A8A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84" name="Google Shape;684;p28"/>
          <p:cNvSpPr/>
          <p:nvPr/>
        </p:nvSpPr>
        <p:spPr>
          <a:xfrm>
            <a:off x="6238875" y="2368748"/>
            <a:ext cx="9525" cy="2724150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85" name="Google Shape;685;p28"/>
          <p:cNvSpPr/>
          <p:nvPr/>
        </p:nvSpPr>
        <p:spPr>
          <a:xfrm>
            <a:off x="11610975" y="2368748"/>
            <a:ext cx="9525" cy="2724150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86" name="Google Shape;686;p28"/>
          <p:cNvSpPr/>
          <p:nvPr/>
        </p:nvSpPr>
        <p:spPr>
          <a:xfrm>
            <a:off x="809625" y="3083123"/>
            <a:ext cx="2405062" cy="781050"/>
          </a:xfrm>
          <a:prstGeom prst="roundRect">
            <a:avLst>
              <a:gd fmla="val 7317" name="adj"/>
            </a:avLst>
          </a:prstGeom>
          <a:solidFill>
            <a:srgbClr val="FFFFFF"/>
          </a:solidFill>
          <a:ln cap="flat" cmpd="sng" w="9525">
            <a:solidFill>
              <a:srgbClr val="CCFBF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87" name="Google Shape;687;p28"/>
          <p:cNvSpPr/>
          <p:nvPr/>
        </p:nvSpPr>
        <p:spPr>
          <a:xfrm>
            <a:off x="3309937" y="3083123"/>
            <a:ext cx="2405062" cy="781050"/>
          </a:xfrm>
          <a:prstGeom prst="roundRect">
            <a:avLst>
              <a:gd fmla="val 7317" name="adj"/>
            </a:avLst>
          </a:prstGeom>
          <a:solidFill>
            <a:srgbClr val="FFFFFF"/>
          </a:solidFill>
          <a:ln cap="flat" cmpd="sng" w="9525">
            <a:solidFill>
              <a:srgbClr val="CCFBF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88" name="Google Shape;688;p28"/>
          <p:cNvSpPr/>
          <p:nvPr/>
        </p:nvSpPr>
        <p:spPr>
          <a:xfrm>
            <a:off x="809625" y="3959423"/>
            <a:ext cx="2405062" cy="781050"/>
          </a:xfrm>
          <a:prstGeom prst="roundRect">
            <a:avLst>
              <a:gd fmla="val 7317" name="adj"/>
            </a:avLst>
          </a:prstGeom>
          <a:solidFill>
            <a:srgbClr val="FFFFFF"/>
          </a:solidFill>
          <a:ln cap="flat" cmpd="sng" w="9525">
            <a:solidFill>
              <a:srgbClr val="CCFBF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89" name="Google Shape;689;p28"/>
          <p:cNvSpPr/>
          <p:nvPr/>
        </p:nvSpPr>
        <p:spPr>
          <a:xfrm>
            <a:off x="3309937" y="3959423"/>
            <a:ext cx="2405062" cy="781050"/>
          </a:xfrm>
          <a:prstGeom prst="roundRect">
            <a:avLst>
              <a:gd fmla="val 7317" name="adj"/>
            </a:avLst>
          </a:prstGeom>
          <a:solidFill>
            <a:srgbClr val="FFFFFF"/>
          </a:solidFill>
          <a:ln cap="flat" cmpd="sng" w="9525">
            <a:solidFill>
              <a:srgbClr val="CCFBF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image.png" id="690" name="Google Shape;690;p2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477000" y="3106935"/>
            <a:ext cx="219075" cy="18097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691" name="Google Shape;691;p28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6477000" y="3697485"/>
            <a:ext cx="219075" cy="18097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692" name="Google Shape;692;p28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6477000" y="4288035"/>
            <a:ext cx="219075" cy="18097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693" name="Google Shape;693;p28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6477000" y="4649985"/>
            <a:ext cx="219075" cy="180975"/>
          </a:xfrm>
          <a:prstGeom prst="rect">
            <a:avLst/>
          </a:prstGeom>
          <a:noFill/>
          <a:ln>
            <a:noFill/>
          </a:ln>
        </p:spPr>
      </p:pic>
      <p:sp>
        <p:nvSpPr>
          <p:cNvPr id="694" name="Google Shape;694;p28"/>
          <p:cNvSpPr txBox="1"/>
          <p:nvPr/>
        </p:nvSpPr>
        <p:spPr>
          <a:xfrm>
            <a:off x="571500" y="476250"/>
            <a:ext cx="11620500" cy="36567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1995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400" u="none" cap="none" strike="noStrike">
                <a:solidFill>
                  <a:srgbClr val="0F172A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Malaysia: 3PK Outreach Model</a:t>
            </a:r>
            <a:endParaRPr/>
          </a:p>
        </p:txBody>
      </p:sp>
      <p:sp>
        <p:nvSpPr>
          <p:cNvPr id="695" name="Google Shape;695;p28"/>
          <p:cNvSpPr txBox="1"/>
          <p:nvPr/>
        </p:nvSpPr>
        <p:spPr>
          <a:xfrm>
            <a:off x="571500" y="6438900"/>
            <a:ext cx="3744515" cy="22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rgbClr val="475569"/>
                </a:solidFill>
                <a:latin typeface="Inter"/>
                <a:ea typeface="Inter"/>
                <a:cs typeface="Inter"/>
                <a:sym typeface="Inter"/>
              </a:rPr>
              <a:t>ITINERANT TEACHER SYSTEMS STUDY</a:t>
            </a:r>
            <a:endParaRPr/>
          </a:p>
        </p:txBody>
      </p:sp>
      <p:sp>
        <p:nvSpPr>
          <p:cNvPr id="696" name="Google Shape;696;p28"/>
          <p:cNvSpPr txBox="1"/>
          <p:nvPr/>
        </p:nvSpPr>
        <p:spPr>
          <a:xfrm>
            <a:off x="11125200" y="6438900"/>
            <a:ext cx="781050" cy="22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200" u="none" cap="none" strike="noStrike">
                <a:solidFill>
                  <a:srgbClr val="0284C7"/>
                </a:solidFill>
                <a:latin typeface="Inter"/>
                <a:ea typeface="Inter"/>
                <a:cs typeface="Inter"/>
                <a:sym typeface="Inter"/>
              </a:rPr>
              <a:t>16 / 30</a:t>
            </a:r>
            <a:endParaRPr/>
          </a:p>
        </p:txBody>
      </p:sp>
      <p:sp>
        <p:nvSpPr>
          <p:cNvPr id="697" name="Google Shape;697;p28"/>
          <p:cNvSpPr txBox="1"/>
          <p:nvPr/>
        </p:nvSpPr>
        <p:spPr>
          <a:xfrm>
            <a:off x="809625" y="2635448"/>
            <a:ext cx="6438304" cy="2381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500" u="none" cap="none" strike="noStrike">
                <a:solidFill>
                  <a:srgbClr val="0F172A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Interdisciplinary Service Spectrum</a:t>
            </a:r>
            <a:endParaRPr/>
          </a:p>
        </p:txBody>
      </p:sp>
      <p:sp>
        <p:nvSpPr>
          <p:cNvPr id="698" name="Google Shape;698;p28"/>
          <p:cNvSpPr txBox="1"/>
          <p:nvPr/>
        </p:nvSpPr>
        <p:spPr>
          <a:xfrm>
            <a:off x="6477000" y="2635448"/>
            <a:ext cx="5715000" cy="2381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500" u="none" cap="none" strike="noStrike">
                <a:solidFill>
                  <a:srgbClr val="0F172A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Target Beneficiaries</a:t>
            </a:r>
            <a:endParaRPr/>
          </a:p>
        </p:txBody>
      </p:sp>
      <p:sp>
        <p:nvSpPr>
          <p:cNvPr id="699" name="Google Shape;699;p28"/>
          <p:cNvSpPr txBox="1"/>
          <p:nvPr/>
        </p:nvSpPr>
        <p:spPr>
          <a:xfrm>
            <a:off x="923925" y="3197423"/>
            <a:ext cx="2271712" cy="5524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050" u="none" cap="none" strike="noStrike">
                <a:solidFill>
                  <a:srgbClr val="0D9488"/>
                </a:solidFill>
                <a:latin typeface="Inter"/>
                <a:ea typeface="Inter"/>
                <a:cs typeface="Inter"/>
                <a:sym typeface="Inter"/>
              </a:rPr>
              <a:t>Screening</a:t>
            </a:r>
            <a:endParaRPr/>
          </a:p>
        </p:txBody>
      </p:sp>
      <p:sp>
        <p:nvSpPr>
          <p:cNvPr id="700" name="Google Shape;700;p28"/>
          <p:cNvSpPr txBox="1"/>
          <p:nvPr/>
        </p:nvSpPr>
        <p:spPr>
          <a:xfrm>
            <a:off x="3424237" y="3197423"/>
            <a:ext cx="2271712" cy="5524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050" u="none" cap="none" strike="noStrike">
                <a:solidFill>
                  <a:srgbClr val="0D9488"/>
                </a:solidFill>
                <a:latin typeface="Inter"/>
                <a:ea typeface="Inter"/>
                <a:cs typeface="Inter"/>
                <a:sym typeface="Inter"/>
              </a:rPr>
              <a:t>Assessment</a:t>
            </a:r>
            <a:endParaRPr/>
          </a:p>
        </p:txBody>
      </p:sp>
      <p:sp>
        <p:nvSpPr>
          <p:cNvPr id="701" name="Google Shape;701;p28"/>
          <p:cNvSpPr txBox="1"/>
          <p:nvPr/>
        </p:nvSpPr>
        <p:spPr>
          <a:xfrm>
            <a:off x="923925" y="4073723"/>
            <a:ext cx="2271712" cy="5524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050" u="none" cap="none" strike="noStrike">
                <a:solidFill>
                  <a:srgbClr val="0D9488"/>
                </a:solidFill>
                <a:latin typeface="Inter"/>
                <a:ea typeface="Inter"/>
                <a:cs typeface="Inter"/>
                <a:sym typeface="Inter"/>
              </a:rPr>
              <a:t>Intervention</a:t>
            </a:r>
            <a:endParaRPr/>
          </a:p>
        </p:txBody>
      </p:sp>
      <p:sp>
        <p:nvSpPr>
          <p:cNvPr id="702" name="Google Shape;702;p28"/>
          <p:cNvSpPr txBox="1"/>
          <p:nvPr/>
        </p:nvSpPr>
        <p:spPr>
          <a:xfrm>
            <a:off x="3424237" y="4073723"/>
            <a:ext cx="2271712" cy="5524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050" u="none" cap="none" strike="noStrike">
                <a:solidFill>
                  <a:srgbClr val="0D9488"/>
                </a:solidFill>
                <a:latin typeface="Inter"/>
                <a:ea typeface="Inter"/>
                <a:cs typeface="Inter"/>
                <a:sym typeface="Inter"/>
              </a:rPr>
              <a:t>Rehabilitation</a:t>
            </a:r>
            <a:endParaRPr/>
          </a:p>
        </p:txBody>
      </p:sp>
      <p:sp>
        <p:nvSpPr>
          <p:cNvPr id="703" name="Google Shape;703;p28"/>
          <p:cNvSpPr txBox="1"/>
          <p:nvPr/>
        </p:nvSpPr>
        <p:spPr>
          <a:xfrm>
            <a:off x="6781800" y="3083123"/>
            <a:ext cx="4695825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200" u="none" cap="none" strike="noStrike">
                <a:solidFill>
                  <a:srgbClr val="0F172A"/>
                </a:solidFill>
                <a:latin typeface="Inter"/>
                <a:ea typeface="Inter"/>
                <a:cs typeface="Inter"/>
                <a:sym typeface="Inter"/>
              </a:rPr>
              <a:t>Students:</a:t>
            </a:r>
            <a:r>
              <a:rPr b="0" i="0" lang="en-US" sz="1200" u="none" cap="none" strike="noStrike">
                <a:solidFill>
                  <a:srgbClr val="475569"/>
                </a:solidFill>
                <a:latin typeface="Inter"/>
                <a:ea typeface="Inter"/>
                <a:cs typeface="Inter"/>
                <a:sym typeface="Inter"/>
              </a:rPr>
              <a:t> Direct clinical assessment and diagnostic intervention.</a:t>
            </a:r>
            <a:endParaRPr/>
          </a:p>
        </p:txBody>
      </p:sp>
      <p:sp>
        <p:nvSpPr>
          <p:cNvPr id="704" name="Google Shape;704;p28"/>
          <p:cNvSpPr txBox="1"/>
          <p:nvPr/>
        </p:nvSpPr>
        <p:spPr>
          <a:xfrm>
            <a:off x="6781800" y="3673673"/>
            <a:ext cx="4695825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200" u="none" cap="none" strike="noStrike">
                <a:solidFill>
                  <a:srgbClr val="0F172A"/>
                </a:solidFill>
                <a:latin typeface="Inter"/>
                <a:ea typeface="Inter"/>
                <a:cs typeface="Inter"/>
                <a:sym typeface="Inter"/>
              </a:rPr>
              <a:t>Teachers:</a:t>
            </a:r>
            <a:r>
              <a:rPr b="0" i="0" lang="en-US" sz="1200" u="none" cap="none" strike="noStrike">
                <a:solidFill>
                  <a:srgbClr val="475569"/>
                </a:solidFill>
                <a:latin typeface="Inter"/>
                <a:ea typeface="Inter"/>
                <a:cs typeface="Inter"/>
                <a:sym typeface="Inter"/>
              </a:rPr>
              <a:t> Technical consultation for IEP and classroom adaptation.</a:t>
            </a:r>
            <a:endParaRPr/>
          </a:p>
        </p:txBody>
      </p:sp>
      <p:sp>
        <p:nvSpPr>
          <p:cNvPr id="705" name="Google Shape;705;p28"/>
          <p:cNvSpPr txBox="1"/>
          <p:nvPr/>
        </p:nvSpPr>
        <p:spPr>
          <a:xfrm>
            <a:off x="6781800" y="4264223"/>
            <a:ext cx="5410200" cy="22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200" u="none" cap="none" strike="noStrike">
                <a:solidFill>
                  <a:srgbClr val="0F172A"/>
                </a:solidFill>
                <a:latin typeface="Inter"/>
                <a:ea typeface="Inter"/>
                <a:cs typeface="Inter"/>
                <a:sym typeface="Inter"/>
              </a:rPr>
              <a:t>Parents:</a:t>
            </a:r>
            <a:r>
              <a:rPr b="0" i="0" lang="en-US" sz="1200" u="none" cap="none" strike="noStrike">
                <a:solidFill>
                  <a:srgbClr val="475569"/>
                </a:solidFill>
                <a:latin typeface="Inter"/>
                <a:ea typeface="Inter"/>
                <a:cs typeface="Inter"/>
                <a:sym typeface="Inter"/>
              </a:rPr>
              <a:t> Home-based intervention guidance and counseling.</a:t>
            </a:r>
            <a:endParaRPr/>
          </a:p>
        </p:txBody>
      </p:sp>
      <p:sp>
        <p:nvSpPr>
          <p:cNvPr id="706" name="Google Shape;706;p28"/>
          <p:cNvSpPr txBox="1"/>
          <p:nvPr/>
        </p:nvSpPr>
        <p:spPr>
          <a:xfrm>
            <a:off x="6781800" y="4626173"/>
            <a:ext cx="5410200" cy="22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200" u="none" cap="none" strike="noStrike">
                <a:solidFill>
                  <a:srgbClr val="0F172A"/>
                </a:solidFill>
                <a:latin typeface="Inter"/>
                <a:ea typeface="Inter"/>
                <a:cs typeface="Inter"/>
                <a:sym typeface="Inter"/>
              </a:rPr>
              <a:t>Community:</a:t>
            </a:r>
            <a:r>
              <a:rPr b="0" i="0" lang="en-US" sz="1200" u="none" cap="none" strike="noStrike">
                <a:solidFill>
                  <a:srgbClr val="475569"/>
                </a:solidFill>
                <a:latin typeface="Inter"/>
                <a:ea typeface="Inter"/>
                <a:cs typeface="Inter"/>
                <a:sym typeface="Inter"/>
              </a:rPr>
              <a:t> Multi-agency coordination across public sectors.</a:t>
            </a:r>
            <a:endParaRPr/>
          </a:p>
        </p:txBody>
      </p:sp>
      <p:sp>
        <p:nvSpPr>
          <p:cNvPr id="707" name="Google Shape;707;p28"/>
          <p:cNvSpPr txBox="1"/>
          <p:nvPr/>
        </p:nvSpPr>
        <p:spPr>
          <a:xfrm>
            <a:off x="933450" y="3397448"/>
            <a:ext cx="2252662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900" u="none" cap="none" strike="noStrike">
                <a:solidFill>
                  <a:srgbClr val="475569"/>
                </a:solidFill>
                <a:latin typeface="Inter"/>
                <a:ea typeface="Inter"/>
                <a:cs typeface="Inter"/>
                <a:sym typeface="Inter"/>
              </a:rPr>
              <a:t>Early identification in rural/urban schools.</a:t>
            </a:r>
            <a:endParaRPr/>
          </a:p>
        </p:txBody>
      </p:sp>
      <p:sp>
        <p:nvSpPr>
          <p:cNvPr id="708" name="Google Shape;708;p28"/>
          <p:cNvSpPr txBox="1"/>
          <p:nvPr/>
        </p:nvSpPr>
        <p:spPr>
          <a:xfrm>
            <a:off x="3433762" y="3397448"/>
            <a:ext cx="2252662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900" u="none" cap="none" strike="noStrike">
                <a:solidFill>
                  <a:srgbClr val="475569"/>
                </a:solidFill>
                <a:latin typeface="Inter"/>
                <a:ea typeface="Inter"/>
                <a:cs typeface="Inter"/>
                <a:sym typeface="Inter"/>
              </a:rPr>
              <a:t>Audiology, speech, &amp; psychological evaluation.</a:t>
            </a:r>
            <a:endParaRPr/>
          </a:p>
        </p:txBody>
      </p:sp>
      <p:sp>
        <p:nvSpPr>
          <p:cNvPr id="709" name="Google Shape;709;p28"/>
          <p:cNvSpPr txBox="1"/>
          <p:nvPr/>
        </p:nvSpPr>
        <p:spPr>
          <a:xfrm>
            <a:off x="933450" y="4273748"/>
            <a:ext cx="2252662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900" u="none" cap="none" strike="noStrike">
                <a:solidFill>
                  <a:srgbClr val="475569"/>
                </a:solidFill>
                <a:latin typeface="Inter"/>
                <a:ea typeface="Inter"/>
                <a:cs typeface="Inter"/>
                <a:sym typeface="Inter"/>
              </a:rPr>
              <a:t>Therapeutic sessions &amp; specialized equipment.</a:t>
            </a:r>
            <a:endParaRPr/>
          </a:p>
        </p:txBody>
      </p:sp>
      <p:sp>
        <p:nvSpPr>
          <p:cNvPr id="710" name="Google Shape;710;p28"/>
          <p:cNvSpPr txBox="1"/>
          <p:nvPr/>
        </p:nvSpPr>
        <p:spPr>
          <a:xfrm>
            <a:off x="3433762" y="4273748"/>
            <a:ext cx="2252662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900" u="none" cap="none" strike="noStrike">
                <a:solidFill>
                  <a:srgbClr val="475569"/>
                </a:solidFill>
                <a:latin typeface="Inter"/>
                <a:ea typeface="Inter"/>
                <a:cs typeface="Inter"/>
                <a:sym typeface="Inter"/>
              </a:rPr>
              <a:t>Occupational therapy &amp; mobility training.</a:t>
            </a:r>
            <a:endParaRPr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714" name="Shape 7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age.png" id="715" name="Google Shape;715;p2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716" name="Google Shape;716;p29"/>
          <p:cNvSpPr/>
          <p:nvPr/>
        </p:nvSpPr>
        <p:spPr>
          <a:xfrm>
            <a:off x="571500" y="6334125"/>
            <a:ext cx="11049000" cy="33337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17" name="Google Shape;717;p29"/>
          <p:cNvSpPr/>
          <p:nvPr/>
        </p:nvSpPr>
        <p:spPr>
          <a:xfrm>
            <a:off x="571500" y="841920"/>
            <a:ext cx="76200" cy="266700"/>
          </a:xfrm>
          <a:prstGeom prst="roundRect">
            <a:avLst>
              <a:gd fmla="val 50000" name="adj"/>
            </a:avLst>
          </a:prstGeom>
          <a:solidFill>
            <a:srgbClr val="0284C7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18" name="Google Shape;718;p29"/>
          <p:cNvSpPr/>
          <p:nvPr/>
        </p:nvSpPr>
        <p:spPr>
          <a:xfrm>
            <a:off x="571500" y="6334125"/>
            <a:ext cx="11049000" cy="9525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19" name="Google Shape;719;p29"/>
          <p:cNvSpPr/>
          <p:nvPr/>
        </p:nvSpPr>
        <p:spPr>
          <a:xfrm>
            <a:off x="571500" y="2568773"/>
            <a:ext cx="2619375" cy="2324100"/>
          </a:xfrm>
          <a:prstGeom prst="roundRect">
            <a:avLst>
              <a:gd fmla="val 4098" name="adj"/>
            </a:avLst>
          </a:prstGeom>
          <a:solidFill>
            <a:srgbClr val="F8FAFC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20" name="Google Shape;720;p29"/>
          <p:cNvSpPr/>
          <p:nvPr/>
        </p:nvSpPr>
        <p:spPr>
          <a:xfrm>
            <a:off x="3381375" y="2568773"/>
            <a:ext cx="2619375" cy="2324100"/>
          </a:xfrm>
          <a:prstGeom prst="roundRect">
            <a:avLst>
              <a:gd fmla="val 4098" name="adj"/>
            </a:avLst>
          </a:prstGeom>
          <a:solidFill>
            <a:srgbClr val="F8FAFC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21" name="Google Shape;721;p29"/>
          <p:cNvSpPr/>
          <p:nvPr/>
        </p:nvSpPr>
        <p:spPr>
          <a:xfrm>
            <a:off x="6191250" y="2568773"/>
            <a:ext cx="2619375" cy="2324100"/>
          </a:xfrm>
          <a:prstGeom prst="roundRect">
            <a:avLst>
              <a:gd fmla="val 4098" name="adj"/>
            </a:avLst>
          </a:prstGeom>
          <a:solidFill>
            <a:srgbClr val="F8FAFC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22" name="Google Shape;722;p29"/>
          <p:cNvSpPr/>
          <p:nvPr/>
        </p:nvSpPr>
        <p:spPr>
          <a:xfrm>
            <a:off x="9001125" y="2568773"/>
            <a:ext cx="2619375" cy="2324100"/>
          </a:xfrm>
          <a:prstGeom prst="roundRect">
            <a:avLst>
              <a:gd fmla="val 4098" name="adj"/>
            </a:avLst>
          </a:prstGeom>
          <a:solidFill>
            <a:srgbClr val="F8FAFC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23" name="Google Shape;723;p29"/>
          <p:cNvSpPr/>
          <p:nvPr/>
        </p:nvSpPr>
        <p:spPr>
          <a:xfrm>
            <a:off x="571500" y="4883348"/>
            <a:ext cx="2619375" cy="9525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24" name="Google Shape;724;p29"/>
          <p:cNvSpPr/>
          <p:nvPr/>
        </p:nvSpPr>
        <p:spPr>
          <a:xfrm>
            <a:off x="571500" y="2568773"/>
            <a:ext cx="2619375" cy="38100"/>
          </a:xfrm>
          <a:prstGeom prst="rect">
            <a:avLst/>
          </a:prstGeom>
          <a:solidFill>
            <a:srgbClr val="D97706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25" name="Google Shape;725;p29"/>
          <p:cNvSpPr/>
          <p:nvPr/>
        </p:nvSpPr>
        <p:spPr>
          <a:xfrm>
            <a:off x="571500" y="2568773"/>
            <a:ext cx="9525" cy="2324100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26" name="Google Shape;726;p29"/>
          <p:cNvSpPr/>
          <p:nvPr/>
        </p:nvSpPr>
        <p:spPr>
          <a:xfrm>
            <a:off x="3181350" y="2568773"/>
            <a:ext cx="9525" cy="2324100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27" name="Google Shape;727;p29"/>
          <p:cNvSpPr/>
          <p:nvPr/>
        </p:nvSpPr>
        <p:spPr>
          <a:xfrm>
            <a:off x="3381375" y="4883348"/>
            <a:ext cx="2619375" cy="9525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28" name="Google Shape;728;p29"/>
          <p:cNvSpPr/>
          <p:nvPr/>
        </p:nvSpPr>
        <p:spPr>
          <a:xfrm>
            <a:off x="3381375" y="2568773"/>
            <a:ext cx="2619375" cy="38100"/>
          </a:xfrm>
          <a:prstGeom prst="rect">
            <a:avLst/>
          </a:prstGeom>
          <a:solidFill>
            <a:srgbClr val="D97706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29" name="Google Shape;729;p29"/>
          <p:cNvSpPr/>
          <p:nvPr/>
        </p:nvSpPr>
        <p:spPr>
          <a:xfrm>
            <a:off x="3381375" y="2568773"/>
            <a:ext cx="9525" cy="2324100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30" name="Google Shape;730;p29"/>
          <p:cNvSpPr/>
          <p:nvPr/>
        </p:nvSpPr>
        <p:spPr>
          <a:xfrm>
            <a:off x="5991225" y="2568773"/>
            <a:ext cx="9525" cy="2324100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31" name="Google Shape;731;p29"/>
          <p:cNvSpPr/>
          <p:nvPr/>
        </p:nvSpPr>
        <p:spPr>
          <a:xfrm>
            <a:off x="6191250" y="4883348"/>
            <a:ext cx="2619375" cy="9525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32" name="Google Shape;732;p29"/>
          <p:cNvSpPr/>
          <p:nvPr/>
        </p:nvSpPr>
        <p:spPr>
          <a:xfrm>
            <a:off x="6191250" y="2568773"/>
            <a:ext cx="2619375" cy="38100"/>
          </a:xfrm>
          <a:prstGeom prst="rect">
            <a:avLst/>
          </a:prstGeom>
          <a:solidFill>
            <a:srgbClr val="1E3A8A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33" name="Google Shape;733;p29"/>
          <p:cNvSpPr/>
          <p:nvPr/>
        </p:nvSpPr>
        <p:spPr>
          <a:xfrm>
            <a:off x="6191250" y="2568773"/>
            <a:ext cx="9525" cy="2324100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34" name="Google Shape;734;p29"/>
          <p:cNvSpPr/>
          <p:nvPr/>
        </p:nvSpPr>
        <p:spPr>
          <a:xfrm>
            <a:off x="8801100" y="2568773"/>
            <a:ext cx="9525" cy="2324100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35" name="Google Shape;735;p29"/>
          <p:cNvSpPr/>
          <p:nvPr/>
        </p:nvSpPr>
        <p:spPr>
          <a:xfrm>
            <a:off x="9001125" y="4883348"/>
            <a:ext cx="2619375" cy="9525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36" name="Google Shape;736;p29"/>
          <p:cNvSpPr/>
          <p:nvPr/>
        </p:nvSpPr>
        <p:spPr>
          <a:xfrm>
            <a:off x="9001125" y="2568773"/>
            <a:ext cx="2619375" cy="38100"/>
          </a:xfrm>
          <a:prstGeom prst="rect">
            <a:avLst/>
          </a:prstGeom>
          <a:solidFill>
            <a:srgbClr val="1E3A8A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37" name="Google Shape;737;p29"/>
          <p:cNvSpPr/>
          <p:nvPr/>
        </p:nvSpPr>
        <p:spPr>
          <a:xfrm>
            <a:off x="9001125" y="2568773"/>
            <a:ext cx="9525" cy="2324100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38" name="Google Shape;738;p29"/>
          <p:cNvSpPr/>
          <p:nvPr/>
        </p:nvSpPr>
        <p:spPr>
          <a:xfrm>
            <a:off x="11610975" y="2568773"/>
            <a:ext cx="9525" cy="2324100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image.png" id="739" name="Google Shape;739;p2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09625" y="2835473"/>
            <a:ext cx="457200" cy="4572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740" name="Google Shape;740;p29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3619500" y="2835473"/>
            <a:ext cx="457200" cy="4572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741" name="Google Shape;741;p29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6429375" y="2835473"/>
            <a:ext cx="457200" cy="4572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742" name="Google Shape;742;p29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9239250" y="2835473"/>
            <a:ext cx="457200" cy="4572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743" name="Google Shape;743;p29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928687" y="2968823"/>
            <a:ext cx="219075" cy="1905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744" name="Google Shape;744;p29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3729037" y="2968823"/>
            <a:ext cx="238125" cy="1905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745" name="Google Shape;745;p29"/>
          <p:cNvPicPr preferRelativeResize="0"/>
          <p:nvPr/>
        </p:nvPicPr>
        <p:blipFill rotWithShape="1">
          <a:blip r:embed="rId10">
            <a:alphaModFix/>
          </a:blip>
          <a:srcRect b="0" l="0" r="0" t="0"/>
          <a:stretch/>
        </p:blipFill>
        <p:spPr>
          <a:xfrm>
            <a:off x="6538912" y="2968823"/>
            <a:ext cx="238125" cy="1905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746" name="Google Shape;746;p29"/>
          <p:cNvPicPr preferRelativeResize="0"/>
          <p:nvPr/>
        </p:nvPicPr>
        <p:blipFill rotWithShape="1">
          <a:blip r:embed="rId11">
            <a:alphaModFix/>
          </a:blip>
          <a:srcRect b="0" l="0" r="0" t="0"/>
          <a:stretch/>
        </p:blipFill>
        <p:spPr>
          <a:xfrm>
            <a:off x="9348787" y="2968823"/>
            <a:ext cx="238125" cy="190500"/>
          </a:xfrm>
          <a:prstGeom prst="rect">
            <a:avLst/>
          </a:prstGeom>
          <a:noFill/>
          <a:ln>
            <a:noFill/>
          </a:ln>
        </p:spPr>
      </p:pic>
      <p:sp>
        <p:nvSpPr>
          <p:cNvPr id="747" name="Google Shape;747;p29"/>
          <p:cNvSpPr txBox="1"/>
          <p:nvPr/>
        </p:nvSpPr>
        <p:spPr>
          <a:xfrm>
            <a:off x="571500" y="476250"/>
            <a:ext cx="11620500" cy="36567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1995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400" u="none" cap="none" strike="noStrike">
                <a:solidFill>
                  <a:srgbClr val="0F172A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Malaysia: Key Challenges</a:t>
            </a:r>
            <a:endParaRPr/>
          </a:p>
        </p:txBody>
      </p:sp>
      <p:sp>
        <p:nvSpPr>
          <p:cNvPr id="748" name="Google Shape;748;p29"/>
          <p:cNvSpPr txBox="1"/>
          <p:nvPr/>
        </p:nvSpPr>
        <p:spPr>
          <a:xfrm>
            <a:off x="571500" y="6438900"/>
            <a:ext cx="3744515" cy="22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rgbClr val="475569"/>
                </a:solidFill>
                <a:latin typeface="Inter"/>
                <a:ea typeface="Inter"/>
                <a:cs typeface="Inter"/>
                <a:sym typeface="Inter"/>
              </a:rPr>
              <a:t>ITINERANT TEACHER SYSTEMS STUDY</a:t>
            </a:r>
            <a:endParaRPr/>
          </a:p>
        </p:txBody>
      </p:sp>
      <p:sp>
        <p:nvSpPr>
          <p:cNvPr id="749" name="Google Shape;749;p29"/>
          <p:cNvSpPr txBox="1"/>
          <p:nvPr/>
        </p:nvSpPr>
        <p:spPr>
          <a:xfrm>
            <a:off x="11134725" y="6438900"/>
            <a:ext cx="771525" cy="22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200" u="none" cap="none" strike="noStrike">
                <a:solidFill>
                  <a:srgbClr val="0284C7"/>
                </a:solidFill>
                <a:latin typeface="Inter"/>
                <a:ea typeface="Inter"/>
                <a:cs typeface="Inter"/>
                <a:sym typeface="Inter"/>
              </a:rPr>
              <a:t>17 / 30</a:t>
            </a:r>
            <a:endParaRPr/>
          </a:p>
        </p:txBody>
      </p:sp>
      <p:sp>
        <p:nvSpPr>
          <p:cNvPr id="750" name="Google Shape;750;p29"/>
          <p:cNvSpPr txBox="1"/>
          <p:nvPr/>
        </p:nvSpPr>
        <p:spPr>
          <a:xfrm>
            <a:off x="809625" y="3445073"/>
            <a:ext cx="2812851" cy="2381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500" u="none" cap="none" strike="noStrike">
                <a:solidFill>
                  <a:srgbClr val="0F172A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Geographic Access</a:t>
            </a:r>
            <a:endParaRPr/>
          </a:p>
        </p:txBody>
      </p:sp>
      <p:sp>
        <p:nvSpPr>
          <p:cNvPr id="751" name="Google Shape;751;p29"/>
          <p:cNvSpPr txBox="1"/>
          <p:nvPr/>
        </p:nvSpPr>
        <p:spPr>
          <a:xfrm>
            <a:off x="809625" y="3797498"/>
            <a:ext cx="2238375" cy="8572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995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125" u="none" cap="none" strike="noStrike">
                <a:solidFill>
                  <a:srgbClr val="475569"/>
                </a:solidFill>
                <a:latin typeface="Inter"/>
                <a:ea typeface="Inter"/>
                <a:cs typeface="Inter"/>
                <a:sym typeface="Inter"/>
              </a:rPr>
              <a:t>East Malaysia (Sabah/Sarawak) and rural inland areas face severe transport constraints for itinerant teams.</a:t>
            </a:r>
            <a:endParaRPr/>
          </a:p>
        </p:txBody>
      </p:sp>
      <p:sp>
        <p:nvSpPr>
          <p:cNvPr id="752" name="Google Shape;752;p29"/>
          <p:cNvSpPr txBox="1"/>
          <p:nvPr/>
        </p:nvSpPr>
        <p:spPr>
          <a:xfrm>
            <a:off x="3619500" y="3445073"/>
            <a:ext cx="2812851" cy="2381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500" u="none" cap="none" strike="noStrike">
                <a:solidFill>
                  <a:srgbClr val="0F172A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Multilingual Needs</a:t>
            </a:r>
            <a:endParaRPr/>
          </a:p>
        </p:txBody>
      </p:sp>
      <p:sp>
        <p:nvSpPr>
          <p:cNvPr id="753" name="Google Shape;753;p29"/>
          <p:cNvSpPr txBox="1"/>
          <p:nvPr/>
        </p:nvSpPr>
        <p:spPr>
          <a:xfrm>
            <a:off x="3619500" y="3797498"/>
            <a:ext cx="2238375" cy="8572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995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125" u="none" cap="none" strike="noStrike">
                <a:solidFill>
                  <a:srgbClr val="475569"/>
                </a:solidFill>
                <a:latin typeface="Inter"/>
                <a:ea typeface="Inter"/>
                <a:cs typeface="Inter"/>
                <a:sym typeface="Inter"/>
              </a:rPr>
              <a:t>Diverse language mediums (Malay, Mandarin, Tamil) require multi-lingual special education resources.</a:t>
            </a:r>
            <a:endParaRPr/>
          </a:p>
        </p:txBody>
      </p:sp>
      <p:sp>
        <p:nvSpPr>
          <p:cNvPr id="754" name="Google Shape;754;p29"/>
          <p:cNvSpPr txBox="1"/>
          <p:nvPr/>
        </p:nvSpPr>
        <p:spPr>
          <a:xfrm>
            <a:off x="6429375" y="3445073"/>
            <a:ext cx="2812851" cy="2381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500" u="none" cap="none" strike="noStrike">
                <a:solidFill>
                  <a:srgbClr val="0F172A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Specialist Supply</a:t>
            </a:r>
            <a:endParaRPr/>
          </a:p>
        </p:txBody>
      </p:sp>
      <p:sp>
        <p:nvSpPr>
          <p:cNvPr id="755" name="Google Shape;755;p29"/>
          <p:cNvSpPr txBox="1"/>
          <p:nvPr/>
        </p:nvSpPr>
        <p:spPr>
          <a:xfrm>
            <a:off x="6429375" y="3797498"/>
            <a:ext cx="2238375" cy="8572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995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125" u="none" cap="none" strike="noStrike">
                <a:solidFill>
                  <a:srgbClr val="475569"/>
                </a:solidFill>
                <a:latin typeface="Inter"/>
                <a:ea typeface="Inter"/>
                <a:cs typeface="Inter"/>
                <a:sym typeface="Inter"/>
              </a:rPr>
              <a:t>Acute shortage of qualified speech therapists and educational psychologists in public 3PK centres.</a:t>
            </a:r>
            <a:endParaRPr/>
          </a:p>
        </p:txBody>
      </p:sp>
      <p:sp>
        <p:nvSpPr>
          <p:cNvPr id="756" name="Google Shape;756;p29"/>
          <p:cNvSpPr txBox="1"/>
          <p:nvPr/>
        </p:nvSpPr>
        <p:spPr>
          <a:xfrm>
            <a:off x="9239250" y="3445073"/>
            <a:ext cx="2812851" cy="2381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500" u="none" cap="none" strike="noStrike">
                <a:solidFill>
                  <a:srgbClr val="0F172A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Travel Standards</a:t>
            </a:r>
            <a:endParaRPr/>
          </a:p>
        </p:txBody>
      </p:sp>
      <p:sp>
        <p:nvSpPr>
          <p:cNvPr id="757" name="Google Shape;757;p29"/>
          <p:cNvSpPr txBox="1"/>
          <p:nvPr/>
        </p:nvSpPr>
        <p:spPr>
          <a:xfrm>
            <a:off x="9239250" y="3797498"/>
            <a:ext cx="2238375" cy="8572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995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125" u="none" cap="none" strike="noStrike">
                <a:solidFill>
                  <a:srgbClr val="475569"/>
                </a:solidFill>
                <a:latin typeface="Inter"/>
                <a:ea typeface="Inter"/>
                <a:cs typeface="Inter"/>
                <a:sym typeface="Inter"/>
              </a:rPr>
              <a:t>Absence of formal public workload standards for travel time compensation across school visits.</a:t>
            </a:r>
            <a:endParaRPr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761" name="Shape 7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age.png" id="762" name="Google Shape;762;p3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763" name="Google Shape;763;p30"/>
          <p:cNvSpPr/>
          <p:nvPr/>
        </p:nvSpPr>
        <p:spPr>
          <a:xfrm>
            <a:off x="571500" y="6334125"/>
            <a:ext cx="11049000" cy="33337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64" name="Google Shape;764;p30"/>
          <p:cNvSpPr/>
          <p:nvPr/>
        </p:nvSpPr>
        <p:spPr>
          <a:xfrm>
            <a:off x="571500" y="841920"/>
            <a:ext cx="76200" cy="266700"/>
          </a:xfrm>
          <a:prstGeom prst="roundRect">
            <a:avLst>
              <a:gd fmla="val 50000" name="adj"/>
            </a:avLst>
          </a:prstGeom>
          <a:solidFill>
            <a:srgbClr val="0284C7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65" name="Google Shape;765;p30"/>
          <p:cNvSpPr/>
          <p:nvPr/>
        </p:nvSpPr>
        <p:spPr>
          <a:xfrm>
            <a:off x="571500" y="2021085"/>
            <a:ext cx="11049000" cy="266700"/>
          </a:xfrm>
          <a:prstGeom prst="roundRect">
            <a:avLst>
              <a:gd fmla="val 50000" name="adj"/>
            </a:avLst>
          </a:prstGeom>
          <a:solidFill>
            <a:srgbClr val="F0FDF4"/>
          </a:solidFill>
          <a:ln cap="flat" cmpd="sng" w="9525">
            <a:solidFill>
              <a:srgbClr val="BBF7D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66" name="Google Shape;766;p30"/>
          <p:cNvSpPr/>
          <p:nvPr/>
        </p:nvSpPr>
        <p:spPr>
          <a:xfrm>
            <a:off x="571500" y="6334125"/>
            <a:ext cx="11049000" cy="9525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67" name="Google Shape;767;p30"/>
          <p:cNvSpPr/>
          <p:nvPr/>
        </p:nvSpPr>
        <p:spPr>
          <a:xfrm>
            <a:off x="571500" y="2849760"/>
            <a:ext cx="5381625" cy="2590800"/>
          </a:xfrm>
          <a:prstGeom prst="roundRect">
            <a:avLst>
              <a:gd fmla="val 3676" name="adj"/>
            </a:avLst>
          </a:prstGeom>
          <a:solidFill>
            <a:srgbClr val="F8FAFC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68" name="Google Shape;768;p30"/>
          <p:cNvSpPr/>
          <p:nvPr/>
        </p:nvSpPr>
        <p:spPr>
          <a:xfrm>
            <a:off x="6238875" y="2849760"/>
            <a:ext cx="5381625" cy="2590800"/>
          </a:xfrm>
          <a:prstGeom prst="roundRect">
            <a:avLst>
              <a:gd fmla="val 3676" name="adj"/>
            </a:avLst>
          </a:prstGeom>
          <a:solidFill>
            <a:srgbClr val="F8FAFC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69" name="Google Shape;769;p30"/>
          <p:cNvSpPr/>
          <p:nvPr/>
        </p:nvSpPr>
        <p:spPr>
          <a:xfrm>
            <a:off x="571500" y="5431035"/>
            <a:ext cx="5381625" cy="9525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70" name="Google Shape;770;p30"/>
          <p:cNvSpPr/>
          <p:nvPr/>
        </p:nvSpPr>
        <p:spPr>
          <a:xfrm>
            <a:off x="571500" y="2849760"/>
            <a:ext cx="5381625" cy="38100"/>
          </a:xfrm>
          <a:prstGeom prst="rect">
            <a:avLst/>
          </a:prstGeom>
          <a:solidFill>
            <a:srgbClr val="0D9488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71" name="Google Shape;771;p30"/>
          <p:cNvSpPr/>
          <p:nvPr/>
        </p:nvSpPr>
        <p:spPr>
          <a:xfrm>
            <a:off x="571500" y="2849760"/>
            <a:ext cx="9525" cy="2590800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72" name="Google Shape;772;p30"/>
          <p:cNvSpPr/>
          <p:nvPr/>
        </p:nvSpPr>
        <p:spPr>
          <a:xfrm>
            <a:off x="5943600" y="2849760"/>
            <a:ext cx="9525" cy="2590800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73" name="Google Shape;773;p30"/>
          <p:cNvSpPr/>
          <p:nvPr/>
        </p:nvSpPr>
        <p:spPr>
          <a:xfrm>
            <a:off x="6238875" y="5431035"/>
            <a:ext cx="5381625" cy="9525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74" name="Google Shape;774;p30"/>
          <p:cNvSpPr/>
          <p:nvPr/>
        </p:nvSpPr>
        <p:spPr>
          <a:xfrm>
            <a:off x="6238875" y="2849760"/>
            <a:ext cx="5381625" cy="38100"/>
          </a:xfrm>
          <a:prstGeom prst="rect">
            <a:avLst/>
          </a:prstGeom>
          <a:solidFill>
            <a:srgbClr val="1E3A8A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75" name="Google Shape;775;p30"/>
          <p:cNvSpPr/>
          <p:nvPr/>
        </p:nvSpPr>
        <p:spPr>
          <a:xfrm>
            <a:off x="6238875" y="2849760"/>
            <a:ext cx="9525" cy="2590800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76" name="Google Shape;776;p30"/>
          <p:cNvSpPr/>
          <p:nvPr/>
        </p:nvSpPr>
        <p:spPr>
          <a:xfrm>
            <a:off x="11610975" y="2849760"/>
            <a:ext cx="9525" cy="2590800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77" name="Google Shape;777;p30"/>
          <p:cNvSpPr/>
          <p:nvPr/>
        </p:nvSpPr>
        <p:spPr>
          <a:xfrm>
            <a:off x="6477000" y="3468885"/>
            <a:ext cx="4905375" cy="519112"/>
          </a:xfrm>
          <a:prstGeom prst="roundRect">
            <a:avLst>
              <a:gd fmla="val 14678" name="adj"/>
            </a:avLst>
          </a:prstGeom>
          <a:solidFill>
            <a:srgbClr val="F0FDF4"/>
          </a:solidFill>
          <a:ln cap="flat" cmpd="sng" w="9525">
            <a:solidFill>
              <a:srgbClr val="BBF7D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image.png" id="778" name="Google Shape;778;p3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09625" y="3587948"/>
            <a:ext cx="219075" cy="18097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779" name="Google Shape;779;p30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809625" y="4178498"/>
            <a:ext cx="190500" cy="18097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780" name="Google Shape;780;p30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809625" y="4769048"/>
            <a:ext cx="219075" cy="180975"/>
          </a:xfrm>
          <a:prstGeom prst="rect">
            <a:avLst/>
          </a:prstGeom>
          <a:noFill/>
          <a:ln>
            <a:noFill/>
          </a:ln>
        </p:spPr>
      </p:pic>
      <p:sp>
        <p:nvSpPr>
          <p:cNvPr id="781" name="Google Shape;781;p30"/>
          <p:cNvSpPr txBox="1"/>
          <p:nvPr/>
        </p:nvSpPr>
        <p:spPr>
          <a:xfrm>
            <a:off x="571500" y="476250"/>
            <a:ext cx="11620500" cy="36567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1995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400" u="none" cap="none" strike="noStrike">
                <a:solidFill>
                  <a:srgbClr val="0F172A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Singapore: Model Overview</a:t>
            </a:r>
            <a:endParaRPr/>
          </a:p>
        </p:txBody>
      </p:sp>
      <p:sp>
        <p:nvSpPr>
          <p:cNvPr id="782" name="Google Shape;782;p30"/>
          <p:cNvSpPr txBox="1"/>
          <p:nvPr/>
        </p:nvSpPr>
        <p:spPr>
          <a:xfrm>
            <a:off x="685800" y="2059185"/>
            <a:ext cx="10915650" cy="190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900" u="none" cap="none" strike="noStrike">
                <a:solidFill>
                  <a:srgbClr val="16A34A"/>
                </a:solidFill>
                <a:latin typeface="Inter"/>
                <a:ea typeface="Inter"/>
                <a:cs typeface="Inter"/>
                <a:sym typeface="Inter"/>
              </a:rPr>
              <a:t>SINGAPORE CONTEXT</a:t>
            </a:r>
            <a:endParaRPr/>
          </a:p>
        </p:txBody>
      </p:sp>
      <p:sp>
        <p:nvSpPr>
          <p:cNvPr id="783" name="Google Shape;783;p30"/>
          <p:cNvSpPr txBox="1"/>
          <p:nvPr/>
        </p:nvSpPr>
        <p:spPr>
          <a:xfrm>
            <a:off x="571500" y="2383035"/>
            <a:ext cx="11620500" cy="2762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800" u="none" cap="none" strike="noStrike">
                <a:solidFill>
                  <a:srgbClr val="0F172A"/>
                </a:solidFill>
                <a:latin typeface="Inter"/>
                <a:ea typeface="Inter"/>
                <a:cs typeface="Inter"/>
                <a:sym typeface="Inter"/>
              </a:rPr>
              <a:t>Embedded School-Based Support + Service Linkages</a:t>
            </a:r>
            <a:endParaRPr/>
          </a:p>
        </p:txBody>
      </p:sp>
      <p:sp>
        <p:nvSpPr>
          <p:cNvPr id="784" name="Google Shape;784;p30"/>
          <p:cNvSpPr txBox="1"/>
          <p:nvPr/>
        </p:nvSpPr>
        <p:spPr>
          <a:xfrm>
            <a:off x="571500" y="6438900"/>
            <a:ext cx="3744515" cy="22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rgbClr val="475569"/>
                </a:solidFill>
                <a:latin typeface="Inter"/>
                <a:ea typeface="Inter"/>
                <a:cs typeface="Inter"/>
                <a:sym typeface="Inter"/>
              </a:rPr>
              <a:t>ITINERANT TEACHER SYSTEMS STUDY</a:t>
            </a:r>
            <a:endParaRPr/>
          </a:p>
        </p:txBody>
      </p:sp>
      <p:sp>
        <p:nvSpPr>
          <p:cNvPr id="785" name="Google Shape;785;p30"/>
          <p:cNvSpPr txBox="1"/>
          <p:nvPr/>
        </p:nvSpPr>
        <p:spPr>
          <a:xfrm>
            <a:off x="11125200" y="6438900"/>
            <a:ext cx="781050" cy="22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200" u="none" cap="none" strike="noStrike">
                <a:solidFill>
                  <a:srgbClr val="0284C7"/>
                </a:solidFill>
                <a:latin typeface="Inter"/>
                <a:ea typeface="Inter"/>
                <a:cs typeface="Inter"/>
                <a:sym typeface="Inter"/>
              </a:rPr>
              <a:t>18 / 30</a:t>
            </a:r>
            <a:endParaRPr/>
          </a:p>
        </p:txBody>
      </p:sp>
      <p:sp>
        <p:nvSpPr>
          <p:cNvPr id="786" name="Google Shape;786;p30"/>
          <p:cNvSpPr txBox="1"/>
          <p:nvPr/>
        </p:nvSpPr>
        <p:spPr>
          <a:xfrm>
            <a:off x="809625" y="3116460"/>
            <a:ext cx="6438304" cy="2381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500" u="none" cap="none" strike="noStrike">
                <a:solidFill>
                  <a:srgbClr val="0F172A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Embedded Specialist Personnel</a:t>
            </a:r>
            <a:endParaRPr/>
          </a:p>
        </p:txBody>
      </p:sp>
      <p:sp>
        <p:nvSpPr>
          <p:cNvPr id="787" name="Google Shape;787;p30"/>
          <p:cNvSpPr txBox="1"/>
          <p:nvPr/>
        </p:nvSpPr>
        <p:spPr>
          <a:xfrm>
            <a:off x="6477000" y="3116460"/>
            <a:ext cx="5715000" cy="2381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500" u="none" cap="none" strike="noStrike">
                <a:solidFill>
                  <a:srgbClr val="0F172A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Mobility via Service Linkage</a:t>
            </a:r>
            <a:endParaRPr/>
          </a:p>
        </p:txBody>
      </p:sp>
      <p:sp>
        <p:nvSpPr>
          <p:cNvPr id="788" name="Google Shape;788;p30"/>
          <p:cNvSpPr txBox="1"/>
          <p:nvPr/>
        </p:nvSpPr>
        <p:spPr>
          <a:xfrm>
            <a:off x="6477000" y="4216598"/>
            <a:ext cx="5000625" cy="6000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050" u="none" cap="none" strike="noStrike">
                <a:solidFill>
                  <a:srgbClr val="475569"/>
                </a:solidFill>
                <a:latin typeface="Inter"/>
                <a:ea typeface="Inter"/>
                <a:cs typeface="Inter"/>
                <a:sym typeface="Inter"/>
              </a:rPr>
              <a:t>Specialist expertise moves via structured organizational networks, MOE Psychological Services, SPED school satellite partnerships, and social service agencies—rather than individual itinerant teachers traveling daily.</a:t>
            </a:r>
            <a:endParaRPr/>
          </a:p>
        </p:txBody>
      </p:sp>
      <p:sp>
        <p:nvSpPr>
          <p:cNvPr id="789" name="Google Shape;789;p30"/>
          <p:cNvSpPr txBox="1"/>
          <p:nvPr/>
        </p:nvSpPr>
        <p:spPr>
          <a:xfrm>
            <a:off x="1114425" y="3564135"/>
            <a:ext cx="4695825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200" u="none" cap="none" strike="noStrike">
                <a:solidFill>
                  <a:srgbClr val="0F172A"/>
                </a:solidFill>
                <a:latin typeface="Inter"/>
                <a:ea typeface="Inter"/>
                <a:cs typeface="Inter"/>
                <a:sym typeface="Inter"/>
              </a:rPr>
              <a:t>AED(LBS):</a:t>
            </a:r>
            <a:r>
              <a:rPr b="0" i="0" lang="en-US" sz="1200" u="none" cap="none" strike="noStrike">
                <a:solidFill>
                  <a:srgbClr val="475569"/>
                </a:solidFill>
                <a:latin typeface="Inter"/>
                <a:ea typeface="Inter"/>
                <a:cs typeface="Inter"/>
                <a:sym typeface="Inter"/>
              </a:rPr>
              <a:t> Allied Educator (Learning and Behavioral Support) deployed in every mainstream school.</a:t>
            </a:r>
            <a:endParaRPr/>
          </a:p>
        </p:txBody>
      </p:sp>
      <p:sp>
        <p:nvSpPr>
          <p:cNvPr id="790" name="Google Shape;790;p30"/>
          <p:cNvSpPr txBox="1"/>
          <p:nvPr/>
        </p:nvSpPr>
        <p:spPr>
          <a:xfrm>
            <a:off x="1114425" y="4154685"/>
            <a:ext cx="4695825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200" u="none" cap="none" strike="noStrike">
                <a:solidFill>
                  <a:srgbClr val="0F172A"/>
                </a:solidFill>
                <a:latin typeface="Inter"/>
                <a:ea typeface="Inter"/>
                <a:cs typeface="Inter"/>
                <a:sym typeface="Inter"/>
              </a:rPr>
              <a:t>SEN Officers:</a:t>
            </a:r>
            <a:r>
              <a:rPr b="0" i="0" lang="en-US" sz="1200" u="none" cap="none" strike="noStrike">
                <a:solidFill>
                  <a:srgbClr val="475569"/>
                </a:solidFill>
                <a:latin typeface="Inter"/>
                <a:ea typeface="Inter"/>
                <a:cs typeface="Inter"/>
                <a:sym typeface="Inter"/>
              </a:rPr>
              <a:t> Onsite specialized intervention and behavioral management.</a:t>
            </a:r>
            <a:endParaRPr/>
          </a:p>
        </p:txBody>
      </p:sp>
      <p:sp>
        <p:nvSpPr>
          <p:cNvPr id="791" name="Google Shape;791;p30"/>
          <p:cNvSpPr txBox="1"/>
          <p:nvPr/>
        </p:nvSpPr>
        <p:spPr>
          <a:xfrm>
            <a:off x="1114425" y="4745235"/>
            <a:ext cx="4695825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200" u="none" cap="none" strike="noStrike">
                <a:solidFill>
                  <a:srgbClr val="0F172A"/>
                </a:solidFill>
                <a:latin typeface="Inter"/>
                <a:ea typeface="Inter"/>
                <a:cs typeface="Inter"/>
                <a:sym typeface="Inter"/>
              </a:rPr>
              <a:t>School-Based Hub:</a:t>
            </a:r>
            <a:r>
              <a:rPr b="0" i="0" lang="en-US" sz="1200" u="none" cap="none" strike="noStrike">
                <a:solidFill>
                  <a:srgbClr val="475569"/>
                </a:solidFill>
                <a:latin typeface="Inter"/>
                <a:ea typeface="Inter"/>
                <a:cs typeface="Inter"/>
                <a:sym typeface="Inter"/>
              </a:rPr>
              <a:t> Primary support provided directly on school grounds.</a:t>
            </a:r>
            <a:endParaRPr/>
          </a:p>
        </p:txBody>
      </p:sp>
      <p:sp>
        <p:nvSpPr>
          <p:cNvPr id="792" name="Google Shape;792;p30"/>
          <p:cNvSpPr txBox="1"/>
          <p:nvPr/>
        </p:nvSpPr>
        <p:spPr>
          <a:xfrm>
            <a:off x="6629400" y="3621285"/>
            <a:ext cx="5562600" cy="21431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995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125" u="none" cap="none" strike="noStrike">
                <a:solidFill>
                  <a:srgbClr val="16A34A"/>
                </a:solidFill>
                <a:latin typeface="Inter"/>
                <a:ea typeface="Inter"/>
                <a:cs typeface="Inter"/>
                <a:sym typeface="Inter"/>
              </a:rPr>
              <a:t>Key Distinction: Service Linkage vs. Teacher Travel</a:t>
            </a:r>
            <a:endParaRPr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796" name="Shape 7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age.png" id="797" name="Google Shape;797;p3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798" name="Google Shape;798;p31"/>
          <p:cNvSpPr/>
          <p:nvPr/>
        </p:nvSpPr>
        <p:spPr>
          <a:xfrm>
            <a:off x="571500" y="6334125"/>
            <a:ext cx="11049000" cy="33337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99" name="Google Shape;799;p31"/>
          <p:cNvSpPr/>
          <p:nvPr/>
        </p:nvSpPr>
        <p:spPr>
          <a:xfrm>
            <a:off x="571500" y="841920"/>
            <a:ext cx="76200" cy="266700"/>
          </a:xfrm>
          <a:prstGeom prst="roundRect">
            <a:avLst>
              <a:gd fmla="val 50000" name="adj"/>
            </a:avLst>
          </a:prstGeom>
          <a:solidFill>
            <a:srgbClr val="0284C7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00" name="Google Shape;800;p31"/>
          <p:cNvSpPr/>
          <p:nvPr/>
        </p:nvSpPr>
        <p:spPr>
          <a:xfrm>
            <a:off x="571500" y="6334125"/>
            <a:ext cx="11049000" cy="9525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01" name="Google Shape;801;p31"/>
          <p:cNvSpPr/>
          <p:nvPr/>
        </p:nvSpPr>
        <p:spPr>
          <a:xfrm>
            <a:off x="571500" y="2597348"/>
            <a:ext cx="5381625" cy="2714625"/>
          </a:xfrm>
          <a:prstGeom prst="roundRect">
            <a:avLst>
              <a:gd fmla="val 3508" name="adj"/>
            </a:avLst>
          </a:prstGeom>
          <a:solidFill>
            <a:srgbClr val="F8FAFC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02" name="Google Shape;802;p31"/>
          <p:cNvSpPr/>
          <p:nvPr/>
        </p:nvSpPr>
        <p:spPr>
          <a:xfrm>
            <a:off x="6238875" y="2597348"/>
            <a:ext cx="5381625" cy="2714625"/>
          </a:xfrm>
          <a:prstGeom prst="roundRect">
            <a:avLst>
              <a:gd fmla="val 3508" name="adj"/>
            </a:avLst>
          </a:prstGeom>
          <a:solidFill>
            <a:srgbClr val="F8FAFC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03" name="Google Shape;803;p31"/>
          <p:cNvSpPr/>
          <p:nvPr/>
        </p:nvSpPr>
        <p:spPr>
          <a:xfrm>
            <a:off x="809625" y="2864048"/>
            <a:ext cx="4905375" cy="238125"/>
          </a:xfrm>
          <a:prstGeom prst="roundRect">
            <a:avLst>
              <a:gd fmla="val 50000" name="adj"/>
            </a:avLst>
          </a:prstGeom>
          <a:solidFill>
            <a:srgbClr val="F0FDF4"/>
          </a:solidFill>
          <a:ln cap="flat" cmpd="sng" w="9525">
            <a:solidFill>
              <a:srgbClr val="BBF7D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04" name="Google Shape;804;p31"/>
          <p:cNvSpPr/>
          <p:nvPr/>
        </p:nvSpPr>
        <p:spPr>
          <a:xfrm>
            <a:off x="571500" y="5302448"/>
            <a:ext cx="5381625" cy="9525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05" name="Google Shape;805;p31"/>
          <p:cNvSpPr/>
          <p:nvPr/>
        </p:nvSpPr>
        <p:spPr>
          <a:xfrm>
            <a:off x="571500" y="2597348"/>
            <a:ext cx="5381625" cy="38100"/>
          </a:xfrm>
          <a:prstGeom prst="rect">
            <a:avLst/>
          </a:prstGeom>
          <a:solidFill>
            <a:srgbClr val="0284C7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06" name="Google Shape;806;p31"/>
          <p:cNvSpPr/>
          <p:nvPr/>
        </p:nvSpPr>
        <p:spPr>
          <a:xfrm>
            <a:off x="571500" y="2597348"/>
            <a:ext cx="9525" cy="2714625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07" name="Google Shape;807;p31"/>
          <p:cNvSpPr/>
          <p:nvPr/>
        </p:nvSpPr>
        <p:spPr>
          <a:xfrm>
            <a:off x="5943600" y="2597348"/>
            <a:ext cx="9525" cy="2714625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08" name="Google Shape;808;p31"/>
          <p:cNvSpPr/>
          <p:nvPr/>
        </p:nvSpPr>
        <p:spPr>
          <a:xfrm>
            <a:off x="6477000" y="2864048"/>
            <a:ext cx="4905375" cy="238125"/>
          </a:xfrm>
          <a:prstGeom prst="roundRect">
            <a:avLst>
              <a:gd fmla="val 50000" name="adj"/>
            </a:avLst>
          </a:prstGeom>
          <a:solidFill>
            <a:srgbClr val="F0FDF4"/>
          </a:solidFill>
          <a:ln cap="flat" cmpd="sng" w="9525">
            <a:solidFill>
              <a:srgbClr val="BBF7D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09" name="Google Shape;809;p31"/>
          <p:cNvSpPr/>
          <p:nvPr/>
        </p:nvSpPr>
        <p:spPr>
          <a:xfrm>
            <a:off x="6238875" y="5302448"/>
            <a:ext cx="5381625" cy="9525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10" name="Google Shape;810;p31"/>
          <p:cNvSpPr/>
          <p:nvPr/>
        </p:nvSpPr>
        <p:spPr>
          <a:xfrm>
            <a:off x="6238875" y="2597348"/>
            <a:ext cx="5381625" cy="38100"/>
          </a:xfrm>
          <a:prstGeom prst="rect">
            <a:avLst/>
          </a:prstGeom>
          <a:solidFill>
            <a:srgbClr val="1E3A8A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11" name="Google Shape;811;p31"/>
          <p:cNvSpPr/>
          <p:nvPr/>
        </p:nvSpPr>
        <p:spPr>
          <a:xfrm>
            <a:off x="6238875" y="2597348"/>
            <a:ext cx="9525" cy="2714625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12" name="Google Shape;812;p31"/>
          <p:cNvSpPr/>
          <p:nvPr/>
        </p:nvSpPr>
        <p:spPr>
          <a:xfrm>
            <a:off x="11610975" y="2597348"/>
            <a:ext cx="9525" cy="2714625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image.png" id="813" name="Google Shape;813;p3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09625" y="3783210"/>
            <a:ext cx="152400" cy="18097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814" name="Google Shape;814;p31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809625" y="4145160"/>
            <a:ext cx="171450" cy="18097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815" name="Google Shape;815;p31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809625" y="4507110"/>
            <a:ext cx="171450" cy="18097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816" name="Google Shape;816;p31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809625" y="4869060"/>
            <a:ext cx="219075" cy="18097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817" name="Google Shape;817;p31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6477000" y="3783210"/>
            <a:ext cx="219075" cy="18097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818" name="Google Shape;818;p31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6477000" y="4145160"/>
            <a:ext cx="171450" cy="18097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819" name="Google Shape;819;p31"/>
          <p:cNvPicPr preferRelativeResize="0"/>
          <p:nvPr/>
        </p:nvPicPr>
        <p:blipFill rotWithShape="1">
          <a:blip r:embed="rId10">
            <a:alphaModFix/>
          </a:blip>
          <a:srcRect b="0" l="0" r="0" t="0"/>
          <a:stretch/>
        </p:blipFill>
        <p:spPr>
          <a:xfrm>
            <a:off x="6477000" y="4507110"/>
            <a:ext cx="171450" cy="18097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820" name="Google Shape;820;p31"/>
          <p:cNvPicPr preferRelativeResize="0"/>
          <p:nvPr/>
        </p:nvPicPr>
        <p:blipFill rotWithShape="1">
          <a:blip r:embed="rId11">
            <a:alphaModFix/>
          </a:blip>
          <a:srcRect b="0" l="0" r="0" t="0"/>
          <a:stretch/>
        </p:blipFill>
        <p:spPr>
          <a:xfrm>
            <a:off x="6477000" y="4869060"/>
            <a:ext cx="171450" cy="180975"/>
          </a:xfrm>
          <a:prstGeom prst="rect">
            <a:avLst/>
          </a:prstGeom>
          <a:noFill/>
          <a:ln>
            <a:noFill/>
          </a:ln>
        </p:spPr>
      </p:pic>
      <p:sp>
        <p:nvSpPr>
          <p:cNvPr id="821" name="Google Shape;821;p31"/>
          <p:cNvSpPr txBox="1"/>
          <p:nvPr/>
        </p:nvSpPr>
        <p:spPr>
          <a:xfrm>
            <a:off x="571500" y="476250"/>
            <a:ext cx="11620500" cy="36567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1995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400" u="none" cap="none" strike="noStrike">
                <a:solidFill>
                  <a:srgbClr val="0F172A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Singapore: Two-Track System</a:t>
            </a:r>
            <a:endParaRPr/>
          </a:p>
        </p:txBody>
      </p:sp>
      <p:sp>
        <p:nvSpPr>
          <p:cNvPr id="822" name="Google Shape;822;p31"/>
          <p:cNvSpPr txBox="1"/>
          <p:nvPr/>
        </p:nvSpPr>
        <p:spPr>
          <a:xfrm>
            <a:off x="571500" y="2149673"/>
            <a:ext cx="11620500" cy="2571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350" u="none" cap="none" strike="noStrike">
                <a:solidFill>
                  <a:srgbClr val="0F172A"/>
                </a:solidFill>
                <a:latin typeface="Inter"/>
                <a:ea typeface="Inter"/>
                <a:cs typeface="Inter"/>
                <a:sym typeface="Inter"/>
              </a:rPr>
              <a:t>Mainstream Inclusion &amp; SPED School Dual Provision</a:t>
            </a:r>
            <a:endParaRPr/>
          </a:p>
        </p:txBody>
      </p:sp>
      <p:sp>
        <p:nvSpPr>
          <p:cNvPr id="823" name="Google Shape;823;p31"/>
          <p:cNvSpPr txBox="1"/>
          <p:nvPr/>
        </p:nvSpPr>
        <p:spPr>
          <a:xfrm>
            <a:off x="571500" y="6438900"/>
            <a:ext cx="3744515" cy="22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rgbClr val="475569"/>
                </a:solidFill>
                <a:latin typeface="Inter"/>
                <a:ea typeface="Inter"/>
                <a:cs typeface="Inter"/>
                <a:sym typeface="Inter"/>
              </a:rPr>
              <a:t>ITINERANT TEACHER SYSTEMS STUDY</a:t>
            </a:r>
            <a:endParaRPr/>
          </a:p>
        </p:txBody>
      </p:sp>
      <p:sp>
        <p:nvSpPr>
          <p:cNvPr id="824" name="Google Shape;824;p31"/>
          <p:cNvSpPr txBox="1"/>
          <p:nvPr/>
        </p:nvSpPr>
        <p:spPr>
          <a:xfrm>
            <a:off x="11125200" y="6438900"/>
            <a:ext cx="781050" cy="22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200" u="none" cap="none" strike="noStrike">
                <a:solidFill>
                  <a:srgbClr val="0284C7"/>
                </a:solidFill>
                <a:latin typeface="Inter"/>
                <a:ea typeface="Inter"/>
                <a:cs typeface="Inter"/>
                <a:sym typeface="Inter"/>
              </a:rPr>
              <a:t>19 / 30</a:t>
            </a:r>
            <a:endParaRPr/>
          </a:p>
        </p:txBody>
      </p:sp>
      <p:sp>
        <p:nvSpPr>
          <p:cNvPr id="825" name="Google Shape;825;p31"/>
          <p:cNvSpPr txBox="1"/>
          <p:nvPr/>
        </p:nvSpPr>
        <p:spPr>
          <a:xfrm>
            <a:off x="923925" y="2902148"/>
            <a:ext cx="4772025" cy="161925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900" u="none" cap="none" strike="noStrike">
                <a:solidFill>
                  <a:srgbClr val="16A34A"/>
                </a:solidFill>
                <a:latin typeface="Inter"/>
                <a:ea typeface="Inter"/>
                <a:cs typeface="Inter"/>
                <a:sym typeface="Inter"/>
              </a:rPr>
              <a:t>TRACK 1</a:t>
            </a:r>
            <a:endParaRPr/>
          </a:p>
        </p:txBody>
      </p:sp>
      <p:sp>
        <p:nvSpPr>
          <p:cNvPr id="826" name="Google Shape;826;p31"/>
          <p:cNvSpPr txBox="1"/>
          <p:nvPr/>
        </p:nvSpPr>
        <p:spPr>
          <a:xfrm>
            <a:off x="809625" y="3311723"/>
            <a:ext cx="6438304" cy="2381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500" u="none" cap="none" strike="noStrike">
                <a:solidFill>
                  <a:srgbClr val="0F172A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Mainstream Schools (Mild SEN)</a:t>
            </a:r>
            <a:endParaRPr/>
          </a:p>
        </p:txBody>
      </p:sp>
      <p:sp>
        <p:nvSpPr>
          <p:cNvPr id="827" name="Google Shape;827;p31"/>
          <p:cNvSpPr txBox="1"/>
          <p:nvPr/>
        </p:nvSpPr>
        <p:spPr>
          <a:xfrm>
            <a:off x="6591300" y="2902148"/>
            <a:ext cx="4772025" cy="161925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900" u="none" cap="none" strike="noStrike">
                <a:solidFill>
                  <a:srgbClr val="16A34A"/>
                </a:solidFill>
                <a:latin typeface="Inter"/>
                <a:ea typeface="Inter"/>
                <a:cs typeface="Inter"/>
                <a:sym typeface="Inter"/>
              </a:rPr>
              <a:t>TRACK 2</a:t>
            </a:r>
            <a:endParaRPr/>
          </a:p>
        </p:txBody>
      </p:sp>
      <p:sp>
        <p:nvSpPr>
          <p:cNvPr id="828" name="Google Shape;828;p31"/>
          <p:cNvSpPr txBox="1"/>
          <p:nvPr/>
        </p:nvSpPr>
        <p:spPr>
          <a:xfrm>
            <a:off x="6477000" y="3311723"/>
            <a:ext cx="5715000" cy="2381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500" u="none" cap="none" strike="noStrike">
                <a:solidFill>
                  <a:srgbClr val="0F172A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SPED Schools (Moderate to Severe)</a:t>
            </a:r>
            <a:endParaRPr/>
          </a:p>
        </p:txBody>
      </p:sp>
      <p:sp>
        <p:nvSpPr>
          <p:cNvPr id="829" name="Google Shape;829;p31"/>
          <p:cNvSpPr txBox="1"/>
          <p:nvPr/>
        </p:nvSpPr>
        <p:spPr>
          <a:xfrm>
            <a:off x="1114425" y="3759398"/>
            <a:ext cx="5826918" cy="22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200" u="none" cap="none" strike="noStrike">
                <a:solidFill>
                  <a:srgbClr val="0F172A"/>
                </a:solidFill>
                <a:latin typeface="Inter"/>
                <a:ea typeface="Inter"/>
                <a:cs typeface="Inter"/>
                <a:sym typeface="Inter"/>
              </a:rPr>
              <a:t>Staffing:</a:t>
            </a:r>
            <a:r>
              <a:rPr b="0" i="0" lang="en-US" sz="1200" u="none" cap="none" strike="noStrike">
                <a:solidFill>
                  <a:srgbClr val="475569"/>
                </a:solidFill>
                <a:latin typeface="Inter"/>
                <a:ea typeface="Inter"/>
                <a:cs typeface="Inter"/>
                <a:sym typeface="Inter"/>
              </a:rPr>
              <a:t> AED(LBS) / SEN Officers onsite.</a:t>
            </a:r>
            <a:endParaRPr/>
          </a:p>
        </p:txBody>
      </p:sp>
      <p:sp>
        <p:nvSpPr>
          <p:cNvPr id="830" name="Google Shape;830;p31"/>
          <p:cNvSpPr txBox="1"/>
          <p:nvPr/>
        </p:nvSpPr>
        <p:spPr>
          <a:xfrm>
            <a:off x="1114425" y="4121348"/>
            <a:ext cx="5826918" cy="22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200" u="none" cap="none" strike="noStrike">
                <a:solidFill>
                  <a:srgbClr val="0F172A"/>
                </a:solidFill>
                <a:latin typeface="Inter"/>
                <a:ea typeface="Inter"/>
                <a:cs typeface="Inter"/>
                <a:sym typeface="Inter"/>
              </a:rPr>
              <a:t>Support:</a:t>
            </a:r>
            <a:r>
              <a:rPr b="0" i="0" lang="en-US" sz="1200" u="none" cap="none" strike="noStrike">
                <a:solidFill>
                  <a:srgbClr val="475569"/>
                </a:solidFill>
                <a:latin typeface="Inter"/>
                <a:ea typeface="Inter"/>
                <a:cs typeface="Inter"/>
                <a:sym typeface="Inter"/>
              </a:rPr>
              <a:t> MOE Educational Psychologists.</a:t>
            </a:r>
            <a:endParaRPr/>
          </a:p>
        </p:txBody>
      </p:sp>
      <p:sp>
        <p:nvSpPr>
          <p:cNvPr id="831" name="Google Shape;831;p31"/>
          <p:cNvSpPr txBox="1"/>
          <p:nvPr/>
        </p:nvSpPr>
        <p:spPr>
          <a:xfrm>
            <a:off x="1114425" y="4483298"/>
            <a:ext cx="5826918" cy="22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200" u="none" cap="none" strike="noStrike">
                <a:solidFill>
                  <a:srgbClr val="0F172A"/>
                </a:solidFill>
                <a:latin typeface="Inter"/>
                <a:ea typeface="Inter"/>
                <a:cs typeface="Inter"/>
                <a:sym typeface="Inter"/>
              </a:rPr>
              <a:t>Focus:</a:t>
            </a:r>
            <a:r>
              <a:rPr b="0" i="0" lang="en-US" sz="1200" u="none" cap="none" strike="noStrike">
                <a:solidFill>
                  <a:srgbClr val="475569"/>
                </a:solidFill>
                <a:latin typeface="Inter"/>
                <a:ea typeface="Inter"/>
                <a:cs typeface="Inter"/>
                <a:sym typeface="Inter"/>
              </a:rPr>
              <a:t> Dyslexia, ADHD, mild Autism Spectrum.</a:t>
            </a:r>
            <a:endParaRPr/>
          </a:p>
        </p:txBody>
      </p:sp>
      <p:sp>
        <p:nvSpPr>
          <p:cNvPr id="832" name="Google Shape;832;p31"/>
          <p:cNvSpPr txBox="1"/>
          <p:nvPr/>
        </p:nvSpPr>
        <p:spPr>
          <a:xfrm>
            <a:off x="1114425" y="4845248"/>
            <a:ext cx="5826918" cy="22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200" u="none" cap="none" strike="noStrike">
                <a:solidFill>
                  <a:srgbClr val="0F172A"/>
                </a:solidFill>
                <a:latin typeface="Inter"/>
                <a:ea typeface="Inter"/>
                <a:cs typeface="Inter"/>
                <a:sym typeface="Inter"/>
              </a:rPr>
              <a:t>Partnerships:</a:t>
            </a:r>
            <a:r>
              <a:rPr b="0" i="0" lang="en-US" sz="1200" u="none" cap="none" strike="noStrike">
                <a:solidFill>
                  <a:srgbClr val="475569"/>
                </a:solidFill>
                <a:latin typeface="Inter"/>
                <a:ea typeface="Inter"/>
                <a:cs typeface="Inter"/>
                <a:sym typeface="Inter"/>
              </a:rPr>
              <a:t> Social Service Agencies (SSAs).</a:t>
            </a:r>
            <a:endParaRPr/>
          </a:p>
        </p:txBody>
      </p:sp>
      <p:sp>
        <p:nvSpPr>
          <p:cNvPr id="833" name="Google Shape;833;p31"/>
          <p:cNvSpPr txBox="1"/>
          <p:nvPr/>
        </p:nvSpPr>
        <p:spPr>
          <a:xfrm>
            <a:off x="6781800" y="3759398"/>
            <a:ext cx="5410200" cy="22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200" u="none" cap="none" strike="noStrike">
                <a:solidFill>
                  <a:srgbClr val="0F172A"/>
                </a:solidFill>
                <a:latin typeface="Inter"/>
                <a:ea typeface="Inter"/>
                <a:cs typeface="Inter"/>
                <a:sym typeface="Inter"/>
              </a:rPr>
              <a:t>Staffing:</a:t>
            </a:r>
            <a:r>
              <a:rPr b="0" i="0" lang="en-US" sz="1200" u="none" cap="none" strike="noStrike">
                <a:solidFill>
                  <a:srgbClr val="475569"/>
                </a:solidFill>
                <a:latin typeface="Inter"/>
                <a:ea typeface="Inter"/>
                <a:cs typeface="Inter"/>
                <a:sym typeface="Inter"/>
              </a:rPr>
              <a:t> Specialized SPED educators &amp; multi-therapists.</a:t>
            </a:r>
            <a:endParaRPr/>
          </a:p>
        </p:txBody>
      </p:sp>
      <p:sp>
        <p:nvSpPr>
          <p:cNvPr id="834" name="Google Shape;834;p31"/>
          <p:cNvSpPr txBox="1"/>
          <p:nvPr/>
        </p:nvSpPr>
        <p:spPr>
          <a:xfrm>
            <a:off x="6781800" y="4121348"/>
            <a:ext cx="5410200" cy="22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200" u="none" cap="none" strike="noStrike">
                <a:solidFill>
                  <a:srgbClr val="0F172A"/>
                </a:solidFill>
                <a:latin typeface="Inter"/>
                <a:ea typeface="Inter"/>
                <a:cs typeface="Inter"/>
                <a:sym typeface="Inter"/>
              </a:rPr>
              <a:t>Support:</a:t>
            </a:r>
            <a:r>
              <a:rPr b="0" i="0" lang="en-US" sz="1200" u="none" cap="none" strike="noStrike">
                <a:solidFill>
                  <a:srgbClr val="475569"/>
                </a:solidFill>
                <a:latin typeface="Inter"/>
                <a:ea typeface="Inter"/>
                <a:cs typeface="Inter"/>
                <a:sym typeface="Inter"/>
              </a:rPr>
              <a:t> High-density therapeutic environment.</a:t>
            </a:r>
            <a:endParaRPr/>
          </a:p>
        </p:txBody>
      </p:sp>
      <p:sp>
        <p:nvSpPr>
          <p:cNvPr id="835" name="Google Shape;835;p31"/>
          <p:cNvSpPr txBox="1"/>
          <p:nvPr/>
        </p:nvSpPr>
        <p:spPr>
          <a:xfrm>
            <a:off x="6781800" y="4483298"/>
            <a:ext cx="5410200" cy="22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200" u="none" cap="none" strike="noStrike">
                <a:solidFill>
                  <a:srgbClr val="0F172A"/>
                </a:solidFill>
                <a:latin typeface="Inter"/>
                <a:ea typeface="Inter"/>
                <a:cs typeface="Inter"/>
                <a:sym typeface="Inter"/>
              </a:rPr>
              <a:t>Focus:</a:t>
            </a:r>
            <a:r>
              <a:rPr b="0" i="0" lang="en-US" sz="1200" u="none" cap="none" strike="noStrike">
                <a:solidFill>
                  <a:srgbClr val="475569"/>
                </a:solidFill>
                <a:latin typeface="Inter"/>
                <a:ea typeface="Inter"/>
                <a:cs typeface="Inter"/>
                <a:sym typeface="Inter"/>
              </a:rPr>
              <a:t> Intellectual, multiple disability, severe ASD.</a:t>
            </a:r>
            <a:endParaRPr/>
          </a:p>
        </p:txBody>
      </p:sp>
      <p:sp>
        <p:nvSpPr>
          <p:cNvPr id="836" name="Google Shape;836;p31"/>
          <p:cNvSpPr txBox="1"/>
          <p:nvPr/>
        </p:nvSpPr>
        <p:spPr>
          <a:xfrm>
            <a:off x="6781800" y="4845248"/>
            <a:ext cx="5410200" cy="22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200" u="none" cap="none" strike="noStrike">
                <a:solidFill>
                  <a:srgbClr val="0F172A"/>
                </a:solidFill>
                <a:latin typeface="Inter"/>
                <a:ea typeface="Inter"/>
                <a:cs typeface="Inter"/>
                <a:sym typeface="Inter"/>
              </a:rPr>
              <a:t>Transition:</a:t>
            </a:r>
            <a:r>
              <a:rPr b="0" i="0" lang="en-US" sz="1200" u="none" cap="none" strike="noStrike">
                <a:solidFill>
                  <a:srgbClr val="475569"/>
                </a:solidFill>
                <a:latin typeface="Inter"/>
                <a:ea typeface="Inter"/>
                <a:cs typeface="Inter"/>
                <a:sym typeface="Inter"/>
              </a:rPr>
              <a:t> Satellite partnerships with mainstream schools.</a:t>
            </a:r>
            <a:endParaRPr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840" name="Shape 8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age.png" id="841" name="Google Shape;841;p3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842" name="Google Shape;842;p32"/>
          <p:cNvSpPr/>
          <p:nvPr/>
        </p:nvSpPr>
        <p:spPr>
          <a:xfrm>
            <a:off x="571500" y="6334125"/>
            <a:ext cx="11049000" cy="33337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43" name="Google Shape;843;p32"/>
          <p:cNvSpPr/>
          <p:nvPr/>
        </p:nvSpPr>
        <p:spPr>
          <a:xfrm>
            <a:off x="571500" y="841920"/>
            <a:ext cx="76200" cy="266700"/>
          </a:xfrm>
          <a:prstGeom prst="roundRect">
            <a:avLst>
              <a:gd fmla="val 50000" name="adj"/>
            </a:avLst>
          </a:prstGeom>
          <a:solidFill>
            <a:srgbClr val="0284C7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44" name="Google Shape;844;p32"/>
          <p:cNvSpPr/>
          <p:nvPr/>
        </p:nvSpPr>
        <p:spPr>
          <a:xfrm>
            <a:off x="571500" y="4707135"/>
            <a:ext cx="11049000" cy="504825"/>
          </a:xfrm>
          <a:prstGeom prst="roundRect">
            <a:avLst>
              <a:gd fmla="val 15094" name="adj"/>
            </a:avLst>
          </a:prstGeom>
          <a:solidFill>
            <a:srgbClr val="F0F9FF"/>
          </a:solidFill>
          <a:ln cap="flat" cmpd="sng" w="9525">
            <a:solidFill>
              <a:srgbClr val="BAE6F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45" name="Google Shape;845;p32"/>
          <p:cNvSpPr/>
          <p:nvPr/>
        </p:nvSpPr>
        <p:spPr>
          <a:xfrm>
            <a:off x="571500" y="6334125"/>
            <a:ext cx="11049000" cy="9525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46" name="Google Shape;846;p32"/>
          <p:cNvSpPr/>
          <p:nvPr/>
        </p:nvSpPr>
        <p:spPr>
          <a:xfrm>
            <a:off x="571500" y="2621160"/>
            <a:ext cx="2619375" cy="1895475"/>
          </a:xfrm>
          <a:prstGeom prst="roundRect">
            <a:avLst>
              <a:gd fmla="val 5025" name="adj"/>
            </a:avLst>
          </a:prstGeom>
          <a:solidFill>
            <a:srgbClr val="F8FAFC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47" name="Google Shape;847;p32"/>
          <p:cNvSpPr/>
          <p:nvPr/>
        </p:nvSpPr>
        <p:spPr>
          <a:xfrm>
            <a:off x="3381375" y="2621160"/>
            <a:ext cx="2619375" cy="1895475"/>
          </a:xfrm>
          <a:prstGeom prst="roundRect">
            <a:avLst>
              <a:gd fmla="val 5025" name="adj"/>
            </a:avLst>
          </a:prstGeom>
          <a:solidFill>
            <a:srgbClr val="F8FAFC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48" name="Google Shape;848;p32"/>
          <p:cNvSpPr/>
          <p:nvPr/>
        </p:nvSpPr>
        <p:spPr>
          <a:xfrm>
            <a:off x="6191250" y="2621160"/>
            <a:ext cx="2619375" cy="1895475"/>
          </a:xfrm>
          <a:prstGeom prst="roundRect">
            <a:avLst>
              <a:gd fmla="val 5025" name="adj"/>
            </a:avLst>
          </a:prstGeom>
          <a:solidFill>
            <a:srgbClr val="F8FAFC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49" name="Google Shape;849;p32"/>
          <p:cNvSpPr/>
          <p:nvPr/>
        </p:nvSpPr>
        <p:spPr>
          <a:xfrm>
            <a:off x="9001125" y="2621160"/>
            <a:ext cx="2619375" cy="1895475"/>
          </a:xfrm>
          <a:prstGeom prst="roundRect">
            <a:avLst>
              <a:gd fmla="val 5025" name="adj"/>
            </a:avLst>
          </a:prstGeom>
          <a:solidFill>
            <a:srgbClr val="F8FAFC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50" name="Google Shape;850;p32"/>
          <p:cNvSpPr/>
          <p:nvPr/>
        </p:nvSpPr>
        <p:spPr>
          <a:xfrm>
            <a:off x="571500" y="4507110"/>
            <a:ext cx="2619375" cy="9525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51" name="Google Shape;851;p32"/>
          <p:cNvSpPr/>
          <p:nvPr/>
        </p:nvSpPr>
        <p:spPr>
          <a:xfrm>
            <a:off x="571500" y="2621160"/>
            <a:ext cx="2619375" cy="38100"/>
          </a:xfrm>
          <a:prstGeom prst="rect">
            <a:avLst/>
          </a:prstGeom>
          <a:solidFill>
            <a:srgbClr val="1E3A8A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52" name="Google Shape;852;p32"/>
          <p:cNvSpPr/>
          <p:nvPr/>
        </p:nvSpPr>
        <p:spPr>
          <a:xfrm>
            <a:off x="571500" y="2621160"/>
            <a:ext cx="9525" cy="1895475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53" name="Google Shape;853;p32"/>
          <p:cNvSpPr/>
          <p:nvPr/>
        </p:nvSpPr>
        <p:spPr>
          <a:xfrm>
            <a:off x="3181350" y="2621160"/>
            <a:ext cx="9525" cy="1895475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54" name="Google Shape;854;p32"/>
          <p:cNvSpPr/>
          <p:nvPr/>
        </p:nvSpPr>
        <p:spPr>
          <a:xfrm>
            <a:off x="3381375" y="4507110"/>
            <a:ext cx="2619375" cy="9525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55" name="Google Shape;855;p32"/>
          <p:cNvSpPr/>
          <p:nvPr/>
        </p:nvSpPr>
        <p:spPr>
          <a:xfrm>
            <a:off x="3381375" y="2621160"/>
            <a:ext cx="2619375" cy="38100"/>
          </a:xfrm>
          <a:prstGeom prst="rect">
            <a:avLst/>
          </a:prstGeom>
          <a:solidFill>
            <a:srgbClr val="0284C7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56" name="Google Shape;856;p32"/>
          <p:cNvSpPr/>
          <p:nvPr/>
        </p:nvSpPr>
        <p:spPr>
          <a:xfrm>
            <a:off x="3381375" y="2621160"/>
            <a:ext cx="9525" cy="1895475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57" name="Google Shape;857;p32"/>
          <p:cNvSpPr/>
          <p:nvPr/>
        </p:nvSpPr>
        <p:spPr>
          <a:xfrm>
            <a:off x="5991225" y="2621160"/>
            <a:ext cx="9525" cy="1895475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58" name="Google Shape;858;p32"/>
          <p:cNvSpPr/>
          <p:nvPr/>
        </p:nvSpPr>
        <p:spPr>
          <a:xfrm>
            <a:off x="6191250" y="4507110"/>
            <a:ext cx="2619375" cy="9525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59" name="Google Shape;859;p32"/>
          <p:cNvSpPr/>
          <p:nvPr/>
        </p:nvSpPr>
        <p:spPr>
          <a:xfrm>
            <a:off x="6191250" y="2621160"/>
            <a:ext cx="2619375" cy="38100"/>
          </a:xfrm>
          <a:prstGeom prst="rect">
            <a:avLst/>
          </a:prstGeom>
          <a:solidFill>
            <a:srgbClr val="0D9488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60" name="Google Shape;860;p32"/>
          <p:cNvSpPr/>
          <p:nvPr/>
        </p:nvSpPr>
        <p:spPr>
          <a:xfrm>
            <a:off x="6191250" y="2621160"/>
            <a:ext cx="9525" cy="1895475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61" name="Google Shape;861;p32"/>
          <p:cNvSpPr/>
          <p:nvPr/>
        </p:nvSpPr>
        <p:spPr>
          <a:xfrm>
            <a:off x="8801100" y="2621160"/>
            <a:ext cx="9525" cy="1895475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62" name="Google Shape;862;p32"/>
          <p:cNvSpPr/>
          <p:nvPr/>
        </p:nvSpPr>
        <p:spPr>
          <a:xfrm>
            <a:off x="9001125" y="4507110"/>
            <a:ext cx="2619375" cy="9525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63" name="Google Shape;863;p32"/>
          <p:cNvSpPr/>
          <p:nvPr/>
        </p:nvSpPr>
        <p:spPr>
          <a:xfrm>
            <a:off x="9001125" y="2621160"/>
            <a:ext cx="2619375" cy="38100"/>
          </a:xfrm>
          <a:prstGeom prst="rect">
            <a:avLst/>
          </a:prstGeom>
          <a:solidFill>
            <a:srgbClr val="D97706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64" name="Google Shape;864;p32"/>
          <p:cNvSpPr/>
          <p:nvPr/>
        </p:nvSpPr>
        <p:spPr>
          <a:xfrm>
            <a:off x="9001125" y="2621160"/>
            <a:ext cx="9525" cy="1895475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65" name="Google Shape;865;p32"/>
          <p:cNvSpPr/>
          <p:nvPr/>
        </p:nvSpPr>
        <p:spPr>
          <a:xfrm>
            <a:off x="11610975" y="2621160"/>
            <a:ext cx="9525" cy="1895475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image.png" id="866" name="Google Shape;866;p3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652587" y="2887860"/>
            <a:ext cx="457200" cy="4572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867" name="Google Shape;867;p32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4462462" y="2887860"/>
            <a:ext cx="457200" cy="4572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868" name="Google Shape;868;p32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7272337" y="2887860"/>
            <a:ext cx="457200" cy="4572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869" name="Google Shape;869;p32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10082212" y="2887860"/>
            <a:ext cx="457200" cy="4572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870" name="Google Shape;870;p32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1762125" y="3021210"/>
            <a:ext cx="238125" cy="1905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871" name="Google Shape;871;p32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4572000" y="3021210"/>
            <a:ext cx="238125" cy="1905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872" name="Google Shape;872;p32"/>
          <p:cNvPicPr preferRelativeResize="0"/>
          <p:nvPr/>
        </p:nvPicPr>
        <p:blipFill rotWithShape="1">
          <a:blip r:embed="rId10">
            <a:alphaModFix/>
          </a:blip>
          <a:srcRect b="0" l="0" r="0" t="0"/>
          <a:stretch/>
        </p:blipFill>
        <p:spPr>
          <a:xfrm>
            <a:off x="7391400" y="3021210"/>
            <a:ext cx="219075" cy="1905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873" name="Google Shape;873;p32"/>
          <p:cNvPicPr preferRelativeResize="0"/>
          <p:nvPr/>
        </p:nvPicPr>
        <p:blipFill rotWithShape="1">
          <a:blip r:embed="rId11">
            <a:alphaModFix/>
          </a:blip>
          <a:srcRect b="0" l="0" r="0" t="0"/>
          <a:stretch/>
        </p:blipFill>
        <p:spPr>
          <a:xfrm>
            <a:off x="10215562" y="3021210"/>
            <a:ext cx="190500" cy="190500"/>
          </a:xfrm>
          <a:prstGeom prst="rect">
            <a:avLst/>
          </a:prstGeom>
          <a:noFill/>
          <a:ln>
            <a:noFill/>
          </a:ln>
        </p:spPr>
      </p:pic>
      <p:sp>
        <p:nvSpPr>
          <p:cNvPr id="874" name="Google Shape;874;p32"/>
          <p:cNvSpPr txBox="1"/>
          <p:nvPr/>
        </p:nvSpPr>
        <p:spPr>
          <a:xfrm>
            <a:off x="571500" y="476250"/>
            <a:ext cx="11620500" cy="36567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1995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400" u="none" cap="none" strike="noStrike">
                <a:solidFill>
                  <a:srgbClr val="0F172A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Singapore: Support Network</a:t>
            </a:r>
            <a:endParaRPr/>
          </a:p>
        </p:txBody>
      </p:sp>
      <p:sp>
        <p:nvSpPr>
          <p:cNvPr id="875" name="Google Shape;875;p32"/>
          <p:cNvSpPr txBox="1"/>
          <p:nvPr/>
        </p:nvSpPr>
        <p:spPr>
          <a:xfrm>
            <a:off x="571500" y="2249685"/>
            <a:ext cx="11620500" cy="22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200" u="none" cap="none" strike="noStrike">
                <a:solidFill>
                  <a:srgbClr val="0F172A"/>
                </a:solidFill>
                <a:latin typeface="Inter"/>
                <a:ea typeface="Inter"/>
                <a:cs typeface="Inter"/>
                <a:sym typeface="Inter"/>
              </a:rPr>
              <a:t>Networked Institutional Support Ecology</a:t>
            </a:r>
            <a:endParaRPr/>
          </a:p>
        </p:txBody>
      </p:sp>
      <p:sp>
        <p:nvSpPr>
          <p:cNvPr id="876" name="Google Shape;876;p32"/>
          <p:cNvSpPr txBox="1"/>
          <p:nvPr/>
        </p:nvSpPr>
        <p:spPr>
          <a:xfrm>
            <a:off x="571500" y="6438900"/>
            <a:ext cx="3744515" cy="22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rgbClr val="475569"/>
                </a:solidFill>
                <a:latin typeface="Inter"/>
                <a:ea typeface="Inter"/>
                <a:cs typeface="Inter"/>
                <a:sym typeface="Inter"/>
              </a:rPr>
              <a:t>ITINERANT TEACHER SYSTEMS STUDY</a:t>
            </a:r>
            <a:endParaRPr/>
          </a:p>
        </p:txBody>
      </p:sp>
      <p:sp>
        <p:nvSpPr>
          <p:cNvPr id="877" name="Google Shape;877;p32"/>
          <p:cNvSpPr txBox="1"/>
          <p:nvPr/>
        </p:nvSpPr>
        <p:spPr>
          <a:xfrm>
            <a:off x="11087100" y="6438900"/>
            <a:ext cx="819150" cy="22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200" u="none" cap="none" strike="noStrike">
                <a:solidFill>
                  <a:srgbClr val="0284C7"/>
                </a:solidFill>
                <a:latin typeface="Inter"/>
                <a:ea typeface="Inter"/>
                <a:cs typeface="Inter"/>
                <a:sym typeface="Inter"/>
              </a:rPr>
              <a:t>20 / 30</a:t>
            </a:r>
            <a:endParaRPr/>
          </a:p>
        </p:txBody>
      </p:sp>
      <p:sp>
        <p:nvSpPr>
          <p:cNvPr id="878" name="Google Shape;878;p32"/>
          <p:cNvSpPr txBox="1"/>
          <p:nvPr/>
        </p:nvSpPr>
        <p:spPr>
          <a:xfrm>
            <a:off x="-309562" y="4859535"/>
            <a:ext cx="12811125" cy="2000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050" u="none" cap="none" strike="noStrike">
                <a:solidFill>
                  <a:srgbClr val="0369A1"/>
                </a:solidFill>
                <a:latin typeface="Inter"/>
                <a:ea typeface="Inter"/>
                <a:cs typeface="Inter"/>
                <a:sym typeface="Inter"/>
              </a:rPr>
              <a:t>Ecosystem Principle:</a:t>
            </a:r>
            <a:r>
              <a:rPr b="0" i="0" lang="en-US" sz="1050" u="none" cap="none" strike="noStrike">
                <a:solidFill>
                  <a:srgbClr val="0369A1"/>
                </a:solidFill>
                <a:latin typeface="Inter"/>
                <a:ea typeface="Inter"/>
                <a:cs typeface="Inter"/>
                <a:sym typeface="Inter"/>
              </a:rPr>
              <a:t> Integrated case management ensures seamless transition from school identification to adult workforce inclusion.</a:t>
            </a:r>
            <a:endParaRPr/>
          </a:p>
        </p:txBody>
      </p:sp>
      <p:sp>
        <p:nvSpPr>
          <p:cNvPr id="879" name="Google Shape;879;p32"/>
          <p:cNvSpPr txBox="1"/>
          <p:nvPr/>
        </p:nvSpPr>
        <p:spPr>
          <a:xfrm>
            <a:off x="474761" y="3554610"/>
            <a:ext cx="2812851" cy="2381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500" u="none" cap="none" strike="noStrike">
                <a:solidFill>
                  <a:srgbClr val="0F172A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Mainstream School</a:t>
            </a:r>
            <a:endParaRPr/>
          </a:p>
        </p:txBody>
      </p:sp>
      <p:sp>
        <p:nvSpPr>
          <p:cNvPr id="880" name="Google Shape;880;p32"/>
          <p:cNvSpPr txBox="1"/>
          <p:nvPr/>
        </p:nvSpPr>
        <p:spPr>
          <a:xfrm>
            <a:off x="541734" y="3907035"/>
            <a:ext cx="2678906" cy="3714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994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975" u="none" cap="none" strike="noStrike">
                <a:solidFill>
                  <a:srgbClr val="475569"/>
                </a:solidFill>
                <a:latin typeface="Inter"/>
                <a:ea typeface="Inter"/>
                <a:cs typeface="Inter"/>
                <a:sym typeface="Inter"/>
              </a:rPr>
              <a:t>Regular classroom teacher + Onsite AED(LBS)</a:t>
            </a:r>
            <a:endParaRPr/>
          </a:p>
        </p:txBody>
      </p:sp>
      <p:sp>
        <p:nvSpPr>
          <p:cNvPr id="881" name="Google Shape;881;p32"/>
          <p:cNvSpPr txBox="1"/>
          <p:nvPr/>
        </p:nvSpPr>
        <p:spPr>
          <a:xfrm>
            <a:off x="3284636" y="3554610"/>
            <a:ext cx="2812851" cy="2381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500" u="none" cap="none" strike="noStrike">
                <a:solidFill>
                  <a:srgbClr val="0F172A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MOE Psych Services</a:t>
            </a:r>
            <a:endParaRPr/>
          </a:p>
        </p:txBody>
      </p:sp>
      <p:sp>
        <p:nvSpPr>
          <p:cNvPr id="882" name="Google Shape;882;p32"/>
          <p:cNvSpPr txBox="1"/>
          <p:nvPr/>
        </p:nvSpPr>
        <p:spPr>
          <a:xfrm>
            <a:off x="3351609" y="3907035"/>
            <a:ext cx="2678906" cy="3714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994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975" u="none" cap="none" strike="noStrike">
                <a:solidFill>
                  <a:srgbClr val="475569"/>
                </a:solidFill>
                <a:latin typeface="Inter"/>
                <a:ea typeface="Inter"/>
                <a:cs typeface="Inter"/>
                <a:sym typeface="Inter"/>
              </a:rPr>
              <a:t>Itinerant specialist diagnostic evaluation</a:t>
            </a:r>
            <a:endParaRPr/>
          </a:p>
        </p:txBody>
      </p:sp>
      <p:sp>
        <p:nvSpPr>
          <p:cNvPr id="883" name="Google Shape;883;p32"/>
          <p:cNvSpPr txBox="1"/>
          <p:nvPr/>
        </p:nvSpPr>
        <p:spPr>
          <a:xfrm>
            <a:off x="6094511" y="3554610"/>
            <a:ext cx="2812851" cy="2381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500" u="none" cap="none" strike="noStrike">
                <a:solidFill>
                  <a:srgbClr val="0F172A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SPED / SSAs</a:t>
            </a:r>
            <a:endParaRPr/>
          </a:p>
        </p:txBody>
      </p:sp>
      <p:sp>
        <p:nvSpPr>
          <p:cNvPr id="884" name="Google Shape;884;p32"/>
          <p:cNvSpPr txBox="1"/>
          <p:nvPr/>
        </p:nvSpPr>
        <p:spPr>
          <a:xfrm>
            <a:off x="6161484" y="3907035"/>
            <a:ext cx="2678906" cy="3714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994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975" u="none" cap="none" strike="noStrike">
                <a:solidFill>
                  <a:srgbClr val="475569"/>
                </a:solidFill>
                <a:latin typeface="Inter"/>
                <a:ea typeface="Inter"/>
                <a:cs typeface="Inter"/>
                <a:sym typeface="Inter"/>
              </a:rPr>
              <a:t>Therapeutic consultation &amp; resource sharing</a:t>
            </a:r>
            <a:endParaRPr/>
          </a:p>
        </p:txBody>
      </p:sp>
      <p:sp>
        <p:nvSpPr>
          <p:cNvPr id="885" name="Google Shape;885;p32"/>
          <p:cNvSpPr txBox="1"/>
          <p:nvPr/>
        </p:nvSpPr>
        <p:spPr>
          <a:xfrm>
            <a:off x="8904386" y="3554610"/>
            <a:ext cx="2812851" cy="2381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500" u="none" cap="none" strike="noStrike">
                <a:solidFill>
                  <a:srgbClr val="0F172A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SG Enable / Transition</a:t>
            </a:r>
            <a:endParaRPr/>
          </a:p>
        </p:txBody>
      </p:sp>
      <p:sp>
        <p:nvSpPr>
          <p:cNvPr id="886" name="Google Shape;886;p32"/>
          <p:cNvSpPr txBox="1"/>
          <p:nvPr/>
        </p:nvSpPr>
        <p:spPr>
          <a:xfrm>
            <a:off x="8971359" y="3907035"/>
            <a:ext cx="2678906" cy="3714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994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975" u="none" cap="none" strike="noStrike">
                <a:solidFill>
                  <a:srgbClr val="475569"/>
                </a:solidFill>
                <a:latin typeface="Inter"/>
                <a:ea typeface="Inter"/>
                <a:cs typeface="Inter"/>
                <a:sym typeface="Inter"/>
              </a:rPr>
              <a:t>Post-secondary, vocational &amp; employment pathway</a:t>
            </a:r>
            <a:endParaRPr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890" name="Shape 8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age.png" id="891" name="Google Shape;891;p3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892" name="Google Shape;892;p33"/>
          <p:cNvSpPr/>
          <p:nvPr/>
        </p:nvSpPr>
        <p:spPr>
          <a:xfrm>
            <a:off x="571500" y="6334125"/>
            <a:ext cx="11049000" cy="33337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93" name="Google Shape;893;p33"/>
          <p:cNvSpPr/>
          <p:nvPr/>
        </p:nvSpPr>
        <p:spPr>
          <a:xfrm>
            <a:off x="571500" y="841920"/>
            <a:ext cx="76200" cy="266700"/>
          </a:xfrm>
          <a:prstGeom prst="roundRect">
            <a:avLst>
              <a:gd fmla="val 50000" name="adj"/>
            </a:avLst>
          </a:prstGeom>
          <a:solidFill>
            <a:srgbClr val="0284C7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94" name="Google Shape;894;p33"/>
          <p:cNvSpPr/>
          <p:nvPr/>
        </p:nvSpPr>
        <p:spPr>
          <a:xfrm>
            <a:off x="571500" y="6334125"/>
            <a:ext cx="11049000" cy="9525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95" name="Google Shape;895;p33"/>
          <p:cNvSpPr/>
          <p:nvPr/>
        </p:nvSpPr>
        <p:spPr>
          <a:xfrm>
            <a:off x="581025" y="3490317"/>
            <a:ext cx="1967507" cy="9525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96" name="Google Shape;896;p33"/>
          <p:cNvSpPr/>
          <p:nvPr/>
        </p:nvSpPr>
        <p:spPr>
          <a:xfrm>
            <a:off x="2548532" y="3490317"/>
            <a:ext cx="2968228" cy="9525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97" name="Google Shape;897;p33"/>
          <p:cNvSpPr/>
          <p:nvPr/>
        </p:nvSpPr>
        <p:spPr>
          <a:xfrm>
            <a:off x="5516760" y="3490317"/>
            <a:ext cx="3013174" cy="9525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98" name="Google Shape;898;p33"/>
          <p:cNvSpPr/>
          <p:nvPr/>
        </p:nvSpPr>
        <p:spPr>
          <a:xfrm>
            <a:off x="8529935" y="3490317"/>
            <a:ext cx="3081039" cy="9525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99" name="Google Shape;899;p33"/>
          <p:cNvSpPr/>
          <p:nvPr/>
        </p:nvSpPr>
        <p:spPr>
          <a:xfrm>
            <a:off x="581025" y="3966567"/>
            <a:ext cx="1967507" cy="9525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00" name="Google Shape;900;p33"/>
          <p:cNvSpPr/>
          <p:nvPr/>
        </p:nvSpPr>
        <p:spPr>
          <a:xfrm>
            <a:off x="2548532" y="3966567"/>
            <a:ext cx="2968228" cy="9525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01" name="Google Shape;901;p33"/>
          <p:cNvSpPr/>
          <p:nvPr/>
        </p:nvSpPr>
        <p:spPr>
          <a:xfrm>
            <a:off x="5516760" y="3966567"/>
            <a:ext cx="3013174" cy="9525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02" name="Google Shape;902;p33"/>
          <p:cNvSpPr/>
          <p:nvPr/>
        </p:nvSpPr>
        <p:spPr>
          <a:xfrm>
            <a:off x="8529935" y="3966567"/>
            <a:ext cx="3081039" cy="9525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03" name="Google Shape;903;p33"/>
          <p:cNvSpPr/>
          <p:nvPr/>
        </p:nvSpPr>
        <p:spPr>
          <a:xfrm>
            <a:off x="581025" y="4442817"/>
            <a:ext cx="1967507" cy="9525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04" name="Google Shape;904;p33"/>
          <p:cNvSpPr/>
          <p:nvPr/>
        </p:nvSpPr>
        <p:spPr>
          <a:xfrm>
            <a:off x="2548532" y="4442817"/>
            <a:ext cx="2968228" cy="9525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05" name="Google Shape;905;p33"/>
          <p:cNvSpPr/>
          <p:nvPr/>
        </p:nvSpPr>
        <p:spPr>
          <a:xfrm>
            <a:off x="5516760" y="4442817"/>
            <a:ext cx="3013174" cy="9525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06" name="Google Shape;906;p33"/>
          <p:cNvSpPr/>
          <p:nvPr/>
        </p:nvSpPr>
        <p:spPr>
          <a:xfrm>
            <a:off x="8529935" y="4442817"/>
            <a:ext cx="3081039" cy="9525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aphicFrame>
        <p:nvGraphicFramePr>
          <p:cNvPr id="907" name="Google Shape;907;p33"/>
          <p:cNvGraphicFramePr/>
          <p:nvPr/>
        </p:nvGraphicFramePr>
        <p:xfrm>
          <a:off x="571500" y="2533054"/>
          <a:ext cx="3000000" cy="3000000"/>
        </p:xfrm>
        <a:graphic>
          <a:graphicData uri="http://schemas.openxmlformats.org/drawingml/2006/table">
            <a:tbl>
              <a:tblPr>
                <a:noFill/>
                <a:tableStyleId>{40E52F57-091E-4481-A453-7B8AE1C29092}</a:tableStyleId>
              </a:tblPr>
              <a:tblGrid>
                <a:gridCol w="1967500"/>
                <a:gridCol w="2968225"/>
                <a:gridCol w="3013175"/>
                <a:gridCol w="3081050"/>
              </a:tblGrid>
              <a:tr h="47910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i="0" lang="en-US" sz="1125" u="none" cap="none" strike="noStrike">
                          <a:solidFill>
                            <a:srgbClr val="FFFFFF"/>
                          </a:solidFill>
                          <a:latin typeface="Plus Jakarta Sans"/>
                          <a:ea typeface="Plus Jakarta Sans"/>
                          <a:cs typeface="Plus Jakarta Sans"/>
                          <a:sym typeface="Plus Jakarta Sans"/>
                        </a:rPr>
                        <a:t>Dimension</a:t>
                      </a:r>
                      <a:endParaRPr/>
                    </a:p>
                  </a:txBody>
                  <a:tcPr marT="25400" marB="25400" marR="63500" marL="6350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1E3A8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i="0" lang="en-US" sz="1125" u="none" cap="none" strike="noStrike">
                          <a:solidFill>
                            <a:srgbClr val="FFFFFF"/>
                          </a:solidFill>
                          <a:latin typeface="Plus Jakarta Sans"/>
                          <a:ea typeface="Plus Jakarta Sans"/>
                          <a:cs typeface="Plus Jakarta Sans"/>
                          <a:sym typeface="Plus Jakarta Sans"/>
                        </a:rPr>
                        <a:t>China 🇨🇳</a:t>
                      </a:r>
                      <a:endParaRPr/>
                    </a:p>
                  </a:txBody>
                  <a:tcPr marT="25400" marB="25400" marR="63500" marL="6350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1E3A8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i="0" lang="en-US" sz="1125" u="none" cap="none" strike="noStrike">
                          <a:solidFill>
                            <a:srgbClr val="FFFFFF"/>
                          </a:solidFill>
                          <a:latin typeface="Plus Jakarta Sans"/>
                          <a:ea typeface="Plus Jakarta Sans"/>
                          <a:cs typeface="Plus Jakarta Sans"/>
                          <a:sym typeface="Plus Jakarta Sans"/>
                        </a:rPr>
                        <a:t>Malaysia 🇲🇾</a:t>
                      </a:r>
                      <a:endParaRPr/>
                    </a:p>
                  </a:txBody>
                  <a:tcPr marT="25400" marB="25400" marR="63500" marL="6350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1E3A8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i="0" lang="en-US" sz="1125" u="none" cap="none" strike="noStrike">
                          <a:solidFill>
                            <a:srgbClr val="FFFFFF"/>
                          </a:solidFill>
                          <a:latin typeface="Plus Jakarta Sans"/>
                          <a:ea typeface="Plus Jakarta Sans"/>
                          <a:cs typeface="Plus Jakarta Sans"/>
                          <a:sym typeface="Plus Jakarta Sans"/>
                        </a:rPr>
                        <a:t>Singapore 🇸🇬</a:t>
                      </a:r>
                      <a:endParaRPr/>
                    </a:p>
                  </a:txBody>
                  <a:tcPr marT="25400" marB="25400" marR="63500" marL="6350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1E3A8A"/>
                    </a:solidFill>
                  </a:tcPr>
                </a:tc>
              </a:tr>
              <a:tr h="47910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i="0" lang="en-US" sz="1050" u="none" cap="none" strike="noStrike">
                          <a:solidFill>
                            <a:srgbClr val="475569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Mobility Mechanism</a:t>
                      </a:r>
                      <a:endParaRPr/>
                    </a:p>
                  </a:txBody>
                  <a:tcPr marT="25400" marB="25400" marR="63500" marL="6350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en-US" sz="1050" u="none" cap="none" strike="noStrike">
                          <a:solidFill>
                            <a:srgbClr val="475569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Cross-School Teacher Travel</a:t>
                      </a:r>
                      <a:endParaRPr/>
                    </a:p>
                  </a:txBody>
                  <a:tcPr marT="25400" marB="25400" marR="63500" marL="6350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en-US" sz="1050" u="none" cap="none" strike="noStrike">
                          <a:solidFill>
                            <a:srgbClr val="475569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Regional Interdisciplinary Outreach</a:t>
                      </a:r>
                      <a:endParaRPr/>
                    </a:p>
                  </a:txBody>
                  <a:tcPr marT="25400" marB="25400" marR="63500" marL="6350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en-US" sz="1050" u="none" cap="none" strike="noStrike">
                          <a:solidFill>
                            <a:srgbClr val="475569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Organizational Service Linkage</a:t>
                      </a:r>
                      <a:endParaRPr/>
                    </a:p>
                  </a:txBody>
                  <a:tcPr marT="25400" marB="25400" marR="63500" marL="6350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47910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i="0" lang="en-US" sz="1050" u="none" cap="none" strike="noStrike">
                          <a:solidFill>
                            <a:srgbClr val="475569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Institutional Hub</a:t>
                      </a:r>
                      <a:endParaRPr/>
                    </a:p>
                  </a:txBody>
                  <a:tcPr marT="25400" marB="25400" marR="63500" marL="6350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en-US" sz="1050" u="none" cap="none" strike="noStrike">
                          <a:solidFill>
                            <a:srgbClr val="475569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District Resource Centre</a:t>
                      </a:r>
                      <a:endParaRPr/>
                    </a:p>
                  </a:txBody>
                  <a:tcPr marT="25400" marB="25400" marR="63500" marL="6350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en-US" sz="1050" u="none" cap="none" strike="noStrike">
                          <a:solidFill>
                            <a:srgbClr val="475569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Regional 3PK Centre</a:t>
                      </a:r>
                      <a:endParaRPr/>
                    </a:p>
                  </a:txBody>
                  <a:tcPr marT="25400" marB="25400" marR="63500" marL="6350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en-US" sz="1050" u="none" cap="none" strike="noStrike">
                          <a:solidFill>
                            <a:srgbClr val="475569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Mainstream School / MOE Network</a:t>
                      </a:r>
                      <a:endParaRPr/>
                    </a:p>
                  </a:txBody>
                  <a:tcPr marT="25400" marB="25400" marR="63500" marL="6350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8FAFC"/>
                    </a:solidFill>
                  </a:tcPr>
                </a:tc>
              </a:tr>
              <a:tr h="47910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i="0" lang="en-US" sz="1050" u="none" cap="none" strike="noStrike">
                          <a:solidFill>
                            <a:srgbClr val="475569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Key Specialist Role</a:t>
                      </a:r>
                      <a:endParaRPr/>
                    </a:p>
                  </a:txBody>
                  <a:tcPr marT="25400" marB="25400" marR="63500" marL="6350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en-US" sz="1050" u="none" cap="none" strike="noStrike">
                          <a:solidFill>
                            <a:srgbClr val="475569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Itinerant Guidance Teacher</a:t>
                      </a:r>
                      <a:endParaRPr/>
                    </a:p>
                  </a:txBody>
                  <a:tcPr marT="25400" marB="25400" marR="63500" marL="6350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en-US" sz="1050" u="none" cap="none" strike="noStrike">
                          <a:solidFill>
                            <a:srgbClr val="475569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Guru PK &amp; 3PK Specialists</a:t>
                      </a:r>
                      <a:endParaRPr/>
                    </a:p>
                  </a:txBody>
                  <a:tcPr marT="25400" marB="25400" marR="63500" marL="6350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en-US" sz="1050" u="none" cap="none" strike="noStrike">
                          <a:solidFill>
                            <a:srgbClr val="475569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AED(LBS) / SEN Officer</a:t>
                      </a:r>
                      <a:endParaRPr/>
                    </a:p>
                  </a:txBody>
                  <a:tcPr marT="25400" marB="25400" marR="63500" marL="6350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47910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i="0" lang="en-US" sz="1050" u="none" cap="none" strike="noStrike">
                          <a:solidFill>
                            <a:srgbClr val="475569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Primary Focus</a:t>
                      </a:r>
                      <a:endParaRPr/>
                    </a:p>
                  </a:txBody>
                  <a:tcPr marT="25400" marB="25400" marR="63500" marL="6350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en-US" sz="1050" u="none" cap="none" strike="noStrike">
                          <a:solidFill>
                            <a:srgbClr val="475569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IEP guidance &amp; school consultation</a:t>
                      </a:r>
                      <a:endParaRPr/>
                    </a:p>
                  </a:txBody>
                  <a:tcPr marT="25400" marB="25400" marR="63500" marL="6350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en-US" sz="1050" u="none" cap="none" strike="noStrike">
                          <a:solidFill>
                            <a:srgbClr val="475569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Therapeutic &amp; diagnostic screening</a:t>
                      </a:r>
                      <a:endParaRPr/>
                    </a:p>
                  </a:txBody>
                  <a:tcPr marT="25400" marB="25400" marR="63500" marL="6350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en-US" sz="1050" u="none" cap="none" strike="noStrike">
                          <a:solidFill>
                            <a:srgbClr val="475569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Onsite behavioral &amp; learning support</a:t>
                      </a:r>
                      <a:endParaRPr/>
                    </a:p>
                  </a:txBody>
                  <a:tcPr marT="25400" marB="25400" marR="63500" marL="6350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8FAFC"/>
                    </a:solidFill>
                  </a:tcPr>
                </a:tc>
              </a:tr>
            </a:tbl>
          </a:graphicData>
        </a:graphic>
      </p:graphicFrame>
      <p:sp>
        <p:nvSpPr>
          <p:cNvPr id="908" name="Google Shape;908;p33"/>
          <p:cNvSpPr txBox="1"/>
          <p:nvPr/>
        </p:nvSpPr>
        <p:spPr>
          <a:xfrm>
            <a:off x="571500" y="476250"/>
            <a:ext cx="11620500" cy="36567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1995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400" u="none" cap="none" strike="noStrike">
                <a:solidFill>
                  <a:srgbClr val="0F172A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Institutional Models Compared</a:t>
            </a:r>
            <a:endParaRPr/>
          </a:p>
        </p:txBody>
      </p:sp>
      <p:sp>
        <p:nvSpPr>
          <p:cNvPr id="909" name="Google Shape;909;p33"/>
          <p:cNvSpPr txBox="1"/>
          <p:nvPr/>
        </p:nvSpPr>
        <p:spPr>
          <a:xfrm>
            <a:off x="571500" y="6438900"/>
            <a:ext cx="3744515" cy="22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rgbClr val="475569"/>
                </a:solidFill>
                <a:latin typeface="Inter"/>
                <a:ea typeface="Inter"/>
                <a:cs typeface="Inter"/>
                <a:sym typeface="Inter"/>
              </a:rPr>
              <a:t>ITINERANT TEACHER SYSTEMS STUDY</a:t>
            </a:r>
            <a:endParaRPr/>
          </a:p>
        </p:txBody>
      </p:sp>
      <p:sp>
        <p:nvSpPr>
          <p:cNvPr id="910" name="Google Shape;910;p33"/>
          <p:cNvSpPr txBox="1"/>
          <p:nvPr/>
        </p:nvSpPr>
        <p:spPr>
          <a:xfrm>
            <a:off x="11125200" y="6438900"/>
            <a:ext cx="781050" cy="22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200" u="none" cap="none" strike="noStrike">
                <a:solidFill>
                  <a:srgbClr val="0284C7"/>
                </a:solidFill>
                <a:latin typeface="Inter"/>
                <a:ea typeface="Inter"/>
                <a:cs typeface="Inter"/>
                <a:sym typeface="Inter"/>
              </a:rPr>
              <a:t>21 / 30</a:t>
            </a:r>
            <a:endParaRPr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914" name="Shape 9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age.png" id="915" name="Google Shape;915;p3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916" name="Google Shape;916;p34"/>
          <p:cNvSpPr/>
          <p:nvPr/>
        </p:nvSpPr>
        <p:spPr>
          <a:xfrm>
            <a:off x="571500" y="6334125"/>
            <a:ext cx="11049000" cy="33337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17" name="Google Shape;917;p34"/>
          <p:cNvSpPr/>
          <p:nvPr/>
        </p:nvSpPr>
        <p:spPr>
          <a:xfrm>
            <a:off x="571500" y="841920"/>
            <a:ext cx="76200" cy="266700"/>
          </a:xfrm>
          <a:prstGeom prst="roundRect">
            <a:avLst>
              <a:gd fmla="val 50000" name="adj"/>
            </a:avLst>
          </a:prstGeom>
          <a:solidFill>
            <a:srgbClr val="0284C7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18" name="Google Shape;918;p34"/>
          <p:cNvSpPr/>
          <p:nvPr/>
        </p:nvSpPr>
        <p:spPr>
          <a:xfrm>
            <a:off x="571500" y="6334125"/>
            <a:ext cx="11049000" cy="9525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19" name="Google Shape;919;p34"/>
          <p:cNvSpPr/>
          <p:nvPr/>
        </p:nvSpPr>
        <p:spPr>
          <a:xfrm>
            <a:off x="571500" y="3002160"/>
            <a:ext cx="3530500" cy="1905000"/>
          </a:xfrm>
          <a:prstGeom prst="roundRect">
            <a:avLst>
              <a:gd fmla="val 5000" name="adj"/>
            </a:avLst>
          </a:prstGeom>
          <a:solidFill>
            <a:srgbClr val="F8FAFC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20" name="Google Shape;920;p34"/>
          <p:cNvSpPr/>
          <p:nvPr/>
        </p:nvSpPr>
        <p:spPr>
          <a:xfrm>
            <a:off x="4330600" y="3002160"/>
            <a:ext cx="3530649" cy="1905000"/>
          </a:xfrm>
          <a:prstGeom prst="roundRect">
            <a:avLst>
              <a:gd fmla="val 5000" name="adj"/>
            </a:avLst>
          </a:prstGeom>
          <a:solidFill>
            <a:srgbClr val="F8FAFC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21" name="Google Shape;921;p34"/>
          <p:cNvSpPr/>
          <p:nvPr/>
        </p:nvSpPr>
        <p:spPr>
          <a:xfrm>
            <a:off x="8089850" y="3002160"/>
            <a:ext cx="3530500" cy="1905000"/>
          </a:xfrm>
          <a:prstGeom prst="roundRect">
            <a:avLst>
              <a:gd fmla="val 5000" name="adj"/>
            </a:avLst>
          </a:prstGeom>
          <a:solidFill>
            <a:srgbClr val="F8FAFC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22" name="Google Shape;922;p34"/>
          <p:cNvSpPr/>
          <p:nvPr/>
        </p:nvSpPr>
        <p:spPr>
          <a:xfrm>
            <a:off x="809625" y="3268860"/>
            <a:ext cx="3054250" cy="238125"/>
          </a:xfrm>
          <a:prstGeom prst="roundRect">
            <a:avLst>
              <a:gd fmla="val 50000" name="adj"/>
            </a:avLst>
          </a:prstGeom>
          <a:solidFill>
            <a:srgbClr val="FEF2F2"/>
          </a:solidFill>
          <a:ln cap="flat" cmpd="sng" w="9525">
            <a:solidFill>
              <a:srgbClr val="FECAC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23" name="Google Shape;923;p34"/>
          <p:cNvSpPr/>
          <p:nvPr/>
        </p:nvSpPr>
        <p:spPr>
          <a:xfrm>
            <a:off x="571500" y="4897635"/>
            <a:ext cx="3530500" cy="9525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24" name="Google Shape;924;p34"/>
          <p:cNvSpPr/>
          <p:nvPr/>
        </p:nvSpPr>
        <p:spPr>
          <a:xfrm>
            <a:off x="571500" y="3002160"/>
            <a:ext cx="3530500" cy="38100"/>
          </a:xfrm>
          <a:prstGeom prst="rect">
            <a:avLst/>
          </a:prstGeom>
          <a:solidFill>
            <a:srgbClr val="1E3A8A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25" name="Google Shape;925;p34"/>
          <p:cNvSpPr/>
          <p:nvPr/>
        </p:nvSpPr>
        <p:spPr>
          <a:xfrm>
            <a:off x="571500" y="3002160"/>
            <a:ext cx="9525" cy="1905000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26" name="Google Shape;926;p34"/>
          <p:cNvSpPr/>
          <p:nvPr/>
        </p:nvSpPr>
        <p:spPr>
          <a:xfrm>
            <a:off x="4092475" y="3002160"/>
            <a:ext cx="9525" cy="1905000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27" name="Google Shape;927;p34"/>
          <p:cNvSpPr/>
          <p:nvPr/>
        </p:nvSpPr>
        <p:spPr>
          <a:xfrm>
            <a:off x="4568725" y="3268860"/>
            <a:ext cx="3054399" cy="238125"/>
          </a:xfrm>
          <a:prstGeom prst="roundRect">
            <a:avLst>
              <a:gd fmla="val 50000" name="adj"/>
            </a:avLst>
          </a:prstGeom>
          <a:solidFill>
            <a:srgbClr val="FEFCE8"/>
          </a:solidFill>
          <a:ln cap="flat" cmpd="sng" w="9525">
            <a:solidFill>
              <a:srgbClr val="FEF08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28" name="Google Shape;928;p34"/>
          <p:cNvSpPr/>
          <p:nvPr/>
        </p:nvSpPr>
        <p:spPr>
          <a:xfrm>
            <a:off x="4330600" y="4897635"/>
            <a:ext cx="3530649" cy="9525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29" name="Google Shape;929;p34"/>
          <p:cNvSpPr/>
          <p:nvPr/>
        </p:nvSpPr>
        <p:spPr>
          <a:xfrm>
            <a:off x="4330600" y="3002160"/>
            <a:ext cx="3530649" cy="38100"/>
          </a:xfrm>
          <a:prstGeom prst="rect">
            <a:avLst/>
          </a:prstGeom>
          <a:solidFill>
            <a:srgbClr val="D97706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30" name="Google Shape;930;p34"/>
          <p:cNvSpPr/>
          <p:nvPr/>
        </p:nvSpPr>
        <p:spPr>
          <a:xfrm>
            <a:off x="4330600" y="3002160"/>
            <a:ext cx="9525" cy="1905000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31" name="Google Shape;931;p34"/>
          <p:cNvSpPr/>
          <p:nvPr/>
        </p:nvSpPr>
        <p:spPr>
          <a:xfrm>
            <a:off x="7851725" y="3002160"/>
            <a:ext cx="9525" cy="1905000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32" name="Google Shape;932;p34"/>
          <p:cNvSpPr/>
          <p:nvPr/>
        </p:nvSpPr>
        <p:spPr>
          <a:xfrm>
            <a:off x="8327975" y="3268860"/>
            <a:ext cx="3054250" cy="238125"/>
          </a:xfrm>
          <a:prstGeom prst="roundRect">
            <a:avLst>
              <a:gd fmla="val 50000" name="adj"/>
            </a:avLst>
          </a:prstGeom>
          <a:solidFill>
            <a:srgbClr val="F0FDF4"/>
          </a:solidFill>
          <a:ln cap="flat" cmpd="sng" w="9525">
            <a:solidFill>
              <a:srgbClr val="BBF7D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33" name="Google Shape;933;p34"/>
          <p:cNvSpPr/>
          <p:nvPr/>
        </p:nvSpPr>
        <p:spPr>
          <a:xfrm>
            <a:off x="8089850" y="4897635"/>
            <a:ext cx="3530500" cy="9525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34" name="Google Shape;934;p34"/>
          <p:cNvSpPr/>
          <p:nvPr/>
        </p:nvSpPr>
        <p:spPr>
          <a:xfrm>
            <a:off x="8089850" y="3002160"/>
            <a:ext cx="3530500" cy="38100"/>
          </a:xfrm>
          <a:prstGeom prst="rect">
            <a:avLst/>
          </a:prstGeom>
          <a:solidFill>
            <a:srgbClr val="0D9488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35" name="Google Shape;935;p34"/>
          <p:cNvSpPr/>
          <p:nvPr/>
        </p:nvSpPr>
        <p:spPr>
          <a:xfrm>
            <a:off x="8089850" y="3002160"/>
            <a:ext cx="9525" cy="1905000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36" name="Google Shape;936;p34"/>
          <p:cNvSpPr/>
          <p:nvPr/>
        </p:nvSpPr>
        <p:spPr>
          <a:xfrm>
            <a:off x="11610826" y="3002160"/>
            <a:ext cx="9525" cy="1905000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37" name="Google Shape;937;p34"/>
          <p:cNvSpPr txBox="1"/>
          <p:nvPr/>
        </p:nvSpPr>
        <p:spPr>
          <a:xfrm>
            <a:off x="571500" y="476250"/>
            <a:ext cx="11620500" cy="36567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1995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400" u="none" cap="none" strike="noStrike">
                <a:solidFill>
                  <a:srgbClr val="0F172A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Professional Authority Location</a:t>
            </a:r>
            <a:endParaRPr/>
          </a:p>
        </p:txBody>
      </p:sp>
      <p:sp>
        <p:nvSpPr>
          <p:cNvPr id="938" name="Google Shape;938;p34"/>
          <p:cNvSpPr txBox="1"/>
          <p:nvPr/>
        </p:nvSpPr>
        <p:spPr>
          <a:xfrm>
            <a:off x="571500" y="2554485"/>
            <a:ext cx="11620500" cy="2571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350" u="none" cap="none" strike="noStrike">
                <a:solidFill>
                  <a:srgbClr val="0F172A"/>
                </a:solidFill>
                <a:latin typeface="Inter"/>
                <a:ea typeface="Inter"/>
                <a:cs typeface="Inter"/>
                <a:sym typeface="Inter"/>
              </a:rPr>
              <a:t>Where Does Specialized Professional Expertise &amp; Authority Reside?</a:t>
            </a:r>
            <a:endParaRPr/>
          </a:p>
        </p:txBody>
      </p:sp>
      <p:sp>
        <p:nvSpPr>
          <p:cNvPr id="939" name="Google Shape;939;p34"/>
          <p:cNvSpPr txBox="1"/>
          <p:nvPr/>
        </p:nvSpPr>
        <p:spPr>
          <a:xfrm>
            <a:off x="571500" y="6438900"/>
            <a:ext cx="3744515" cy="22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rgbClr val="475569"/>
                </a:solidFill>
                <a:latin typeface="Inter"/>
                <a:ea typeface="Inter"/>
                <a:cs typeface="Inter"/>
                <a:sym typeface="Inter"/>
              </a:rPr>
              <a:t>ITINERANT TEACHER SYSTEMS STUDY</a:t>
            </a:r>
            <a:endParaRPr/>
          </a:p>
        </p:txBody>
      </p:sp>
      <p:sp>
        <p:nvSpPr>
          <p:cNvPr id="940" name="Google Shape;940;p34"/>
          <p:cNvSpPr txBox="1"/>
          <p:nvPr/>
        </p:nvSpPr>
        <p:spPr>
          <a:xfrm>
            <a:off x="11096625" y="6438900"/>
            <a:ext cx="809625" cy="22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200" u="none" cap="none" strike="noStrike">
                <a:solidFill>
                  <a:srgbClr val="0284C7"/>
                </a:solidFill>
                <a:latin typeface="Inter"/>
                <a:ea typeface="Inter"/>
                <a:cs typeface="Inter"/>
                <a:sym typeface="Inter"/>
              </a:rPr>
              <a:t>22 / 30</a:t>
            </a:r>
            <a:endParaRPr/>
          </a:p>
        </p:txBody>
      </p:sp>
      <p:sp>
        <p:nvSpPr>
          <p:cNvPr id="941" name="Google Shape;941;p34"/>
          <p:cNvSpPr txBox="1"/>
          <p:nvPr/>
        </p:nvSpPr>
        <p:spPr>
          <a:xfrm>
            <a:off x="923925" y="3306960"/>
            <a:ext cx="2920900" cy="161925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900" u="none" cap="none" strike="noStrike">
                <a:solidFill>
                  <a:srgbClr val="DC2626"/>
                </a:solidFill>
                <a:latin typeface="Inter"/>
                <a:ea typeface="Inter"/>
                <a:cs typeface="Inter"/>
                <a:sym typeface="Inter"/>
              </a:rPr>
              <a:t>CHINA</a:t>
            </a:r>
            <a:endParaRPr/>
          </a:p>
        </p:txBody>
      </p:sp>
      <p:sp>
        <p:nvSpPr>
          <p:cNvPr id="942" name="Google Shape;942;p34"/>
          <p:cNvSpPr txBox="1"/>
          <p:nvPr/>
        </p:nvSpPr>
        <p:spPr>
          <a:xfrm>
            <a:off x="809625" y="3716535"/>
            <a:ext cx="4008704" cy="2381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500" u="none" cap="none" strike="noStrike">
                <a:solidFill>
                  <a:srgbClr val="0F172A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Regional Resource Centre</a:t>
            </a:r>
            <a:endParaRPr/>
          </a:p>
        </p:txBody>
      </p:sp>
      <p:sp>
        <p:nvSpPr>
          <p:cNvPr id="943" name="Google Shape;943;p34"/>
          <p:cNvSpPr txBox="1"/>
          <p:nvPr/>
        </p:nvSpPr>
        <p:spPr>
          <a:xfrm>
            <a:off x="809625" y="4068960"/>
            <a:ext cx="3149500" cy="6000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050" u="none" cap="none" strike="noStrike">
                <a:solidFill>
                  <a:srgbClr val="475569"/>
                </a:solidFill>
                <a:latin typeface="Inter"/>
                <a:ea typeface="Inter"/>
                <a:cs typeface="Inter"/>
                <a:sym typeface="Inter"/>
              </a:rPr>
              <a:t>Authority is concentrated in centralized District Resource Centres, which evaluate regular schools and dispatch expert guidance.</a:t>
            </a:r>
            <a:endParaRPr/>
          </a:p>
        </p:txBody>
      </p:sp>
      <p:sp>
        <p:nvSpPr>
          <p:cNvPr id="944" name="Google Shape;944;p34"/>
          <p:cNvSpPr txBox="1"/>
          <p:nvPr/>
        </p:nvSpPr>
        <p:spPr>
          <a:xfrm>
            <a:off x="4683025" y="3306960"/>
            <a:ext cx="2921049" cy="161925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900" u="none" cap="none" strike="noStrike">
                <a:solidFill>
                  <a:srgbClr val="0F172A"/>
                </a:solidFill>
                <a:latin typeface="Inter"/>
                <a:ea typeface="Inter"/>
                <a:cs typeface="Inter"/>
                <a:sym typeface="Inter"/>
              </a:rPr>
              <a:t>MALAYSIA</a:t>
            </a:r>
            <a:endParaRPr/>
          </a:p>
        </p:txBody>
      </p:sp>
      <p:sp>
        <p:nvSpPr>
          <p:cNvPr id="945" name="Google Shape;945;p34"/>
          <p:cNvSpPr txBox="1"/>
          <p:nvPr/>
        </p:nvSpPr>
        <p:spPr>
          <a:xfrm>
            <a:off x="4568725" y="3716535"/>
            <a:ext cx="4008899" cy="2381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500" u="none" cap="none" strike="noStrike">
                <a:solidFill>
                  <a:srgbClr val="0F172A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School + Regional 3PK</a:t>
            </a:r>
            <a:endParaRPr/>
          </a:p>
        </p:txBody>
      </p:sp>
      <p:sp>
        <p:nvSpPr>
          <p:cNvPr id="946" name="Google Shape;946;p34"/>
          <p:cNvSpPr txBox="1"/>
          <p:nvPr/>
        </p:nvSpPr>
        <p:spPr>
          <a:xfrm>
            <a:off x="4568725" y="4068960"/>
            <a:ext cx="3149649" cy="6000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050" u="none" cap="none" strike="noStrike">
                <a:solidFill>
                  <a:srgbClr val="475569"/>
                </a:solidFill>
                <a:latin typeface="Inter"/>
                <a:ea typeface="Inter"/>
                <a:cs typeface="Inter"/>
                <a:sym typeface="Inter"/>
              </a:rPr>
              <a:t>Authority is shared between school-based PPKI units and mobile regional 3PK clinical multidisciplinary teams.</a:t>
            </a:r>
            <a:endParaRPr/>
          </a:p>
        </p:txBody>
      </p:sp>
      <p:sp>
        <p:nvSpPr>
          <p:cNvPr id="947" name="Google Shape;947;p34"/>
          <p:cNvSpPr txBox="1"/>
          <p:nvPr/>
        </p:nvSpPr>
        <p:spPr>
          <a:xfrm>
            <a:off x="8442275" y="3306960"/>
            <a:ext cx="2920900" cy="161925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900" u="none" cap="none" strike="noStrike">
                <a:solidFill>
                  <a:srgbClr val="16A34A"/>
                </a:solidFill>
                <a:latin typeface="Inter"/>
                <a:ea typeface="Inter"/>
                <a:cs typeface="Inter"/>
                <a:sym typeface="Inter"/>
              </a:rPr>
              <a:t>SINGAPORE</a:t>
            </a:r>
            <a:endParaRPr/>
          </a:p>
        </p:txBody>
      </p:sp>
      <p:sp>
        <p:nvSpPr>
          <p:cNvPr id="948" name="Google Shape;948;p34"/>
          <p:cNvSpPr txBox="1"/>
          <p:nvPr/>
        </p:nvSpPr>
        <p:spPr>
          <a:xfrm>
            <a:off x="8327975" y="3716535"/>
            <a:ext cx="3864024" cy="2381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500" u="none" cap="none" strike="noStrike">
                <a:solidFill>
                  <a:srgbClr val="0F172A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Embedded School + Network</a:t>
            </a:r>
            <a:endParaRPr/>
          </a:p>
        </p:txBody>
      </p:sp>
      <p:sp>
        <p:nvSpPr>
          <p:cNvPr id="949" name="Google Shape;949;p34"/>
          <p:cNvSpPr txBox="1"/>
          <p:nvPr/>
        </p:nvSpPr>
        <p:spPr>
          <a:xfrm>
            <a:off x="8327975" y="4068960"/>
            <a:ext cx="3149500" cy="6000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050" u="none" cap="none" strike="noStrike">
                <a:solidFill>
                  <a:srgbClr val="475569"/>
                </a:solidFill>
                <a:latin typeface="Inter"/>
                <a:ea typeface="Inter"/>
                <a:cs typeface="Inter"/>
                <a:sym typeface="Inter"/>
              </a:rPr>
              <a:t>Authority is embedded directly within mainstream schools via AED(LBS), backed by MOE psychological networks.</a:t>
            </a:r>
            <a:endParaRPr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953" name="Shape 9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age.png" id="954" name="Google Shape;954;p3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955" name="Google Shape;955;p35"/>
          <p:cNvSpPr/>
          <p:nvPr/>
        </p:nvSpPr>
        <p:spPr>
          <a:xfrm>
            <a:off x="571500" y="6334125"/>
            <a:ext cx="11049000" cy="33337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56" name="Google Shape;956;p35"/>
          <p:cNvSpPr/>
          <p:nvPr/>
        </p:nvSpPr>
        <p:spPr>
          <a:xfrm>
            <a:off x="571500" y="841920"/>
            <a:ext cx="76200" cy="266700"/>
          </a:xfrm>
          <a:prstGeom prst="roundRect">
            <a:avLst>
              <a:gd fmla="val 50000" name="adj"/>
            </a:avLst>
          </a:prstGeom>
          <a:solidFill>
            <a:srgbClr val="0284C7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57" name="Google Shape;957;p35"/>
          <p:cNvSpPr/>
          <p:nvPr/>
        </p:nvSpPr>
        <p:spPr>
          <a:xfrm>
            <a:off x="571500" y="6334125"/>
            <a:ext cx="11049000" cy="9525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58" name="Google Shape;958;p35"/>
          <p:cNvSpPr/>
          <p:nvPr/>
        </p:nvSpPr>
        <p:spPr>
          <a:xfrm>
            <a:off x="581025" y="3628429"/>
            <a:ext cx="1193303" cy="9525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59" name="Google Shape;959;p35"/>
          <p:cNvSpPr/>
          <p:nvPr/>
        </p:nvSpPr>
        <p:spPr>
          <a:xfrm>
            <a:off x="1774328" y="3628429"/>
            <a:ext cx="2817614" cy="9525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60" name="Google Shape;960;p35"/>
          <p:cNvSpPr/>
          <p:nvPr/>
        </p:nvSpPr>
        <p:spPr>
          <a:xfrm>
            <a:off x="4591942" y="3628429"/>
            <a:ext cx="3715047" cy="9525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61" name="Google Shape;961;p35"/>
          <p:cNvSpPr/>
          <p:nvPr/>
        </p:nvSpPr>
        <p:spPr>
          <a:xfrm>
            <a:off x="8306990" y="3628429"/>
            <a:ext cx="3303984" cy="9525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62" name="Google Shape;962;p35"/>
          <p:cNvSpPr/>
          <p:nvPr/>
        </p:nvSpPr>
        <p:spPr>
          <a:xfrm>
            <a:off x="581025" y="4304704"/>
            <a:ext cx="1193303" cy="9525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63" name="Google Shape;963;p35"/>
          <p:cNvSpPr/>
          <p:nvPr/>
        </p:nvSpPr>
        <p:spPr>
          <a:xfrm>
            <a:off x="1774328" y="4304704"/>
            <a:ext cx="2817614" cy="9525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64" name="Google Shape;964;p35"/>
          <p:cNvSpPr/>
          <p:nvPr/>
        </p:nvSpPr>
        <p:spPr>
          <a:xfrm>
            <a:off x="4591942" y="4304704"/>
            <a:ext cx="3715047" cy="9525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65" name="Google Shape;965;p35"/>
          <p:cNvSpPr/>
          <p:nvPr/>
        </p:nvSpPr>
        <p:spPr>
          <a:xfrm>
            <a:off x="8306990" y="4304704"/>
            <a:ext cx="3303984" cy="9525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aphicFrame>
        <p:nvGraphicFramePr>
          <p:cNvPr id="966" name="Google Shape;966;p35"/>
          <p:cNvGraphicFramePr/>
          <p:nvPr/>
        </p:nvGraphicFramePr>
        <p:xfrm>
          <a:off x="571500" y="2471142"/>
          <a:ext cx="3000000" cy="3000000"/>
        </p:xfrm>
        <a:graphic>
          <a:graphicData uri="http://schemas.openxmlformats.org/drawingml/2006/table">
            <a:tbl>
              <a:tblPr>
                <a:noFill/>
                <a:tableStyleId>{40E52F57-091E-4481-A453-7B8AE1C29092}</a:tableStyleId>
              </a:tblPr>
              <a:tblGrid>
                <a:gridCol w="1193300"/>
                <a:gridCol w="2817625"/>
                <a:gridCol w="3715050"/>
                <a:gridCol w="3303975"/>
              </a:tblGrid>
              <a:tr h="62985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i="0" lang="en-US" sz="1125" u="none" cap="none" strike="noStrike">
                          <a:solidFill>
                            <a:srgbClr val="FFFFFF"/>
                          </a:solidFill>
                          <a:latin typeface="Plus Jakarta Sans"/>
                          <a:ea typeface="Plus Jakarta Sans"/>
                          <a:cs typeface="Plus Jakarta Sans"/>
                          <a:sym typeface="Plus Jakarta Sans"/>
                        </a:rPr>
                        <a:t>Country</a:t>
                      </a:r>
                      <a:endParaRPr/>
                    </a:p>
                  </a:txBody>
                  <a:tcPr marT="25400" marB="25400" marR="63500" marL="6350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1E3A8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i="0" lang="en-US" sz="1125" u="none" cap="none" strike="noStrike">
                          <a:solidFill>
                            <a:srgbClr val="FFFFFF"/>
                          </a:solidFill>
                          <a:latin typeface="Plus Jakarta Sans"/>
                          <a:ea typeface="Plus Jakarta Sans"/>
                          <a:cs typeface="Plus Jakarta Sans"/>
                          <a:sym typeface="Plus Jakarta Sans"/>
                        </a:rPr>
                        <a:t>Identification &amp; Screening</a:t>
                      </a:r>
                      <a:endParaRPr/>
                    </a:p>
                  </a:txBody>
                  <a:tcPr marT="25400" marB="25400" marR="63500" marL="6350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1E3A8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i="0" lang="en-US" sz="1125" u="none" cap="none" strike="noStrike">
                          <a:solidFill>
                            <a:srgbClr val="FFFFFF"/>
                          </a:solidFill>
                          <a:latin typeface="Plus Jakarta Sans"/>
                          <a:ea typeface="Plus Jakarta Sans"/>
                          <a:cs typeface="Plus Jakarta Sans"/>
                          <a:sym typeface="Plus Jakarta Sans"/>
                        </a:rPr>
                        <a:t>Intervention &amp; Support Mode</a:t>
                      </a:r>
                      <a:endParaRPr/>
                    </a:p>
                  </a:txBody>
                  <a:tcPr marT="25400" marB="25400" marR="63500" marL="6350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1E3A8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i="0" lang="en-US" sz="1125" u="none" cap="none" strike="noStrike">
                          <a:solidFill>
                            <a:srgbClr val="FFFFFF"/>
                          </a:solidFill>
                          <a:latin typeface="Plus Jakarta Sans"/>
                          <a:ea typeface="Plus Jakarta Sans"/>
                          <a:cs typeface="Plus Jakarta Sans"/>
                          <a:sym typeface="Plus Jakarta Sans"/>
                        </a:rPr>
                        <a:t>Reassessment &amp; Transition</a:t>
                      </a:r>
                      <a:endParaRPr/>
                    </a:p>
                  </a:txBody>
                  <a:tcPr marT="25400" marB="25400" marR="63500" marL="6350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1E3A8A"/>
                    </a:solidFill>
                  </a:tcPr>
                </a:tc>
              </a:tr>
              <a:tr h="62985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i="0" lang="en-US" sz="1050" u="none" cap="none" strike="noStrike">
                          <a:solidFill>
                            <a:srgbClr val="475569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China 🇨🇳</a:t>
                      </a:r>
                      <a:endParaRPr/>
                    </a:p>
                  </a:txBody>
                  <a:tcPr marT="25400" marB="25400" marR="63500" marL="6350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en-US" sz="1050" u="none" cap="none" strike="noStrike">
                          <a:solidFill>
                            <a:srgbClr val="475569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District Expert Committee assessment</a:t>
                      </a:r>
                      <a:endParaRPr/>
                    </a:p>
                  </a:txBody>
                  <a:tcPr marT="25400" marB="25400" marR="63500" marL="6350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en-US" sz="1050" u="none" cap="none" strike="noStrike">
                          <a:solidFill>
                            <a:srgbClr val="475569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"One Student, One Plan" (IEP) + Resource room guidance</a:t>
                      </a:r>
                      <a:endParaRPr/>
                    </a:p>
                  </a:txBody>
                  <a:tcPr marT="25400" marB="25400" marR="63500" marL="6350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en-US" sz="1050" u="none" cap="none" strike="noStrike">
                          <a:solidFill>
                            <a:srgbClr val="475569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District-level quality review &amp; annual evaluation</a:t>
                      </a:r>
                      <a:endParaRPr/>
                    </a:p>
                  </a:txBody>
                  <a:tcPr marT="25400" marB="25400" marR="63500" marL="6350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62985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i="0" lang="en-US" sz="1050" u="none" cap="none" strike="noStrike">
                          <a:solidFill>
                            <a:srgbClr val="475569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Malaysia 🇲🇾</a:t>
                      </a:r>
                      <a:endParaRPr/>
                    </a:p>
                  </a:txBody>
                  <a:tcPr marT="25400" marB="25400" marR="63500" marL="6350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en-US" sz="1050" u="none" cap="none" strike="noStrike">
                          <a:solidFill>
                            <a:srgbClr val="475569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School screening + 3PK clinical evaluation</a:t>
                      </a:r>
                      <a:endParaRPr/>
                    </a:p>
                  </a:txBody>
                  <a:tcPr marT="25400" marB="25400" marR="63500" marL="6350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en-US" sz="1050" u="none" cap="none" strike="noStrike">
                          <a:solidFill>
                            <a:srgbClr val="475569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PPI inclusion support + 3PK mobile therapy sessions</a:t>
                      </a:r>
                      <a:endParaRPr/>
                    </a:p>
                  </a:txBody>
                  <a:tcPr marT="25400" marB="25400" marR="63500" marL="6350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en-US" sz="1050" u="none" cap="none" strike="noStrike">
                          <a:solidFill>
                            <a:srgbClr val="475569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PPKI placement review &amp; vocational integration</a:t>
                      </a:r>
                      <a:endParaRPr/>
                    </a:p>
                  </a:txBody>
                  <a:tcPr marT="25400" marB="25400" marR="63500" marL="6350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8FAFC"/>
                    </a:solidFill>
                  </a:tcPr>
                </a:tc>
              </a:tr>
              <a:tr h="62985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i="0" lang="en-US" sz="1050" u="none" cap="none" strike="noStrike">
                          <a:solidFill>
                            <a:srgbClr val="475569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Singapore 🇸🇬</a:t>
                      </a:r>
                      <a:endParaRPr/>
                    </a:p>
                  </a:txBody>
                  <a:tcPr marT="25400" marB="25400" marR="63500" marL="6350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en-US" sz="1050" u="none" cap="none" strike="noStrike">
                          <a:solidFill>
                            <a:srgbClr val="475569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School-based SEN identification matrix</a:t>
                      </a:r>
                      <a:endParaRPr/>
                    </a:p>
                  </a:txBody>
                  <a:tcPr marT="25400" marB="25400" marR="63500" marL="6350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en-US" sz="1050" u="none" cap="none" strike="noStrike">
                          <a:solidFill>
                            <a:srgbClr val="475569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AED(LBS) onsite co-teaching &amp; small group intervention</a:t>
                      </a:r>
                      <a:endParaRPr/>
                    </a:p>
                  </a:txBody>
                  <a:tcPr marT="25400" marB="25400" marR="63500" marL="6350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en-US" sz="1050" u="none" cap="none" strike="noStrike">
                          <a:solidFill>
                            <a:srgbClr val="475569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Continuous MOE monitoring &amp; SG Enable transition</a:t>
                      </a:r>
                      <a:endParaRPr/>
                    </a:p>
                  </a:txBody>
                  <a:tcPr marT="25400" marB="25400" marR="63500" marL="6350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967" name="Google Shape;967;p35"/>
          <p:cNvSpPr txBox="1"/>
          <p:nvPr/>
        </p:nvSpPr>
        <p:spPr>
          <a:xfrm>
            <a:off x="571500" y="476250"/>
            <a:ext cx="11620500" cy="36567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1995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400" u="none" cap="none" strike="noStrike">
                <a:solidFill>
                  <a:srgbClr val="0F172A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Service Processes Compared</a:t>
            </a:r>
            <a:endParaRPr/>
          </a:p>
        </p:txBody>
      </p:sp>
      <p:sp>
        <p:nvSpPr>
          <p:cNvPr id="968" name="Google Shape;968;p35"/>
          <p:cNvSpPr txBox="1"/>
          <p:nvPr/>
        </p:nvSpPr>
        <p:spPr>
          <a:xfrm>
            <a:off x="571500" y="6438900"/>
            <a:ext cx="3744515" cy="22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rgbClr val="475569"/>
                </a:solidFill>
                <a:latin typeface="Inter"/>
                <a:ea typeface="Inter"/>
                <a:cs typeface="Inter"/>
                <a:sym typeface="Inter"/>
              </a:rPr>
              <a:t>ITINERANT TEACHER SYSTEMS STUDY</a:t>
            </a:r>
            <a:endParaRPr/>
          </a:p>
        </p:txBody>
      </p:sp>
      <p:sp>
        <p:nvSpPr>
          <p:cNvPr id="969" name="Google Shape;969;p35"/>
          <p:cNvSpPr txBox="1"/>
          <p:nvPr/>
        </p:nvSpPr>
        <p:spPr>
          <a:xfrm>
            <a:off x="11096625" y="6438900"/>
            <a:ext cx="809625" cy="22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200" u="none" cap="none" strike="noStrike">
                <a:solidFill>
                  <a:srgbClr val="0284C7"/>
                </a:solidFill>
                <a:latin typeface="Inter"/>
                <a:ea typeface="Inter"/>
                <a:cs typeface="Inter"/>
                <a:sym typeface="Inter"/>
              </a:rPr>
              <a:t>23 / 30</a:t>
            </a:r>
            <a:endParaRPr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973" name="Shape 9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age.png" id="974" name="Google Shape;974;p3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975" name="Google Shape;975;p36"/>
          <p:cNvSpPr/>
          <p:nvPr/>
        </p:nvSpPr>
        <p:spPr>
          <a:xfrm>
            <a:off x="571500" y="6334125"/>
            <a:ext cx="11049000" cy="33337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76" name="Google Shape;976;p36"/>
          <p:cNvSpPr/>
          <p:nvPr/>
        </p:nvSpPr>
        <p:spPr>
          <a:xfrm>
            <a:off x="571500" y="841920"/>
            <a:ext cx="76200" cy="266700"/>
          </a:xfrm>
          <a:prstGeom prst="roundRect">
            <a:avLst>
              <a:gd fmla="val 50000" name="adj"/>
            </a:avLst>
          </a:prstGeom>
          <a:solidFill>
            <a:srgbClr val="0284C7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77" name="Google Shape;977;p36"/>
          <p:cNvSpPr/>
          <p:nvPr/>
        </p:nvSpPr>
        <p:spPr>
          <a:xfrm>
            <a:off x="571500" y="6334125"/>
            <a:ext cx="11049000" cy="9525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78" name="Google Shape;978;p36"/>
          <p:cNvSpPr/>
          <p:nvPr/>
        </p:nvSpPr>
        <p:spPr>
          <a:xfrm>
            <a:off x="571500" y="2506860"/>
            <a:ext cx="3530500" cy="2447925"/>
          </a:xfrm>
          <a:prstGeom prst="roundRect">
            <a:avLst>
              <a:gd fmla="val 3891" name="adj"/>
            </a:avLst>
          </a:prstGeom>
          <a:solidFill>
            <a:srgbClr val="F8FAFC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79" name="Google Shape;979;p36"/>
          <p:cNvSpPr/>
          <p:nvPr/>
        </p:nvSpPr>
        <p:spPr>
          <a:xfrm>
            <a:off x="4330600" y="2506860"/>
            <a:ext cx="3530649" cy="2447925"/>
          </a:xfrm>
          <a:prstGeom prst="roundRect">
            <a:avLst>
              <a:gd fmla="val 3891" name="adj"/>
            </a:avLst>
          </a:prstGeom>
          <a:solidFill>
            <a:srgbClr val="F8FAFC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80" name="Google Shape;980;p36"/>
          <p:cNvSpPr/>
          <p:nvPr/>
        </p:nvSpPr>
        <p:spPr>
          <a:xfrm>
            <a:off x="8089850" y="2506860"/>
            <a:ext cx="3530500" cy="2447925"/>
          </a:xfrm>
          <a:prstGeom prst="roundRect">
            <a:avLst>
              <a:gd fmla="val 3891" name="adj"/>
            </a:avLst>
          </a:prstGeom>
          <a:solidFill>
            <a:srgbClr val="F8FAFC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81" name="Google Shape;981;p36"/>
          <p:cNvSpPr/>
          <p:nvPr/>
        </p:nvSpPr>
        <p:spPr>
          <a:xfrm>
            <a:off x="809625" y="2773560"/>
            <a:ext cx="3054250" cy="238125"/>
          </a:xfrm>
          <a:prstGeom prst="roundRect">
            <a:avLst>
              <a:gd fmla="val 50000" name="adj"/>
            </a:avLst>
          </a:prstGeom>
          <a:solidFill>
            <a:srgbClr val="FEF2F2"/>
          </a:solidFill>
          <a:ln cap="flat" cmpd="sng" w="9525">
            <a:solidFill>
              <a:srgbClr val="FECAC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82" name="Google Shape;982;p36"/>
          <p:cNvSpPr/>
          <p:nvPr/>
        </p:nvSpPr>
        <p:spPr>
          <a:xfrm>
            <a:off x="571500" y="4945260"/>
            <a:ext cx="3530500" cy="9525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83" name="Google Shape;983;p36"/>
          <p:cNvSpPr/>
          <p:nvPr/>
        </p:nvSpPr>
        <p:spPr>
          <a:xfrm>
            <a:off x="571500" y="2506860"/>
            <a:ext cx="3530500" cy="38100"/>
          </a:xfrm>
          <a:prstGeom prst="rect">
            <a:avLst/>
          </a:prstGeom>
          <a:solidFill>
            <a:srgbClr val="1E3A8A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84" name="Google Shape;984;p36"/>
          <p:cNvSpPr/>
          <p:nvPr/>
        </p:nvSpPr>
        <p:spPr>
          <a:xfrm>
            <a:off x="571500" y="2506860"/>
            <a:ext cx="9525" cy="2447925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85" name="Google Shape;985;p36"/>
          <p:cNvSpPr/>
          <p:nvPr/>
        </p:nvSpPr>
        <p:spPr>
          <a:xfrm>
            <a:off x="4092475" y="2506860"/>
            <a:ext cx="9525" cy="2447925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86" name="Google Shape;986;p36"/>
          <p:cNvSpPr/>
          <p:nvPr/>
        </p:nvSpPr>
        <p:spPr>
          <a:xfrm>
            <a:off x="4568725" y="2773560"/>
            <a:ext cx="3054399" cy="238125"/>
          </a:xfrm>
          <a:prstGeom prst="roundRect">
            <a:avLst>
              <a:gd fmla="val 50000" name="adj"/>
            </a:avLst>
          </a:prstGeom>
          <a:solidFill>
            <a:srgbClr val="FEFCE8"/>
          </a:solidFill>
          <a:ln cap="flat" cmpd="sng" w="9525">
            <a:solidFill>
              <a:srgbClr val="FEF08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87" name="Google Shape;987;p36"/>
          <p:cNvSpPr/>
          <p:nvPr/>
        </p:nvSpPr>
        <p:spPr>
          <a:xfrm>
            <a:off x="4330600" y="4945260"/>
            <a:ext cx="3530649" cy="9525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88" name="Google Shape;988;p36"/>
          <p:cNvSpPr/>
          <p:nvPr/>
        </p:nvSpPr>
        <p:spPr>
          <a:xfrm>
            <a:off x="4330600" y="2506860"/>
            <a:ext cx="3530649" cy="38100"/>
          </a:xfrm>
          <a:prstGeom prst="rect">
            <a:avLst/>
          </a:prstGeom>
          <a:solidFill>
            <a:srgbClr val="D97706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89" name="Google Shape;989;p36"/>
          <p:cNvSpPr/>
          <p:nvPr/>
        </p:nvSpPr>
        <p:spPr>
          <a:xfrm>
            <a:off x="4330600" y="2506860"/>
            <a:ext cx="9525" cy="2447925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90" name="Google Shape;990;p36"/>
          <p:cNvSpPr/>
          <p:nvPr/>
        </p:nvSpPr>
        <p:spPr>
          <a:xfrm>
            <a:off x="7851725" y="2506860"/>
            <a:ext cx="9525" cy="2447925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91" name="Google Shape;991;p36"/>
          <p:cNvSpPr/>
          <p:nvPr/>
        </p:nvSpPr>
        <p:spPr>
          <a:xfrm>
            <a:off x="8327975" y="2773560"/>
            <a:ext cx="3054250" cy="238125"/>
          </a:xfrm>
          <a:prstGeom prst="roundRect">
            <a:avLst>
              <a:gd fmla="val 50000" name="adj"/>
            </a:avLst>
          </a:prstGeom>
          <a:solidFill>
            <a:srgbClr val="F0FDF4"/>
          </a:solidFill>
          <a:ln cap="flat" cmpd="sng" w="9525">
            <a:solidFill>
              <a:srgbClr val="BBF7D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92" name="Google Shape;992;p36"/>
          <p:cNvSpPr/>
          <p:nvPr/>
        </p:nvSpPr>
        <p:spPr>
          <a:xfrm>
            <a:off x="8089850" y="4945260"/>
            <a:ext cx="3530500" cy="9525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93" name="Google Shape;993;p36"/>
          <p:cNvSpPr/>
          <p:nvPr/>
        </p:nvSpPr>
        <p:spPr>
          <a:xfrm>
            <a:off x="8089850" y="2506860"/>
            <a:ext cx="3530500" cy="38100"/>
          </a:xfrm>
          <a:prstGeom prst="rect">
            <a:avLst/>
          </a:prstGeom>
          <a:solidFill>
            <a:srgbClr val="0D9488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94" name="Google Shape;994;p36"/>
          <p:cNvSpPr/>
          <p:nvPr/>
        </p:nvSpPr>
        <p:spPr>
          <a:xfrm>
            <a:off x="8089850" y="2506860"/>
            <a:ext cx="9525" cy="2447925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95" name="Google Shape;995;p36"/>
          <p:cNvSpPr/>
          <p:nvPr/>
        </p:nvSpPr>
        <p:spPr>
          <a:xfrm>
            <a:off x="11610826" y="2506860"/>
            <a:ext cx="9525" cy="2447925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image.png" id="996" name="Google Shape;996;p3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09625" y="3692723"/>
            <a:ext cx="219075" cy="18097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997" name="Google Shape;997;p36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809625" y="4054673"/>
            <a:ext cx="171450" cy="18097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998" name="Google Shape;998;p36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4568725" y="3692723"/>
            <a:ext cx="152400" cy="18097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999" name="Google Shape;999;p36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4568725" y="4283273"/>
            <a:ext cx="219075" cy="18097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1000" name="Google Shape;1000;p36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8327975" y="3692723"/>
            <a:ext cx="133350" cy="18097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1001" name="Google Shape;1001;p36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8327975" y="4283273"/>
            <a:ext cx="219075" cy="180975"/>
          </a:xfrm>
          <a:prstGeom prst="rect">
            <a:avLst/>
          </a:prstGeom>
          <a:noFill/>
          <a:ln>
            <a:noFill/>
          </a:ln>
        </p:spPr>
      </p:pic>
      <p:sp>
        <p:nvSpPr>
          <p:cNvPr id="1002" name="Google Shape;1002;p36"/>
          <p:cNvSpPr txBox="1"/>
          <p:nvPr/>
        </p:nvSpPr>
        <p:spPr>
          <a:xfrm>
            <a:off x="571500" y="476250"/>
            <a:ext cx="11620500" cy="36567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1995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400" u="none" cap="none" strike="noStrike">
                <a:solidFill>
                  <a:srgbClr val="0F172A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Teacher Professionalisation</a:t>
            </a:r>
            <a:endParaRPr/>
          </a:p>
        </p:txBody>
      </p:sp>
      <p:sp>
        <p:nvSpPr>
          <p:cNvPr id="1003" name="Google Shape;1003;p36"/>
          <p:cNvSpPr txBox="1"/>
          <p:nvPr/>
        </p:nvSpPr>
        <p:spPr>
          <a:xfrm>
            <a:off x="571500" y="6438900"/>
            <a:ext cx="3744515" cy="22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rgbClr val="475569"/>
                </a:solidFill>
                <a:latin typeface="Inter"/>
                <a:ea typeface="Inter"/>
                <a:cs typeface="Inter"/>
                <a:sym typeface="Inter"/>
              </a:rPr>
              <a:t>ITINERANT TEACHER SYSTEMS STUDY</a:t>
            </a:r>
            <a:endParaRPr/>
          </a:p>
        </p:txBody>
      </p:sp>
      <p:sp>
        <p:nvSpPr>
          <p:cNvPr id="1004" name="Google Shape;1004;p36"/>
          <p:cNvSpPr txBox="1"/>
          <p:nvPr/>
        </p:nvSpPr>
        <p:spPr>
          <a:xfrm>
            <a:off x="11087100" y="6438900"/>
            <a:ext cx="819150" cy="22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200" u="none" cap="none" strike="noStrike">
                <a:solidFill>
                  <a:srgbClr val="0284C7"/>
                </a:solidFill>
                <a:latin typeface="Inter"/>
                <a:ea typeface="Inter"/>
                <a:cs typeface="Inter"/>
                <a:sym typeface="Inter"/>
              </a:rPr>
              <a:t>24 / 30</a:t>
            </a:r>
            <a:endParaRPr/>
          </a:p>
        </p:txBody>
      </p:sp>
      <p:sp>
        <p:nvSpPr>
          <p:cNvPr id="1005" name="Google Shape;1005;p36"/>
          <p:cNvSpPr txBox="1"/>
          <p:nvPr/>
        </p:nvSpPr>
        <p:spPr>
          <a:xfrm>
            <a:off x="923925" y="2811660"/>
            <a:ext cx="2920900" cy="161925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900" u="none" cap="none" strike="noStrike">
                <a:solidFill>
                  <a:srgbClr val="DC2626"/>
                </a:solidFill>
                <a:latin typeface="Inter"/>
                <a:ea typeface="Inter"/>
                <a:cs typeface="Inter"/>
                <a:sym typeface="Inter"/>
              </a:rPr>
              <a:t>CHINA</a:t>
            </a:r>
            <a:endParaRPr/>
          </a:p>
        </p:txBody>
      </p:sp>
      <p:sp>
        <p:nvSpPr>
          <p:cNvPr id="1006" name="Google Shape;1006;p36"/>
          <p:cNvSpPr txBox="1"/>
          <p:nvPr/>
        </p:nvSpPr>
        <p:spPr>
          <a:xfrm>
            <a:off x="809625" y="3221235"/>
            <a:ext cx="4008704" cy="2381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500" u="none" cap="none" strike="noStrike">
                <a:solidFill>
                  <a:srgbClr val="0F172A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Degree &amp; Certification</a:t>
            </a:r>
            <a:endParaRPr/>
          </a:p>
        </p:txBody>
      </p:sp>
      <p:sp>
        <p:nvSpPr>
          <p:cNvPr id="1007" name="Google Shape;1007;p36"/>
          <p:cNvSpPr txBox="1"/>
          <p:nvPr/>
        </p:nvSpPr>
        <p:spPr>
          <a:xfrm>
            <a:off x="4683025" y="2811660"/>
            <a:ext cx="2921049" cy="161925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900" u="none" cap="none" strike="noStrike">
                <a:solidFill>
                  <a:srgbClr val="0F172A"/>
                </a:solidFill>
                <a:latin typeface="Inter"/>
                <a:ea typeface="Inter"/>
                <a:cs typeface="Inter"/>
                <a:sym typeface="Inter"/>
              </a:rPr>
              <a:t>MALAYSIA</a:t>
            </a:r>
            <a:endParaRPr/>
          </a:p>
        </p:txBody>
      </p:sp>
      <p:sp>
        <p:nvSpPr>
          <p:cNvPr id="1008" name="Google Shape;1008;p36"/>
          <p:cNvSpPr txBox="1"/>
          <p:nvPr/>
        </p:nvSpPr>
        <p:spPr>
          <a:xfrm>
            <a:off x="4568725" y="3221235"/>
            <a:ext cx="4008899" cy="2381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500" u="none" cap="none" strike="noStrike">
                <a:solidFill>
                  <a:srgbClr val="0F172A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Specialised SPED Cadre</a:t>
            </a:r>
            <a:endParaRPr/>
          </a:p>
        </p:txBody>
      </p:sp>
      <p:sp>
        <p:nvSpPr>
          <p:cNvPr id="1009" name="Google Shape;1009;p36"/>
          <p:cNvSpPr txBox="1"/>
          <p:nvPr/>
        </p:nvSpPr>
        <p:spPr>
          <a:xfrm>
            <a:off x="8442275" y="2811660"/>
            <a:ext cx="2920900" cy="161925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900" u="none" cap="none" strike="noStrike">
                <a:solidFill>
                  <a:srgbClr val="16A34A"/>
                </a:solidFill>
                <a:latin typeface="Inter"/>
                <a:ea typeface="Inter"/>
                <a:cs typeface="Inter"/>
                <a:sym typeface="Inter"/>
              </a:rPr>
              <a:t>SINGAPORE</a:t>
            </a:r>
            <a:endParaRPr/>
          </a:p>
        </p:txBody>
      </p:sp>
      <p:sp>
        <p:nvSpPr>
          <p:cNvPr id="1010" name="Google Shape;1010;p36"/>
          <p:cNvSpPr txBox="1"/>
          <p:nvPr/>
        </p:nvSpPr>
        <p:spPr>
          <a:xfrm>
            <a:off x="8327975" y="3221235"/>
            <a:ext cx="3864024" cy="2381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500" u="none" cap="none" strike="noStrike">
                <a:solidFill>
                  <a:srgbClr val="0F172A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Competency Framework</a:t>
            </a:r>
            <a:endParaRPr/>
          </a:p>
        </p:txBody>
      </p:sp>
      <p:sp>
        <p:nvSpPr>
          <p:cNvPr id="1011" name="Google Shape;1011;p36"/>
          <p:cNvSpPr txBox="1"/>
          <p:nvPr/>
        </p:nvSpPr>
        <p:spPr>
          <a:xfrm>
            <a:off x="1114425" y="3668910"/>
            <a:ext cx="3513013" cy="22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rgbClr val="475569"/>
                </a:solidFill>
                <a:latin typeface="Inter"/>
                <a:ea typeface="Inter"/>
                <a:cs typeface="Inter"/>
                <a:sym typeface="Inter"/>
              </a:rPr>
              <a:t>Special education university degrees.</a:t>
            </a:r>
            <a:endParaRPr/>
          </a:p>
        </p:txBody>
      </p:sp>
      <p:sp>
        <p:nvSpPr>
          <p:cNvPr id="1012" name="Google Shape;1012;p36"/>
          <p:cNvSpPr txBox="1"/>
          <p:nvPr/>
        </p:nvSpPr>
        <p:spPr>
          <a:xfrm>
            <a:off x="1114425" y="4030860"/>
            <a:ext cx="28447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rgbClr val="475569"/>
                </a:solidFill>
                <a:latin typeface="Inter"/>
                <a:ea typeface="Inter"/>
                <a:cs typeface="Inter"/>
                <a:sym typeface="Inter"/>
              </a:rPr>
              <a:t>Workload accounting experiments (converting travel to units).</a:t>
            </a:r>
            <a:endParaRPr/>
          </a:p>
        </p:txBody>
      </p:sp>
      <p:sp>
        <p:nvSpPr>
          <p:cNvPr id="1013" name="Google Shape;1013;p36"/>
          <p:cNvSpPr txBox="1"/>
          <p:nvPr/>
        </p:nvSpPr>
        <p:spPr>
          <a:xfrm>
            <a:off x="4873525" y="3668910"/>
            <a:ext cx="2844849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rgbClr val="475569"/>
                </a:solidFill>
                <a:latin typeface="Inter"/>
                <a:ea typeface="Inter"/>
                <a:cs typeface="Inter"/>
                <a:sym typeface="Inter"/>
              </a:rPr>
              <a:t>Bachelor of Special Education degrees.</a:t>
            </a:r>
            <a:endParaRPr/>
          </a:p>
        </p:txBody>
      </p:sp>
      <p:sp>
        <p:nvSpPr>
          <p:cNvPr id="1014" name="Google Shape;1014;p36"/>
          <p:cNvSpPr txBox="1"/>
          <p:nvPr/>
        </p:nvSpPr>
        <p:spPr>
          <a:xfrm>
            <a:off x="4873525" y="4259460"/>
            <a:ext cx="2844849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rgbClr val="475569"/>
                </a:solidFill>
                <a:latin typeface="Inter"/>
                <a:ea typeface="Inter"/>
                <a:cs typeface="Inter"/>
                <a:sym typeface="Inter"/>
              </a:rPr>
              <a:t>Multilingual instruction demands across vernacular schools.</a:t>
            </a:r>
            <a:endParaRPr/>
          </a:p>
        </p:txBody>
      </p:sp>
      <p:sp>
        <p:nvSpPr>
          <p:cNvPr id="1015" name="Google Shape;1015;p36"/>
          <p:cNvSpPr txBox="1"/>
          <p:nvPr/>
        </p:nvSpPr>
        <p:spPr>
          <a:xfrm>
            <a:off x="8632775" y="3668910"/>
            <a:ext cx="28447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rgbClr val="475569"/>
                </a:solidFill>
                <a:latin typeface="Inter"/>
                <a:ea typeface="Inter"/>
                <a:cs typeface="Inter"/>
                <a:sym typeface="Inter"/>
              </a:rPr>
              <a:t>Structured MOE AED professional career ladder.</a:t>
            </a:r>
            <a:endParaRPr/>
          </a:p>
        </p:txBody>
      </p:sp>
      <p:sp>
        <p:nvSpPr>
          <p:cNvPr id="1016" name="Google Shape;1016;p36"/>
          <p:cNvSpPr txBox="1"/>
          <p:nvPr/>
        </p:nvSpPr>
        <p:spPr>
          <a:xfrm>
            <a:off x="8632775" y="4259460"/>
            <a:ext cx="28447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rgbClr val="475569"/>
                </a:solidFill>
                <a:latin typeface="Inter"/>
                <a:ea typeface="Inter"/>
                <a:cs typeface="Inter"/>
                <a:sym typeface="Inter"/>
              </a:rPr>
              <a:t>Continuous multi-agency interdisciplinary training.</a:t>
            </a:r>
            <a:endParaRPr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1020" name="Shape 10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age.png" id="1021" name="Google Shape;1021;p3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022" name="Google Shape;1022;p37"/>
          <p:cNvSpPr/>
          <p:nvPr/>
        </p:nvSpPr>
        <p:spPr>
          <a:xfrm>
            <a:off x="571500" y="6334125"/>
            <a:ext cx="11049000" cy="33337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23" name="Google Shape;1023;p37"/>
          <p:cNvSpPr/>
          <p:nvPr/>
        </p:nvSpPr>
        <p:spPr>
          <a:xfrm>
            <a:off x="571500" y="841920"/>
            <a:ext cx="76200" cy="266700"/>
          </a:xfrm>
          <a:prstGeom prst="roundRect">
            <a:avLst>
              <a:gd fmla="val 50000" name="adj"/>
            </a:avLst>
          </a:prstGeom>
          <a:solidFill>
            <a:srgbClr val="0284C7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24" name="Google Shape;1024;p37"/>
          <p:cNvSpPr/>
          <p:nvPr/>
        </p:nvSpPr>
        <p:spPr>
          <a:xfrm>
            <a:off x="571500" y="6334125"/>
            <a:ext cx="11049000" cy="9525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25" name="Google Shape;1025;p37"/>
          <p:cNvSpPr/>
          <p:nvPr/>
        </p:nvSpPr>
        <p:spPr>
          <a:xfrm>
            <a:off x="571500" y="2873573"/>
            <a:ext cx="2619375" cy="1895475"/>
          </a:xfrm>
          <a:prstGeom prst="roundRect">
            <a:avLst>
              <a:gd fmla="val 5025" name="adj"/>
            </a:avLst>
          </a:prstGeom>
          <a:solidFill>
            <a:srgbClr val="F8FAFC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26" name="Google Shape;1026;p37"/>
          <p:cNvSpPr/>
          <p:nvPr/>
        </p:nvSpPr>
        <p:spPr>
          <a:xfrm>
            <a:off x="3381375" y="2873573"/>
            <a:ext cx="2619375" cy="1895475"/>
          </a:xfrm>
          <a:prstGeom prst="roundRect">
            <a:avLst>
              <a:gd fmla="val 5025" name="adj"/>
            </a:avLst>
          </a:prstGeom>
          <a:solidFill>
            <a:srgbClr val="F8FAFC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27" name="Google Shape;1027;p37"/>
          <p:cNvSpPr/>
          <p:nvPr/>
        </p:nvSpPr>
        <p:spPr>
          <a:xfrm>
            <a:off x="6191250" y="2873573"/>
            <a:ext cx="2619375" cy="1895475"/>
          </a:xfrm>
          <a:prstGeom prst="roundRect">
            <a:avLst>
              <a:gd fmla="val 5025" name="adj"/>
            </a:avLst>
          </a:prstGeom>
          <a:solidFill>
            <a:srgbClr val="F8FAFC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28" name="Google Shape;1028;p37"/>
          <p:cNvSpPr/>
          <p:nvPr/>
        </p:nvSpPr>
        <p:spPr>
          <a:xfrm>
            <a:off x="9001125" y="2873573"/>
            <a:ext cx="2619375" cy="1895475"/>
          </a:xfrm>
          <a:prstGeom prst="roundRect">
            <a:avLst>
              <a:gd fmla="val 5025" name="adj"/>
            </a:avLst>
          </a:prstGeom>
          <a:solidFill>
            <a:srgbClr val="F8FAFC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29" name="Google Shape;1029;p37"/>
          <p:cNvSpPr/>
          <p:nvPr/>
        </p:nvSpPr>
        <p:spPr>
          <a:xfrm>
            <a:off x="571500" y="4759523"/>
            <a:ext cx="2619375" cy="9525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30" name="Google Shape;1030;p37"/>
          <p:cNvSpPr/>
          <p:nvPr/>
        </p:nvSpPr>
        <p:spPr>
          <a:xfrm>
            <a:off x="571500" y="2873573"/>
            <a:ext cx="2619375" cy="38100"/>
          </a:xfrm>
          <a:prstGeom prst="rect">
            <a:avLst/>
          </a:prstGeom>
          <a:solidFill>
            <a:srgbClr val="D97706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31" name="Google Shape;1031;p37"/>
          <p:cNvSpPr/>
          <p:nvPr/>
        </p:nvSpPr>
        <p:spPr>
          <a:xfrm>
            <a:off x="571500" y="2873573"/>
            <a:ext cx="9525" cy="1895475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32" name="Google Shape;1032;p37"/>
          <p:cNvSpPr/>
          <p:nvPr/>
        </p:nvSpPr>
        <p:spPr>
          <a:xfrm>
            <a:off x="3181350" y="2873573"/>
            <a:ext cx="9525" cy="1895475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33" name="Google Shape;1033;p37"/>
          <p:cNvSpPr/>
          <p:nvPr/>
        </p:nvSpPr>
        <p:spPr>
          <a:xfrm>
            <a:off x="3381375" y="4759523"/>
            <a:ext cx="2619375" cy="9525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34" name="Google Shape;1034;p37"/>
          <p:cNvSpPr/>
          <p:nvPr/>
        </p:nvSpPr>
        <p:spPr>
          <a:xfrm>
            <a:off x="3381375" y="2873573"/>
            <a:ext cx="2619375" cy="38100"/>
          </a:xfrm>
          <a:prstGeom prst="rect">
            <a:avLst/>
          </a:prstGeom>
          <a:solidFill>
            <a:srgbClr val="D97706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35" name="Google Shape;1035;p37"/>
          <p:cNvSpPr/>
          <p:nvPr/>
        </p:nvSpPr>
        <p:spPr>
          <a:xfrm>
            <a:off x="3381375" y="2873573"/>
            <a:ext cx="9525" cy="1895475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36" name="Google Shape;1036;p37"/>
          <p:cNvSpPr/>
          <p:nvPr/>
        </p:nvSpPr>
        <p:spPr>
          <a:xfrm>
            <a:off x="5991225" y="2873573"/>
            <a:ext cx="9525" cy="1895475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37" name="Google Shape;1037;p37"/>
          <p:cNvSpPr/>
          <p:nvPr/>
        </p:nvSpPr>
        <p:spPr>
          <a:xfrm>
            <a:off x="6191250" y="4759523"/>
            <a:ext cx="2619375" cy="9525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38" name="Google Shape;1038;p37"/>
          <p:cNvSpPr/>
          <p:nvPr/>
        </p:nvSpPr>
        <p:spPr>
          <a:xfrm>
            <a:off x="6191250" y="2873573"/>
            <a:ext cx="2619375" cy="38100"/>
          </a:xfrm>
          <a:prstGeom prst="rect">
            <a:avLst/>
          </a:prstGeom>
          <a:solidFill>
            <a:srgbClr val="1E3A8A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39" name="Google Shape;1039;p37"/>
          <p:cNvSpPr/>
          <p:nvPr/>
        </p:nvSpPr>
        <p:spPr>
          <a:xfrm>
            <a:off x="6191250" y="2873573"/>
            <a:ext cx="9525" cy="1895475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40" name="Google Shape;1040;p37"/>
          <p:cNvSpPr/>
          <p:nvPr/>
        </p:nvSpPr>
        <p:spPr>
          <a:xfrm>
            <a:off x="8801100" y="2873573"/>
            <a:ext cx="9525" cy="1895475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41" name="Google Shape;1041;p37"/>
          <p:cNvSpPr/>
          <p:nvPr/>
        </p:nvSpPr>
        <p:spPr>
          <a:xfrm>
            <a:off x="9001125" y="4759523"/>
            <a:ext cx="2619375" cy="9525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42" name="Google Shape;1042;p37"/>
          <p:cNvSpPr/>
          <p:nvPr/>
        </p:nvSpPr>
        <p:spPr>
          <a:xfrm>
            <a:off x="9001125" y="2873573"/>
            <a:ext cx="2619375" cy="38100"/>
          </a:xfrm>
          <a:prstGeom prst="rect">
            <a:avLst/>
          </a:prstGeom>
          <a:solidFill>
            <a:srgbClr val="1E3A8A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43" name="Google Shape;1043;p37"/>
          <p:cNvSpPr/>
          <p:nvPr/>
        </p:nvSpPr>
        <p:spPr>
          <a:xfrm>
            <a:off x="9001125" y="2873573"/>
            <a:ext cx="9525" cy="1895475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44" name="Google Shape;1044;p37"/>
          <p:cNvSpPr/>
          <p:nvPr/>
        </p:nvSpPr>
        <p:spPr>
          <a:xfrm>
            <a:off x="11610975" y="2873573"/>
            <a:ext cx="9525" cy="1895475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image.png" id="1045" name="Google Shape;1045;p3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652587" y="3140273"/>
            <a:ext cx="457200" cy="4572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1046" name="Google Shape;1046;p37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4462462" y="3140273"/>
            <a:ext cx="457200" cy="4572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1047" name="Google Shape;1047;p37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7272337" y="3140273"/>
            <a:ext cx="457200" cy="4572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1048" name="Google Shape;1048;p37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10082212" y="3140273"/>
            <a:ext cx="457200" cy="4572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1049" name="Google Shape;1049;p37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1762125" y="3273623"/>
            <a:ext cx="238125" cy="1905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1050" name="Google Shape;1050;p37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4629150" y="3273623"/>
            <a:ext cx="123825" cy="1905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1051" name="Google Shape;1051;p37"/>
          <p:cNvPicPr preferRelativeResize="0"/>
          <p:nvPr/>
        </p:nvPicPr>
        <p:blipFill rotWithShape="1">
          <a:blip r:embed="rId10">
            <a:alphaModFix/>
          </a:blip>
          <a:srcRect b="0" l="0" r="0" t="0"/>
          <a:stretch/>
        </p:blipFill>
        <p:spPr>
          <a:xfrm>
            <a:off x="7381875" y="3273623"/>
            <a:ext cx="238125" cy="1905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1052" name="Google Shape;1052;p37"/>
          <p:cNvPicPr preferRelativeResize="0"/>
          <p:nvPr/>
        </p:nvPicPr>
        <p:blipFill rotWithShape="1">
          <a:blip r:embed="rId11">
            <a:alphaModFix/>
          </a:blip>
          <a:srcRect b="0" l="0" r="0" t="0"/>
          <a:stretch/>
        </p:blipFill>
        <p:spPr>
          <a:xfrm>
            <a:off x="10191750" y="3273623"/>
            <a:ext cx="238125" cy="190500"/>
          </a:xfrm>
          <a:prstGeom prst="rect">
            <a:avLst/>
          </a:prstGeom>
          <a:noFill/>
          <a:ln>
            <a:noFill/>
          </a:ln>
        </p:spPr>
      </p:pic>
      <p:sp>
        <p:nvSpPr>
          <p:cNvPr id="1053" name="Google Shape;1053;p37"/>
          <p:cNvSpPr txBox="1"/>
          <p:nvPr/>
        </p:nvSpPr>
        <p:spPr>
          <a:xfrm>
            <a:off x="571500" y="476250"/>
            <a:ext cx="11620500" cy="36567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1995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400" u="none" cap="none" strike="noStrike">
                <a:solidFill>
                  <a:srgbClr val="0F172A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Shared Workforce Bottlenecks</a:t>
            </a:r>
            <a:endParaRPr/>
          </a:p>
        </p:txBody>
      </p:sp>
      <p:sp>
        <p:nvSpPr>
          <p:cNvPr id="1054" name="Google Shape;1054;p37"/>
          <p:cNvSpPr txBox="1"/>
          <p:nvPr/>
        </p:nvSpPr>
        <p:spPr>
          <a:xfrm>
            <a:off x="571500" y="2454473"/>
            <a:ext cx="11620500" cy="22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200" u="none" cap="none" strike="noStrike">
                <a:solidFill>
                  <a:srgbClr val="0F172A"/>
                </a:solidFill>
                <a:latin typeface="Inter"/>
                <a:ea typeface="Inter"/>
                <a:cs typeface="Inter"/>
                <a:sym typeface="Inter"/>
              </a:rPr>
              <a:t>The Universal Supply-Demand Bottleneck Chain</a:t>
            </a:r>
            <a:endParaRPr/>
          </a:p>
        </p:txBody>
      </p:sp>
      <p:sp>
        <p:nvSpPr>
          <p:cNvPr id="1055" name="Google Shape;1055;p37"/>
          <p:cNvSpPr txBox="1"/>
          <p:nvPr/>
        </p:nvSpPr>
        <p:spPr>
          <a:xfrm>
            <a:off x="571500" y="6438900"/>
            <a:ext cx="3744515" cy="22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rgbClr val="475569"/>
                </a:solidFill>
                <a:latin typeface="Inter"/>
                <a:ea typeface="Inter"/>
                <a:cs typeface="Inter"/>
                <a:sym typeface="Inter"/>
              </a:rPr>
              <a:t>ITINERANT TEACHER SYSTEMS STUDY</a:t>
            </a:r>
            <a:endParaRPr/>
          </a:p>
        </p:txBody>
      </p:sp>
      <p:sp>
        <p:nvSpPr>
          <p:cNvPr id="1056" name="Google Shape;1056;p37"/>
          <p:cNvSpPr txBox="1"/>
          <p:nvPr/>
        </p:nvSpPr>
        <p:spPr>
          <a:xfrm>
            <a:off x="11096625" y="6438900"/>
            <a:ext cx="809625" cy="22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200" u="none" cap="none" strike="noStrike">
                <a:solidFill>
                  <a:srgbClr val="0284C7"/>
                </a:solidFill>
                <a:latin typeface="Inter"/>
                <a:ea typeface="Inter"/>
                <a:cs typeface="Inter"/>
                <a:sym typeface="Inter"/>
              </a:rPr>
              <a:t>25 / 30</a:t>
            </a:r>
            <a:endParaRPr/>
          </a:p>
        </p:txBody>
      </p:sp>
      <p:sp>
        <p:nvSpPr>
          <p:cNvPr id="1057" name="Google Shape;1057;p37"/>
          <p:cNvSpPr txBox="1"/>
          <p:nvPr/>
        </p:nvSpPr>
        <p:spPr>
          <a:xfrm>
            <a:off x="474761" y="3807023"/>
            <a:ext cx="2812851" cy="2381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500" u="none" cap="none" strike="noStrike">
                <a:solidFill>
                  <a:srgbClr val="0F172A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1. Limited Supply</a:t>
            </a:r>
            <a:endParaRPr/>
          </a:p>
        </p:txBody>
      </p:sp>
      <p:sp>
        <p:nvSpPr>
          <p:cNvPr id="1058" name="Google Shape;1058;p37"/>
          <p:cNvSpPr txBox="1"/>
          <p:nvPr/>
        </p:nvSpPr>
        <p:spPr>
          <a:xfrm>
            <a:off x="541734" y="4159448"/>
            <a:ext cx="2678906" cy="3714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994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975" u="none" cap="none" strike="noStrike">
                <a:solidFill>
                  <a:srgbClr val="475569"/>
                </a:solidFill>
                <a:latin typeface="Inter"/>
                <a:ea typeface="Inter"/>
                <a:cs typeface="Inter"/>
                <a:sym typeface="Inter"/>
              </a:rPr>
              <a:t>Insufficient qualified special educators &amp; clinical therapists.</a:t>
            </a:r>
            <a:endParaRPr/>
          </a:p>
        </p:txBody>
      </p:sp>
      <p:sp>
        <p:nvSpPr>
          <p:cNvPr id="1059" name="Google Shape;1059;p37"/>
          <p:cNvSpPr txBox="1"/>
          <p:nvPr/>
        </p:nvSpPr>
        <p:spPr>
          <a:xfrm>
            <a:off x="3284636" y="3807023"/>
            <a:ext cx="2812851" cy="2381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500" u="none" cap="none" strike="noStrike">
                <a:solidFill>
                  <a:srgbClr val="0F172A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2. Uneven Distribution</a:t>
            </a:r>
            <a:endParaRPr/>
          </a:p>
        </p:txBody>
      </p:sp>
      <p:sp>
        <p:nvSpPr>
          <p:cNvPr id="1060" name="Google Shape;1060;p37"/>
          <p:cNvSpPr txBox="1"/>
          <p:nvPr/>
        </p:nvSpPr>
        <p:spPr>
          <a:xfrm>
            <a:off x="3351609" y="4159448"/>
            <a:ext cx="2678906" cy="3714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994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975" u="none" cap="none" strike="noStrike">
                <a:solidFill>
                  <a:srgbClr val="475569"/>
                </a:solidFill>
                <a:latin typeface="Inter"/>
                <a:ea typeface="Inter"/>
                <a:cs typeface="Inter"/>
                <a:sym typeface="Inter"/>
              </a:rPr>
              <a:t>Resources concentrated heavily in major urban centers.</a:t>
            </a:r>
            <a:endParaRPr/>
          </a:p>
        </p:txBody>
      </p:sp>
      <p:sp>
        <p:nvSpPr>
          <p:cNvPr id="1061" name="Google Shape;1061;p37"/>
          <p:cNvSpPr txBox="1"/>
          <p:nvPr/>
        </p:nvSpPr>
        <p:spPr>
          <a:xfrm>
            <a:off x="6094511" y="3807023"/>
            <a:ext cx="2812851" cy="2381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500" u="none" cap="none" strike="noStrike">
                <a:solidFill>
                  <a:srgbClr val="0F172A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3. High Workload</a:t>
            </a:r>
            <a:endParaRPr/>
          </a:p>
        </p:txBody>
      </p:sp>
      <p:sp>
        <p:nvSpPr>
          <p:cNvPr id="1062" name="Google Shape;1062;p37"/>
          <p:cNvSpPr txBox="1"/>
          <p:nvPr/>
        </p:nvSpPr>
        <p:spPr>
          <a:xfrm>
            <a:off x="6161484" y="4159448"/>
            <a:ext cx="2678906" cy="3714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994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975" u="none" cap="none" strike="noStrike">
                <a:solidFill>
                  <a:srgbClr val="475569"/>
                </a:solidFill>
                <a:latin typeface="Inter"/>
                <a:ea typeface="Inter"/>
                <a:cs typeface="Inter"/>
                <a:sym typeface="Inter"/>
              </a:rPr>
              <a:t>Travel burdens cut into direct student interaction time.</a:t>
            </a:r>
            <a:endParaRPr/>
          </a:p>
        </p:txBody>
      </p:sp>
      <p:sp>
        <p:nvSpPr>
          <p:cNvPr id="1063" name="Google Shape;1063;p37"/>
          <p:cNvSpPr txBox="1"/>
          <p:nvPr/>
        </p:nvSpPr>
        <p:spPr>
          <a:xfrm>
            <a:off x="8904386" y="3807023"/>
            <a:ext cx="2812851" cy="2381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500" u="none" cap="none" strike="noStrike">
                <a:solidFill>
                  <a:srgbClr val="0F172A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4. Service Gaps</a:t>
            </a:r>
            <a:endParaRPr/>
          </a:p>
        </p:txBody>
      </p:sp>
      <p:sp>
        <p:nvSpPr>
          <p:cNvPr id="1064" name="Google Shape;1064;p37"/>
          <p:cNvSpPr txBox="1"/>
          <p:nvPr/>
        </p:nvSpPr>
        <p:spPr>
          <a:xfrm>
            <a:off x="8971359" y="4159448"/>
            <a:ext cx="2678906" cy="3714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994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975" u="none" cap="none" strike="noStrike">
                <a:solidFill>
                  <a:srgbClr val="475569"/>
                </a:solidFill>
                <a:latin typeface="Inter"/>
                <a:ea typeface="Inter"/>
                <a:cs typeface="Inter"/>
                <a:sym typeface="Inter"/>
              </a:rPr>
              <a:t>Burnout and inconsistent follow-up in regular classrooms.</a:t>
            </a:r>
            <a:endParaRPr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1068" name="Shape 10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age.png" id="1069" name="Google Shape;1069;p3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070" name="Google Shape;1070;p38"/>
          <p:cNvSpPr/>
          <p:nvPr/>
        </p:nvSpPr>
        <p:spPr>
          <a:xfrm>
            <a:off x="571500" y="6334125"/>
            <a:ext cx="4762500" cy="33337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71" name="Google Shape;1071;p38"/>
          <p:cNvSpPr/>
          <p:nvPr/>
        </p:nvSpPr>
        <p:spPr>
          <a:xfrm>
            <a:off x="571500" y="6334125"/>
            <a:ext cx="4762500" cy="9525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72" name="Google Shape;1072;p38"/>
          <p:cNvSpPr/>
          <p:nvPr/>
        </p:nvSpPr>
        <p:spPr>
          <a:xfrm>
            <a:off x="571500" y="773310"/>
            <a:ext cx="76200" cy="266700"/>
          </a:xfrm>
          <a:prstGeom prst="roundRect">
            <a:avLst>
              <a:gd fmla="val 50000" name="adj"/>
            </a:avLst>
          </a:prstGeom>
          <a:solidFill>
            <a:srgbClr val="0284C7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image.png" id="1073" name="Google Shape;1073;p3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096000" y="0"/>
            <a:ext cx="6096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1074" name="Google Shape;1074;p38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571500" y="3260824"/>
            <a:ext cx="219075" cy="18097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1075" name="Google Shape;1075;p38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571500" y="3622774"/>
            <a:ext cx="219075" cy="18097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1076" name="Google Shape;1076;p38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571500" y="3984724"/>
            <a:ext cx="219075" cy="18097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1077" name="Google Shape;1077;p38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571500" y="4346674"/>
            <a:ext cx="219075" cy="180975"/>
          </a:xfrm>
          <a:prstGeom prst="rect">
            <a:avLst/>
          </a:prstGeom>
          <a:noFill/>
          <a:ln>
            <a:noFill/>
          </a:ln>
        </p:spPr>
      </p:pic>
      <p:sp>
        <p:nvSpPr>
          <p:cNvPr id="1078" name="Google Shape;1078;p38"/>
          <p:cNvSpPr txBox="1"/>
          <p:nvPr/>
        </p:nvSpPr>
        <p:spPr>
          <a:xfrm>
            <a:off x="571500" y="476250"/>
            <a:ext cx="7250906" cy="2970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950" u="none" cap="none" strike="noStrike">
                <a:solidFill>
                  <a:srgbClr val="0F172A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Cross-Sector Coordination</a:t>
            </a:r>
            <a:endParaRPr/>
          </a:p>
        </p:txBody>
      </p:sp>
      <p:sp>
        <p:nvSpPr>
          <p:cNvPr id="1079" name="Google Shape;1079;p38"/>
          <p:cNvSpPr txBox="1"/>
          <p:nvPr/>
        </p:nvSpPr>
        <p:spPr>
          <a:xfrm>
            <a:off x="571500" y="6438900"/>
            <a:ext cx="3137296" cy="22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rgbClr val="475569"/>
                </a:solidFill>
                <a:latin typeface="Inter"/>
                <a:ea typeface="Inter"/>
                <a:cs typeface="Inter"/>
                <a:sym typeface="Inter"/>
              </a:rPr>
              <a:t>CROSS-SECTOR COORDINATION</a:t>
            </a:r>
            <a:endParaRPr/>
          </a:p>
        </p:txBody>
      </p:sp>
      <p:sp>
        <p:nvSpPr>
          <p:cNvPr id="1080" name="Google Shape;1080;p38"/>
          <p:cNvSpPr txBox="1"/>
          <p:nvPr/>
        </p:nvSpPr>
        <p:spPr>
          <a:xfrm>
            <a:off x="4810125" y="6438900"/>
            <a:ext cx="809625" cy="22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200" u="none" cap="none" strike="noStrike">
                <a:solidFill>
                  <a:srgbClr val="0284C7"/>
                </a:solidFill>
                <a:latin typeface="Inter"/>
                <a:ea typeface="Inter"/>
                <a:cs typeface="Inter"/>
                <a:sym typeface="Inter"/>
              </a:rPr>
              <a:t>26 / 30</a:t>
            </a:r>
            <a:endParaRPr/>
          </a:p>
        </p:txBody>
      </p:sp>
      <p:sp>
        <p:nvSpPr>
          <p:cNvPr id="1081" name="Google Shape;1081;p38"/>
          <p:cNvSpPr txBox="1"/>
          <p:nvPr/>
        </p:nvSpPr>
        <p:spPr>
          <a:xfrm>
            <a:off x="571500" y="2879824"/>
            <a:ext cx="6905625" cy="21431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995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125" u="none" cap="none" strike="noStrike">
                <a:solidFill>
                  <a:srgbClr val="0F172A"/>
                </a:solidFill>
                <a:latin typeface="Inter"/>
                <a:ea typeface="Inter"/>
                <a:cs typeface="Inter"/>
                <a:sym typeface="Inter"/>
              </a:rPr>
              <a:t>Moving From Isolated Teachers to Integrated Multi-Agency Networks</a:t>
            </a:r>
            <a:endParaRPr/>
          </a:p>
        </p:txBody>
      </p:sp>
      <p:sp>
        <p:nvSpPr>
          <p:cNvPr id="1082" name="Google Shape;1082;p38"/>
          <p:cNvSpPr txBox="1"/>
          <p:nvPr/>
        </p:nvSpPr>
        <p:spPr>
          <a:xfrm>
            <a:off x="876300" y="3237011"/>
            <a:ext cx="6600825" cy="22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200" u="none" cap="none" strike="noStrike">
                <a:solidFill>
                  <a:srgbClr val="0F172A"/>
                </a:solidFill>
                <a:latin typeface="Inter"/>
                <a:ea typeface="Inter"/>
                <a:cs typeface="Inter"/>
                <a:sym typeface="Inter"/>
              </a:rPr>
              <a:t>Education Sector:</a:t>
            </a:r>
            <a:r>
              <a:rPr b="0" i="0" lang="en-US" sz="1200" u="none" cap="none" strike="noStrike">
                <a:solidFill>
                  <a:srgbClr val="475569"/>
                </a:solidFill>
                <a:latin typeface="Inter"/>
                <a:ea typeface="Inter"/>
                <a:cs typeface="Inter"/>
                <a:sym typeface="Inter"/>
              </a:rPr>
              <a:t> Mainstream classroom instruction &amp; adaptation.</a:t>
            </a:r>
            <a:endParaRPr/>
          </a:p>
        </p:txBody>
      </p:sp>
      <p:sp>
        <p:nvSpPr>
          <p:cNvPr id="1083" name="Google Shape;1083;p38"/>
          <p:cNvSpPr txBox="1"/>
          <p:nvPr/>
        </p:nvSpPr>
        <p:spPr>
          <a:xfrm>
            <a:off x="876300" y="3598961"/>
            <a:ext cx="6600825" cy="22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200" u="none" cap="none" strike="noStrike">
                <a:solidFill>
                  <a:srgbClr val="0F172A"/>
                </a:solidFill>
                <a:latin typeface="Inter"/>
                <a:ea typeface="Inter"/>
                <a:cs typeface="Inter"/>
                <a:sym typeface="Inter"/>
              </a:rPr>
              <a:t>Health &amp; Therapy:</a:t>
            </a:r>
            <a:r>
              <a:rPr b="0" i="0" lang="en-US" sz="1200" u="none" cap="none" strike="noStrike">
                <a:solidFill>
                  <a:srgbClr val="475569"/>
                </a:solidFill>
                <a:latin typeface="Inter"/>
                <a:ea typeface="Inter"/>
                <a:cs typeface="Inter"/>
                <a:sym typeface="Inter"/>
              </a:rPr>
              <a:t> Clinical diagnosis, SLT, OT, and mental health.</a:t>
            </a:r>
            <a:endParaRPr/>
          </a:p>
        </p:txBody>
      </p:sp>
      <p:sp>
        <p:nvSpPr>
          <p:cNvPr id="1084" name="Google Shape;1084;p38"/>
          <p:cNvSpPr txBox="1"/>
          <p:nvPr/>
        </p:nvSpPr>
        <p:spPr>
          <a:xfrm>
            <a:off x="876300" y="3960911"/>
            <a:ext cx="6600825" cy="22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200" u="none" cap="none" strike="noStrike">
                <a:solidFill>
                  <a:srgbClr val="0F172A"/>
                </a:solidFill>
                <a:latin typeface="Inter"/>
                <a:ea typeface="Inter"/>
                <a:cs typeface="Inter"/>
                <a:sym typeface="Inter"/>
              </a:rPr>
              <a:t>Family Support:</a:t>
            </a:r>
            <a:r>
              <a:rPr b="0" i="0" lang="en-US" sz="1200" u="none" cap="none" strike="noStrike">
                <a:solidFill>
                  <a:srgbClr val="475569"/>
                </a:solidFill>
                <a:latin typeface="Inter"/>
                <a:ea typeface="Inter"/>
                <a:cs typeface="Inter"/>
                <a:sym typeface="Inter"/>
              </a:rPr>
              <a:t> Parent coaching, home training, and counseling.</a:t>
            </a:r>
            <a:endParaRPr/>
          </a:p>
        </p:txBody>
      </p:sp>
      <p:sp>
        <p:nvSpPr>
          <p:cNvPr id="1085" name="Google Shape;1085;p38"/>
          <p:cNvSpPr txBox="1"/>
          <p:nvPr/>
        </p:nvSpPr>
        <p:spPr>
          <a:xfrm>
            <a:off x="876300" y="4322861"/>
            <a:ext cx="6600825" cy="22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200" u="none" cap="none" strike="noStrike">
                <a:solidFill>
                  <a:srgbClr val="0F172A"/>
                </a:solidFill>
                <a:latin typeface="Inter"/>
                <a:ea typeface="Inter"/>
                <a:cs typeface="Inter"/>
                <a:sym typeface="Inter"/>
              </a:rPr>
              <a:t>Social Services:</a:t>
            </a:r>
            <a:r>
              <a:rPr b="0" i="0" lang="en-US" sz="1200" u="none" cap="none" strike="noStrike">
                <a:solidFill>
                  <a:srgbClr val="475569"/>
                </a:solidFill>
                <a:latin typeface="Inter"/>
                <a:ea typeface="Inter"/>
                <a:cs typeface="Inter"/>
                <a:sym typeface="Inter"/>
              </a:rPr>
              <a:t> Community support, welfare, and lifelong transition.</a:t>
            </a:r>
            <a:endParaRPr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1089" name="Shape 10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age.png" id="1090" name="Google Shape;1090;p3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091" name="Google Shape;1091;p39"/>
          <p:cNvSpPr/>
          <p:nvPr/>
        </p:nvSpPr>
        <p:spPr>
          <a:xfrm>
            <a:off x="571500" y="6334125"/>
            <a:ext cx="4762500" cy="33337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92" name="Google Shape;1092;p39"/>
          <p:cNvSpPr/>
          <p:nvPr/>
        </p:nvSpPr>
        <p:spPr>
          <a:xfrm>
            <a:off x="571500" y="6334125"/>
            <a:ext cx="4762500" cy="9525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93" name="Google Shape;1093;p39"/>
          <p:cNvSpPr/>
          <p:nvPr/>
        </p:nvSpPr>
        <p:spPr>
          <a:xfrm>
            <a:off x="571500" y="773310"/>
            <a:ext cx="76200" cy="266700"/>
          </a:xfrm>
          <a:prstGeom prst="roundRect">
            <a:avLst>
              <a:gd fmla="val 50000" name="adj"/>
            </a:avLst>
          </a:prstGeom>
          <a:solidFill>
            <a:srgbClr val="0284C7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94" name="Google Shape;1094;p39"/>
          <p:cNvSpPr/>
          <p:nvPr/>
        </p:nvSpPr>
        <p:spPr>
          <a:xfrm>
            <a:off x="571500" y="2625030"/>
            <a:ext cx="5524500" cy="1019175"/>
          </a:xfrm>
          <a:prstGeom prst="roundRect">
            <a:avLst>
              <a:gd fmla="val 9345" name="adj"/>
            </a:avLst>
          </a:prstGeom>
          <a:solidFill>
            <a:srgbClr val="F8FAFC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95" name="Google Shape;1095;p39"/>
          <p:cNvSpPr/>
          <p:nvPr/>
        </p:nvSpPr>
        <p:spPr>
          <a:xfrm>
            <a:off x="571500" y="3787080"/>
            <a:ext cx="5524500" cy="1019175"/>
          </a:xfrm>
          <a:prstGeom prst="roundRect">
            <a:avLst>
              <a:gd fmla="val 9345" name="adj"/>
            </a:avLst>
          </a:prstGeom>
          <a:solidFill>
            <a:srgbClr val="F8FAFC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96" name="Google Shape;1096;p39"/>
          <p:cNvSpPr/>
          <p:nvPr/>
        </p:nvSpPr>
        <p:spPr>
          <a:xfrm>
            <a:off x="571500" y="3634680"/>
            <a:ext cx="5524500" cy="9525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97" name="Google Shape;1097;p39"/>
          <p:cNvSpPr/>
          <p:nvPr/>
        </p:nvSpPr>
        <p:spPr>
          <a:xfrm>
            <a:off x="571500" y="2625030"/>
            <a:ext cx="5524500" cy="38100"/>
          </a:xfrm>
          <a:prstGeom prst="rect">
            <a:avLst/>
          </a:prstGeom>
          <a:solidFill>
            <a:srgbClr val="0284C7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98" name="Google Shape;1098;p39"/>
          <p:cNvSpPr/>
          <p:nvPr/>
        </p:nvSpPr>
        <p:spPr>
          <a:xfrm>
            <a:off x="571500" y="2625030"/>
            <a:ext cx="9525" cy="1019175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99" name="Google Shape;1099;p39"/>
          <p:cNvSpPr/>
          <p:nvPr/>
        </p:nvSpPr>
        <p:spPr>
          <a:xfrm>
            <a:off x="6086475" y="2625030"/>
            <a:ext cx="9525" cy="1019175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00" name="Google Shape;1100;p39"/>
          <p:cNvSpPr/>
          <p:nvPr/>
        </p:nvSpPr>
        <p:spPr>
          <a:xfrm>
            <a:off x="571500" y="4796730"/>
            <a:ext cx="5524500" cy="9525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01" name="Google Shape;1101;p39"/>
          <p:cNvSpPr/>
          <p:nvPr/>
        </p:nvSpPr>
        <p:spPr>
          <a:xfrm>
            <a:off x="571500" y="3787080"/>
            <a:ext cx="5524500" cy="38100"/>
          </a:xfrm>
          <a:prstGeom prst="rect">
            <a:avLst/>
          </a:prstGeom>
          <a:solidFill>
            <a:srgbClr val="0D9488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02" name="Google Shape;1102;p39"/>
          <p:cNvSpPr/>
          <p:nvPr/>
        </p:nvSpPr>
        <p:spPr>
          <a:xfrm>
            <a:off x="571500" y="3787080"/>
            <a:ext cx="9525" cy="1019175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03" name="Google Shape;1103;p39"/>
          <p:cNvSpPr/>
          <p:nvPr/>
        </p:nvSpPr>
        <p:spPr>
          <a:xfrm>
            <a:off x="6086475" y="3787080"/>
            <a:ext cx="9525" cy="1019175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image.png" id="1104" name="Google Shape;1104;p3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096000" y="0"/>
            <a:ext cx="6096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1105" name="Google Shape;1105;p39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723900" y="2834580"/>
            <a:ext cx="171450" cy="1524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1106" name="Google Shape;1106;p39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723900" y="3996630"/>
            <a:ext cx="190500" cy="152400"/>
          </a:xfrm>
          <a:prstGeom prst="rect">
            <a:avLst/>
          </a:prstGeom>
          <a:noFill/>
          <a:ln>
            <a:noFill/>
          </a:ln>
        </p:spPr>
      </p:pic>
      <p:sp>
        <p:nvSpPr>
          <p:cNvPr id="1107" name="Google Shape;1107;p39"/>
          <p:cNvSpPr txBox="1"/>
          <p:nvPr/>
        </p:nvSpPr>
        <p:spPr>
          <a:xfrm>
            <a:off x="571500" y="476250"/>
            <a:ext cx="7250906" cy="2970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950" u="none" cap="none" strike="noStrike">
                <a:solidFill>
                  <a:srgbClr val="0F172A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Technology as Reach Extender</a:t>
            </a:r>
            <a:endParaRPr/>
          </a:p>
        </p:txBody>
      </p:sp>
      <p:sp>
        <p:nvSpPr>
          <p:cNvPr id="1108" name="Google Shape;1108;p39"/>
          <p:cNvSpPr txBox="1"/>
          <p:nvPr/>
        </p:nvSpPr>
        <p:spPr>
          <a:xfrm>
            <a:off x="571500" y="6438900"/>
            <a:ext cx="3756421" cy="22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rgbClr val="475569"/>
                </a:solidFill>
                <a:latin typeface="Inter"/>
                <a:ea typeface="Inter"/>
                <a:cs typeface="Inter"/>
                <a:sym typeface="Inter"/>
              </a:rPr>
              <a:t>TECHNOLOGY IN SPECIAL EDUCATION</a:t>
            </a:r>
            <a:endParaRPr/>
          </a:p>
        </p:txBody>
      </p:sp>
      <p:sp>
        <p:nvSpPr>
          <p:cNvPr id="1109" name="Google Shape;1109;p39"/>
          <p:cNvSpPr txBox="1"/>
          <p:nvPr/>
        </p:nvSpPr>
        <p:spPr>
          <a:xfrm>
            <a:off x="4819650" y="6438900"/>
            <a:ext cx="800100" cy="22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200" u="none" cap="none" strike="noStrike">
                <a:solidFill>
                  <a:srgbClr val="0284C7"/>
                </a:solidFill>
                <a:latin typeface="Inter"/>
                <a:ea typeface="Inter"/>
                <a:cs typeface="Inter"/>
                <a:sym typeface="Inter"/>
              </a:rPr>
              <a:t>27 / 30</a:t>
            </a:r>
            <a:endParaRPr/>
          </a:p>
        </p:txBody>
      </p:sp>
      <p:sp>
        <p:nvSpPr>
          <p:cNvPr id="1110" name="Google Shape;1110;p39"/>
          <p:cNvSpPr txBox="1"/>
          <p:nvPr/>
        </p:nvSpPr>
        <p:spPr>
          <a:xfrm>
            <a:off x="723900" y="2806005"/>
            <a:ext cx="6850856" cy="2000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17145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200" u="none" cap="none" strike="noStrike">
                <a:solidFill>
                  <a:srgbClr val="0F172A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Telepractice &amp; Remote Support</a:t>
            </a:r>
            <a:endParaRPr/>
          </a:p>
        </p:txBody>
      </p:sp>
      <p:sp>
        <p:nvSpPr>
          <p:cNvPr id="1111" name="Google Shape;1111;p39"/>
          <p:cNvSpPr txBox="1"/>
          <p:nvPr/>
        </p:nvSpPr>
        <p:spPr>
          <a:xfrm>
            <a:off x="723900" y="3120330"/>
            <a:ext cx="5314950" cy="3714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994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975" u="none" cap="none" strike="noStrike">
                <a:solidFill>
                  <a:srgbClr val="475569"/>
                </a:solidFill>
                <a:latin typeface="Inter"/>
                <a:ea typeface="Inter"/>
                <a:cs typeface="Inter"/>
                <a:sym typeface="Inter"/>
              </a:rPr>
              <a:t>Remote consultation, online parent coaching, and virtual case conferences bridge rural distance barriers.</a:t>
            </a:r>
            <a:endParaRPr/>
          </a:p>
        </p:txBody>
      </p:sp>
      <p:sp>
        <p:nvSpPr>
          <p:cNvPr id="1112" name="Google Shape;1112;p39"/>
          <p:cNvSpPr txBox="1"/>
          <p:nvPr/>
        </p:nvSpPr>
        <p:spPr>
          <a:xfrm>
            <a:off x="723900" y="3968055"/>
            <a:ext cx="6850856" cy="2000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19050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200" u="none" cap="none" strike="noStrike">
                <a:solidFill>
                  <a:srgbClr val="0F172A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Digital Management Platforms</a:t>
            </a:r>
            <a:endParaRPr/>
          </a:p>
        </p:txBody>
      </p:sp>
      <p:sp>
        <p:nvSpPr>
          <p:cNvPr id="1113" name="Google Shape;1113;p39"/>
          <p:cNvSpPr txBox="1"/>
          <p:nvPr/>
        </p:nvSpPr>
        <p:spPr>
          <a:xfrm>
            <a:off x="723900" y="4282380"/>
            <a:ext cx="5314950" cy="3714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994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975" u="none" cap="none" strike="noStrike">
                <a:solidFill>
                  <a:srgbClr val="475569"/>
                </a:solidFill>
                <a:latin typeface="Inter"/>
                <a:ea typeface="Inter"/>
                <a:cs typeface="Inter"/>
                <a:sym typeface="Inter"/>
              </a:rPr>
              <a:t>Shared digital IEP tracking enables specialists, teachers, and parents to monitor progress transparently.</a:t>
            </a:r>
            <a:endParaRPr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1117" name="Shape 1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age.png" id="1118" name="Google Shape;1118;p4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119" name="Google Shape;1119;p40"/>
          <p:cNvSpPr/>
          <p:nvPr/>
        </p:nvSpPr>
        <p:spPr>
          <a:xfrm>
            <a:off x="571500" y="6334125"/>
            <a:ext cx="11049000" cy="33337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20" name="Google Shape;1120;p40"/>
          <p:cNvSpPr/>
          <p:nvPr/>
        </p:nvSpPr>
        <p:spPr>
          <a:xfrm>
            <a:off x="571500" y="841920"/>
            <a:ext cx="76200" cy="266700"/>
          </a:xfrm>
          <a:prstGeom prst="roundRect">
            <a:avLst>
              <a:gd fmla="val 50000" name="adj"/>
            </a:avLst>
          </a:prstGeom>
          <a:solidFill>
            <a:srgbClr val="0284C7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21" name="Google Shape;1121;p40"/>
          <p:cNvSpPr/>
          <p:nvPr/>
        </p:nvSpPr>
        <p:spPr>
          <a:xfrm>
            <a:off x="571500" y="6334125"/>
            <a:ext cx="11049000" cy="9525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22" name="Google Shape;1122;p40"/>
          <p:cNvSpPr/>
          <p:nvPr/>
        </p:nvSpPr>
        <p:spPr>
          <a:xfrm>
            <a:off x="571500" y="2821185"/>
            <a:ext cx="5381625" cy="2266950"/>
          </a:xfrm>
          <a:prstGeom prst="roundRect">
            <a:avLst>
              <a:gd fmla="val 4201" name="adj"/>
            </a:avLst>
          </a:prstGeom>
          <a:solidFill>
            <a:srgbClr val="F8FAFC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23" name="Google Shape;1123;p40"/>
          <p:cNvSpPr/>
          <p:nvPr/>
        </p:nvSpPr>
        <p:spPr>
          <a:xfrm>
            <a:off x="6238875" y="2821185"/>
            <a:ext cx="5381625" cy="2266950"/>
          </a:xfrm>
          <a:prstGeom prst="roundRect">
            <a:avLst>
              <a:gd fmla="val 4201" name="adj"/>
            </a:avLst>
          </a:prstGeom>
          <a:solidFill>
            <a:srgbClr val="F8FAFC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24" name="Google Shape;1124;p40"/>
          <p:cNvSpPr/>
          <p:nvPr/>
        </p:nvSpPr>
        <p:spPr>
          <a:xfrm>
            <a:off x="571500" y="5078610"/>
            <a:ext cx="5381625" cy="9525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25" name="Google Shape;1125;p40"/>
          <p:cNvSpPr/>
          <p:nvPr/>
        </p:nvSpPr>
        <p:spPr>
          <a:xfrm>
            <a:off x="571500" y="2821185"/>
            <a:ext cx="5381625" cy="38100"/>
          </a:xfrm>
          <a:prstGeom prst="rect">
            <a:avLst/>
          </a:prstGeom>
          <a:solidFill>
            <a:srgbClr val="0D9488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26" name="Google Shape;1126;p40"/>
          <p:cNvSpPr/>
          <p:nvPr/>
        </p:nvSpPr>
        <p:spPr>
          <a:xfrm>
            <a:off x="571500" y="2821185"/>
            <a:ext cx="9525" cy="2266950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27" name="Google Shape;1127;p40"/>
          <p:cNvSpPr/>
          <p:nvPr/>
        </p:nvSpPr>
        <p:spPr>
          <a:xfrm>
            <a:off x="5943600" y="2821185"/>
            <a:ext cx="9525" cy="2266950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28" name="Google Shape;1128;p40"/>
          <p:cNvSpPr/>
          <p:nvPr/>
        </p:nvSpPr>
        <p:spPr>
          <a:xfrm>
            <a:off x="6238875" y="5078610"/>
            <a:ext cx="5381625" cy="9525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29" name="Google Shape;1129;p40"/>
          <p:cNvSpPr/>
          <p:nvPr/>
        </p:nvSpPr>
        <p:spPr>
          <a:xfrm>
            <a:off x="6238875" y="2821185"/>
            <a:ext cx="5381625" cy="38100"/>
          </a:xfrm>
          <a:prstGeom prst="rect">
            <a:avLst/>
          </a:prstGeom>
          <a:solidFill>
            <a:srgbClr val="D97706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30" name="Google Shape;1130;p40"/>
          <p:cNvSpPr/>
          <p:nvPr/>
        </p:nvSpPr>
        <p:spPr>
          <a:xfrm>
            <a:off x="6238875" y="2821185"/>
            <a:ext cx="9525" cy="2266950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31" name="Google Shape;1131;p40"/>
          <p:cNvSpPr/>
          <p:nvPr/>
        </p:nvSpPr>
        <p:spPr>
          <a:xfrm>
            <a:off x="11610975" y="2821185"/>
            <a:ext cx="9525" cy="2266950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image.png" id="1132" name="Google Shape;1132;p4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09625" y="3125985"/>
            <a:ext cx="190500" cy="1905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1133" name="Google Shape;1133;p40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6477000" y="3125985"/>
            <a:ext cx="190500" cy="1905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1134" name="Google Shape;1134;p40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809625" y="3559373"/>
            <a:ext cx="190500" cy="18097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1135" name="Google Shape;1135;p40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809625" y="3921323"/>
            <a:ext cx="219075" cy="18097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1136" name="Google Shape;1136;p40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809625" y="4283273"/>
            <a:ext cx="219075" cy="18097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1137" name="Google Shape;1137;p40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809625" y="4645223"/>
            <a:ext cx="171450" cy="18097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1138" name="Google Shape;1138;p40"/>
          <p:cNvPicPr preferRelativeResize="0"/>
          <p:nvPr/>
        </p:nvPicPr>
        <p:blipFill rotWithShape="1">
          <a:blip r:embed="rId10">
            <a:alphaModFix/>
          </a:blip>
          <a:srcRect b="0" l="0" r="0" t="0"/>
          <a:stretch/>
        </p:blipFill>
        <p:spPr>
          <a:xfrm>
            <a:off x="6477000" y="3559373"/>
            <a:ext cx="152400" cy="18097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1139" name="Google Shape;1139;p40"/>
          <p:cNvPicPr preferRelativeResize="0"/>
          <p:nvPr/>
        </p:nvPicPr>
        <p:blipFill rotWithShape="1">
          <a:blip r:embed="rId11">
            <a:alphaModFix/>
          </a:blip>
          <a:srcRect b="0" l="0" r="0" t="0"/>
          <a:stretch/>
        </p:blipFill>
        <p:spPr>
          <a:xfrm>
            <a:off x="6477000" y="3921323"/>
            <a:ext cx="171450" cy="18097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1140" name="Google Shape;1140;p40"/>
          <p:cNvPicPr preferRelativeResize="0"/>
          <p:nvPr/>
        </p:nvPicPr>
        <p:blipFill rotWithShape="1">
          <a:blip r:embed="rId12">
            <a:alphaModFix/>
          </a:blip>
          <a:srcRect b="0" l="0" r="0" t="0"/>
          <a:stretch/>
        </p:blipFill>
        <p:spPr>
          <a:xfrm>
            <a:off x="6477000" y="4283273"/>
            <a:ext cx="171450" cy="180975"/>
          </a:xfrm>
          <a:prstGeom prst="rect">
            <a:avLst/>
          </a:prstGeom>
          <a:noFill/>
          <a:ln>
            <a:noFill/>
          </a:ln>
        </p:spPr>
      </p:pic>
      <p:sp>
        <p:nvSpPr>
          <p:cNvPr id="1141" name="Google Shape;1141;p40"/>
          <p:cNvSpPr txBox="1"/>
          <p:nvPr/>
        </p:nvSpPr>
        <p:spPr>
          <a:xfrm>
            <a:off x="571500" y="476250"/>
            <a:ext cx="11620500" cy="36567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1995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400" u="none" cap="none" strike="noStrike">
                <a:solidFill>
                  <a:srgbClr val="0F172A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AI in Special Education</a:t>
            </a:r>
            <a:endParaRPr/>
          </a:p>
        </p:txBody>
      </p:sp>
      <p:sp>
        <p:nvSpPr>
          <p:cNvPr id="1142" name="Google Shape;1142;p40"/>
          <p:cNvSpPr txBox="1"/>
          <p:nvPr/>
        </p:nvSpPr>
        <p:spPr>
          <a:xfrm>
            <a:off x="571500" y="2373510"/>
            <a:ext cx="11620500" cy="2571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350" u="none" cap="none" strike="noStrike">
                <a:solidFill>
                  <a:srgbClr val="0F172A"/>
                </a:solidFill>
                <a:latin typeface="Inter"/>
                <a:ea typeface="Inter"/>
                <a:cs typeface="Inter"/>
                <a:sym typeface="Inter"/>
              </a:rPr>
              <a:t>Assistive Augmentation — Not Autonomous Replacement</a:t>
            </a:r>
            <a:endParaRPr/>
          </a:p>
        </p:txBody>
      </p:sp>
      <p:sp>
        <p:nvSpPr>
          <p:cNvPr id="1143" name="Google Shape;1143;p40"/>
          <p:cNvSpPr txBox="1"/>
          <p:nvPr/>
        </p:nvSpPr>
        <p:spPr>
          <a:xfrm>
            <a:off x="571500" y="6438900"/>
            <a:ext cx="3744515" cy="22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rgbClr val="475569"/>
                </a:solidFill>
                <a:latin typeface="Inter"/>
                <a:ea typeface="Inter"/>
                <a:cs typeface="Inter"/>
                <a:sym typeface="Inter"/>
              </a:rPr>
              <a:t>ITINERANT TEACHER SYSTEMS STUDY</a:t>
            </a:r>
            <a:endParaRPr/>
          </a:p>
        </p:txBody>
      </p:sp>
      <p:sp>
        <p:nvSpPr>
          <p:cNvPr id="1144" name="Google Shape;1144;p40"/>
          <p:cNvSpPr txBox="1"/>
          <p:nvPr/>
        </p:nvSpPr>
        <p:spPr>
          <a:xfrm>
            <a:off x="11096625" y="6438900"/>
            <a:ext cx="809625" cy="22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200" u="none" cap="none" strike="noStrike">
                <a:solidFill>
                  <a:srgbClr val="0284C7"/>
                </a:solidFill>
                <a:latin typeface="Inter"/>
                <a:ea typeface="Inter"/>
                <a:cs typeface="Inter"/>
                <a:sym typeface="Inter"/>
              </a:rPr>
              <a:t>28 / 30</a:t>
            </a:r>
            <a:endParaRPr/>
          </a:p>
        </p:txBody>
      </p:sp>
      <p:sp>
        <p:nvSpPr>
          <p:cNvPr id="1145" name="Google Shape;1145;p40"/>
          <p:cNvSpPr txBox="1"/>
          <p:nvPr/>
        </p:nvSpPr>
        <p:spPr>
          <a:xfrm>
            <a:off x="809625" y="3087885"/>
            <a:ext cx="6438304" cy="2381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19050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500" u="none" cap="none" strike="noStrike">
                <a:solidFill>
                  <a:srgbClr val="0F172A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What AI Can Support</a:t>
            </a:r>
            <a:endParaRPr/>
          </a:p>
        </p:txBody>
      </p:sp>
      <p:sp>
        <p:nvSpPr>
          <p:cNvPr id="1146" name="Google Shape;1146;p40"/>
          <p:cNvSpPr txBox="1"/>
          <p:nvPr/>
        </p:nvSpPr>
        <p:spPr>
          <a:xfrm>
            <a:off x="6477000" y="3087885"/>
            <a:ext cx="5715000" cy="2381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19050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500" u="none" cap="none" strike="noStrike">
                <a:solidFill>
                  <a:srgbClr val="0F172A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What AI Must NOT Replace</a:t>
            </a:r>
            <a:endParaRPr/>
          </a:p>
        </p:txBody>
      </p:sp>
      <p:sp>
        <p:nvSpPr>
          <p:cNvPr id="1147" name="Google Shape;1147;p40"/>
          <p:cNvSpPr txBox="1"/>
          <p:nvPr/>
        </p:nvSpPr>
        <p:spPr>
          <a:xfrm>
            <a:off x="1114425" y="3535560"/>
            <a:ext cx="5826918" cy="22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rgbClr val="475569"/>
                </a:solidFill>
                <a:latin typeface="Inter"/>
                <a:ea typeface="Inter"/>
                <a:cs typeface="Inter"/>
                <a:sym typeface="Inter"/>
              </a:rPr>
              <a:t>Generating differentiated reading &amp; learning materials.</a:t>
            </a:r>
            <a:endParaRPr/>
          </a:p>
        </p:txBody>
      </p:sp>
      <p:sp>
        <p:nvSpPr>
          <p:cNvPr id="1148" name="Google Shape;1148;p40"/>
          <p:cNvSpPr txBox="1"/>
          <p:nvPr/>
        </p:nvSpPr>
        <p:spPr>
          <a:xfrm>
            <a:off x="1114425" y="3897510"/>
            <a:ext cx="5826918" cy="22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rgbClr val="475569"/>
                </a:solidFill>
                <a:latin typeface="Inter"/>
                <a:ea typeface="Inter"/>
                <a:cs typeface="Inter"/>
                <a:sym typeface="Inter"/>
              </a:rPr>
              <a:t>Producing easy-to-read &amp; multi-lingual resources.</a:t>
            </a:r>
            <a:endParaRPr/>
          </a:p>
        </p:txBody>
      </p:sp>
      <p:sp>
        <p:nvSpPr>
          <p:cNvPr id="1149" name="Google Shape;1149;p40"/>
          <p:cNvSpPr txBox="1"/>
          <p:nvPr/>
        </p:nvSpPr>
        <p:spPr>
          <a:xfrm>
            <a:off x="1114425" y="4259460"/>
            <a:ext cx="5826918" cy="22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rgbClr val="475569"/>
                </a:solidFill>
                <a:latin typeface="Inter"/>
                <a:ea typeface="Inter"/>
                <a:cs typeface="Inter"/>
                <a:sym typeface="Inter"/>
              </a:rPr>
              <a:t>Automating administrative drafts and IEP reporting.</a:t>
            </a:r>
            <a:endParaRPr/>
          </a:p>
        </p:txBody>
      </p:sp>
      <p:sp>
        <p:nvSpPr>
          <p:cNvPr id="1150" name="Google Shape;1150;p40"/>
          <p:cNvSpPr txBox="1"/>
          <p:nvPr/>
        </p:nvSpPr>
        <p:spPr>
          <a:xfrm>
            <a:off x="1114425" y="4621410"/>
            <a:ext cx="5826918" cy="22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rgbClr val="475569"/>
                </a:solidFill>
                <a:latin typeface="Inter"/>
                <a:ea typeface="Inter"/>
                <a:cs typeface="Inter"/>
                <a:sym typeface="Inter"/>
              </a:rPr>
              <a:t>Organizing behavioral tracking data efficiently.</a:t>
            </a:r>
            <a:endParaRPr/>
          </a:p>
        </p:txBody>
      </p:sp>
      <p:sp>
        <p:nvSpPr>
          <p:cNvPr id="1151" name="Google Shape;1151;p40"/>
          <p:cNvSpPr txBox="1"/>
          <p:nvPr/>
        </p:nvSpPr>
        <p:spPr>
          <a:xfrm>
            <a:off x="6781800" y="3535560"/>
            <a:ext cx="5410200" cy="22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rgbClr val="475569"/>
                </a:solidFill>
                <a:latin typeface="Inter"/>
                <a:ea typeface="Inter"/>
                <a:cs typeface="Inter"/>
                <a:sym typeface="Inter"/>
              </a:rPr>
              <a:t>Clinical diagnostic evaluations and formal assessments.</a:t>
            </a:r>
            <a:endParaRPr/>
          </a:p>
        </p:txBody>
      </p:sp>
      <p:sp>
        <p:nvSpPr>
          <p:cNvPr id="1152" name="Google Shape;1152;p40"/>
          <p:cNvSpPr txBox="1"/>
          <p:nvPr/>
        </p:nvSpPr>
        <p:spPr>
          <a:xfrm>
            <a:off x="6781800" y="3897510"/>
            <a:ext cx="5410200" cy="22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rgbClr val="475569"/>
                </a:solidFill>
                <a:latin typeface="Inter"/>
                <a:ea typeface="Inter"/>
                <a:cs typeface="Inter"/>
                <a:sym typeface="Inter"/>
              </a:rPr>
              <a:t>High-stakes placement and legal accommodation decisions.</a:t>
            </a:r>
            <a:endParaRPr/>
          </a:p>
        </p:txBody>
      </p:sp>
      <p:sp>
        <p:nvSpPr>
          <p:cNvPr id="1153" name="Google Shape;1153;p40"/>
          <p:cNvSpPr txBox="1"/>
          <p:nvPr/>
        </p:nvSpPr>
        <p:spPr>
          <a:xfrm>
            <a:off x="6781800" y="4259460"/>
            <a:ext cx="5410200" cy="22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rgbClr val="475569"/>
                </a:solidFill>
                <a:latin typeface="Inter"/>
                <a:ea typeface="Inter"/>
                <a:cs typeface="Inter"/>
                <a:sym typeface="Inter"/>
              </a:rPr>
              <a:t>Human relational empathy and professional ethical judgment.</a:t>
            </a:r>
            <a:endParaRPr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1157" name="Shape 1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age.png" id="1158" name="Google Shape;1158;p4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159" name="Google Shape;1159;p41"/>
          <p:cNvSpPr/>
          <p:nvPr/>
        </p:nvSpPr>
        <p:spPr>
          <a:xfrm>
            <a:off x="571500" y="6334125"/>
            <a:ext cx="11049000" cy="33337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60" name="Google Shape;1160;p41"/>
          <p:cNvSpPr/>
          <p:nvPr/>
        </p:nvSpPr>
        <p:spPr>
          <a:xfrm>
            <a:off x="571500" y="841920"/>
            <a:ext cx="76200" cy="266700"/>
          </a:xfrm>
          <a:prstGeom prst="roundRect">
            <a:avLst>
              <a:gd fmla="val 50000" name="adj"/>
            </a:avLst>
          </a:prstGeom>
          <a:solidFill>
            <a:srgbClr val="0284C7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61" name="Google Shape;1161;p41"/>
          <p:cNvSpPr/>
          <p:nvPr/>
        </p:nvSpPr>
        <p:spPr>
          <a:xfrm>
            <a:off x="571500" y="4514254"/>
            <a:ext cx="11049000" cy="571500"/>
          </a:xfrm>
          <a:prstGeom prst="roundRect">
            <a:avLst>
              <a:gd fmla="val 13333" name="adj"/>
            </a:avLst>
          </a:prstGeom>
          <a:solidFill>
            <a:srgbClr val="1E3A8A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62" name="Google Shape;1162;p41"/>
          <p:cNvSpPr/>
          <p:nvPr/>
        </p:nvSpPr>
        <p:spPr>
          <a:xfrm>
            <a:off x="571500" y="6334125"/>
            <a:ext cx="11049000" cy="9525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63" name="Google Shape;1163;p41"/>
          <p:cNvSpPr/>
          <p:nvPr/>
        </p:nvSpPr>
        <p:spPr>
          <a:xfrm>
            <a:off x="571500" y="2375892"/>
            <a:ext cx="3530500" cy="1947862"/>
          </a:xfrm>
          <a:prstGeom prst="roundRect">
            <a:avLst>
              <a:gd fmla="val 4889" name="adj"/>
            </a:avLst>
          </a:prstGeom>
          <a:solidFill>
            <a:srgbClr val="F8FAFC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64" name="Google Shape;1164;p41"/>
          <p:cNvSpPr/>
          <p:nvPr/>
        </p:nvSpPr>
        <p:spPr>
          <a:xfrm>
            <a:off x="4330600" y="2375892"/>
            <a:ext cx="3530649" cy="1947862"/>
          </a:xfrm>
          <a:prstGeom prst="roundRect">
            <a:avLst>
              <a:gd fmla="val 4889" name="adj"/>
            </a:avLst>
          </a:prstGeom>
          <a:solidFill>
            <a:srgbClr val="F8FAFC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65" name="Google Shape;1165;p41"/>
          <p:cNvSpPr/>
          <p:nvPr/>
        </p:nvSpPr>
        <p:spPr>
          <a:xfrm>
            <a:off x="8089850" y="2375892"/>
            <a:ext cx="3530500" cy="1947862"/>
          </a:xfrm>
          <a:prstGeom prst="roundRect">
            <a:avLst>
              <a:gd fmla="val 4889" name="adj"/>
            </a:avLst>
          </a:prstGeom>
          <a:solidFill>
            <a:srgbClr val="F8FAFC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66" name="Google Shape;1166;p41"/>
          <p:cNvSpPr/>
          <p:nvPr/>
        </p:nvSpPr>
        <p:spPr>
          <a:xfrm>
            <a:off x="809625" y="2642592"/>
            <a:ext cx="3054250" cy="238125"/>
          </a:xfrm>
          <a:prstGeom prst="roundRect">
            <a:avLst>
              <a:gd fmla="val 50000" name="adj"/>
            </a:avLst>
          </a:prstGeom>
          <a:solidFill>
            <a:srgbClr val="FEF2F2"/>
          </a:solidFill>
          <a:ln cap="flat" cmpd="sng" w="9525">
            <a:solidFill>
              <a:srgbClr val="FECAC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67" name="Google Shape;1167;p41"/>
          <p:cNvSpPr/>
          <p:nvPr/>
        </p:nvSpPr>
        <p:spPr>
          <a:xfrm>
            <a:off x="571500" y="4314229"/>
            <a:ext cx="3530500" cy="9525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68" name="Google Shape;1168;p41"/>
          <p:cNvSpPr/>
          <p:nvPr/>
        </p:nvSpPr>
        <p:spPr>
          <a:xfrm>
            <a:off x="571500" y="2375892"/>
            <a:ext cx="3530500" cy="38100"/>
          </a:xfrm>
          <a:prstGeom prst="rect">
            <a:avLst/>
          </a:prstGeom>
          <a:solidFill>
            <a:srgbClr val="1E3A8A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69" name="Google Shape;1169;p41"/>
          <p:cNvSpPr/>
          <p:nvPr/>
        </p:nvSpPr>
        <p:spPr>
          <a:xfrm>
            <a:off x="571500" y="2375892"/>
            <a:ext cx="9525" cy="1947862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70" name="Google Shape;1170;p41"/>
          <p:cNvSpPr/>
          <p:nvPr/>
        </p:nvSpPr>
        <p:spPr>
          <a:xfrm>
            <a:off x="4092475" y="2375892"/>
            <a:ext cx="9525" cy="1947862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71" name="Google Shape;1171;p41"/>
          <p:cNvSpPr/>
          <p:nvPr/>
        </p:nvSpPr>
        <p:spPr>
          <a:xfrm>
            <a:off x="4568725" y="2642592"/>
            <a:ext cx="3054399" cy="238125"/>
          </a:xfrm>
          <a:prstGeom prst="roundRect">
            <a:avLst>
              <a:gd fmla="val 50000" name="adj"/>
            </a:avLst>
          </a:prstGeom>
          <a:solidFill>
            <a:srgbClr val="FEFCE8"/>
          </a:solidFill>
          <a:ln cap="flat" cmpd="sng" w="9525">
            <a:solidFill>
              <a:srgbClr val="FEF08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72" name="Google Shape;1172;p41"/>
          <p:cNvSpPr/>
          <p:nvPr/>
        </p:nvSpPr>
        <p:spPr>
          <a:xfrm>
            <a:off x="4330600" y="4314229"/>
            <a:ext cx="3530649" cy="9525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73" name="Google Shape;1173;p41"/>
          <p:cNvSpPr/>
          <p:nvPr/>
        </p:nvSpPr>
        <p:spPr>
          <a:xfrm>
            <a:off x="4330600" y="2375892"/>
            <a:ext cx="3530649" cy="38100"/>
          </a:xfrm>
          <a:prstGeom prst="rect">
            <a:avLst/>
          </a:prstGeom>
          <a:solidFill>
            <a:srgbClr val="D97706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74" name="Google Shape;1174;p41"/>
          <p:cNvSpPr/>
          <p:nvPr/>
        </p:nvSpPr>
        <p:spPr>
          <a:xfrm>
            <a:off x="4330600" y="2375892"/>
            <a:ext cx="9525" cy="1947862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75" name="Google Shape;1175;p41"/>
          <p:cNvSpPr/>
          <p:nvPr/>
        </p:nvSpPr>
        <p:spPr>
          <a:xfrm>
            <a:off x="7851725" y="2375892"/>
            <a:ext cx="9525" cy="1947862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76" name="Google Shape;1176;p41"/>
          <p:cNvSpPr/>
          <p:nvPr/>
        </p:nvSpPr>
        <p:spPr>
          <a:xfrm>
            <a:off x="8327975" y="2642592"/>
            <a:ext cx="3054250" cy="238125"/>
          </a:xfrm>
          <a:prstGeom prst="roundRect">
            <a:avLst>
              <a:gd fmla="val 50000" name="adj"/>
            </a:avLst>
          </a:prstGeom>
          <a:solidFill>
            <a:srgbClr val="F0FDF4"/>
          </a:solidFill>
          <a:ln cap="flat" cmpd="sng" w="9525">
            <a:solidFill>
              <a:srgbClr val="BBF7D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77" name="Google Shape;1177;p41"/>
          <p:cNvSpPr/>
          <p:nvPr/>
        </p:nvSpPr>
        <p:spPr>
          <a:xfrm>
            <a:off x="8089850" y="4314229"/>
            <a:ext cx="3530500" cy="9525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78" name="Google Shape;1178;p41"/>
          <p:cNvSpPr/>
          <p:nvPr/>
        </p:nvSpPr>
        <p:spPr>
          <a:xfrm>
            <a:off x="8089850" y="2375892"/>
            <a:ext cx="3530500" cy="38100"/>
          </a:xfrm>
          <a:prstGeom prst="rect">
            <a:avLst/>
          </a:prstGeom>
          <a:solidFill>
            <a:srgbClr val="0D9488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79" name="Google Shape;1179;p41"/>
          <p:cNvSpPr/>
          <p:nvPr/>
        </p:nvSpPr>
        <p:spPr>
          <a:xfrm>
            <a:off x="8089850" y="2375892"/>
            <a:ext cx="9525" cy="1947862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80" name="Google Shape;1180;p41"/>
          <p:cNvSpPr/>
          <p:nvPr/>
        </p:nvSpPr>
        <p:spPr>
          <a:xfrm>
            <a:off x="11610826" y="2375892"/>
            <a:ext cx="9525" cy="1947862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81" name="Google Shape;1181;p41"/>
          <p:cNvSpPr txBox="1"/>
          <p:nvPr/>
        </p:nvSpPr>
        <p:spPr>
          <a:xfrm>
            <a:off x="571500" y="476250"/>
            <a:ext cx="11620500" cy="36567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1995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400" u="none" cap="none" strike="noStrike">
                <a:solidFill>
                  <a:srgbClr val="0F172A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Mutual Policy Lessons</a:t>
            </a:r>
            <a:endParaRPr/>
          </a:p>
        </p:txBody>
      </p:sp>
      <p:sp>
        <p:nvSpPr>
          <p:cNvPr id="1182" name="Google Shape;1182;p41"/>
          <p:cNvSpPr txBox="1"/>
          <p:nvPr/>
        </p:nvSpPr>
        <p:spPr>
          <a:xfrm>
            <a:off x="571500" y="6438900"/>
            <a:ext cx="3744515" cy="22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rgbClr val="475569"/>
                </a:solidFill>
                <a:latin typeface="Inter"/>
                <a:ea typeface="Inter"/>
                <a:cs typeface="Inter"/>
                <a:sym typeface="Inter"/>
              </a:rPr>
              <a:t>ITINERANT TEACHER SYSTEMS STUDY</a:t>
            </a:r>
            <a:endParaRPr/>
          </a:p>
        </p:txBody>
      </p:sp>
      <p:sp>
        <p:nvSpPr>
          <p:cNvPr id="1183" name="Google Shape;1183;p41"/>
          <p:cNvSpPr txBox="1"/>
          <p:nvPr/>
        </p:nvSpPr>
        <p:spPr>
          <a:xfrm>
            <a:off x="11096625" y="6438900"/>
            <a:ext cx="809625" cy="22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200" u="none" cap="none" strike="noStrike">
                <a:solidFill>
                  <a:srgbClr val="0284C7"/>
                </a:solidFill>
                <a:latin typeface="Inter"/>
                <a:ea typeface="Inter"/>
                <a:cs typeface="Inter"/>
                <a:sym typeface="Inter"/>
              </a:rPr>
              <a:t>29 / 30</a:t>
            </a:r>
            <a:endParaRPr/>
          </a:p>
        </p:txBody>
      </p:sp>
      <p:sp>
        <p:nvSpPr>
          <p:cNvPr id="1184" name="Google Shape;1184;p41"/>
          <p:cNvSpPr txBox="1"/>
          <p:nvPr/>
        </p:nvSpPr>
        <p:spPr>
          <a:xfrm>
            <a:off x="-297656" y="4685704"/>
            <a:ext cx="12787312" cy="22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200" u="none" cap="none" strike="noStrike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Synthesis Framework: Post + Platform + Process + Outcome</a:t>
            </a:r>
            <a:endParaRPr/>
          </a:p>
        </p:txBody>
      </p:sp>
      <p:sp>
        <p:nvSpPr>
          <p:cNvPr id="1185" name="Google Shape;1185;p41"/>
          <p:cNvSpPr txBox="1"/>
          <p:nvPr/>
        </p:nvSpPr>
        <p:spPr>
          <a:xfrm>
            <a:off x="923925" y="2680692"/>
            <a:ext cx="2920900" cy="161925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900" u="none" cap="none" strike="noStrike">
                <a:solidFill>
                  <a:srgbClr val="DC2626"/>
                </a:solidFill>
                <a:latin typeface="Inter"/>
                <a:ea typeface="Inter"/>
                <a:cs typeface="Inter"/>
                <a:sym typeface="Inter"/>
              </a:rPr>
              <a:t>FROM CHINA</a:t>
            </a:r>
            <a:endParaRPr/>
          </a:p>
        </p:txBody>
      </p:sp>
      <p:sp>
        <p:nvSpPr>
          <p:cNvPr id="1186" name="Google Shape;1186;p41"/>
          <p:cNvSpPr txBox="1"/>
          <p:nvPr/>
        </p:nvSpPr>
        <p:spPr>
          <a:xfrm>
            <a:off x="809625" y="3090267"/>
            <a:ext cx="4008704" cy="2381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500" u="none" cap="none" strike="noStrike">
                <a:solidFill>
                  <a:srgbClr val="0F172A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Resource-Centre Hub</a:t>
            </a:r>
            <a:endParaRPr/>
          </a:p>
        </p:txBody>
      </p:sp>
      <p:sp>
        <p:nvSpPr>
          <p:cNvPr id="1187" name="Google Shape;1187;p41"/>
          <p:cNvSpPr txBox="1"/>
          <p:nvPr/>
        </p:nvSpPr>
        <p:spPr>
          <a:xfrm>
            <a:off x="809625" y="3442692"/>
            <a:ext cx="3149500" cy="64293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995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125" u="none" cap="none" strike="noStrike">
                <a:solidFill>
                  <a:srgbClr val="475569"/>
                </a:solidFill>
                <a:latin typeface="Inter"/>
                <a:ea typeface="Inter"/>
                <a:cs typeface="Inter"/>
                <a:sym typeface="Inter"/>
              </a:rPr>
              <a:t>Establishing clear district resource hubs to centralize professional supervision and cross-school guidance.</a:t>
            </a:r>
            <a:endParaRPr/>
          </a:p>
        </p:txBody>
      </p:sp>
      <p:sp>
        <p:nvSpPr>
          <p:cNvPr id="1188" name="Google Shape;1188;p41"/>
          <p:cNvSpPr txBox="1"/>
          <p:nvPr/>
        </p:nvSpPr>
        <p:spPr>
          <a:xfrm>
            <a:off x="4683025" y="2680692"/>
            <a:ext cx="2921049" cy="161925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900" u="none" cap="none" strike="noStrike">
                <a:solidFill>
                  <a:srgbClr val="0F172A"/>
                </a:solidFill>
                <a:latin typeface="Inter"/>
                <a:ea typeface="Inter"/>
                <a:cs typeface="Inter"/>
                <a:sym typeface="Inter"/>
              </a:rPr>
              <a:t>FROM MALAYSIA</a:t>
            </a:r>
            <a:endParaRPr/>
          </a:p>
        </p:txBody>
      </p:sp>
      <p:sp>
        <p:nvSpPr>
          <p:cNvPr id="1189" name="Google Shape;1189;p41"/>
          <p:cNvSpPr txBox="1"/>
          <p:nvPr/>
        </p:nvSpPr>
        <p:spPr>
          <a:xfrm>
            <a:off x="4568725" y="3090267"/>
            <a:ext cx="4008899" cy="2381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500" u="none" cap="none" strike="noStrike">
                <a:solidFill>
                  <a:srgbClr val="0F172A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3PK Interdisciplinary</a:t>
            </a:r>
            <a:endParaRPr/>
          </a:p>
        </p:txBody>
      </p:sp>
      <p:sp>
        <p:nvSpPr>
          <p:cNvPr id="1190" name="Google Shape;1190;p41"/>
          <p:cNvSpPr txBox="1"/>
          <p:nvPr/>
        </p:nvSpPr>
        <p:spPr>
          <a:xfrm>
            <a:off x="4568725" y="3442692"/>
            <a:ext cx="3149649" cy="4286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995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125" u="none" cap="none" strike="noStrike">
                <a:solidFill>
                  <a:srgbClr val="475569"/>
                </a:solidFill>
                <a:latin typeface="Inter"/>
                <a:ea typeface="Inter"/>
                <a:cs typeface="Inter"/>
                <a:sym typeface="Inter"/>
              </a:rPr>
              <a:t>Deploying mobile clinical teams (therapists + psychologists) for holistic regional outreach.</a:t>
            </a:r>
            <a:endParaRPr/>
          </a:p>
        </p:txBody>
      </p:sp>
      <p:sp>
        <p:nvSpPr>
          <p:cNvPr id="1191" name="Google Shape;1191;p41"/>
          <p:cNvSpPr txBox="1"/>
          <p:nvPr/>
        </p:nvSpPr>
        <p:spPr>
          <a:xfrm>
            <a:off x="8442275" y="2680692"/>
            <a:ext cx="2920900" cy="161925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900" u="none" cap="none" strike="noStrike">
                <a:solidFill>
                  <a:srgbClr val="16A34A"/>
                </a:solidFill>
                <a:latin typeface="Inter"/>
                <a:ea typeface="Inter"/>
                <a:cs typeface="Inter"/>
                <a:sym typeface="Inter"/>
              </a:rPr>
              <a:t>FROM SINGAPORE</a:t>
            </a:r>
            <a:endParaRPr/>
          </a:p>
        </p:txBody>
      </p:sp>
      <p:sp>
        <p:nvSpPr>
          <p:cNvPr id="1192" name="Google Shape;1192;p41"/>
          <p:cNvSpPr txBox="1"/>
          <p:nvPr/>
        </p:nvSpPr>
        <p:spPr>
          <a:xfrm>
            <a:off x="8327975" y="3090267"/>
            <a:ext cx="3864024" cy="2381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500" u="none" cap="none" strike="noStrike">
                <a:solidFill>
                  <a:srgbClr val="0F172A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Embedded Linkage</a:t>
            </a:r>
            <a:endParaRPr/>
          </a:p>
        </p:txBody>
      </p:sp>
      <p:sp>
        <p:nvSpPr>
          <p:cNvPr id="1193" name="Google Shape;1193;p41"/>
          <p:cNvSpPr txBox="1"/>
          <p:nvPr/>
        </p:nvSpPr>
        <p:spPr>
          <a:xfrm>
            <a:off x="8327975" y="3442692"/>
            <a:ext cx="3149500" cy="64293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995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125" u="none" cap="none" strike="noStrike">
                <a:solidFill>
                  <a:srgbClr val="475569"/>
                </a:solidFill>
                <a:latin typeface="Inter"/>
                <a:ea typeface="Inter"/>
                <a:cs typeface="Inter"/>
                <a:sym typeface="Inter"/>
              </a:rPr>
              <a:t>Embedding SEN personnel directly in regular schools while leveraging structured service networks.</a:t>
            </a:r>
            <a:endParaRPr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17295A"/>
        </a:solidFill>
      </p:bgPr>
    </p:bg>
    <p:spTree>
      <p:nvGrpSpPr>
        <p:cNvPr id="1197" name="Shape 1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age.png" id="1198" name="Google Shape;1198;p4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199" name="Google Shape;1199;p42"/>
          <p:cNvSpPr/>
          <p:nvPr/>
        </p:nvSpPr>
        <p:spPr>
          <a:xfrm>
            <a:off x="4805362" y="1819275"/>
            <a:ext cx="2581275" cy="219075"/>
          </a:xfrm>
          <a:prstGeom prst="roundRect">
            <a:avLst>
              <a:gd fmla="val 50000" name="adj"/>
            </a:avLst>
          </a:prstGeom>
          <a:solidFill>
            <a:srgbClr val="2E3E6B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00" name="Google Shape;1200;p42"/>
          <p:cNvSpPr/>
          <p:nvPr/>
        </p:nvSpPr>
        <p:spPr>
          <a:xfrm>
            <a:off x="1809750" y="3181350"/>
            <a:ext cx="8572500" cy="1371600"/>
          </a:xfrm>
          <a:prstGeom prst="rect">
            <a:avLst/>
          </a:prstGeom>
          <a:solidFill>
            <a:srgbClr val="23346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01" name="Google Shape;1201;p42"/>
          <p:cNvSpPr/>
          <p:nvPr/>
        </p:nvSpPr>
        <p:spPr>
          <a:xfrm>
            <a:off x="1809750" y="3181350"/>
            <a:ext cx="57150" cy="1371600"/>
          </a:xfrm>
          <a:prstGeom prst="rect">
            <a:avLst/>
          </a:prstGeom>
          <a:solidFill>
            <a:srgbClr val="38BDF8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02" name="Google Shape;1202;p42"/>
          <p:cNvSpPr txBox="1"/>
          <p:nvPr/>
        </p:nvSpPr>
        <p:spPr>
          <a:xfrm>
            <a:off x="4597003" y="1857375"/>
            <a:ext cx="2997993" cy="142875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900" u="none" cap="none" strike="noStrike">
                <a:solidFill>
                  <a:srgbClr val="38BDF8"/>
                </a:solidFill>
                <a:latin typeface="Inter"/>
                <a:ea typeface="Inter"/>
                <a:cs typeface="Inter"/>
                <a:sym typeface="Inter"/>
              </a:rPr>
              <a:t>CONCLUSION &amp; STRATEGIC DIRECTION</a:t>
            </a:r>
            <a:endParaRPr/>
          </a:p>
        </p:txBody>
      </p:sp>
      <p:sp>
        <p:nvSpPr>
          <p:cNvPr id="1203" name="Google Shape;1203;p42"/>
          <p:cNvSpPr txBox="1"/>
          <p:nvPr/>
        </p:nvSpPr>
        <p:spPr>
          <a:xfrm>
            <a:off x="2820590" y="2133600"/>
            <a:ext cx="6550818" cy="8096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2498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550" u="none" cap="none" strike="noStrike">
                <a:solidFill>
                  <a:srgbClr val="FFFFFF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From "Teacher Travel" to</a:t>
            </a:r>
            <a:br>
              <a:rPr b="0" i="0" lang="en-US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b="1" i="0" lang="en-US" sz="2550" u="none" cap="none" strike="noStrike">
                <a:solidFill>
                  <a:srgbClr val="FFFFFF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 "Professional Support Systems"</a:t>
            </a:r>
            <a:endParaRPr/>
          </a:p>
        </p:txBody>
      </p:sp>
      <p:sp>
        <p:nvSpPr>
          <p:cNvPr id="1204" name="Google Shape;1204;p42"/>
          <p:cNvSpPr txBox="1"/>
          <p:nvPr/>
        </p:nvSpPr>
        <p:spPr>
          <a:xfrm>
            <a:off x="2845593" y="4838700"/>
            <a:ext cx="6500812" cy="2000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350" u="none" cap="none" strike="noStrike">
                <a:solidFill>
                  <a:srgbClr val="38BDF8"/>
                </a:solidFill>
                <a:latin typeface="Inter"/>
                <a:ea typeface="Inter"/>
                <a:cs typeface="Inter"/>
                <a:sym typeface="Inter"/>
              </a:rPr>
              <a:t>Replicate Systemic Mechanisms Before Replicating Job Titles.</a:t>
            </a:r>
            <a:endParaRPr/>
          </a:p>
        </p:txBody>
      </p:sp>
      <p:sp>
        <p:nvSpPr>
          <p:cNvPr id="1205" name="Google Shape;1205;p42"/>
          <p:cNvSpPr txBox="1"/>
          <p:nvPr/>
        </p:nvSpPr>
        <p:spPr>
          <a:xfrm>
            <a:off x="2247900" y="3467100"/>
            <a:ext cx="7848600" cy="800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n-US" sz="1500" u="none" cap="none" strike="noStrike">
                <a:solidFill>
                  <a:srgbClr val="F8FAFC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"The fundamental research question is not simply 'Who travels?', but 'How does specialized expertise reach the classroom to empower regular teachers and enable student participation?'"</a:t>
            </a:r>
            <a:endParaRPr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1209" name="Shape 1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age.png" id="1210" name="Google Shape;1210;p4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211" name="Google Shape;1211;p43"/>
          <p:cNvSpPr/>
          <p:nvPr/>
        </p:nvSpPr>
        <p:spPr>
          <a:xfrm>
            <a:off x="571500" y="841920"/>
            <a:ext cx="76200" cy="266700"/>
          </a:xfrm>
          <a:prstGeom prst="roundRect">
            <a:avLst>
              <a:gd fmla="val 50000" name="adj"/>
            </a:avLst>
          </a:prstGeom>
          <a:solidFill>
            <a:srgbClr val="0284C7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12" name="Google Shape;1212;p43"/>
          <p:cNvSpPr/>
          <p:nvPr/>
        </p:nvSpPr>
        <p:spPr>
          <a:xfrm>
            <a:off x="571500" y="2578298"/>
            <a:ext cx="11049000" cy="7715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13" name="Google Shape;1213;p43"/>
          <p:cNvSpPr/>
          <p:nvPr/>
        </p:nvSpPr>
        <p:spPr>
          <a:xfrm>
            <a:off x="571500" y="3349823"/>
            <a:ext cx="11049000" cy="7715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14" name="Google Shape;1214;p43"/>
          <p:cNvSpPr/>
          <p:nvPr/>
        </p:nvSpPr>
        <p:spPr>
          <a:xfrm>
            <a:off x="571500" y="3340298"/>
            <a:ext cx="11049000" cy="9525"/>
          </a:xfrm>
          <a:prstGeom prst="rect">
            <a:avLst/>
          </a:prstGeom>
          <a:solidFill>
            <a:srgbClr val="75757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15" name="Google Shape;1215;p43"/>
          <p:cNvSpPr/>
          <p:nvPr/>
        </p:nvSpPr>
        <p:spPr>
          <a:xfrm>
            <a:off x="571500" y="3340298"/>
            <a:ext cx="11049000" cy="9525"/>
          </a:xfrm>
          <a:prstGeom prst="rect">
            <a:avLst/>
          </a:prstGeom>
          <a:solidFill>
            <a:srgbClr val="75757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16" name="Google Shape;1216;p43"/>
          <p:cNvSpPr/>
          <p:nvPr/>
        </p:nvSpPr>
        <p:spPr>
          <a:xfrm>
            <a:off x="571500" y="4111823"/>
            <a:ext cx="11049000" cy="9525"/>
          </a:xfrm>
          <a:prstGeom prst="rect">
            <a:avLst/>
          </a:prstGeom>
          <a:solidFill>
            <a:srgbClr val="75757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17" name="Google Shape;1217;p43"/>
          <p:cNvSpPr/>
          <p:nvPr/>
        </p:nvSpPr>
        <p:spPr>
          <a:xfrm>
            <a:off x="571500" y="4111823"/>
            <a:ext cx="11049000" cy="9525"/>
          </a:xfrm>
          <a:prstGeom prst="rect">
            <a:avLst/>
          </a:prstGeom>
          <a:solidFill>
            <a:srgbClr val="75757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image.png" id="1218" name="Google Shape;1218;p4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71500" y="2721173"/>
            <a:ext cx="857250" cy="4762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1219" name="Google Shape;1219;p43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571500" y="3492698"/>
            <a:ext cx="1095375" cy="6858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1220" name="Google Shape;1220;p43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571500" y="4264223"/>
            <a:ext cx="857250" cy="476250"/>
          </a:xfrm>
          <a:prstGeom prst="rect">
            <a:avLst/>
          </a:prstGeom>
          <a:noFill/>
          <a:ln>
            <a:noFill/>
          </a:ln>
        </p:spPr>
      </p:pic>
      <p:sp>
        <p:nvSpPr>
          <p:cNvPr id="1221" name="Google Shape;1221;p43"/>
          <p:cNvSpPr txBox="1"/>
          <p:nvPr/>
        </p:nvSpPr>
        <p:spPr>
          <a:xfrm>
            <a:off x="571500" y="476250"/>
            <a:ext cx="11620500" cy="36567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1995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400" u="none" cap="none" strike="noStrike">
                <a:solidFill>
                  <a:srgbClr val="0F172A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Image Sources</a:t>
            </a:r>
            <a:endParaRPr/>
          </a:p>
        </p:txBody>
      </p:sp>
      <p:sp>
        <p:nvSpPr>
          <p:cNvPr id="1222" name="Google Shape;1222;p43"/>
          <p:cNvSpPr txBox="1"/>
          <p:nvPr/>
        </p:nvSpPr>
        <p:spPr>
          <a:xfrm>
            <a:off x="1666875" y="2728317"/>
            <a:ext cx="10525125" cy="18573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994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975" u="none" cap="none" strike="noStrike">
                <a:solidFill>
                  <a:srgbClr val="475569"/>
                </a:solidFill>
                <a:latin typeface="Inter"/>
                <a:ea typeface="Inter"/>
                <a:cs typeface="Inter"/>
                <a:sym typeface="Inter"/>
              </a:rPr>
              <a:t>https://manyskools.com/wp-content/uploads/2025/12/ChatGPT-Image-Dec-15-2025-04_46_48-PM.png</a:t>
            </a:r>
            <a:endParaRPr/>
          </a:p>
        </p:txBody>
      </p:sp>
      <p:sp>
        <p:nvSpPr>
          <p:cNvPr id="1223" name="Google Shape;1223;p43"/>
          <p:cNvSpPr txBox="1"/>
          <p:nvPr/>
        </p:nvSpPr>
        <p:spPr>
          <a:xfrm>
            <a:off x="1666875" y="2961679"/>
            <a:ext cx="10525125" cy="22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rgbClr val="475569"/>
                </a:solidFill>
                <a:latin typeface="Inter"/>
                <a:ea typeface="Inter"/>
                <a:cs typeface="Inter"/>
                <a:sym typeface="Inter"/>
              </a:rPr>
              <a:t>Source: </a:t>
            </a:r>
            <a:r>
              <a:rPr b="0" i="0" lang="en-US" sz="1200" u="none" cap="none" strike="noStrike">
                <a:solidFill>
                  <a:srgbClr val="4F46E5"/>
                </a:solidFill>
                <a:latin typeface="Inter"/>
                <a:ea typeface="Inter"/>
                <a:cs typeface="Inter"/>
                <a:sym typeface="Inter"/>
              </a:rPr>
              <a:t>manyskools.com</a:t>
            </a:r>
            <a:endParaRPr/>
          </a:p>
        </p:txBody>
      </p:sp>
      <p:sp>
        <p:nvSpPr>
          <p:cNvPr id="1224" name="Google Shape;1224;p43"/>
          <p:cNvSpPr txBox="1"/>
          <p:nvPr/>
        </p:nvSpPr>
        <p:spPr>
          <a:xfrm>
            <a:off x="1666875" y="3499842"/>
            <a:ext cx="10525125" cy="18573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994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975" u="none" cap="none" strike="noStrike">
                <a:solidFill>
                  <a:srgbClr val="475569"/>
                </a:solidFill>
                <a:latin typeface="Inter"/>
                <a:ea typeface="Inter"/>
                <a:cs typeface="Inter"/>
                <a:sym typeface="Inter"/>
              </a:rPr>
              <a:t>https://images.stockcake.com/public/2/9/6/2964a105-4c39-4849-8436-b15b6fd438a6_large/team-meeting-discussion-stockcake.jpg</a:t>
            </a:r>
            <a:endParaRPr/>
          </a:p>
        </p:txBody>
      </p:sp>
      <p:sp>
        <p:nvSpPr>
          <p:cNvPr id="1225" name="Google Shape;1225;p43"/>
          <p:cNvSpPr txBox="1"/>
          <p:nvPr/>
        </p:nvSpPr>
        <p:spPr>
          <a:xfrm>
            <a:off x="1666875" y="3733204"/>
            <a:ext cx="10525125" cy="22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rgbClr val="475569"/>
                </a:solidFill>
                <a:latin typeface="Inter"/>
                <a:ea typeface="Inter"/>
                <a:cs typeface="Inter"/>
                <a:sym typeface="Inter"/>
              </a:rPr>
              <a:t>Source: </a:t>
            </a:r>
            <a:r>
              <a:rPr b="0" i="0" lang="en-US" sz="1200" u="none" cap="none" strike="noStrike">
                <a:solidFill>
                  <a:srgbClr val="4F46E5"/>
                </a:solidFill>
                <a:latin typeface="Inter"/>
                <a:ea typeface="Inter"/>
                <a:cs typeface="Inter"/>
                <a:sym typeface="Inter"/>
              </a:rPr>
              <a:t>stockcake.com</a:t>
            </a:r>
            <a:endParaRPr/>
          </a:p>
        </p:txBody>
      </p:sp>
      <p:sp>
        <p:nvSpPr>
          <p:cNvPr id="1226" name="Google Shape;1226;p43"/>
          <p:cNvSpPr txBox="1"/>
          <p:nvPr/>
        </p:nvSpPr>
        <p:spPr>
          <a:xfrm>
            <a:off x="1666875" y="4271367"/>
            <a:ext cx="10525125" cy="18573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994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975" u="none" cap="none" strike="noStrike">
                <a:solidFill>
                  <a:srgbClr val="475569"/>
                </a:solidFill>
                <a:latin typeface="Inter"/>
                <a:ea typeface="Inter"/>
                <a:cs typeface="Inter"/>
                <a:sym typeface="Inter"/>
              </a:rPr>
              <a:t>https://www.thewatsoninstitute.org/wp-content/uploads/2026/07/watson-institute-special-education-careers-1024x307.png</a:t>
            </a:r>
            <a:endParaRPr/>
          </a:p>
        </p:txBody>
      </p:sp>
      <p:sp>
        <p:nvSpPr>
          <p:cNvPr id="1227" name="Google Shape;1227;p43"/>
          <p:cNvSpPr txBox="1"/>
          <p:nvPr/>
        </p:nvSpPr>
        <p:spPr>
          <a:xfrm>
            <a:off x="1666875" y="4504729"/>
            <a:ext cx="10525125" cy="22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rgbClr val="475569"/>
                </a:solidFill>
                <a:latin typeface="Inter"/>
                <a:ea typeface="Inter"/>
                <a:cs typeface="Inter"/>
                <a:sym typeface="Inter"/>
              </a:rPr>
              <a:t>Source: </a:t>
            </a:r>
            <a:r>
              <a:rPr b="0" i="0" lang="en-US" sz="1200" u="none" cap="none" strike="noStrike">
                <a:solidFill>
                  <a:srgbClr val="4F46E5"/>
                </a:solidFill>
                <a:latin typeface="Inter"/>
                <a:ea typeface="Inter"/>
                <a:cs typeface="Inter"/>
                <a:sym typeface="Inter"/>
              </a:rPr>
              <a:t>www.thewatsoninstitute.org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