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4.xml"/><Relationship Id="rId7" Type="http://schemas.openxmlformats.org/officeDocument/2006/relationships/image" Target="../media/image8.png"/><Relationship Id="rId6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tags" Target="../tags/tag2.xml"/><Relationship Id="rId3" Type="http://schemas.openxmlformats.org/officeDocument/2006/relationships/image" Target="../media/image6.png"/><Relationship Id="rId26" Type="http://schemas.openxmlformats.org/officeDocument/2006/relationships/slideLayout" Target="../slideLayouts/slideLayout7.xml"/><Relationship Id="rId25" Type="http://schemas.openxmlformats.org/officeDocument/2006/relationships/image" Target="../media/image14.png"/><Relationship Id="rId24" Type="http://schemas.openxmlformats.org/officeDocument/2006/relationships/tags" Target="../tags/tag15.xml"/><Relationship Id="rId23" Type="http://schemas.openxmlformats.org/officeDocument/2006/relationships/image" Target="../media/image13.png"/><Relationship Id="rId22" Type="http://schemas.openxmlformats.org/officeDocument/2006/relationships/tags" Target="../tags/tag14.xml"/><Relationship Id="rId21" Type="http://schemas.openxmlformats.org/officeDocument/2006/relationships/image" Target="../media/image12.png"/><Relationship Id="rId20" Type="http://schemas.openxmlformats.org/officeDocument/2006/relationships/tags" Target="../tags/tag13.xml"/><Relationship Id="rId2" Type="http://schemas.openxmlformats.org/officeDocument/2006/relationships/tags" Target="../tags/tag1.xml"/><Relationship Id="rId19" Type="http://schemas.openxmlformats.org/officeDocument/2006/relationships/tags" Target="../tags/tag12.xml"/><Relationship Id="rId18" Type="http://schemas.openxmlformats.org/officeDocument/2006/relationships/tags" Target="../tags/tag11.xml"/><Relationship Id="rId17" Type="http://schemas.openxmlformats.org/officeDocument/2006/relationships/image" Target="../media/image11.png"/><Relationship Id="rId16" Type="http://schemas.openxmlformats.org/officeDocument/2006/relationships/tags" Target="../tags/tag10.xml"/><Relationship Id="rId15" Type="http://schemas.openxmlformats.org/officeDocument/2006/relationships/tags" Target="../tags/tag9.xml"/><Relationship Id="rId14" Type="http://schemas.openxmlformats.org/officeDocument/2006/relationships/tags" Target="../tags/tag8.xml"/><Relationship Id="rId13" Type="http://schemas.openxmlformats.org/officeDocument/2006/relationships/image" Target="../media/image10.png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image" Target="../media/image17.png"/><Relationship Id="rId7" Type="http://schemas.openxmlformats.org/officeDocument/2006/relationships/tags" Target="../tags/tag19.xml"/><Relationship Id="rId6" Type="http://schemas.openxmlformats.org/officeDocument/2006/relationships/image" Target="../media/image16.png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image" Target="../media/image15.png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978" y="1134417"/>
            <a:ext cx="2633662" cy="333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16050" y="2199640"/>
            <a:ext cx="9783445" cy="144716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5000"/>
              </a:lnSpc>
            </a:pPr>
            <a:r>
              <a:rPr sz="5400" b="1" i="0" u="none">
                <a:solidFill>
                  <a:srgbClr val="0F172A"/>
                </a:solidFill>
                <a:latin typeface="Poppins"/>
              </a:rPr>
              <a:t>Special Education in China</a:t>
            </a:r>
            <a:endParaRPr sz="5400" b="1" i="0" u="none">
              <a:solidFill>
                <a:srgbClr val="0F172A"/>
              </a:solidFill>
              <a:latin typeface="Poppi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13355" y="4085590"/>
            <a:ext cx="6764655" cy="4381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0D9488"/>
                </a:solidFill>
                <a:latin typeface="Inter Medium"/>
              </a:rPr>
              <a:t>Development, Modern Practice, and Inclusive Horizons</a:t>
            </a:r>
            <a:endParaRPr sz="1650" b="0" i="0" u="none">
              <a:solidFill>
                <a:srgbClr val="0D9488"/>
              </a:solidFill>
              <a:latin typeface="Inter Medium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733" y="1229667"/>
            <a:ext cx="185737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6min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46710" y="0"/>
            <a:ext cx="11499215" cy="6857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924050"/>
            <a:ext cx="5334000" cy="1114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276600"/>
            <a:ext cx="5334000" cy="11144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629150"/>
            <a:ext cx="5334000" cy="11144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2114391"/>
            <a:ext cx="560070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0D9488"/>
                </a:solidFill>
                <a:latin typeface="Times New Roman" panose="02020603050405020304" charset="0"/>
                <a:cs typeface="Times New Roman" panose="02020603050405020304" charset="0"/>
              </a:rPr>
              <a:t>National Educational Commitment</a:t>
            </a:r>
            <a:endParaRPr sz="2000" b="0" i="0" u="none">
              <a:solidFill>
                <a:srgbClr val="0D9488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431540"/>
            <a:ext cx="5524500" cy="231203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910"/>
              </a:lnSpc>
            </a:pPr>
            <a:r>
              <a:rPr sz="20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China has made special education a national priority under the 9-Year Compulsory Education Law. </a:t>
            </a:r>
            <a:endParaRPr sz="20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ts val="1910"/>
              </a:lnSpc>
            </a:pPr>
            <a:endParaRPr sz="20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ts val="1910"/>
              </a:lnSpc>
            </a:pPr>
            <a:r>
              <a:rPr sz="20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Through strategic 5-year improvement plans, the nationwide framework guarantees that children with physical, sensory, or developmental needs receive fully funded, accessible basic education.</a:t>
            </a:r>
            <a:endParaRPr sz="20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50" y="2114550"/>
            <a:ext cx="4810125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900" b="1" i="0" u="none">
                <a:solidFill>
                  <a:srgbClr val="0D9488"/>
                </a:solidFill>
                <a:latin typeface="Poppins"/>
              </a:rPr>
              <a:t>95%+</a:t>
            </a:r>
            <a:endParaRPr sz="3900" b="1" i="0" u="none">
              <a:solidFill>
                <a:srgbClr val="0D9488"/>
              </a:solidFill>
              <a:latin typeface="Poppi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50" y="2657475"/>
            <a:ext cx="4810125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1E293B"/>
                </a:solidFill>
                <a:latin typeface="Times New Roman" panose="02020603050405020304" charset="0"/>
                <a:cs typeface="Times New Roman" panose="02020603050405020304" charset="0"/>
              </a:rPr>
              <a:t>Compulsory Education Enrollment Rate</a:t>
            </a:r>
            <a:endParaRPr b="0" i="0" u="none">
              <a:solidFill>
                <a:srgbClr val="1E293B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250" y="3467100"/>
            <a:ext cx="4810125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900" b="1" i="0" u="none">
                <a:solidFill>
                  <a:srgbClr val="0D9488"/>
                </a:solidFill>
                <a:latin typeface="Poppins"/>
              </a:rPr>
              <a:t>900,000+</a:t>
            </a:r>
            <a:endParaRPr sz="3900" b="1" i="0" u="none">
              <a:solidFill>
                <a:srgbClr val="0D9488"/>
              </a:solidFill>
              <a:latin typeface="Poppi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50" y="4010025"/>
            <a:ext cx="4810125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1E293B"/>
                </a:solidFill>
                <a:latin typeface="Times New Roman" panose="02020603050405020304" charset="0"/>
                <a:cs typeface="Times New Roman" panose="02020603050405020304" charset="0"/>
              </a:rPr>
              <a:t>Special Needs Students Currently Enrolled</a:t>
            </a:r>
            <a:endParaRPr b="0" i="0" u="none">
              <a:solidFill>
                <a:srgbClr val="1E293B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50" y="4819650"/>
            <a:ext cx="4810125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900" b="1" i="0" u="none">
                <a:solidFill>
                  <a:srgbClr val="0D9488"/>
                </a:solidFill>
                <a:latin typeface="Poppins"/>
              </a:rPr>
              <a:t>2,200+</a:t>
            </a:r>
            <a:endParaRPr sz="3900" b="1" i="0" u="none">
              <a:solidFill>
                <a:srgbClr val="0D9488"/>
              </a:solidFill>
              <a:latin typeface="Poppi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7250" y="5362575"/>
            <a:ext cx="4810125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1E293B"/>
                </a:solidFill>
                <a:latin typeface="Times New Roman" panose="02020603050405020304" charset="0"/>
                <a:cs typeface="Times New Roman" panose="02020603050405020304" charset="0"/>
              </a:rPr>
              <a:t>Dedicated Special Education Institutions</a:t>
            </a:r>
            <a:endParaRPr b="0" i="0" u="none">
              <a:solidFill>
                <a:srgbClr val="1E293B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Scale &amp; Key Milestones</a:t>
            </a:r>
            <a:endParaRPr sz="2700" b="1" i="0" u="none">
              <a:solidFill>
                <a:srgbClr val="0F172A"/>
              </a:solidFill>
              <a:latin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1500" y="2421731"/>
            <a:ext cx="3492549" cy="28241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349799" y="2421731"/>
            <a:ext cx="3492549" cy="28241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128099" y="2421731"/>
            <a:ext cx="3492549" cy="28241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66775" y="2717006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>
            <p:custDataLst>
              <p:tags r:id="rId10"/>
            </p:custDataLst>
          </p:nvPr>
        </p:nvSpPr>
        <p:spPr>
          <a:xfrm>
            <a:off x="866775" y="3479006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1. Regular Classrooms (LRC)</a:t>
            </a:r>
            <a:endParaRPr sz="1500" b="0" i="0" u="none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8" name="TextBox 7"/>
          <p:cNvSpPr txBox="1"/>
          <p:nvPr>
            <p:custDataLst>
              <p:tags r:id="rId11"/>
            </p:custDataLst>
          </p:nvPr>
        </p:nvSpPr>
        <p:spPr>
          <a:xfrm>
            <a:off x="866775" y="3879056"/>
            <a:ext cx="2901999" cy="12960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Over 50-60% of students with mild-to-moderate disabilities attend regular schools via "Learning in Regular Classrooms" (随班就读), supported by resource rooms and itinerant teachers.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645074" y="2717006"/>
            <a:ext cx="571500" cy="571500"/>
          </a:xfrm>
          <a:prstGeom prst="rect">
            <a:avLst/>
          </a:prstGeom>
        </p:spPr>
      </p:pic>
      <p:sp>
        <p:nvSpPr>
          <p:cNvPr id="10" name="TextBox 9"/>
          <p:cNvSpPr txBox="1"/>
          <p:nvPr>
            <p:custDataLst>
              <p:tags r:id="rId14"/>
            </p:custDataLst>
          </p:nvPr>
        </p:nvSpPr>
        <p:spPr>
          <a:xfrm>
            <a:off x="4645074" y="3479006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2. Special Education Schools</a:t>
            </a:r>
            <a:endParaRPr sz="1500" b="0" i="0" u="none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11" name="TextBox 10"/>
          <p:cNvSpPr txBox="1"/>
          <p:nvPr>
            <p:custDataLst>
              <p:tags r:id="rId15"/>
            </p:custDataLst>
          </p:nvPr>
        </p:nvSpPr>
        <p:spPr>
          <a:xfrm>
            <a:off x="4645074" y="3879056"/>
            <a:ext cx="2901999" cy="10801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Dedicated state-of-the-art schools tailored for students with visual, hearing, intellectual impairments, or autism spectrum disorder (ASD) requiring intensive rehabilitation.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423374" y="2717006"/>
            <a:ext cx="571500" cy="571500"/>
          </a:xfrm>
          <a:prstGeom prst="rect">
            <a:avLst/>
          </a:prstGeom>
        </p:spPr>
      </p:pic>
      <p:sp>
        <p:nvSpPr>
          <p:cNvPr id="13" name="TextBox 12"/>
          <p:cNvSpPr txBox="1"/>
          <p:nvPr>
            <p:custDataLst>
              <p:tags r:id="rId18"/>
            </p:custDataLst>
          </p:nvPr>
        </p:nvSpPr>
        <p:spPr>
          <a:xfrm>
            <a:off x="8423374" y="3479006"/>
            <a:ext cx="3047099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Poppins SemiBold"/>
              </a:rPr>
              <a:t>3. Home-Based Delivery</a:t>
            </a:r>
            <a:endParaRPr sz="1500" b="0" i="0" u="none">
              <a:solidFill>
                <a:srgbClr val="0F172A"/>
              </a:solidFill>
              <a:latin typeface="Poppins SemiBold"/>
            </a:endParaRPr>
          </a:p>
        </p:txBody>
      </p:sp>
      <p:sp>
        <p:nvSpPr>
          <p:cNvPr id="14" name="TextBox 13"/>
          <p:cNvSpPr txBox="1"/>
          <p:nvPr>
            <p:custDataLst>
              <p:tags r:id="rId19"/>
            </p:custDataLst>
          </p:nvPr>
        </p:nvSpPr>
        <p:spPr>
          <a:xfrm>
            <a:off x="8423374" y="3879056"/>
            <a:ext cx="2901999" cy="10801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"Song Jiao Shang Men" (送教上门) sends mobile special educators directly into households for children with severe disabilities unable to physically attend school.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95362" y="2878931"/>
            <a:ext cx="31432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773662" y="2878931"/>
            <a:ext cx="314325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8571011" y="2878931"/>
            <a:ext cx="276225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15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Times New Roman" panose="02020603050405020304" charset="0"/>
                <a:cs typeface="Times New Roman" panose="02020603050405020304" charset="0"/>
              </a:rPr>
              <a:t>Three-Tier Placement System</a:t>
            </a:r>
            <a:endParaRPr sz="2700" b="1" i="0" u="none">
              <a:solidFill>
                <a:srgbClr val="0F172A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081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2406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8150" y="1895475"/>
            <a:ext cx="56007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D9488"/>
                </a:solidFill>
                <a:latin typeface="Times New Roman" panose="02020603050405020304" charset="0"/>
                <a:cs typeface="Times New Roman" panose="02020603050405020304" charset="0"/>
              </a:rPr>
              <a:t>Integrated "Medical-Education" Model</a:t>
            </a:r>
            <a:endParaRPr sz="2400" b="0" i="0" u="none">
              <a:solidFill>
                <a:srgbClr val="0D9488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2714625"/>
            <a:ext cx="5334000" cy="4895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0"/>
              </a:lnSpc>
            </a:pP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Chinese special education deeply merges medical rehabilitation with pedagogical goals (医康教结合):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TextBox 5"/>
          <p:cNvSpPr txBox="1"/>
          <p:nvPr>
            <p:custDataLst>
              <p:tags r:id="rId3"/>
            </p:custDataLst>
          </p:nvPr>
        </p:nvSpPr>
        <p:spPr>
          <a:xfrm>
            <a:off x="784098" y="3392726"/>
            <a:ext cx="5121402" cy="4895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0"/>
              </a:lnSpc>
            </a:pPr>
            <a:r>
              <a:rPr sz="1600" b="1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On-site Therapy Rooms:</a:t>
            </a: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 Physical (PT), Occupational (OT), and Speech Therapy (ST) integrated into daily schedules.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TextBox 6"/>
          <p:cNvSpPr txBox="1"/>
          <p:nvPr>
            <p:custDataLst>
              <p:tags r:id="rId4"/>
            </p:custDataLst>
          </p:nvPr>
        </p:nvSpPr>
        <p:spPr>
          <a:xfrm>
            <a:off x="784098" y="4307110"/>
            <a:ext cx="5121402" cy="4895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0"/>
              </a:lnSpc>
            </a:pPr>
            <a:r>
              <a:rPr sz="1600" b="1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Sensory Integration:</a:t>
            </a: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 Dedicated rooms helping children with ASD and cognitive delays improve motor skills.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TextBox 7"/>
          <p:cNvSpPr txBox="1"/>
          <p:nvPr>
            <p:custDataLst>
              <p:tags r:id="rId5"/>
            </p:custDataLst>
          </p:nvPr>
        </p:nvSpPr>
        <p:spPr>
          <a:xfrm>
            <a:off x="648208" y="5220859"/>
            <a:ext cx="5121402" cy="4895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0"/>
              </a:lnSpc>
            </a:pPr>
            <a:r>
              <a:rPr sz="1600" b="1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Personalized IEPs:</a:t>
            </a: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 Joint teams of doctors, special educators, and therapists craft Individualized Education Plans.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0" y="2024062"/>
            <a:ext cx="5334000" cy="3619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73710" y="3416974"/>
            <a:ext cx="174593" cy="184293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38150" y="4384063"/>
            <a:ext cx="174593" cy="184293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96875" y="5152397"/>
            <a:ext cx="174593" cy="18429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Medical &amp; Educational Synergy</a:t>
            </a:r>
            <a:endParaRPr sz="2700" b="1" i="0" u="none">
              <a:solidFill>
                <a:srgbClr val="0F172A"/>
              </a:solidFill>
              <a:latin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550693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Technology &amp; Empowerment</a:t>
            </a:r>
            <a:endParaRPr sz="2700" b="1" i="0" u="none">
              <a:solidFill>
                <a:srgbClr val="0F172A"/>
              </a:solidFill>
              <a:latin typeface="Poppins"/>
            </a:endParaRP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0"/>
            <a:ext cx="585787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1285875"/>
            <a:ext cx="5550693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284C7"/>
                </a:solidFill>
                <a:latin typeface="Poppins SemiBold"/>
              </a:rPr>
              <a:t>Assistive Innovation in Classrooms</a:t>
            </a:r>
            <a:endParaRPr sz="1800" b="0" i="0" u="none">
              <a:solidFill>
                <a:srgbClr val="0284C7"/>
              </a:solidFill>
              <a:latin typeface="Poppins Semi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2392560"/>
            <a:ext cx="5286375" cy="492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600" b="1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AI Speech-to-Text:</a:t>
            </a: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 Real-time visual subtitles for deaf and hard-of-hearing students during standard lectures.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3657996"/>
            <a:ext cx="5286375" cy="738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600" b="1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VR Social Simulation:</a:t>
            </a: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 Virtual reality modules allowing students with autism to practice riding public transport or shopping safely.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" y="4976772"/>
            <a:ext cx="5286375" cy="738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600" b="1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Eye-Tracking Hardware:</a:t>
            </a: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 Assistive input devices enabling severely motor-impaired youth to write and communicate digitally.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4119562"/>
            <a:ext cx="2541240" cy="123616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419" y="2311896"/>
            <a:ext cx="2541240" cy="123616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339" y="4119562"/>
            <a:ext cx="2541240" cy="123616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9259" y="2311896"/>
            <a:ext cx="2541240" cy="123616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" y="3814762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7992" y="4300537"/>
            <a:ext cx="2288254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0D9488"/>
                </a:solidFill>
                <a:latin typeface="Poppins SemiBold"/>
              </a:rPr>
              <a:t>Early Intervention</a:t>
            </a:r>
            <a:endParaRPr sz="1350" b="0" i="0" u="none">
              <a:solidFill>
                <a:srgbClr val="0D9488"/>
              </a:solidFill>
              <a:latin typeface="Poppins SemiBol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475" y="4614862"/>
            <a:ext cx="2179290" cy="753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Ages 0-6: Free rehabilitation screening and inclusive nursery programs.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33912" y="2492871"/>
            <a:ext cx="2288254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0D9488"/>
                </a:solidFill>
                <a:latin typeface="Poppins SemiBold"/>
              </a:rPr>
              <a:t>Compulsory Years</a:t>
            </a:r>
            <a:endParaRPr sz="1350" b="0" i="0" u="none">
              <a:solidFill>
                <a:srgbClr val="0D9488"/>
              </a:solidFill>
              <a:latin typeface="Poppins Semi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8394" y="2807196"/>
            <a:ext cx="2179290" cy="753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Grades 1-9: Free basic education with tailored special curriculum standards.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69832" y="4300537"/>
            <a:ext cx="2288254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0D9488"/>
                </a:solidFill>
                <a:latin typeface="Poppins SemiBold"/>
              </a:rPr>
              <a:t>Vocational High</a:t>
            </a:r>
            <a:endParaRPr sz="1350" b="0" i="0" u="none">
              <a:solidFill>
                <a:srgbClr val="0D9488"/>
              </a:solidFill>
              <a:latin typeface="Poppins Semi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4295" y="4614545"/>
            <a:ext cx="2179320" cy="755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ts val="1470"/>
              </a:lnSpc>
            </a:pP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Grades 10-12: Training in baking, horticulture, car detailing, &amp; e-commerce.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05752" y="2492871"/>
            <a:ext cx="2288254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0D9488"/>
                </a:solidFill>
                <a:latin typeface="Poppins SemiBold"/>
              </a:rPr>
              <a:t>Higher Education</a:t>
            </a:r>
            <a:endParaRPr sz="1350" b="0" i="0" u="none">
              <a:solidFill>
                <a:srgbClr val="0D9488"/>
              </a:solidFill>
              <a:latin typeface="Poppins SemiBol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60234" y="2807196"/>
            <a:ext cx="2179290" cy="753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6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Special colleges (e.g., Changchun Univ.) offering bachelor's &amp; master's degrees.</a:t>
            </a:r>
            <a:endParaRPr sz="16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Lifelong Learning Pathways</a:t>
            </a:r>
            <a:endParaRPr sz="2700" b="1" i="0" u="none">
              <a:solidFill>
                <a:srgbClr val="0F172A"/>
              </a:solidFill>
              <a:latin typeface="Poppin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746870" y="37385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582790" y="37385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418709" y="37385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10254629" y="37385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4455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2505075"/>
            <a:ext cx="11049000" cy="2657475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500" y="2505075"/>
          <a:ext cx="11048998" cy="2657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266"/>
                <a:gridCol w="2090886"/>
                <a:gridCol w="3184028"/>
                <a:gridCol w="3502818"/>
              </a:tblGrid>
              <a:tr h="531495"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Category</a:t>
                      </a:r>
                      <a:endParaRPr sz="1400" b="0" i="0" u="none">
                        <a:solidFill>
                          <a:srgbClr val="FFFFFF"/>
                        </a:solidFill>
                        <a:latin typeface="Poppi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Primary Placement</a:t>
                      </a:r>
                      <a:endParaRPr sz="1400" b="0" i="0" u="none">
                        <a:solidFill>
                          <a:srgbClr val="FFFFFF"/>
                        </a:solidFill>
                        <a:latin typeface="Poppi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Core Focus Area</a:t>
                      </a:r>
                      <a:endParaRPr sz="1400" b="0" i="0" u="none">
                        <a:solidFill>
                          <a:srgbClr val="FFFFFF"/>
                        </a:solidFill>
                        <a:latin typeface="Poppi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Key Support Tools</a:t>
                      </a:r>
                      <a:endParaRPr sz="1400" b="0" i="0" u="none">
                        <a:solidFill>
                          <a:srgbClr val="FFFFFF"/>
                        </a:solidFill>
                        <a:latin typeface="Poppi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Hearing Impairment</a:t>
                      </a:r>
                      <a:endParaRPr sz="1600" b="1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Special / Mainstream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Speech language &amp; Auditory training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AI live captioning, FM hearing tech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Visual Impairment</a:t>
                      </a:r>
                      <a:endParaRPr sz="1600" b="1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Specialized Schools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Orientation, Mobility &amp; Tactile skills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Refreshable Braille displays, Audiobooks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Intellectual Disability</a:t>
                      </a:r>
                      <a:endParaRPr sz="1600" b="1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LRC / Special Schools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Life skills &amp; Self-care autonomy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Pictorial task boards, Sensory rooms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algn="l"/>
                      <a:r>
                        <a:rPr sz="1600" b="1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Autism Spectrum (ASD)</a:t>
                      </a:r>
                      <a:endParaRPr sz="1600" b="1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Inclusive Classrooms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Social communication &amp; Adaptability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 u="none">
                          <a:solidFill>
                            <a:srgbClr val="334155"/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Shadow teachers, VR scenarios</a:t>
                      </a:r>
                      <a:endParaRPr sz="1600" b="0" i="0" u="none">
                        <a:solidFill>
                          <a:srgbClr val="334155"/>
                        </a:solidFill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71500" y="3033712"/>
            <a:ext cx="22712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842766" y="3033712"/>
            <a:ext cx="20908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933652" y="3033712"/>
            <a:ext cx="31840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117681" y="3033712"/>
            <a:ext cx="35028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71500" y="3562350"/>
            <a:ext cx="22712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42766" y="3562350"/>
            <a:ext cx="20908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933652" y="3562350"/>
            <a:ext cx="31840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117681" y="3562350"/>
            <a:ext cx="35028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71500" y="4090987"/>
            <a:ext cx="22712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42766" y="4090987"/>
            <a:ext cx="20908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933652" y="4090987"/>
            <a:ext cx="31840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17681" y="4090987"/>
            <a:ext cx="35028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71500" y="4619625"/>
            <a:ext cx="22712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842766" y="4619625"/>
            <a:ext cx="20908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933652" y="4619625"/>
            <a:ext cx="31840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17681" y="4619625"/>
            <a:ext cx="35028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71500" y="5148262"/>
            <a:ext cx="22712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842766" y="5148262"/>
            <a:ext cx="20908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33652" y="5148262"/>
            <a:ext cx="31840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7681" y="5148262"/>
            <a:ext cx="35028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Differentiated Support Systems</a:t>
            </a:r>
            <a:endParaRPr sz="2700" b="1" i="0" u="none">
              <a:solidFill>
                <a:srgbClr val="0F172A"/>
              </a:solidFill>
              <a:latin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2309812"/>
            <a:ext cx="3048000" cy="30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62955" y="1442878"/>
            <a:ext cx="56007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D9488"/>
                </a:solidFill>
                <a:latin typeface="Times New Roman" panose="02020603050405020304" charset="0"/>
                <a:cs typeface="Times New Roman" panose="02020603050405020304" charset="0"/>
              </a:rPr>
              <a:t>Early Integration Builds </a:t>
            </a:r>
            <a:r>
              <a:rPr sz="2400" b="0" i="0" u="sng">
                <a:solidFill>
                  <a:srgbClr val="0D9488"/>
                </a:solidFill>
                <a:latin typeface="Times New Roman" panose="02020603050405020304" charset="0"/>
                <a:cs typeface="Times New Roman" panose="02020603050405020304" charset="0"/>
              </a:rPr>
              <a:t>Empathy</a:t>
            </a:r>
            <a:r>
              <a:rPr lang="en-US" sz="2400" b="0" i="0" u="none">
                <a:solidFill>
                  <a:srgbClr val="0D9488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zh-CN" altLang="en-US" sz="2400" b="0" i="0" u="none">
                <a:solidFill>
                  <a:srgbClr val="0D9488"/>
                </a:solidFill>
                <a:latin typeface="Times New Roman" panose="02020603050405020304" charset="0"/>
                <a:cs typeface="Times New Roman" panose="02020603050405020304" charset="0"/>
              </a:rPr>
              <a:t>（</a:t>
            </a:r>
            <a:r>
              <a:rPr lang="zh-CN" altLang="en-US" sz="2400" b="0" i="0" u="none">
                <a:solidFill>
                  <a:srgbClr val="0D9488"/>
                </a:solidFill>
                <a:latin typeface="Times New Roman" panose="02020603050405020304" charset="0"/>
                <a:cs typeface="Times New Roman" panose="02020603050405020304" charset="0"/>
              </a:rPr>
              <a:t>共情）</a:t>
            </a:r>
            <a:endParaRPr lang="zh-CN" altLang="en-US" sz="2400" b="0" i="0" u="none">
              <a:solidFill>
                <a:srgbClr val="0D9488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2955" y="2366803"/>
            <a:ext cx="5334000" cy="7346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0"/>
              </a:lnSpc>
            </a:pPr>
            <a:r>
              <a:rPr sz="20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Supported by domestic initiatives and international partnerships (such as UNICEF), China is expanding pilot </a:t>
            </a:r>
            <a:r>
              <a:rPr sz="2000" b="1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Inclusive Kindergartens</a:t>
            </a:r>
            <a:r>
              <a:rPr sz="2000" b="0" i="0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sz="2000" b="0" i="0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5960" y="4340860"/>
            <a:ext cx="5659755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0"/>
              </a:lnSpc>
            </a:pPr>
            <a:r>
              <a:rPr sz="2000" b="0" i="1" u="none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Children with and without developmental delays play, create, and learn together from age 3. </a:t>
            </a:r>
            <a:endParaRPr sz="2000" b="0" i="1" u="none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ts val="1910"/>
              </a:lnSpc>
            </a:pPr>
            <a:endParaRPr sz="2000" b="0" i="1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ts val="1910"/>
              </a:lnSpc>
            </a:pPr>
            <a:r>
              <a:rPr sz="2000" b="0" i="1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This early interaction dramatically improves social adaptability for special needs children while</a:t>
            </a:r>
            <a:r>
              <a:rPr sz="2000" b="1" i="1" u="none">
                <a:solidFill>
                  <a:srgbClr val="475569"/>
                </a:solidFill>
                <a:latin typeface="Times New Roman" panose="02020603050405020304" charset="0"/>
                <a:cs typeface="Times New Roman" panose="02020603050405020304" charset="0"/>
              </a:rPr>
              <a:t> nurturing empathy, kindness, and peer acceptance among mainstream students.</a:t>
            </a:r>
            <a:endParaRPr sz="2000" b="1" i="1" u="none">
              <a:solidFill>
                <a:srgbClr val="475569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650" y="2366962"/>
            <a:ext cx="2933700" cy="2933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Inclusive Early Childhood</a:t>
            </a:r>
            <a:endParaRPr sz="2700" b="1" i="0" u="none">
              <a:solidFill>
                <a:srgbClr val="0F172A"/>
              </a:solidFill>
              <a:latin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2625" y="2310884"/>
            <a:ext cx="8439150" cy="10229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sz="3600" b="0" i="0" u="none">
                <a:solidFill>
                  <a:srgbClr val="0F172A"/>
                </a:solidFill>
                <a:latin typeface="Times New Roman" panose="02020603050405020304" charset="0"/>
                <a:cs typeface="Times New Roman" panose="02020603050405020304" charset="0"/>
              </a:rPr>
              <a:t>Give every child a pair of wings, and they will soar into a dignified, self-reliant future.</a:t>
            </a:r>
            <a:endParaRPr sz="3600" b="0" i="0" u="none">
              <a:solidFill>
                <a:srgbClr val="0F172A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30850" y="4321810"/>
            <a:ext cx="4508500" cy="32575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b="0" i="0" u="none">
                <a:solidFill>
                  <a:srgbClr val="0D9488"/>
                </a:solidFill>
                <a:latin typeface="Inter SemiBold"/>
              </a:rPr>
              <a:t>— Chinese Special Educator's Motto</a:t>
            </a:r>
            <a:endParaRPr b="0" i="0" u="none">
              <a:solidFill>
                <a:srgbClr val="0D9488"/>
              </a:solidFill>
              <a:latin typeface="Inter Semi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4925" y="2621399"/>
            <a:ext cx="381000" cy="1581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8250" b="0" i="0" u="none">
                <a:solidFill>
                  <a:srgbClr val="CBD5E1"/>
                </a:solidFill>
                <a:latin typeface="Poppins SemiBold"/>
              </a:rPr>
              <a:t>"</a:t>
            </a:r>
            <a:endParaRPr sz="8250" b="0" i="0" u="none">
              <a:solidFill>
                <a:srgbClr val="CBD5E1"/>
              </a:solidFill>
              <a:latin typeface="Poppins Semi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06075" y="4321690"/>
            <a:ext cx="381000" cy="1581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8250" b="0" i="0" u="none">
                <a:solidFill>
                  <a:srgbClr val="CBD5E1"/>
                </a:solidFill>
                <a:latin typeface="Poppins SemiBold"/>
              </a:rPr>
              <a:t>"</a:t>
            </a:r>
            <a:endParaRPr sz="8250" b="0" i="0" u="none">
              <a:solidFill>
                <a:srgbClr val="CBD5E1"/>
              </a:solidFill>
              <a:latin typeface="Poppins Semi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oppins"/>
              </a:rPr>
              <a:t>Core Philosophy</a:t>
            </a:r>
            <a:endParaRPr sz="2700" b="1" i="0" u="none">
              <a:solidFill>
                <a:srgbClr val="0F172A"/>
              </a:solidFill>
              <a:latin typeface="Poppin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24760" y="3429000"/>
            <a:ext cx="7867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给每个孩子一双翅膀，他们就能翱翔于一个尊严而自立的未来之中。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95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5" y="5344795"/>
            <a:ext cx="5619750" cy="504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692785"/>
            <a:ext cx="11601450" cy="346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4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nter Medium"/>
                <a:sym typeface="+mn-ea"/>
              </a:rPr>
              <a:t>Terima Kasih! </a:t>
            </a:r>
            <a:endParaRPr sz="4800" b="1" i="0" u="none">
              <a:solidFill>
                <a:srgbClr val="0F172A"/>
              </a:solidFill>
              <a:latin typeface="Poppi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115" y="2501900"/>
            <a:ext cx="10941050" cy="56324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2700"/>
              </a:lnSpc>
            </a:pPr>
            <a:r>
              <a:rPr sz="3200" b="0" i="0" u="none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Inter Medium"/>
              </a:rPr>
              <a:t>Thank you to our Malaysian teachers &amp; students!</a:t>
            </a:r>
            <a:endParaRPr sz="3200" b="0" i="0" u="none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Inter Medium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165" y="3983355"/>
            <a:ext cx="11049000" cy="259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400" b="0" i="0" u="none">
                <a:solidFill>
                  <a:srgbClr val="64748B"/>
                </a:solidFill>
                <a:latin typeface="Inter"/>
              </a:rPr>
              <a:t>Let us build an inclusive, supportive world for all children together.</a:t>
            </a:r>
            <a:endParaRPr sz="1400" b="0" i="0" u="none">
              <a:solidFill>
                <a:srgbClr val="64748B"/>
              </a:solidFill>
              <a:latin typeface="Inter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2095" y="5605780"/>
            <a:ext cx="219075" cy="171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2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3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4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5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6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7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8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9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10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11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12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13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14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15.xml><?xml version="1.0" encoding="utf-8"?>
<p:tagLst xmlns:p="http://schemas.openxmlformats.org/presentationml/2006/main">
  <p:tag name="KSO_WM_DIAGRAM_VIRTUALLY_FRAME" val="{&quot;height&quot;:233.85,&quot;left&quot;:45,&quot;top&quot;:190.68748031496062,&quot;width&quot;:870.0116535433069}"/>
</p:tagLst>
</file>

<file path=ppt/tags/tag16.xml><?xml version="1.0" encoding="utf-8"?>
<p:tagLst xmlns:p="http://schemas.openxmlformats.org/presentationml/2006/main">
  <p:tag name="KSO_WM_DIAGRAM_VIRTUALLY_FRAME" val="{&quot;height&quot;:191.7,&quot;left&quot;:31.25,&quot;top&quot;:267,&quot;width&quot;:433.75}"/>
</p:tagLst>
</file>

<file path=ppt/tags/tag17.xml><?xml version="1.0" encoding="utf-8"?>
<p:tagLst xmlns:p="http://schemas.openxmlformats.org/presentationml/2006/main">
  <p:tag name="KSO_WM_DIAGRAM_VIRTUALLY_FRAME" val="{&quot;height&quot;:191.7,&quot;left&quot;:31.25,&quot;top&quot;:267,&quot;width&quot;:433.75}"/>
</p:tagLst>
</file>

<file path=ppt/tags/tag18.xml><?xml version="1.0" encoding="utf-8"?>
<p:tagLst xmlns:p="http://schemas.openxmlformats.org/presentationml/2006/main">
  <p:tag name="KSO_WM_DIAGRAM_VIRTUALLY_FRAME" val="{&quot;height&quot;:191.7,&quot;left&quot;:31.25,&quot;top&quot;:267,&quot;width&quot;:433.75}"/>
</p:tagLst>
</file>

<file path=ppt/tags/tag19.xml><?xml version="1.0" encoding="utf-8"?>
<p:tagLst xmlns:p="http://schemas.openxmlformats.org/presentationml/2006/main">
  <p:tag name="KSO_WM_DIAGRAM_VIRTUALLY_FRAME" val="{&quot;height&quot;:191.7,&quot;left&quot;:31.25,&quot;top&quot;:267,&quot;width&quot;:433.75}"/>
</p:tagLst>
</file>

<file path=ppt/tags/tag20.xml><?xml version="1.0" encoding="utf-8"?>
<p:tagLst xmlns:p="http://schemas.openxmlformats.org/presentationml/2006/main">
  <p:tag name="KSO_WM_DIAGRAM_VIRTUALLY_FRAME" val="{&quot;height&quot;:191.7,&quot;left&quot;:31.25,&quot;top&quot;:267,&quot;width&quot;:433.75}"/>
</p:tagLst>
</file>

<file path=ppt/tags/tag21.xml><?xml version="1.0" encoding="utf-8"?>
<p:tagLst xmlns:p="http://schemas.openxmlformats.org/presentationml/2006/main">
  <p:tag name="KSO_WM_DIAGRAM_VIRTUALLY_FRAME" val="{&quot;height&quot;:191.7,&quot;left&quot;:31.25,&quot;top&quot;:267,&quot;width&quot;:433.7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3758</Words>
  <Application>WPS 演示</Application>
  <PresentationFormat>On-screen Show (4:3)</PresentationFormat>
  <Paragraphs>148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Arial</vt:lpstr>
      <vt:lpstr>Poppins</vt:lpstr>
      <vt:lpstr>Segoe Print</vt:lpstr>
      <vt:lpstr>Inter Medium</vt:lpstr>
      <vt:lpstr>Times New Roman</vt:lpstr>
      <vt:lpstr>Poppins SemiBold</vt:lpstr>
      <vt:lpstr>Inter SemiBold</vt:lpstr>
      <vt:lpstr>Inter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汤姆</cp:lastModifiedBy>
  <cp:revision>11</cp:revision>
  <dcterms:created xsi:type="dcterms:W3CDTF">2013-01-27T09:14:00Z</dcterms:created>
  <dcterms:modified xsi:type="dcterms:W3CDTF">2026-08-29T12:35:15Z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57969558E211440DAE845AEF59B066F2_12</vt:lpwstr>
  </property>
</Properties>
</file>