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5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78881"/>
            <a:ext cx="3299519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2974181"/>
            <a:ext cx="11041380" cy="1000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b="1" sz="3150" i="0" u="none">
                <a:solidFill>
                  <a:srgbClr val="0F172A"/>
                </a:solidFill>
                <a:latin typeface="Poppins"/>
              </a:rPr>
              <a:t>Rehabilitation-Education Transition in Inclusive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4107656"/>
            <a:ext cx="7391400" cy="2714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b="0" sz="1425" i="0" u="none">
                <a:solidFill>
                  <a:srgbClr val="475569"/>
                </a:solidFill>
                <a:latin typeface="Noto Sans"/>
              </a:rPr>
              <a:t>A Comparative Analysis of Mechanisms across China, Malaysia, Brunei, and Singapore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905125"/>
            <a:ext cx="5429250" cy="1809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2905125"/>
            <a:ext cx="5429250" cy="1809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3181350"/>
            <a:ext cx="5120640" cy="276225"/>
          </a:xfrm>
          <a:prstGeom prst="rect">
            <a:avLst/>
          </a:prstGeom>
          <a:noFill/>
        </p:spPr>
        <p:txBody>
          <a:bodyPr wrap="square" lIns="257175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Research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4876800" cy="8858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Examines how health/rehabilitation services bridge into mainstream schooling for children with special educational needs (SEN). Evaluates structural continuity across four distinct Asian healthcare and education jurisdictions.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3181350"/>
            <a:ext cx="5120640" cy="276225"/>
          </a:xfrm>
          <a:prstGeom prst="rect">
            <a:avLst/>
          </a:prstGeom>
          <a:noFill/>
        </p:spPr>
        <p:txBody>
          <a:bodyPr wrap="square" lIns="257175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Key Findings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5575" y="3552825"/>
            <a:ext cx="487680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While policy commitments to inclusive education have grown, significant barriers remain in inter-agency data sharing, professional training alignment, and lifelong transition planning from childhood to adulthood.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3228975"/>
            <a:ext cx="180975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5575" y="3228975"/>
            <a:ext cx="180975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Executive Summary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905125"/>
            <a:ext cx="5429250" cy="1809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2905125"/>
            <a:ext cx="5429250" cy="1809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3181350"/>
            <a:ext cx="5120640" cy="276225"/>
          </a:xfrm>
          <a:prstGeom prst="rect">
            <a:avLst/>
          </a:prstGeom>
          <a:noFill/>
        </p:spPr>
        <p:txBody>
          <a:bodyPr wrap="square" lIns="257175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Horizontal Continuity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4876800" cy="8858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Focuses on cross-sectoral collaboration between clinical healthcare, rehabilitation centers, early intervention hubs, and mainstream resource classrooms. Ensures seamless service referrals and shared diagnostic records.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3181350"/>
            <a:ext cx="5120640" cy="276225"/>
          </a:xfrm>
          <a:prstGeom prst="rect">
            <a:avLst/>
          </a:prstGeom>
          <a:noFill/>
        </p:spPr>
        <p:txBody>
          <a:bodyPr wrap="square" lIns="257175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Vertical Continuity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5575" y="3552825"/>
            <a:ext cx="487680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Ensures smooth lifelong transitions across developmental milestones: Preschool → Elementary → Secondary Education → Vocational Training → Independent Adult Living and Social Inclusion.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3228975"/>
            <a:ext cx="180975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5575" y="3228975"/>
            <a:ext cx="180975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Dual-Axis Transition Continuum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768203"/>
            <a:ext cx="3581400" cy="20835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2768203"/>
            <a:ext cx="3581400" cy="208359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768203"/>
            <a:ext cx="3581400" cy="208359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3006328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34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1. Screening &amp; Assessment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Early clinical diagnosis, developmental monitoring, and multi-disciplinary functional evaluation.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325" y="3006328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3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2. Referral &amp; Placement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53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Formal placement decisions (mainstream, resource room, or special school) and inter-agency referral.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225" y="3006328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772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3. IEP &amp; Progress Tracking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Student case handover, Individualized Education Plan (IEP) formulation, and longitudinal tracking.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4387" y="3139678"/>
            <a:ext cx="219075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4387" y="3139678"/>
            <a:ext cx="142875" cy="190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Key Stages of Transition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505" y="2095500"/>
            <a:ext cx="4852094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30" y="2105025"/>
            <a:ext cx="4833044" cy="3409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556271"/>
            <a:ext cx="5511105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County-Level Expert Committees: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Multi-agency panels (Education, Health, Disabled Persons' Federation) lead statutory assessment and school placement rulings.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392090"/>
            <a:ext cx="5511105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0–6 Health Screening Network: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Standardized early identification chain featuring 11 routine pediatric exams, specialized secondary screening, and clinical confirmation.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227909"/>
            <a:ext cx="5511105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Multi-Tiered Placement Options: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Emphasizes LRC (Learning in Regular Classrooms), resource rooms, special education schools, and home-based visiting education.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575321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411140"/>
            <a:ext cx="17145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246959"/>
            <a:ext cx="17145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China: Statutory Panels &amp; Screening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505" y="2095500"/>
            <a:ext cx="4852094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30" y="2105025"/>
            <a:ext cx="4833044" cy="3409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888456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Zero-Rejection Policy (Dasar Sıfar Penolakan):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Guarantees schooling access for children with SEN, eliminating historical educability screening exams.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502818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School-Level Discretion: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School administrators hold localized autonomy regarding class readiness, resource allocation, and practical placement.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117181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Community Rehabilitation (PDK):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Community-Based Rehabilitation centers act as pivotal hubs for early intervention, family support, and pre-school transition.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907506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521868"/>
            <a:ext cx="17145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136231"/>
            <a:ext cx="17145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Malaysia: Zero-Rejection Policy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505" y="2095500"/>
            <a:ext cx="4852094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30" y="2105025"/>
            <a:ext cx="4833044" cy="3409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888456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Inclusive Education Policy (2022):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Codifies rights for special needs children in mainstream schools under the Department of Special Education.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502818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SENA Teacher Model: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Special Education Needs Assistant (SENA) teachers coordinate school-based teams to execute Individualized Education Plans (IEPs).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117181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Standardization Work: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Ongoing efforts to establish unified referral documentation between secular mainstream and religious (Ugama) schools.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907506"/>
            <a:ext cx="13335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521868"/>
            <a:ext cx="1905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136231"/>
            <a:ext cx="11430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Brunei: Inclusive Framework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505" y="2095500"/>
            <a:ext cx="4852094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30" y="2105025"/>
            <a:ext cx="4833044" cy="3409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777728"/>
            <a:ext cx="5511105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Age-Prioritized Intervention (EIPIC):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Early Intervention Programme for Infants &amp; Children prioritizes ages 5–6 to secure 1+ years of clinical therapy prior to school 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613546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Centralized MOE Screening: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Special Education (SPED) school applications undergo unified Ministry review to optimize resource allocation.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227909"/>
            <a:ext cx="5511105" cy="442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Individual Transition Plans (ITP):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Mandatory across all 20+ SPED schools, systematically mapping out vocational training and independent living pathways.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796778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632596"/>
            <a:ext cx="1524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246959"/>
            <a:ext cx="15240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Singapore: EIPIC &amp; SPED Pathways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2376189"/>
          <a:ext cx="11106148" cy="286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194941"/>
                <a:gridCol w="2491382"/>
                <a:gridCol w="2516981"/>
                <a:gridCol w="2438251"/>
                <a:gridCol w="2464593"/>
              </a:tblGrid>
              <a:tr h="573524"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Dimension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China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Malaysia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Brunei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Singapore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573524">
                <a:tc>
                  <a:txBody>
                    <a:bodyPr/>
                    <a:lstStyle/>
                    <a:p>
                      <a:pPr algn="l"/>
                      <a:r>
                        <a:rPr b="1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Governance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County expert committee multi-agency rulings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National policy directives + School autonomy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Special Education Department + SENA teams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Centralized MOE panel &amp; sector alignment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3524">
                <a:tc>
                  <a:txBody>
                    <a:bodyPr/>
                    <a:lstStyle/>
                    <a:p>
                      <a:pPr algn="l"/>
                      <a:r>
                        <a:rPr b="1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Placement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Statutory evaluation &amp; appeal mechanisms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School-level placement under Zero-Rejection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Needs-based school evaluation &amp; IEP design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Clinical assessment &amp; central MOE screening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73524">
                <a:tc>
                  <a:txBody>
                    <a:bodyPr/>
                    <a:lstStyle/>
                    <a:p>
                      <a:pPr algn="l"/>
                      <a:r>
                        <a:rPr b="1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Data Transfer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Robust health tracking; cross-agency silos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Mainly manual parent-driven paper portfolios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Developing inter-agency transfer protocols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Formalized inter-agency digital data exchange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3524">
                <a:tc>
                  <a:txBody>
                    <a:bodyPr/>
                    <a:lstStyle/>
                    <a:p>
                      <a:pPr algn="l"/>
                      <a:r>
                        <a:rPr b="1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Key Challenges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Regional urban-rural resource disparities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Variable school-level policy implementation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Need for standardized transfer forms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12" i="0" u="none">
                          <a:solidFill>
                            <a:srgbClr val="334155"/>
                          </a:solidFill>
                          <a:latin typeface="Noto Sans"/>
                        </a:rPr>
                        <a:t>Subsidy eligibility tied to citizenship status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42925" y="3401913"/>
            <a:ext cx="11949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737866" y="3401913"/>
            <a:ext cx="24913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29248" y="3401913"/>
            <a:ext cx="25169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46230" y="3401913"/>
            <a:ext cx="24382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184481" y="3401913"/>
            <a:ext cx="24645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2925" y="4012703"/>
            <a:ext cx="11949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737866" y="4012703"/>
            <a:ext cx="24913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29248" y="4012703"/>
            <a:ext cx="25169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746230" y="4012703"/>
            <a:ext cx="24382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84481" y="4012703"/>
            <a:ext cx="24645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2925" y="4623494"/>
            <a:ext cx="11949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866" y="4623494"/>
            <a:ext cx="24913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229248" y="4623494"/>
            <a:ext cx="25169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746230" y="4623494"/>
            <a:ext cx="24382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4481" y="4623494"/>
            <a:ext cx="24645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Policy Comparison Matrix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768203"/>
            <a:ext cx="3581400" cy="20835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2768203"/>
            <a:ext cx="3581400" cy="208359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768203"/>
            <a:ext cx="3581400" cy="208359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3006328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34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Heavy Family Burden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Parents often bear the burden of acting as manual case coordinators, transferring paper medical records to school authorities.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325" y="3006328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3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Delayed Longitudinal Planning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53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Transition planning is heavily front-loaded at preschool entry, leaving secondary-to-adult vocational transition under-supported.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225" y="3006328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772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Specialist Workforce Gaps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Acute regional shortages of Speech Language Therapists (SLTs), Occupational Therapists (OTs), and certified SEN educators.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775" y="3139678"/>
            <a:ext cx="19050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675" y="3139678"/>
            <a:ext cx="190500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0100" y="3139678"/>
            <a:ext cx="171450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Shared Systemic Bottlenecks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015853"/>
            <a:ext cx="5429250" cy="15882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3015853"/>
            <a:ext cx="5429250" cy="15882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3292078"/>
            <a:ext cx="512064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Central Standardization vs. Local Autonomy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663553"/>
            <a:ext cx="487680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Centralized national criteria safeguard educational equity but can exceed local school capacity. Flexible school autonomy improves adaptability but leads to inconsistent placement standards across regions.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3292078"/>
            <a:ext cx="5120640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Administrative Speed vs. Family-Centered Choice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5575" y="3663553"/>
            <a:ext cx="487680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Streamlined administrative review speeds up placement processing, but can marginalize parental input. Effective frameworks must balance administrative efficiency with meaningful family advocacy.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Key Governance Tensions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2500" y="3220640"/>
            <a:ext cx="10706100" cy="221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Unified Digital Case File Systems: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Developing secure digital bridges connecting clinical pediatric health records directly with school Special Needs Coordinators.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2500" y="3613546"/>
            <a:ext cx="10706100" cy="221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Privacy &amp; Consent Protocols: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Standardizing parental consent models to allow seamless diagnostic data sharing between hospitals and schools.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4006453"/>
            <a:ext cx="10706100" cy="221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Longitudinal Outcome Tracking: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Tracking child developmental milestones continuously from early diagnosis into adult employment outcomes.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239690"/>
            <a:ext cx="190500" cy="152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632596"/>
            <a:ext cx="19050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025503"/>
            <a:ext cx="171450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Cross-Sector Data Integration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2500" y="3220640"/>
            <a:ext cx="10706100" cy="221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Early Secondary Transition Planning: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Initiating formal vocational readiness and independent living goals by age 12 to 14 within the IEP.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2500" y="3613546"/>
            <a:ext cx="10706100" cy="221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Public-Private Industry Pathways: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Partnering with vocational institutes and inclusive employers to provide structured internships for SEN graduates.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4006453"/>
            <a:ext cx="10706100" cy="221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1" sz="1125" i="0" u="none">
                <a:solidFill>
                  <a:srgbClr val="0F172A"/>
                </a:solidFill>
                <a:latin typeface="Noto Sans"/>
              </a:rPr>
              <a:t>Community Independent Living:</a:t>
            </a:r>
            <a:r>
              <a:rPr b="0" sz="1125" i="0" u="none">
                <a:solidFill>
                  <a:srgbClr val="334155"/>
                </a:solidFill>
                <a:latin typeface="Noto Sans"/>
              </a:rPr>
              <a:t> Expanding community-based group homes and sheltered workshops to ensure post-school social inclusion.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239690"/>
            <a:ext cx="171450" cy="152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632596"/>
            <a:ext cx="19050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025503"/>
            <a:ext cx="171450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Life-Course &amp; Vocational Support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768203"/>
            <a:ext cx="3581400" cy="20835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2768203"/>
            <a:ext cx="3581400" cy="208359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768203"/>
            <a:ext cx="3581400" cy="208359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3006328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34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1. Single-Page Transfer Formats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Adopt standardized 1-page summary handover checklists between medical clinics and school SEN teams.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325" y="3006328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053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2. Interim Support During Waitlists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53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Mobilize community centers to provide structured interim therapies while children await school placement.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225" y="3006328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77225" y="3615928"/>
            <a:ext cx="3340417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Poppins SemiBold"/>
              </a:rPr>
              <a:t>3. Backwards-Designed IEPs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25" y="3949303"/>
            <a:ext cx="31813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Design early childhood goals with long-term adult independence and vocational readiness in mind.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487" y="3139678"/>
            <a:ext cx="219075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2487" y="3139678"/>
            <a:ext cx="142875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0575" y="3139678"/>
            <a:ext cx="190500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Strategic Policy Roadmap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015853"/>
            <a:ext cx="5429250" cy="15882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3015853"/>
            <a:ext cx="5429250" cy="15882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3292078"/>
            <a:ext cx="5120640" cy="276225"/>
          </a:xfrm>
          <a:prstGeom prst="rect">
            <a:avLst/>
          </a:prstGeom>
          <a:noFill/>
        </p:spPr>
        <p:txBody>
          <a:bodyPr wrap="square" lIns="257175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Shared Assessment Standards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663553"/>
            <a:ext cx="487680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Leverage ASEAN regional networks to co-develop standardized developmental screening tools, culturally adapted assessment frameworks, and shared metric benchmarks across member states.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3292078"/>
            <a:ext cx="5120640" cy="276225"/>
          </a:xfrm>
          <a:prstGeom prst="rect">
            <a:avLst/>
          </a:prstGeom>
          <a:noFill/>
        </p:spPr>
        <p:txBody>
          <a:bodyPr wrap="square" lIns="304800" rIns="0" tIns="0" bIns="0" anchor="t">
            <a:spAutoFit/>
          </a:bodyPr>
          <a:lstStyle/>
          <a:p>
            <a:pPr algn="l"/>
            <a:r>
              <a:rPr b="0" sz="1425" i="0" u="none">
                <a:solidFill>
                  <a:srgbClr val="0284C7"/>
                </a:solidFill>
                <a:latin typeface="Poppins SemiBold"/>
              </a:rPr>
              <a:t>Joint Professional Accreditation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5575" y="3663553"/>
            <a:ext cx="487680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334155"/>
                </a:solidFill>
                <a:latin typeface="Noto Sans"/>
              </a:rPr>
              <a:t>Establish cross-border training modules and certification standards for Special Education Needs (SEN) teachers, allied health professionals, and pediatric rehabilitation specialists.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3339703"/>
            <a:ext cx="180975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5575" y="3339703"/>
            <a:ext cx="228600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Regional ASEAN Cooperation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0" y="3931146"/>
            <a:ext cx="25146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2469653"/>
            <a:ext cx="8001000" cy="723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3750" i="0" u="none">
                <a:solidFill>
                  <a:srgbClr val="0F172A"/>
                </a:solidFill>
                <a:latin typeface="Poppins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345953"/>
            <a:ext cx="7620000" cy="280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08"/>
              </a:lnSpc>
            </a:pPr>
            <a:r>
              <a:rPr b="0" sz="1425" i="0" u="none">
                <a:solidFill>
                  <a:srgbClr val="475569"/>
                </a:solidFill>
                <a:latin typeface="Noto Sans"/>
              </a:rPr>
              <a:t>Building a Seamless, Lifelong Support Ecosystem for Children with Special Needs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25" y="4083546"/>
            <a:ext cx="1905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2176016"/>
            <a:ext cx="11125200" cy="96276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3138785"/>
            <a:ext cx="111252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3910310"/>
            <a:ext cx="111252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3129260"/>
            <a:ext cx="111252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33400" y="3129260"/>
            <a:ext cx="111252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400" y="3900785"/>
            <a:ext cx="111252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33400" y="3900785"/>
            <a:ext cx="111252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4672310"/>
            <a:ext cx="111252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3400" y="4672310"/>
            <a:ext cx="111252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14438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28775" y="2318891"/>
            <a:ext cx="10029825" cy="3836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34155"/>
                </a:solidFill>
                <a:latin typeface="Noto Sans"/>
              </a:rPr>
              <a:t>https://opensocietyfoundations.imgix.net/uploads/69f4d6eb-d08c-442c-8adc-9378ceccaaa8/20170426-dufour-china-classroom-3000.jpg?auto=compress%2Cformat&amp;fit=min&amp;fm=jpg&amp;q=80&amp;rect=%2C%2C%2C&amp;w=760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8775" y="2750194"/>
            <a:ext cx="10029825" cy="236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Noto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Noto Sans"/>
              </a:rPr>
              <a:t>www.opensocietyfoundations.org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281660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28775" y="3281957"/>
            <a:ext cx="10029825" cy="191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34155"/>
                </a:solidFill>
                <a:latin typeface="Noto Sans"/>
              </a:rPr>
              <a:t>https://dapmalaysia.org/en/wordpress/wp-content/uploads/2022/08/special-needs-kids.jpg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28775" y="3521422"/>
            <a:ext cx="10029825" cy="236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Noto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Noto Sans"/>
              </a:rPr>
              <a:t>dapmalaysia.org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053185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28775" y="4053482"/>
            <a:ext cx="10029825" cy="191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34155"/>
                </a:solidFill>
                <a:latin typeface="Noto Sans"/>
              </a:rPr>
              <a:t>https://globalyoungacademy.net/wp-content/uploads/2018/02/Brunei-2018.jpg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8775" y="4292947"/>
            <a:ext cx="10029825" cy="236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Noto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Noto Sans"/>
              </a:rPr>
              <a:t>globalyoungacademy.net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824710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28775" y="4825007"/>
            <a:ext cx="10029825" cy="191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34155"/>
                </a:solidFill>
                <a:latin typeface="Noto Sans"/>
              </a:rPr>
              <a:t>https://www.sassymamasg.com/wp-content/uploads/2024/04/230401-3184.jpg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28775" y="5064472"/>
            <a:ext cx="10029825" cy="236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Noto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Noto Sans"/>
              </a:rPr>
              <a:t>www.sassymamasg.com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250" i="0" u="none">
                <a:solidFill>
                  <a:srgbClr val="0F172A"/>
                </a:solidFill>
                <a:latin typeface="Poppins SemiBold"/>
              </a:rPr>
              <a:t>Image Sources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" y="10096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