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3273A486-2A4F-E7CF-579C-1E0405FEEF5F}">
          <p14:sldIdLst>
            <p14:sldId id="256"/>
            <p14:sldId id="257"/>
            <p14:sldId id="258"/>
          </p14:sldIdLst>
        </p14:section>
        <p14:section name="Part A: Qualitative inquiry" id="{8B1656EF-8083-8C17-6194-987BEEE2FD86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Part B: The basic qualitative study" id="{55A7250B-D0F4-9046-92DF-9A85BA0E27F9}">
          <p14:sldIdLst>
            <p14:sldId id="269"/>
            <p14:sldId id="270"/>
            <p14:sldId id="271"/>
            <p14:sldId id="272"/>
            <p14:sldId id="273"/>
          </p14:sldIdLst>
        </p14:section>
        <p14:section name="Part C: Sampling and access" id="{31076205-4328-4F2F-84C2-53D34BD93C15}">
          <p14:sldIdLst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Part D: Interviews in depth" id="{3C9BB19B-80A7-6906-BBCE-21DE683F78D8}">
          <p14:sldIdLst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Close" id="{EFDFD289-7552-F928-6294-E20991468300}">
          <p14:sldIdLst>
            <p14:sldId id="289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247" autoAdjust="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34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minutes. Tell students that the deck is also a reference: you will select slides, and they can use the rest when writing their proposals.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minutes. KEY: 1 QN, 2 QL, 3 QN, 4 QL, 5 QN, 6 QL, 7 QN, 8 QL. Items 6 and 7 both begin with "How": "How many hours" asks for a quantity; "How do teachers adapt" asks about a process. Model rewrites: (1) How do PPI teachers in Perak describe the training they have received on teaching pupils with autism? (5) How do autistic pupils in Ipoh and their classmates experience a social stories programme?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Re-read 5 minutes, then 6 minutes in pairs. KEY: a 6; b 1; c 3; d 4; e 5; f 2; g 7. Entries that fit two: d (multiple sources, and triangulation); f (researcher as instrument, and natural setting); c (participants' perspectives, and reflexivity, because the researcher notices her own assumption).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a transformative (co-researchers, discrimination, change); b postpositivist (tests, controls); c constructivist (meaning, own accounts); d constructivist; transformative if pupils helped plan and evaluate changes to recess.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A processes; B policy in practice; C voice; D small, diverse groups (and voice).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1 overclaim (statistical generalisation from one school); 2 OK (a claim about this case, supported by triangulated data); 3 OK (transferability, carefully worded with "may" and "similar"); 4 overclaim (a causal claim the design cannot support): "Pupils in this study described quiet spaces as places where they felt able to join in." A basic study offers conceptual insight; the term analytic generalisation belongs mainly to case-study logic (Yin, 2018). Transferability is the reader's judgement; the researcher's job is thick description.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(§3): How (open) · PPKI pupils at her school (participants, site) · experience recess (phenomenon).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"Two phenomena": behaviour support could become a separate study. "A measurement word" (level, extent, how often) signals a quantitative question even when it begins with "What".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Part 1: (1) causal/directional ("reduce"); (2) too broad, no participants or site; (3) yes/no question with a measurement word ("satisfied"); (4) several phenomena; (5) "relationship" = quantitative. Model for Part 2: "How do two Form 2 pupils with dyscalculia in a Seremban secondary school experience asking for help in mathematics lessons?" Sub-questions: What do they say stops them from asking? What do they do instead when they are stuck?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"How do mainstream primary teachers in Changsha experience teaching a pupil with ADHD in their classes?" ("How do… experience"). Interviews (two each) and lesson plans; coding began after the first four interviews, so ideas could be followed up in the second interviews. Theme 2: Mr Zhou and Mr Xiao, whose subjects allow movement: the exception suggests the type of lesson also shapes teachers'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1 L, 2 T, 3 L, 4 T, 5 L, 6 L. Contrast it with a claim such as "Some parents resist the diagnosis, which leaves teachers working alone" (in the study, only two teachers said this, so it sits within Theme 3). Example: "Large classes" → "Large classes force teachers to choose between one child and the rest".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1 basic (experiences, interviews, no special focus). 2 qualitative but with a focus on culture and long immersion, so not a basic study. 3 not qualitative (tests an effect on scores). 4 Mostly basic, but it is bounded to one school and recess, with many data sources: it is close to a case study. That tension is a good discussion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Changsha KEY: question in §1; purposive sampling through the district resource centre, four criteria, eight teachers from four schools; two semi-structured interviews each plus lesson plans; codes → categories → themes, two coders, coding from the fourth interview; three themes; limitations: one city, volunteers, self-report, no pupil or parent voice, translation.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a convenience; b purposive (criterion); c random (probability) sampling, used in quantitative studies; d the five parents are chosen because they are available, not because they can inform the question; parents who work, or whose children travel by bus, are missed. Many theses use convenience samples and call them purposive.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1 extreme or deviant case (positive deviance); 2 typical case; 3 maximum variation; 4 snowball; 5 criterion (pupils with dyscalculia in her class), with all eligible pupils included because there are only two.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(1) New teachers are still learning to manage any class, so ADHD-related experience would be mixed with general inexperience. (2) Pupils without a diagnosis would be included; findings would mix ADHD with other difficulties. (3) e.g. inclusion: Form 2 pupils in her class; identified with dyscalculia through a school or clinical assessment. Exclusion: pupils whose parents have not consented, or who decline assent.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Changsha: fairly narrow aim, specific sample, little theory, two interviews each (strong dialogue), cross-case analysis: eight is defensible. Ms Nur Iman: two pupils is very small; information power comes from repeated interviews, observation of lessons, work samples and perhaps the teacher's and parents' perspectives, which moves the study towards a case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(1) University ethics approval and education authority approval → head teacher (site permission) → parents (consent) → pupils (assent). (2) Pupils and parents may find it hard to refuse their own teacher; pupils may give "good student" answers. (3) Another person explains the study and collects consent forms; a colleague conducts the interviews; make clear that saying no has no effect on marks; repeat assent checks. Check the current approval procedure in your institution: requirements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Re-read §3 "The data" (item 6): Aina's talks with pupils were short, repeated and prompted by drawings (towards unstructured); her interviews with adults were semi-structured. Task </a:t>
            </a:r>
          </a:p>
          <a:p>
            <a:r>
              <a:rPr lang="en-US" dirty="0"/>
              <a:t>KEY: a = structured; with tick boxes it is a spoken questionnaire producing survey data. A structured interview with open answers (Patton's standardised open-ended interview) still gives qualitative data; b = unstructured; c = semi-structured; d = semi-structured. </a:t>
            </a:r>
          </a:p>
          <a:p>
            <a:r>
              <a:rPr lang="en-US" dirty="0"/>
              <a:t>Sources: Brinkmann &amp; Kvale (2015); Merriam &amp; Tisdell (2016); Patton (2015).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Possible answers: 1 = individual (personal, possibly painful); 2 = focus group (professional ideas; discussion generates more); 3 = paired interview (each pupil supports the other's memory; less pressure than one adult with one child). There is no single right answer; the reason is what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Box 1: Opening = background/experience; Main 1 = experience (probe "why do you think it worked?" = opinion); Main 2 = experience (probe "How did you feel?" = feeling); Main 3 = experience/knowledge; Main 4 = experience ("What support would help most?" = opinion). Missing: sensory and mostly knowledge. Example: "What do you know about ADHD from your training or reading?"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probes: (1) clarification "What do you mean by 'in theory'?"; example "Tell me about a time it was not fine in practice." (2) detail "What happened in that first year?"; contrast "How is it different now?" (3) clarification "What makes it boring?"; example "Tell me about the last book you had to read." With a pupil, "boring" may hide difficulty or embarrassment. </a:t>
            </a:r>
          </a:p>
          <a:p>
            <a:r>
              <a:rPr lang="en-US" dirty="0"/>
              <a:t>Sources: Patton (2015); Brinkmann &amp; Kvale (2015).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KEY: C, D, E, F, B, A. B is the most sensitive, so it comes late; F (opinion) follows the concrete experiences in D and E. What might happen if B came first?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Re-read §3 "The data" and "Ethics" (items 6 and 7): how did Aina adapt her methods for Danial, and how did she get assent? </a:t>
            </a:r>
          </a:p>
          <a:p>
            <a:r>
              <a:rPr lang="en-US" dirty="0"/>
              <a:t>KEY: 1 = acquiescence → "Tell me about a time in class when you felt safe" or picture cards with several faces; 2 = recency → "Tell me about working in a group" (and separately alone); 3 = time/frequency → "Tell me about the last time you felt angry in class"; 4 = suggestibility → "Tell me about the new teacher." Talking Mats: the person places picture symbols under "like / not sure / don't like".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Mistakes: leading yes/no question; not neutral (shares own experience and agrees); no probe after "sometimes", the most interesting part of the answer; moves on too quickly. Better: "Tell me about teaching him." … "You said 'sometimes'. Can you tell me about a time when it was hard?"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 one-page template (headings: type and format; opening; main question 1 + probe; main question 2 + probe; closing; adaptation).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texts: Mertens &amp; McLaughlin (2004) and Rumrill et al. (2011). Finlay and Lyons (2002) uses the term of its time, "mental retardation"; the current term is intellectual disability. Teaching materials: pre-session reading (Aina's recess study); fictional study "Teaching One Child, Watching Forty"; group reading Li, Zan &amp; Chen (2025).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106984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97764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Subtitle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17320"/>
            <a:ext cx="65836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Section</a:t>
            </a: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MSN1074 Research Methodology · Topic 2 · Session 1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</a:t>
            </a: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MSN1074 Research Methodology · Topic 2 · Session 1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</a:t>
            </a: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MSN1074 Research Methodology · Topic 2 · Session 1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6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7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10698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Basic Qualitative Study: From Question to Interview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97764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3"/>
                </a:solidFill>
              </a:rPr>
              <a:t>Topic 2: Qualitative Research Methods in Special Education · Session 1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Qualitative inquiry · The basic qualitative study · Sampling and access · Interviews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MSN1074 Research Methodology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417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TOPIC 2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Today’s session at a glance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SESSION MAP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79628" cy="548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417320"/>
            <a:ext cx="57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10′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164844" y="1417320"/>
            <a:ext cx="2736342" cy="54864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64844" y="1417320"/>
            <a:ext cx="273634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Part A · 45 min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937762" y="1417320"/>
            <a:ext cx="2120138" cy="548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937762" y="1417320"/>
            <a:ext cx="21201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Part B · 35 min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094476" y="1417320"/>
            <a:ext cx="1812036" cy="54864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094476" y="1417320"/>
            <a:ext cx="18120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Part C · 30 min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43088" y="1417320"/>
            <a:ext cx="3352546" cy="548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943088" y="1417320"/>
            <a:ext cx="335254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Part D · 55 min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1332210" y="1417320"/>
            <a:ext cx="271526" cy="548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332210" y="1417320"/>
            <a:ext cx="2715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5′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029968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Times include the activities. The slides hold more than one session can cover: we will choose together, and you can use the rest for revision and for your proposal.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60604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3375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Qualitative inquiry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023360"/>
            <a:ext cx="1783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What makes research qualitative? What can it claim? How do we write a qualitative question?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2514600" y="260604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2514600" y="33375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basic qualitative study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2514600" y="4023360"/>
            <a:ext cx="1783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What does a basic study look like from start to finish?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4480560" y="260604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000" dirty="0"/>
          </a:p>
        </p:txBody>
      </p:sp>
      <p:sp>
        <p:nvSpPr>
          <p:cNvPr id="24" name="Text 22"/>
          <p:cNvSpPr txBox="1"/>
          <p:nvPr/>
        </p:nvSpPr>
        <p:spPr>
          <a:xfrm>
            <a:off x="4480560" y="33375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Sampling and access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480560" y="4023360"/>
            <a:ext cx="1783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Whom should we choose, how many, and how do we reach them?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6446520" y="260604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4000" dirty="0"/>
          </a:p>
        </p:txBody>
      </p:sp>
      <p:sp>
        <p:nvSpPr>
          <p:cNvPr id="27" name="Text 25"/>
          <p:cNvSpPr txBox="1"/>
          <p:nvPr/>
        </p:nvSpPr>
        <p:spPr>
          <a:xfrm>
            <a:off x="6446520" y="333756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Interviews in depth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446520" y="4023360"/>
            <a:ext cx="1783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How do we plan, ask and adapt interview questions?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8549640" y="2697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BY THE END, YOU WILL BE ABLE TO</a:t>
            </a:r>
            <a:endParaRPr lang="en-US" sz="1100" dirty="0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3154680"/>
            <a:ext cx="201168" cy="201168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8887968" y="310896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Explain the features and beliefs of qualitative inquiry</a:t>
            </a:r>
            <a:endParaRPr lang="en-US" sz="1250" dirty="0"/>
          </a:p>
        </p:txBody>
      </p:sp>
      <p:pic>
        <p:nvPicPr>
          <p:cNvPr id="3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3758184"/>
            <a:ext cx="201168" cy="201168"/>
          </a:xfrm>
          <a:prstGeom prst="rect">
            <a:avLst/>
          </a:prstGeom>
        </p:spPr>
      </p:pic>
      <p:sp>
        <p:nvSpPr>
          <p:cNvPr id="33" name="Text 29"/>
          <p:cNvSpPr txBox="1"/>
          <p:nvPr/>
        </p:nvSpPr>
        <p:spPr>
          <a:xfrm>
            <a:off x="8887968" y="37124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Write and repair qualitative research questions</a:t>
            </a:r>
            <a:endParaRPr lang="en-US" sz="1250" dirty="0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4361688"/>
            <a:ext cx="201168" cy="201168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8887968" y="431596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Identify the parts of a basic qualitative study</a:t>
            </a:r>
            <a:endParaRPr lang="en-US" sz="1250" dirty="0"/>
          </a:p>
        </p:txBody>
      </p:sp>
      <p:pic>
        <p:nvPicPr>
          <p:cNvPr id="3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4965192"/>
            <a:ext cx="201168" cy="201168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8887968" y="4919472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Choose a sampling strategy and write selection criteria</a:t>
            </a:r>
            <a:endParaRPr lang="en-US" sz="1250" dirty="0"/>
          </a:p>
        </p:txBody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5568696"/>
            <a:ext cx="201168" cy="201168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8887968" y="5522976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Plan, adapt and pilot a semi-structured interview</a:t>
            </a:r>
            <a:endParaRPr lang="en-US" sz="125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Warm-up: settle the disagreements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FROM THE END-OF-TEXT TASK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Before class, you classified eight research questions as qualitative (QL) or quantitative (QN).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7452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20116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6888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With a partner, compare your eight answers. Star every item where you </a:t>
            </a:r>
            <a:r>
              <a:rPr lang="en-US" sz="1400" b="1" dirty="0">
                <a:solidFill>
                  <a:schemeClr val="tx1"/>
                </a:solidFill>
              </a:rPr>
              <a:t>disagree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297680" y="187452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4983480" y="20116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246888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Discuss only the starred items. Use the words you underlined as evidence. Agree on one answer.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8046720" y="187452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" dirty="0"/>
          </a:p>
        </p:txBody>
      </p:sp>
      <p:sp>
        <p:nvSpPr>
          <p:cNvPr id="12" name="Text 10"/>
          <p:cNvSpPr txBox="1"/>
          <p:nvPr/>
        </p:nvSpPr>
        <p:spPr>
          <a:xfrm>
            <a:off x="8732520" y="20116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Rewrite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732520" y="246888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Items </a:t>
            </a:r>
            <a:r>
              <a:rPr lang="en-US" sz="1400" b="1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 and </a:t>
            </a:r>
            <a:r>
              <a:rPr lang="en-US" sz="1400" b="1" dirty="0">
                <a:solidFill>
                  <a:schemeClr val="tx1"/>
                </a:solidFill>
              </a:rPr>
              <a:t>5</a:t>
            </a:r>
            <a:r>
              <a:rPr lang="en-US" sz="1400" dirty="0">
                <a:solidFill>
                  <a:schemeClr val="tx1"/>
                </a:solidFill>
              </a:rPr>
              <a:t> are quantitative. Rewrite each one as a </a:t>
            </a:r>
            <a:r>
              <a:rPr lang="en-US" sz="1400" b="1" dirty="0">
                <a:solidFill>
                  <a:schemeClr val="tx1"/>
                </a:solidFill>
              </a:rPr>
              <a:t>qualitative</a:t>
            </a:r>
            <a:r>
              <a:rPr lang="en-US" sz="1400" dirty="0">
                <a:solidFill>
                  <a:schemeClr val="tx1"/>
                </a:solidFill>
              </a:rPr>
              <a:t> question on the same topic.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023360"/>
            <a:ext cx="1109167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206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ITEMS 1 AND 5</a:t>
            </a:r>
            <a:endParaRPr lang="en-US" sz="11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617720"/>
            <a:ext cx="274320" cy="27432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960120" y="45720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1.</a:t>
            </a:r>
            <a:r>
              <a:rPr lang="en-US" sz="1400" i="1" dirty="0">
                <a:solidFill>
                  <a:schemeClr val="tx1"/>
                </a:solidFill>
              </a:rPr>
              <a:t> What percentage of PPI teachers in Perak have attended training on teaching pupils with autism?</a:t>
            </a:r>
            <a:endParaRPr lang="en-US" sz="14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166360"/>
            <a:ext cx="274320" cy="27432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960120" y="512064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5.</a:t>
            </a:r>
            <a:r>
              <a:rPr lang="en-US" sz="1400" i="1" dirty="0">
                <a:solidFill>
                  <a:schemeClr val="tx1"/>
                </a:solidFill>
              </a:rPr>
              <a:t> Does a 10-week social stories programme increase peer interaction among autistic pupils in Ipoh?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8092440" y="452628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170" y="4652010"/>
            <a:ext cx="251460" cy="25146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732520" y="4480560"/>
            <a:ext cx="2907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Tip:</a:t>
            </a:r>
            <a:r>
              <a:rPr lang="en-US" sz="1350" dirty="0">
                <a:solidFill>
                  <a:schemeClr val="tx2"/>
                </a:solidFill>
              </a:rPr>
              <a:t> keep the topic and the people. Change what you want to find out: from </a:t>
            </a:r>
            <a:r>
              <a:rPr lang="en-US" sz="1350" i="1" dirty="0">
                <a:solidFill>
                  <a:schemeClr val="tx2"/>
                </a:solidFill>
              </a:rPr>
              <a:t>how much</a:t>
            </a:r>
            <a:r>
              <a:rPr lang="en-US" sz="1350" dirty="0">
                <a:solidFill>
                  <a:schemeClr val="tx2"/>
                </a:solidFill>
              </a:rPr>
              <a:t> to </a:t>
            </a:r>
            <a:r>
              <a:rPr lang="en-US" sz="1350" i="1" dirty="0">
                <a:solidFill>
                  <a:schemeClr val="tx2"/>
                </a:solidFill>
              </a:rPr>
              <a:t>what it is like</a:t>
            </a:r>
            <a:r>
              <a:rPr lang="en-US" sz="1350" dirty="0">
                <a:solidFill>
                  <a:schemeClr val="tx2"/>
                </a:solidFill>
              </a:rPr>
              <a:t>, </a:t>
            </a:r>
            <a:r>
              <a:rPr lang="en-US" sz="1350" i="1" dirty="0">
                <a:solidFill>
                  <a:schemeClr val="tx2"/>
                </a:solidFill>
              </a:rPr>
              <a:t>how</a:t>
            </a:r>
            <a:r>
              <a:rPr lang="en-US" sz="1350" dirty="0">
                <a:solidFill>
                  <a:schemeClr val="tx2"/>
                </a:solidFill>
              </a:rPr>
              <a:t> or </a:t>
            </a:r>
            <a:r>
              <a:rPr lang="en-US" sz="1350" i="1" dirty="0">
                <a:solidFill>
                  <a:schemeClr val="tx2"/>
                </a:solidFill>
              </a:rPr>
              <a:t>why</a:t>
            </a:r>
            <a:r>
              <a:rPr lang="en-US" sz="1350" dirty="0">
                <a:solidFill>
                  <a:schemeClr val="tx2"/>
                </a:solidFill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60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PART 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1732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Qualitative inquiry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37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About 45 minutes, including Activity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818120" y="960120"/>
            <a:ext cx="3840480" cy="4937760"/>
          </a:xfrm>
          <a:prstGeom prst="roundRect">
            <a:avLst>
              <a:gd name="adj" fmla="val 1429"/>
            </a:avLst>
          </a:prstGeom>
          <a:solidFill>
            <a:schemeClr val="bg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38160" y="1234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IN THIS PART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1645920"/>
            <a:ext cx="32461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Understanding, not measuring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Seven characteristics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researcher as instrument; insider and outsider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Three paradigms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Why SNE needs qualitative research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What qualitative research can claim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Writing and repairing research questions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40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Each slide starts from a section of the pre-session reading, then goes further.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Qualitative research: understanding, not measuring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§2 and Table 1 · items 3–4 · 3 min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716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Two studies on the same topic: </a:t>
            </a:r>
            <a:r>
              <a:rPr lang="en-US" b="1" dirty="0">
                <a:solidFill>
                  <a:schemeClr val="tx1"/>
                </a:solidFill>
              </a:rPr>
              <a:t>homework for children with ADHD in Wuhan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" y="2061972"/>
            <a:ext cx="283464" cy="28346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80160" y="19385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 X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2697480"/>
            <a:ext cx="331012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 questionnaire to </a:t>
            </a:r>
            <a:r>
              <a:rPr lang="en-US" sz="1600" b="1" dirty="0">
                <a:solidFill>
                  <a:schemeClr val="tx1"/>
                </a:solidFill>
              </a:rPr>
              <a:t>300 parents</a:t>
            </a:r>
            <a:r>
              <a:rPr lang="en-US" sz="1600" dirty="0">
                <a:solidFill>
                  <a:schemeClr val="tx1"/>
                </a:solidFill>
              </a:rPr>
              <a:t>. How many minutes does your child spend on homework each night? Rate your stress from 1 to 5.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48640" y="4114800"/>
            <a:ext cx="33101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i="1" dirty="0">
                <a:solidFill>
                  <a:schemeClr val="accent2"/>
                </a:solidFill>
              </a:rPr>
              <a:t>Can tell us:</a:t>
            </a:r>
            <a:r>
              <a:rPr lang="en-US" sz="1600" i="1" dirty="0">
                <a:solidFill>
                  <a:schemeClr val="accent2"/>
                </a:solidFill>
              </a:rPr>
              <a:t> how long homework takes and how stressed parents feel, on average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4615930" y="192024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7662" y="2061972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347450" y="19385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 Y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15930" y="2697480"/>
            <a:ext cx="314553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Eight mothers</a:t>
            </a:r>
            <a:r>
              <a:rPr lang="en-US" sz="1600" dirty="0">
                <a:solidFill>
                  <a:schemeClr val="tx1"/>
                </a:solidFill>
              </a:rPr>
              <a:t>, two interviews each. Describe a typical homework evening: what happens, how it feels, what helps.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4615930" y="4114800"/>
            <a:ext cx="31455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i="1" dirty="0">
                <a:solidFill>
                  <a:schemeClr val="accent2"/>
                </a:solidFill>
              </a:rPr>
              <a:t>Can tell us:</a:t>
            </a:r>
            <a:r>
              <a:rPr lang="en-US" sz="1600" i="1" dirty="0">
                <a:solidFill>
                  <a:schemeClr val="accent2"/>
                </a:solidFill>
              </a:rPr>
              <a:t> what a homework evening is like, and what it means to these families</a:t>
            </a:r>
            <a:endParaRPr lang="en-US" sz="16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0EBFE36-3802-21DA-D253-1C62FF1DA316}"/>
              </a:ext>
            </a:extLst>
          </p:cNvPr>
          <p:cNvGrpSpPr/>
          <p:nvPr/>
        </p:nvGrpSpPr>
        <p:grpSpPr>
          <a:xfrm>
            <a:off x="3903594" y="2926080"/>
            <a:ext cx="566928" cy="566928"/>
            <a:chOff x="3849804" y="2926080"/>
            <a:chExt cx="566928" cy="566928"/>
          </a:xfrm>
        </p:grpSpPr>
        <p:sp>
          <p:nvSpPr>
            <p:cNvPr id="18" name="Shape 13"/>
            <p:cNvSpPr/>
            <p:nvPr/>
          </p:nvSpPr>
          <p:spPr>
            <a:xfrm>
              <a:off x="3849804" y="2926080"/>
              <a:ext cx="566928" cy="566928"/>
            </a:xfrm>
            <a:prstGeom prst="ellipse">
              <a:avLst/>
            </a:prstGeom>
            <a:solidFill>
              <a:schemeClr val="bg2"/>
            </a:solidFill>
            <a:ln/>
          </p:spPr>
        </p:sp>
        <p:sp>
          <p:nvSpPr>
            <p:cNvPr id="19" name="Text 14"/>
            <p:cNvSpPr txBox="1"/>
            <p:nvPr/>
          </p:nvSpPr>
          <p:spPr>
            <a:xfrm>
              <a:off x="3893194" y="2969470"/>
              <a:ext cx="480148" cy="4801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spcAft>
                  <a:spcPts val="400"/>
                </a:spcAft>
                <a:buNone/>
              </a:pPr>
              <a:r>
                <a:rPr lang="en-US" sz="1500" b="1" dirty="0">
                  <a:solidFill>
                    <a:schemeClr val="tx2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vs</a:t>
              </a:r>
              <a:endParaRPr lang="en-US" sz="1500" dirty="0"/>
            </a:p>
          </p:txBody>
        </p:sp>
      </p:grpSp>
      <p:sp>
        <p:nvSpPr>
          <p:cNvPr id="20" name="Shape 15"/>
          <p:cNvSpPr/>
          <p:nvPr/>
        </p:nvSpPr>
        <p:spPr>
          <a:xfrm>
            <a:off x="548640" y="5074920"/>
            <a:ext cx="740664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257800"/>
            <a:ext cx="292608" cy="29260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60120" y="5186065"/>
            <a:ext cx="6995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The difference starts with the </a:t>
            </a:r>
            <a:r>
              <a:rPr lang="en-US" sz="1600" b="1" dirty="0">
                <a:solidFill>
                  <a:schemeClr val="tx1"/>
                </a:solidFill>
              </a:rPr>
              <a:t>aim</a:t>
            </a:r>
            <a:r>
              <a:rPr lang="en-US" sz="1600" dirty="0">
                <a:solidFill>
                  <a:schemeClr val="tx1"/>
                </a:solidFill>
              </a:rPr>
              <a:t>: X measures how much; Y seeks to understand what the experience means. The other differences in Table 1 follow from this.</a:t>
            </a:r>
            <a:endParaRPr lang="en-US" sz="16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F12909-94F9-CA8C-E229-B58114212405}"/>
              </a:ext>
            </a:extLst>
          </p:cNvPr>
          <p:cNvGrpSpPr/>
          <p:nvPr/>
        </p:nvGrpSpPr>
        <p:grpSpPr>
          <a:xfrm>
            <a:off x="8328213" y="1368909"/>
            <a:ext cx="3429000" cy="4960172"/>
            <a:chOff x="8328213" y="1835075"/>
            <a:chExt cx="3429000" cy="4023360"/>
          </a:xfrm>
        </p:grpSpPr>
        <p:sp>
          <p:nvSpPr>
            <p:cNvPr id="30" name="Shape 28">
              <a:extLst>
                <a:ext uri="{FF2B5EF4-FFF2-40B4-BE49-F238E27FC236}">
                  <a16:creationId xmlns:a16="http://schemas.microsoft.com/office/drawing/2014/main" id="{22F88062-B300-008F-1AD1-357293F9AF3E}"/>
                </a:ext>
              </a:extLst>
            </p:cNvPr>
            <p:cNvSpPr/>
            <p:nvPr/>
          </p:nvSpPr>
          <p:spPr>
            <a:xfrm>
              <a:off x="8328213" y="1835075"/>
              <a:ext cx="3429000" cy="4023360"/>
            </a:xfrm>
            <a:prstGeom prst="rect">
              <a:avLst/>
            </a:prstGeom>
            <a:solidFill>
              <a:schemeClr val="bg2"/>
            </a:solidFill>
            <a:ln/>
          </p:spPr>
        </p:sp>
        <p:sp>
          <p:nvSpPr>
            <p:cNvPr id="23" name="Shape 17"/>
            <p:cNvSpPr/>
            <p:nvPr/>
          </p:nvSpPr>
          <p:spPr>
            <a:xfrm>
              <a:off x="8467525" y="2063675"/>
              <a:ext cx="537525" cy="457200"/>
            </a:xfrm>
            <a:prstGeom prst="ellipse">
              <a:avLst/>
            </a:prstGeom>
            <a:solidFill>
              <a:schemeClr val="accent2"/>
            </a:solidFill>
            <a:ln/>
          </p:spPr>
        </p:sp>
        <p:pic>
          <p:nvPicPr>
            <p:cNvPr id="24" name="Image 4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18220" y="2177975"/>
              <a:ext cx="228600" cy="228600"/>
            </a:xfrm>
            <a:prstGeom prst="rect">
              <a:avLst/>
            </a:prstGeom>
          </p:spPr>
        </p:pic>
        <p:sp>
          <p:nvSpPr>
            <p:cNvPr id="25" name="Text 18"/>
            <p:cNvSpPr txBox="1"/>
            <p:nvPr/>
          </p:nvSpPr>
          <p:spPr>
            <a:xfrm>
              <a:off x="9070848" y="2081963"/>
              <a:ext cx="2569464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spcAft>
                  <a:spcPts val="400"/>
                </a:spcAft>
                <a:buNone/>
              </a:pPr>
              <a:r>
                <a:rPr lang="en-US" sz="1050" b="1" dirty="0">
                  <a:solidFill>
                    <a:schemeClr val="accent2"/>
                  </a:solidFill>
                </a:rPr>
                <a:t>YOUR TURN · 5 min</a:t>
              </a:r>
              <a:endParaRPr lang="en-US" sz="1050" dirty="0"/>
            </a:p>
          </p:txBody>
        </p:sp>
        <p:sp>
          <p:nvSpPr>
            <p:cNvPr id="26" name="Text 19"/>
            <p:cNvSpPr txBox="1"/>
            <p:nvPr/>
          </p:nvSpPr>
          <p:spPr>
            <a:xfrm>
              <a:off x="9070848" y="2283131"/>
              <a:ext cx="2569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spcAft>
                  <a:spcPts val="400"/>
                </a:spcAft>
                <a:buNone/>
              </a:pPr>
              <a:r>
                <a:rPr lang="en-US" b="1" dirty="0">
                  <a:solidFill>
                    <a:schemeClr val="tx2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Compare the studies</a:t>
              </a:r>
              <a:endParaRPr lang="en-US" dirty="0"/>
            </a:p>
          </p:txBody>
        </p:sp>
        <p:sp>
          <p:nvSpPr>
            <p:cNvPr id="27" name="Text 20"/>
            <p:cNvSpPr txBox="1"/>
            <p:nvPr/>
          </p:nvSpPr>
          <p:spPr>
            <a:xfrm>
              <a:off x="8503920" y="2703755"/>
              <a:ext cx="3136392" cy="29888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</a:rPr>
                <a:t>Use </a:t>
              </a:r>
              <a:r>
                <a:rPr lang="en-US" sz="1600" b="1" dirty="0">
                  <a:solidFill>
                    <a:schemeClr val="tx1"/>
                  </a:solidFill>
                </a:rPr>
                <a:t>Table 1</a:t>
              </a:r>
              <a:r>
                <a:rPr lang="en-US" sz="1600" dirty="0">
                  <a:solidFill>
                    <a:schemeClr val="tx1"/>
                  </a:solidFill>
                </a:rPr>
                <a:t> in §2.</a:t>
              </a:r>
              <a:endParaRPr lang="en-US" sz="1600" dirty="0"/>
            </a:p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endParaRPr lang="en-US" sz="1600" dirty="0"/>
            </a:p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b="1" dirty="0">
                  <a:solidFill>
                    <a:schemeClr val="tx1"/>
                  </a:solidFill>
                </a:rPr>
                <a:t>1.</a:t>
              </a:r>
              <a:r>
                <a:rPr lang="en-US" sz="1600" dirty="0">
                  <a:solidFill>
                    <a:schemeClr val="tx1"/>
                  </a:solidFill>
                </a:rPr>
                <a:t> For four rows (main aim, data, participants, final report), write one difference between X and Y.</a:t>
              </a:r>
              <a:endParaRPr lang="en-US" sz="1600" dirty="0"/>
            </a:p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endParaRPr lang="en-US" sz="1600" dirty="0"/>
            </a:p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b="1" dirty="0">
                  <a:solidFill>
                    <a:schemeClr val="tx1"/>
                  </a:solidFill>
                </a:rPr>
                <a:t>2.</a:t>
              </a:r>
              <a:r>
                <a:rPr lang="en-US" sz="1600" dirty="0">
                  <a:solidFill>
                    <a:schemeClr val="tx1"/>
                  </a:solidFill>
                </a:rPr>
                <a:t> Which study can answer </a:t>
              </a:r>
              <a:r>
                <a:rPr lang="en-US" sz="1600" i="1" dirty="0">
                  <a:solidFill>
                    <a:schemeClr val="tx1"/>
                  </a:solidFill>
                </a:rPr>
                <a:t>“What is a homework evening like for these families?”</a:t>
              </a:r>
              <a:r>
                <a:rPr lang="en-US" sz="1600" dirty="0">
                  <a:solidFill>
                    <a:schemeClr val="tx1"/>
                  </a:solidFill>
                </a:rPr>
                <a:t> Why can the other not answer it?</a:t>
              </a:r>
              <a:endParaRPr lang="en-US" sz="1600" dirty="0"/>
            </a:p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endParaRPr lang="en-US" sz="1600" dirty="0"/>
            </a:p>
            <a:p>
              <a:pPr marL="0" indent="0" algn="l">
                <a:spcAft>
                  <a:spcPts val="500"/>
                </a:spcAft>
                <a:buNone/>
              </a:pPr>
              <a:r>
                <a:rPr lang="en-US" sz="1600" b="1" dirty="0">
                  <a:solidFill>
                    <a:schemeClr val="tx1"/>
                  </a:solidFill>
                </a:rPr>
                <a:t>3.</a:t>
              </a:r>
              <a:r>
                <a:rPr lang="en-US" sz="1600" dirty="0">
                  <a:solidFill>
                    <a:schemeClr val="tx1"/>
                  </a:solidFill>
                </a:rPr>
                <a:t> Could the two studies be combined? What would each add?</a:t>
              </a:r>
              <a:endParaRPr lang="en-US" sz="1600" dirty="0"/>
            </a:p>
          </p:txBody>
        </p:sp>
      </p:grp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28">
            <a:extLst>
              <a:ext uri="{FF2B5EF4-FFF2-40B4-BE49-F238E27FC236}">
                <a16:creationId xmlns:a16="http://schemas.microsoft.com/office/drawing/2014/main" id="{77C34000-9B2A-417B-C87A-26F2D7F10067}"/>
              </a:ext>
            </a:extLst>
          </p:cNvPr>
          <p:cNvSpPr/>
          <p:nvPr/>
        </p:nvSpPr>
        <p:spPr>
          <a:xfrm>
            <a:off x="4563035" y="1234440"/>
            <a:ext cx="7279341" cy="504748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Seven characteristics of qualitative inquiry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§4 · items 9–11 and 13 · 5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48640" y="1517904"/>
            <a:ext cx="438912" cy="43891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1627632"/>
            <a:ext cx="219456" cy="21945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1463040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1  Natural setting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where the experience happens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2185416"/>
            <a:ext cx="438912" cy="43891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2295144"/>
            <a:ext cx="219456" cy="21945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13055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2  Researcher as key instrument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observes, asks, interprets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548640" y="2852928"/>
            <a:ext cx="438912" cy="43891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2962656"/>
            <a:ext cx="219456" cy="21945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2798064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3  Participants’ perspectives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the insider (emic) view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548640" y="3520440"/>
            <a:ext cx="438912" cy="43891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3630168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97280" y="3465576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4  Multiple data sources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several kinds of data</a:t>
            </a:r>
            <a:endParaRPr lang="en-US" sz="1600" dirty="0"/>
          </a:p>
        </p:txBody>
      </p:sp>
      <p:sp>
        <p:nvSpPr>
          <p:cNvPr id="19" name="Shape 12"/>
          <p:cNvSpPr/>
          <p:nvPr/>
        </p:nvSpPr>
        <p:spPr>
          <a:xfrm>
            <a:off x="548640" y="4187952"/>
            <a:ext cx="438912" cy="43891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68" y="4297680"/>
            <a:ext cx="219456" cy="219456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097280" y="4133088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5  Inductive analysis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themes built from the data</a:t>
            </a:r>
            <a:endParaRPr lang="en-US" sz="1600" dirty="0"/>
          </a:p>
        </p:txBody>
      </p:sp>
      <p:sp>
        <p:nvSpPr>
          <p:cNvPr id="22" name="Shape 14"/>
          <p:cNvSpPr/>
          <p:nvPr/>
        </p:nvSpPr>
        <p:spPr>
          <a:xfrm>
            <a:off x="548640" y="4855464"/>
            <a:ext cx="438912" cy="43891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68" y="4965192"/>
            <a:ext cx="219456" cy="219456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097280" y="4800600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6  Emergent design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the plan can change</a:t>
            </a:r>
            <a:endParaRPr lang="en-US" sz="1600" dirty="0"/>
          </a:p>
        </p:txBody>
      </p:sp>
      <p:sp>
        <p:nvSpPr>
          <p:cNvPr id="25" name="Shape 16"/>
          <p:cNvSpPr/>
          <p:nvPr/>
        </p:nvSpPr>
        <p:spPr>
          <a:xfrm>
            <a:off x="548640" y="5522976"/>
            <a:ext cx="438912" cy="43891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68" y="5632704"/>
            <a:ext cx="219456" cy="219456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097280" y="546811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2"/>
                </a:solidFill>
              </a:rPr>
              <a:t>7  Reflexivity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examining your own influence</a:t>
            </a:r>
            <a:endParaRPr lang="en-US" sz="1600" dirty="0"/>
          </a:p>
        </p:txBody>
      </p:sp>
      <p:sp>
        <p:nvSpPr>
          <p:cNvPr id="28" name="Text 18"/>
          <p:cNvSpPr txBox="1"/>
          <p:nvPr/>
        </p:nvSpPr>
        <p:spPr>
          <a:xfrm>
            <a:off x="1097280" y="6080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i="1" dirty="0">
                <a:solidFill>
                  <a:schemeClr val="accent5"/>
                </a:solidFill>
              </a:rPr>
              <a:t>Creswell &amp; Poth (2018); Merriam &amp; Tisdell (2016)</a:t>
            </a:r>
            <a:endParaRPr lang="en-US" sz="1050" dirty="0"/>
          </a:p>
        </p:txBody>
      </p:sp>
      <p:sp>
        <p:nvSpPr>
          <p:cNvPr id="29" name="Shape 19"/>
          <p:cNvSpPr/>
          <p:nvPr/>
        </p:nvSpPr>
        <p:spPr>
          <a:xfrm>
            <a:off x="475488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9180" y="1577340"/>
            <a:ext cx="228600" cy="228600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5321808" y="1481328"/>
            <a:ext cx="6318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6 min</a:t>
            </a:r>
            <a:endParaRPr lang="en-US" sz="1050" dirty="0"/>
          </a:p>
        </p:txBody>
      </p:sp>
      <p:sp>
        <p:nvSpPr>
          <p:cNvPr id="32" name="Text 21"/>
          <p:cNvSpPr txBox="1"/>
          <p:nvPr/>
        </p:nvSpPr>
        <p:spPr>
          <a:xfrm>
            <a:off x="5321808" y="1682496"/>
            <a:ext cx="6318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researcher’s notebook</a:t>
            </a:r>
            <a:endParaRPr lang="en-US" dirty="0"/>
          </a:p>
        </p:txBody>
      </p:sp>
      <p:sp>
        <p:nvSpPr>
          <p:cNvPr id="33" name="Text 22"/>
          <p:cNvSpPr txBox="1"/>
          <p:nvPr/>
        </p:nvSpPr>
        <p:spPr>
          <a:xfrm>
            <a:off x="4754880" y="2103120"/>
            <a:ext cx="688543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 researcher in Penang studies how young people with intellectual disabilities experience their first year in a PPKI vocational class. Write the number of the characteristic (1–7) beside each entry.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a.</a:t>
            </a:r>
            <a:r>
              <a:rPr lang="en-US" sz="1600" dirty="0">
                <a:solidFill>
                  <a:schemeClr val="tx1"/>
                </a:solidFill>
              </a:rPr>
              <a:t> “Added the school bus journey to my plan. Three students keep talking about it.”  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b.</a:t>
            </a:r>
            <a:r>
              <a:rPr lang="en-US" sz="1600" dirty="0">
                <a:solidFill>
                  <a:schemeClr val="tx1"/>
                </a:solidFill>
              </a:rPr>
              <a:t> “Sat in the bakery workshop all morning, as I do every Wednesday.”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c.</a:t>
            </a:r>
            <a:r>
              <a:rPr lang="en-US" sz="1600" dirty="0">
                <a:solidFill>
                  <a:schemeClr val="tx1"/>
                </a:solidFill>
              </a:rPr>
              <a:t> “Siti calls the workshop ‘real work, not school’. I had thought of it as a class.” </a:t>
            </a:r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d.</a:t>
            </a:r>
            <a:r>
              <a:rPr lang="en-US" sz="1600" dirty="0">
                <a:solidFill>
                  <a:schemeClr val="tx1"/>
                </a:solidFill>
              </a:rPr>
              <a:t> “Compared the teacher’s interview with my notes and the students’ photos.” </a:t>
            </a:r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e.</a:t>
            </a:r>
            <a:r>
              <a:rPr lang="en-US" sz="1600" dirty="0">
                <a:solidFill>
                  <a:schemeClr val="tx1"/>
                </a:solidFill>
              </a:rPr>
              <a:t> “Read all transcripts again. ‘Being treated like an adult’ keeps coming up.”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f.</a:t>
            </a:r>
            <a:r>
              <a:rPr lang="en-US" sz="1600" dirty="0">
                <a:solidFill>
                  <a:schemeClr val="tx1"/>
                </a:solidFill>
              </a:rPr>
              <a:t> “No questionnaire would have noticed how Wei kept looking at the clock.”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g.</a:t>
            </a:r>
            <a:r>
              <a:rPr lang="en-US" sz="1600" dirty="0">
                <a:solidFill>
                  <a:schemeClr val="tx1"/>
                </a:solidFill>
              </a:rPr>
              <a:t> “I used to teach in a PPKI class. Am I too ready to agree with the teachers?” </a:t>
            </a:r>
            <a:endParaRPr lang="en-US" sz="1600" dirty="0"/>
          </a:p>
          <a:p>
            <a:pPr marL="0" indent="0" algn="l">
              <a:spcAft>
                <a:spcPts val="500"/>
              </a:spcAft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 algn="l">
              <a:spcAft>
                <a:spcPts val="5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Then: which entry could fit </a:t>
            </a:r>
            <a:r>
              <a:rPr lang="en-US" sz="1600" b="1" dirty="0">
                <a:solidFill>
                  <a:schemeClr val="tx1"/>
                </a:solidFill>
              </a:rPr>
              <a:t>two</a:t>
            </a:r>
            <a:r>
              <a:rPr lang="en-US" sz="1600" dirty="0">
                <a:solidFill>
                  <a:schemeClr val="tx1"/>
                </a:solidFill>
              </a:rPr>
              <a:t> characteristics? Justify your choice.</a:t>
            </a:r>
            <a:endParaRPr lang="en-US" sz="16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researcher as instrument: insider or outsider?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§4 Reflexivity · item 12 · 1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822960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1600200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02920" y="20574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The setting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1600200" y="1737360"/>
            <a:ext cx="160020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1" name="Shape 7"/>
          <p:cNvSpPr/>
          <p:nvPr/>
        </p:nvSpPr>
        <p:spPr>
          <a:xfrm>
            <a:off x="3337560" y="1325880"/>
            <a:ext cx="1234440" cy="12344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3383280" y="137160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</a:rPr>
              <a:t>The researcher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</a:rPr>
              <a:t>background · beliefs · role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663440" y="1737360"/>
            <a:ext cx="160020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6400800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60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080760" y="20574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The findings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 flipH="1">
            <a:off x="640080" y="3154680"/>
            <a:ext cx="3657600" cy="914"/>
          </a:xfrm>
          <a:prstGeom prst="line">
            <a:avLst/>
          </a:prstGeom>
          <a:noFill/>
          <a:ln w="317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8" name="Shape 13"/>
          <p:cNvSpPr/>
          <p:nvPr/>
        </p:nvSpPr>
        <p:spPr>
          <a:xfrm>
            <a:off x="4297680" y="3154680"/>
            <a:ext cx="3657600" cy="914"/>
          </a:xfrm>
          <a:prstGeom prst="line">
            <a:avLst/>
          </a:prstGeom>
          <a:noFill/>
          <a:ln w="317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9" name="Text 14"/>
          <p:cNvSpPr txBox="1"/>
          <p:nvPr/>
        </p:nvSpPr>
        <p:spPr>
          <a:xfrm>
            <a:off x="548640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INSIDER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6126480" y="2743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OUTSIDER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206240" y="3063240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2468880" y="2743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i="1" dirty="0">
                <a:solidFill>
                  <a:schemeClr val="accent2"/>
                </a:solidFill>
              </a:rPr>
              <a:t>the space between (Dwyer &amp; Buckle, 2009)</a:t>
            </a:r>
            <a:endParaRPr lang="en-US" sz="110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329184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200" i="1" dirty="0">
                <a:solidFill>
                  <a:schemeClr val="tx1"/>
                </a:solidFill>
              </a:rPr>
              <a:t>e.g. a teacher studying her own pupils</a:t>
            </a:r>
            <a:endParaRPr lang="en-US" sz="12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+</a:t>
            </a:r>
            <a:r>
              <a:rPr lang="en-US" sz="1200" dirty="0">
                <a:solidFill>
                  <a:schemeClr val="tx1"/>
                </a:solidFill>
              </a:rPr>
              <a:t> trust, access, shared language</a:t>
            </a:r>
            <a:endParaRPr lang="en-US" sz="12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–</a:t>
            </a:r>
            <a:r>
              <a:rPr lang="en-US" sz="1200" dirty="0">
                <a:solidFill>
                  <a:schemeClr val="tx1"/>
                </a:solidFill>
              </a:rPr>
              <a:t> pupils may try to please her; she may see what she expects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343400" y="3291840"/>
            <a:ext cx="3611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200"/>
              </a:spcAft>
              <a:buNone/>
            </a:pPr>
            <a:r>
              <a:rPr lang="en-US" sz="1200" i="1" dirty="0">
                <a:solidFill>
                  <a:schemeClr val="tx1"/>
                </a:solidFill>
              </a:rPr>
              <a:t>e.g. a visiting university researcher</a:t>
            </a:r>
            <a:endParaRPr lang="en-US" sz="1200" dirty="0"/>
          </a:p>
          <a:p>
            <a:pPr marL="0" indent="0" algn="r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+</a:t>
            </a:r>
            <a:r>
              <a:rPr lang="en-US" sz="1200" dirty="0">
                <a:solidFill>
                  <a:schemeClr val="tx1"/>
                </a:solidFill>
              </a:rPr>
              <a:t> fresh eyes; less pressure to please</a:t>
            </a:r>
            <a:endParaRPr lang="en-US" sz="1200" dirty="0"/>
          </a:p>
          <a:p>
            <a:pPr marL="0" indent="0" algn="r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–</a:t>
            </a:r>
            <a:r>
              <a:rPr lang="en-US" sz="1200" dirty="0">
                <a:solidFill>
                  <a:schemeClr val="tx1"/>
                </a:solidFill>
              </a:rPr>
              <a:t> trust takes longer; may misread the context</a:t>
            </a:r>
            <a:endParaRPr lang="en-US" sz="1200" dirty="0"/>
          </a:p>
        </p:txBody>
      </p:sp>
      <p:sp>
        <p:nvSpPr>
          <p:cNvPr id="25" name="Shape 20"/>
          <p:cNvSpPr/>
          <p:nvPr/>
        </p:nvSpPr>
        <p:spPr>
          <a:xfrm>
            <a:off x="548640" y="4599432"/>
            <a:ext cx="740664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548640" y="4663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REFLEXIVITY STRATEGIES: MAKING THE LENS VISIBLE</a:t>
            </a:r>
            <a:endParaRPr lang="en-US" sz="1100" dirty="0"/>
          </a:p>
        </p:txBody>
      </p:sp>
      <p:sp>
        <p:nvSpPr>
          <p:cNvPr id="27" name="Text 22"/>
          <p:cNvSpPr txBox="1"/>
          <p:nvPr/>
        </p:nvSpPr>
        <p:spPr>
          <a:xfrm>
            <a:off x="548640" y="4224528"/>
            <a:ext cx="7406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2"/>
                </a:solidFill>
              </a:rPr>
              <a:t>Position is </a:t>
            </a:r>
            <a:r>
              <a:rPr lang="en-US" sz="1150" b="1" i="1" dirty="0">
                <a:solidFill>
                  <a:schemeClr val="accent2"/>
                </a:solidFill>
              </a:rPr>
              <a:t>relational</a:t>
            </a:r>
            <a:r>
              <a:rPr lang="en-US" sz="1150" i="1" dirty="0">
                <a:solidFill>
                  <a:schemeClr val="accent2"/>
                </a:solidFill>
              </a:rPr>
              <a:t>: the same researcher may be an insider with one participant and an outsider with another, and may move along the line during a study.</a:t>
            </a:r>
            <a:endParaRPr lang="en-US" sz="1150" dirty="0"/>
          </a:p>
        </p:txBody>
      </p:sp>
      <p:sp>
        <p:nvSpPr>
          <p:cNvPr id="28" name="Text 23"/>
          <p:cNvSpPr txBox="1"/>
          <p:nvPr/>
        </p:nvSpPr>
        <p:spPr>
          <a:xfrm>
            <a:off x="548640" y="4983480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Reflexive journal:</a:t>
            </a:r>
            <a:r>
              <a:rPr lang="en-US" sz="1200" dirty="0">
                <a:solidFill>
                  <a:schemeClr val="tx1"/>
                </a:solidFill>
              </a:rPr>
              <a:t> decisions and reactions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4983480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Positionality statement:</a:t>
            </a:r>
            <a:r>
              <a:rPr lang="en-US" sz="1200" dirty="0">
                <a:solidFill>
                  <a:schemeClr val="tx1"/>
                </a:solidFill>
              </a:rPr>
              <a:t> who you are in relation to the study</a:t>
            </a:r>
            <a:endParaRPr lang="en-US" sz="1200" dirty="0"/>
          </a:p>
        </p:txBody>
      </p:sp>
      <p:sp>
        <p:nvSpPr>
          <p:cNvPr id="30" name="Text 25"/>
          <p:cNvSpPr txBox="1"/>
          <p:nvPr/>
        </p:nvSpPr>
        <p:spPr>
          <a:xfrm>
            <a:off x="548640" y="5550408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Peer debriefing:</a:t>
            </a:r>
            <a:r>
              <a:rPr lang="en-US" sz="1200" dirty="0">
                <a:solidFill>
                  <a:schemeClr val="tx1"/>
                </a:solidFill>
              </a:rPr>
              <a:t> a colleague questions your interpretations</a:t>
            </a:r>
            <a:endParaRPr lang="en-US" sz="120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5550408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Second interviewer or coder:</a:t>
            </a:r>
            <a:r>
              <a:rPr lang="en-US" sz="1200" dirty="0">
                <a:solidFill>
                  <a:schemeClr val="tx1"/>
                </a:solidFill>
              </a:rPr>
              <a:t> checks one person’s influence</a:t>
            </a:r>
            <a:endParaRPr lang="en-US" sz="1200" dirty="0"/>
          </a:p>
        </p:txBody>
      </p:sp>
      <p:sp>
        <p:nvSpPr>
          <p:cNvPr id="32" name="Shape 27"/>
          <p:cNvSpPr/>
          <p:nvPr/>
        </p:nvSpPr>
        <p:spPr>
          <a:xfrm>
            <a:off x="850392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8220" y="1577340"/>
            <a:ext cx="228600" cy="228600"/>
          </a:xfrm>
          <a:prstGeom prst="rect">
            <a:avLst/>
          </a:prstGeom>
        </p:spPr>
      </p:pic>
      <p:sp>
        <p:nvSpPr>
          <p:cNvPr id="34" name="Text 28"/>
          <p:cNvSpPr txBox="1"/>
          <p:nvPr/>
        </p:nvSpPr>
        <p:spPr>
          <a:xfrm>
            <a:off x="9070848" y="1481328"/>
            <a:ext cx="25694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6 min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9070848" y="1682496"/>
            <a:ext cx="2569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 Lim’s position</a:t>
            </a:r>
            <a:endParaRPr lang="en-US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8503920" y="2103120"/>
            <a:ext cx="313639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Mr Lim teaches a PPKI class in Ipoh. He will interview the parents of his own pupils about homework. He believes these parents “do not have time” to help.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1.</a:t>
            </a:r>
            <a:r>
              <a:rPr lang="en-US" sz="1200" dirty="0">
                <a:solidFill>
                  <a:schemeClr val="tx1"/>
                </a:solidFill>
              </a:rPr>
              <a:t> Where is he on the insider–outsider line?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2.</a:t>
            </a:r>
            <a:r>
              <a:rPr lang="en-US" sz="1200" dirty="0">
                <a:solidFill>
                  <a:schemeClr val="tx1"/>
                </a:solidFill>
              </a:rPr>
              <a:t> Name one risk from his </a:t>
            </a:r>
            <a:r>
              <a:rPr lang="en-US" sz="1200" b="1" dirty="0">
                <a:solidFill>
                  <a:schemeClr val="tx1"/>
                </a:solidFill>
              </a:rPr>
              <a:t>role</a:t>
            </a:r>
            <a:r>
              <a:rPr lang="en-US" sz="1200" dirty="0">
                <a:solidFill>
                  <a:schemeClr val="tx1"/>
                </a:solidFill>
              </a:rPr>
              <a:t> and one from his </a:t>
            </a:r>
            <a:r>
              <a:rPr lang="en-US" sz="1200" b="1" dirty="0">
                <a:solidFill>
                  <a:schemeClr val="tx1"/>
                </a:solidFill>
              </a:rPr>
              <a:t>belief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3.</a:t>
            </a:r>
            <a:r>
              <a:rPr lang="en-US" sz="1200" dirty="0">
                <a:solidFill>
                  <a:schemeClr val="tx1"/>
                </a:solidFill>
              </a:rPr>
              <a:t> Write his </a:t>
            </a:r>
            <a:r>
              <a:rPr lang="en-US" sz="1200" b="1" dirty="0">
                <a:solidFill>
                  <a:schemeClr val="tx1"/>
                </a:solidFill>
              </a:rPr>
              <a:t>positionality statement</a:t>
            </a:r>
            <a:r>
              <a:rPr lang="en-US" sz="1200" dirty="0">
                <a:solidFill>
                  <a:schemeClr val="tx1"/>
                </a:solidFill>
              </a:rPr>
              <a:t> (three sentences) and choose one strategy.</a:t>
            </a:r>
            <a:endParaRPr lang="en-US" sz="12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paradigms behind SNE research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§6 · items 18–19 · 3 min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87452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REALITY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56032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KNOWING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2004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RESEARCHER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379476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SNE QUESTION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210312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Postpositivist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2103120" y="1874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 reality exists, but we can know it only imperfectly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2103120" y="25603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Systematic, controlled methods reduce error and bias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210312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Keeps procedures standard; tests ideas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2103120" y="3794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“Does a phonics programme raise the reading scores of pupils with dyslexia?”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30352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Constructivist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5303520" y="1874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People build their own understandings; there are many valid views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5303520" y="25603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Understanding comes from people’s own accounts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30352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Works closely with participants; interprets meanings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5303520" y="3794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“How do pupils with dyslexia experience reading lessons?”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850392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Transformative</a:t>
            </a:r>
            <a:endParaRPr lang="en-US" sz="1700" dirty="0"/>
          </a:p>
        </p:txBody>
      </p:sp>
      <p:sp>
        <p:nvSpPr>
          <p:cNvPr id="22" name="Text 19"/>
          <p:cNvSpPr txBox="1"/>
          <p:nvPr/>
        </p:nvSpPr>
        <p:spPr>
          <a:xfrm>
            <a:off x="8503920" y="1874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Realities are shaped by power, culture and disability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8503920" y="25603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Knowledge should help to change unfair situations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850392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Works with participants as partners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503920" y="3794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“How can pupils with dyslexia and their parents help make reading assessment fairer?”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48640" y="1828800"/>
            <a:ext cx="1109167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48640" y="2532888"/>
            <a:ext cx="1109167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48640" y="3172968"/>
            <a:ext cx="1109167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48640" y="3749040"/>
            <a:ext cx="1109167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548640" y="4645152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5"/>
                </a:solidFill>
              </a:rPr>
              <a:t>Other paradigms exist, such as critical and pragmatic paradigms. Many qualitative SNE studies draw on constructivist or transformative perspectives (Mertens &amp; McLaughlin, 2004).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0" y="5212080"/>
            <a:ext cx="12191695" cy="106984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2" name="Shape 29"/>
          <p:cNvSpPr/>
          <p:nvPr/>
        </p:nvSpPr>
        <p:spPr>
          <a:xfrm>
            <a:off x="548640" y="539496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5509260"/>
            <a:ext cx="228600" cy="228600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1115568" y="5394960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35" name="Text 31"/>
          <p:cNvSpPr txBox="1"/>
          <p:nvPr/>
        </p:nvSpPr>
        <p:spPr>
          <a:xfrm>
            <a:off x="1115568" y="56052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paradigm?</a:t>
            </a:r>
            <a:endParaRPr lang="en-US" sz="1400" dirty="0"/>
          </a:p>
        </p:txBody>
      </p:sp>
      <p:sp>
        <p:nvSpPr>
          <p:cNvPr id="36" name="Text 32"/>
          <p:cNvSpPr txBox="1"/>
          <p:nvPr/>
        </p:nvSpPr>
        <p:spPr>
          <a:xfrm>
            <a:off x="3429000" y="5349240"/>
            <a:ext cx="40233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a.</a:t>
            </a:r>
            <a:r>
              <a:rPr lang="en-US" sz="1200" dirty="0">
                <a:solidFill>
                  <a:schemeClr val="tx1"/>
                </a:solidFill>
              </a:rPr>
              <a:t> Autistic adults in Guangzhou work as co-researchers to study workplace discrimination.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b.</a:t>
            </a:r>
            <a:r>
              <a:rPr lang="en-US" sz="1200" dirty="0">
                <a:solidFill>
                  <a:schemeClr val="tx1"/>
                </a:solidFill>
              </a:rPr>
              <a:t> A study tests whether a phonics programme improves reading scores, controlling for age.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7635240" y="5349240"/>
            <a:ext cx="40233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c.</a:t>
            </a:r>
            <a:r>
              <a:rPr lang="en-US" sz="1200" dirty="0">
                <a:solidFill>
                  <a:schemeClr val="tx1"/>
                </a:solidFill>
              </a:rPr>
              <a:t> A researcher asks eight fathers what having a child with Down syndrome means to them.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d.</a:t>
            </a:r>
            <a:r>
              <a:rPr lang="en-US" sz="1200" dirty="0">
                <a:solidFill>
                  <a:schemeClr val="tx1"/>
                </a:solidFill>
              </a:rPr>
              <a:t> Which paradigm fits Aina’s study? How could it become transformative?</a:t>
            </a:r>
            <a:endParaRPr lang="en-US" sz="120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SNE research needs qualitative approaches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§7 · items 20–22 · 4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645920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463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It gives voice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280160" y="18288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Learners describe their own experiences, instead of others speaking for them.</a:t>
            </a:r>
            <a:endParaRPr lang="en-US" sz="1250" dirty="0"/>
          </a:p>
        </p:txBody>
      </p:sp>
      <p:sp>
        <p:nvSpPr>
          <p:cNvPr id="11" name="Text 7"/>
          <p:cNvSpPr txBox="1"/>
          <p:nvPr/>
        </p:nvSpPr>
        <p:spPr>
          <a:xfrm>
            <a:off x="4754880" y="15544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What do autistic students in a PPI class in Penang say about friendship?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2468880"/>
            <a:ext cx="74980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48640" y="2587752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724912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80160" y="2542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It suits small, diverse groups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1280160" y="290779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Rare conditions give small numbers; learners with one label differ widely.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4754880" y="2633472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How do three pupils with Prader-Willi syndrome in one district experience school meals?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48640" y="3547872"/>
            <a:ext cx="74980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48640" y="3666744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803904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280160" y="362102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It explains processes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1280160" y="3986784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Experiments show whether something works; qualitative work shows how and why.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4754880" y="3712464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How do teachers actually use a new reading programme for pupils with dyslexia?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548640" y="4626864"/>
            <a:ext cx="74980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548640" y="4745736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882896"/>
            <a:ext cx="274320" cy="27432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280160" y="470001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It shows policy in practice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1280160" y="5065776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PPI and LRC policies say what should happen; research shows what does happen.</a:t>
            </a:r>
            <a:endParaRPr lang="en-US" sz="1250" dirty="0"/>
          </a:p>
        </p:txBody>
      </p:sp>
      <p:sp>
        <p:nvSpPr>
          <p:cNvPr id="29" name="Text 22"/>
          <p:cNvSpPr txBox="1"/>
          <p:nvPr/>
        </p:nvSpPr>
        <p:spPr>
          <a:xfrm>
            <a:off x="4754880" y="4791456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How do rural teachers in Gansu make sense of LRC?</a:t>
            </a:r>
            <a:endParaRPr lang="en-US" sz="1200" dirty="0"/>
          </a:p>
        </p:txBody>
      </p:sp>
      <p:sp>
        <p:nvSpPr>
          <p:cNvPr id="30" name="Text 23"/>
          <p:cNvSpPr txBox="1"/>
          <p:nvPr/>
        </p:nvSpPr>
        <p:spPr>
          <a:xfrm>
            <a:off x="548640" y="605332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i="1" dirty="0">
                <a:solidFill>
                  <a:schemeClr val="accent5"/>
                </a:solidFill>
              </a:rPr>
              <a:t>Brantlinger et al. (2005); Mertens &amp; McLaughlin (2004); Rumrill et al. (2011)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850392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8220" y="1577340"/>
            <a:ext cx="228600" cy="22860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9070848" y="1481328"/>
            <a:ext cx="25694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070848" y="1682496"/>
            <a:ext cx="2569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 the questions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8503920" y="2103120"/>
            <a:ext cx="313639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Which reason fits each question best?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A.</a:t>
            </a:r>
            <a:r>
              <a:rPr lang="en-US" sz="1200" dirty="0">
                <a:solidFill>
                  <a:schemeClr val="tx1"/>
                </a:solidFill>
              </a:rPr>
              <a:t> How do teachers in one Ipoh school put a peer-buddy programme into practice?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B.</a:t>
            </a:r>
            <a:r>
              <a:rPr lang="en-US" sz="1200" dirty="0">
                <a:solidFill>
                  <a:schemeClr val="tx1"/>
                </a:solidFill>
              </a:rPr>
              <a:t> How do rural teachers in Hunan make sense of LRC guidelines?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C.</a:t>
            </a:r>
            <a:r>
              <a:rPr lang="en-US" sz="1200" dirty="0">
                <a:solidFill>
                  <a:schemeClr val="tx1"/>
                </a:solidFill>
              </a:rPr>
              <a:t> What do autistic teenagers in a Shenzhen school say helps them learn?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D.</a:t>
            </a:r>
            <a:r>
              <a:rPr lang="en-US" sz="1200" dirty="0">
                <a:solidFill>
                  <a:schemeClr val="tx1"/>
                </a:solidFill>
              </a:rPr>
              <a:t> How do the four pupils with fragile X syndrome in one Kedah district experience secondary school?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Which reason fits </a:t>
            </a:r>
            <a:r>
              <a:rPr lang="en-US" sz="1200" b="1" dirty="0">
                <a:solidFill>
                  <a:schemeClr val="tx1"/>
                </a:solidFill>
              </a:rPr>
              <a:t>your own</a:t>
            </a:r>
            <a:r>
              <a:rPr lang="en-US" sz="1200" dirty="0">
                <a:solidFill>
                  <a:schemeClr val="tx1"/>
                </a:solidFill>
              </a:rPr>
              <a:t> research interest?</a:t>
            </a:r>
            <a:endParaRPr lang="en-US" sz="12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can a qualitative study claim?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§8 · items 23–24 · 3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48640" y="2697480"/>
            <a:ext cx="1554480" cy="155448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27889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qualitative study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 flipV="1">
            <a:off x="2148840" y="1783080"/>
            <a:ext cx="1097280" cy="1691640"/>
          </a:xfrm>
          <a:prstGeom prst="line">
            <a:avLst/>
          </a:prstGeom>
          <a:noFill/>
          <a:ln w="22225">
            <a:solidFill>
              <a:schemeClr val="accent5"/>
            </a:solidFill>
            <a:prstDash val="dash"/>
            <a:tailEnd type="triangle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560" y="1581912"/>
            <a:ext cx="384048" cy="38404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840480" y="15087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whole population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840480" y="19202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Statistical generalisation is not the aim: the sample was not chosen to represent a population.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 flipV="1">
            <a:off x="2148840" y="3246120"/>
            <a:ext cx="1097280" cy="228600"/>
          </a:xfrm>
          <a:prstGeom prst="line">
            <a:avLst/>
          </a:prstGeom>
          <a:noFill/>
          <a:ln w="22225">
            <a:solidFill>
              <a:schemeClr val="tx2"/>
            </a:solidFill>
            <a:prstDash val="solid"/>
            <a:tailEnd type="triangle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560" y="3044952"/>
            <a:ext cx="384048" cy="38404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840480" y="29718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concept or idea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3840480" y="338328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Conceptual insight: the findings can sharpen an idea, e.g. “noise and crowding as barriers to inclusion”. In case studies, Yin (2018) calls this analytic generalisation.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2148840" y="3474720"/>
            <a:ext cx="1097280" cy="1234440"/>
          </a:xfrm>
          <a:prstGeom prst="line">
            <a:avLst/>
          </a:prstGeom>
          <a:noFill/>
          <a:ln w="22225">
            <a:solidFill>
              <a:schemeClr val="tx2"/>
            </a:solidFill>
            <a:prstDash val="solid"/>
            <a:tailEnd type="triangle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560" y="4507992"/>
            <a:ext cx="384048" cy="38404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3840480" y="44348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reader’s own setting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3840480" y="484632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Transferability: the researcher gives thick description of the setting; readers judge whether the findings apply to theirs (Lincoln &amp; Guba, 1985).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850392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8220" y="1577340"/>
            <a:ext cx="228600" cy="2286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070848" y="1481328"/>
            <a:ext cx="25694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24" name="Text 17"/>
          <p:cNvSpPr txBox="1"/>
          <p:nvPr/>
        </p:nvSpPr>
        <p:spPr>
          <a:xfrm>
            <a:off x="9070848" y="1682496"/>
            <a:ext cx="2569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Claim or overclaim?</a:t>
            </a:r>
            <a:endParaRPr lang="en-US" sz="1400" dirty="0"/>
          </a:p>
        </p:txBody>
      </p:sp>
      <p:sp>
        <p:nvSpPr>
          <p:cNvPr id="25" name="Text 18"/>
          <p:cNvSpPr txBox="1"/>
          <p:nvPr/>
        </p:nvSpPr>
        <p:spPr>
          <a:xfrm>
            <a:off x="8503920" y="2103120"/>
            <a:ext cx="313639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Four sentences for Aina’s report. Write </a:t>
            </a:r>
            <a:r>
              <a:rPr lang="en-US" sz="1200" b="1" dirty="0">
                <a:solidFill>
                  <a:schemeClr val="tx1"/>
                </a:solidFill>
              </a:rPr>
              <a:t>OK</a:t>
            </a:r>
            <a:r>
              <a:rPr lang="en-US" sz="1200" dirty="0">
                <a:solidFill>
                  <a:schemeClr val="tx1"/>
                </a:solidFill>
              </a:rPr>
              <a:t> or </a:t>
            </a:r>
            <a:r>
              <a:rPr lang="en-US" sz="1200" b="1" dirty="0">
                <a:solidFill>
                  <a:schemeClr val="tx1"/>
                </a:solidFill>
              </a:rPr>
              <a:t>overclaim</a:t>
            </a:r>
            <a:r>
              <a:rPr lang="en-US" sz="1200" dirty="0">
                <a:solidFill>
                  <a:schemeClr val="tx1"/>
                </a:solidFill>
              </a:rPr>
              <a:t>. Rewrite any overclaim.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1.</a:t>
            </a:r>
            <a:r>
              <a:rPr lang="en-US" sz="1200" dirty="0">
                <a:solidFill>
                  <a:schemeClr val="tx1"/>
                </a:solidFill>
              </a:rPr>
              <a:t> PPKI pupils in Malaysia avoid school canteens.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2.</a:t>
            </a:r>
            <a:r>
              <a:rPr lang="en-US" sz="1200" dirty="0">
                <a:solidFill>
                  <a:schemeClr val="tx1"/>
                </a:solidFill>
              </a:rPr>
              <a:t> In this school, noise and crowding, not unwillingness, kept the pupils apart at recess.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3.</a:t>
            </a:r>
            <a:r>
              <a:rPr lang="en-US" sz="1200" dirty="0">
                <a:solidFill>
                  <a:schemeClr val="tx1"/>
                </a:solidFill>
              </a:rPr>
              <a:t> Teachers in schools with similar canteens may find that noise affects inclusion at recess.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4.</a:t>
            </a:r>
            <a:r>
              <a:rPr lang="en-US" sz="1200" dirty="0">
                <a:solidFill>
                  <a:schemeClr val="tx1"/>
                </a:solidFill>
              </a:rPr>
              <a:t> Quiet spaces cause better inclusion.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a qualitative research question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A GOOD QUALITATIVE QUESTION…</a:t>
            </a:r>
            <a:endParaRPr lang="en-US" sz="1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7452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60120" y="17830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begins with </a:t>
            </a:r>
            <a:r>
              <a:rPr lang="en-US" sz="1300" b="1" dirty="0">
                <a:solidFill>
                  <a:schemeClr val="tx1"/>
                </a:solidFill>
              </a:rPr>
              <a:t>How</a:t>
            </a:r>
            <a:r>
              <a:rPr lang="en-US" sz="1300" dirty="0">
                <a:solidFill>
                  <a:schemeClr val="tx1"/>
                </a:solidFill>
              </a:rPr>
              <a:t> or </a:t>
            </a:r>
            <a:r>
              <a:rPr lang="en-US" sz="1300" b="1" dirty="0">
                <a:solidFill>
                  <a:schemeClr val="tx1"/>
                </a:solidFill>
              </a:rPr>
              <a:t>What</a:t>
            </a:r>
            <a:r>
              <a:rPr lang="en-US" sz="1300" dirty="0">
                <a:solidFill>
                  <a:schemeClr val="tx1"/>
                </a:solidFill>
              </a:rPr>
              <a:t> (sometimes </a:t>
            </a:r>
            <a:r>
              <a:rPr lang="en-US" sz="1300" b="1" dirty="0">
                <a:solidFill>
                  <a:schemeClr val="tx1"/>
                </a:solidFill>
              </a:rPr>
              <a:t>Why</a:t>
            </a:r>
            <a:r>
              <a:rPr lang="en-US" sz="1300" dirty="0">
                <a:solidFill>
                  <a:schemeClr val="tx1"/>
                </a:solidFill>
              </a:rPr>
              <a:t>)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441448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960120" y="235000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focuses on </a:t>
            </a:r>
            <a:r>
              <a:rPr lang="en-US" sz="1300" b="1" dirty="0">
                <a:solidFill>
                  <a:schemeClr val="tx1"/>
                </a:solidFill>
              </a:rPr>
              <a:t>one central phenomenon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00837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960120" y="2916936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is </a:t>
            </a:r>
            <a:r>
              <a:rPr lang="en-US" sz="1300" b="1" dirty="0">
                <a:solidFill>
                  <a:schemeClr val="tx1"/>
                </a:solidFill>
              </a:rPr>
              <a:t>open</a:t>
            </a:r>
            <a:r>
              <a:rPr lang="en-US" sz="1300" dirty="0">
                <a:solidFill>
                  <a:schemeClr val="tx1"/>
                </a:solidFill>
              </a:rPr>
              <a:t>: it does not predict the answer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575304"/>
            <a:ext cx="274320" cy="2743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960120" y="3483864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avoids </a:t>
            </a:r>
            <a:r>
              <a:rPr lang="en-US" sz="1300" i="1" dirty="0">
                <a:solidFill>
                  <a:schemeClr val="tx1"/>
                </a:solidFill>
              </a:rPr>
              <a:t>effect, impact, improve, relationship, level</a:t>
            </a:r>
            <a:endParaRPr lang="en-US" sz="13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142232"/>
            <a:ext cx="274320" cy="27432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960120" y="4050792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usually names the </a:t>
            </a:r>
            <a:r>
              <a:rPr lang="en-US" sz="1300" b="1" dirty="0">
                <a:solidFill>
                  <a:schemeClr val="tx1"/>
                </a:solidFill>
              </a:rPr>
              <a:t>participants</a:t>
            </a:r>
            <a:r>
              <a:rPr lang="en-US" sz="1300" dirty="0">
                <a:solidFill>
                  <a:schemeClr val="tx1"/>
                </a:solidFill>
              </a:rPr>
              <a:t> and the </a:t>
            </a:r>
            <a:r>
              <a:rPr lang="en-US" sz="1300" b="1" dirty="0">
                <a:solidFill>
                  <a:schemeClr val="tx1"/>
                </a:solidFill>
              </a:rPr>
              <a:t>site</a:t>
            </a:r>
            <a:r>
              <a:rPr lang="en-US" sz="1300" dirty="0">
                <a:solidFill>
                  <a:schemeClr val="tx1"/>
                </a:solidFill>
              </a:rPr>
              <a:t>, as a feasible master’s proposal should</a:t>
            </a:r>
            <a:endParaRPr lang="en-US" sz="13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709160"/>
            <a:ext cx="274320" cy="27432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960120" y="46177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can be </a:t>
            </a:r>
            <a:r>
              <a:rPr lang="en-US" sz="1300" b="1" dirty="0">
                <a:solidFill>
                  <a:schemeClr val="tx1"/>
                </a:solidFill>
              </a:rPr>
              <a:t>refined</a:t>
            </a:r>
            <a:r>
              <a:rPr lang="en-US" sz="1300" dirty="0">
                <a:solidFill>
                  <a:schemeClr val="tx1"/>
                </a:solidFill>
              </a:rPr>
              <a:t> as the study develops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48640" y="53035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Useful verbs:</a:t>
            </a:r>
            <a:r>
              <a:rPr lang="en-US" sz="1200" dirty="0">
                <a:solidFill>
                  <a:schemeClr val="accent2"/>
                </a:solidFill>
              </a:rPr>
              <a:t> experience · describe · make sense of · understand · explore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4937760" y="14173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ANATOMY OF A QUALITATIVE QUESTION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4937760" y="1737360"/>
            <a:ext cx="6702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i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“How do autistic pupils and their peer tutors in a Year 4 PPI class in Penang experience peer tutoring?”</a:t>
            </a:r>
            <a:endParaRPr lang="en-US" sz="1600" dirty="0"/>
          </a:p>
        </p:txBody>
      </p:sp>
      <p:sp>
        <p:nvSpPr>
          <p:cNvPr id="20" name="Text 12"/>
          <p:cNvSpPr txBox="1"/>
          <p:nvPr/>
        </p:nvSpPr>
        <p:spPr>
          <a:xfrm>
            <a:off x="4937760" y="265176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How do…</a:t>
            </a:r>
            <a:endParaRPr lang="en-US" sz="13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761488"/>
            <a:ext cx="237744" cy="237744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8732520" y="2651760"/>
            <a:ext cx="29077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accent2"/>
                </a:solidFill>
              </a:rPr>
              <a:t>an open question word: how, not how much</a:t>
            </a:r>
            <a:endParaRPr lang="en-US" sz="1250" dirty="0"/>
          </a:p>
        </p:txBody>
      </p:sp>
      <p:sp>
        <p:nvSpPr>
          <p:cNvPr id="23" name="Shape 14"/>
          <p:cNvSpPr/>
          <p:nvPr/>
        </p:nvSpPr>
        <p:spPr>
          <a:xfrm>
            <a:off x="4937760" y="3108960"/>
            <a:ext cx="670255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4" name="Text 15"/>
          <p:cNvSpPr txBox="1"/>
          <p:nvPr/>
        </p:nvSpPr>
        <p:spPr>
          <a:xfrm>
            <a:off x="4937760" y="312724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autistic pupils and their peer tutors</a:t>
            </a:r>
            <a:endParaRPr lang="en-US" sz="130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3236976"/>
            <a:ext cx="237744" cy="237744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8732520" y="3127248"/>
            <a:ext cx="29077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accent2"/>
                </a:solidFill>
              </a:rPr>
              <a:t>the participants</a:t>
            </a:r>
            <a:endParaRPr lang="en-US" sz="1250" dirty="0"/>
          </a:p>
        </p:txBody>
      </p:sp>
      <p:sp>
        <p:nvSpPr>
          <p:cNvPr id="27" name="Shape 17"/>
          <p:cNvSpPr/>
          <p:nvPr/>
        </p:nvSpPr>
        <p:spPr>
          <a:xfrm>
            <a:off x="4937760" y="3584448"/>
            <a:ext cx="670255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18"/>
          <p:cNvSpPr txBox="1"/>
          <p:nvPr/>
        </p:nvSpPr>
        <p:spPr>
          <a:xfrm>
            <a:off x="4937760" y="360273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in a Year 4 PPI class in Penang</a:t>
            </a:r>
            <a:endParaRPr lang="en-US" sz="13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3712464"/>
            <a:ext cx="237744" cy="237744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8732520" y="3602736"/>
            <a:ext cx="29077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accent2"/>
                </a:solidFill>
              </a:rPr>
              <a:t>the site</a:t>
            </a:r>
            <a:endParaRPr lang="en-US" sz="1250" dirty="0"/>
          </a:p>
        </p:txBody>
      </p:sp>
      <p:sp>
        <p:nvSpPr>
          <p:cNvPr id="31" name="Shape 20"/>
          <p:cNvSpPr/>
          <p:nvPr/>
        </p:nvSpPr>
        <p:spPr>
          <a:xfrm>
            <a:off x="4937760" y="4059936"/>
            <a:ext cx="670255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21"/>
          <p:cNvSpPr txBox="1"/>
          <p:nvPr/>
        </p:nvSpPr>
        <p:spPr>
          <a:xfrm>
            <a:off x="4937760" y="4078224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experience peer tutoring?</a:t>
            </a:r>
            <a:endParaRPr lang="en-US" sz="1300" dirty="0"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4187952"/>
            <a:ext cx="237744" cy="237744"/>
          </a:xfrm>
          <a:prstGeom prst="rect">
            <a:avLst/>
          </a:prstGeom>
        </p:spPr>
      </p:pic>
      <p:sp>
        <p:nvSpPr>
          <p:cNvPr id="34" name="Text 22"/>
          <p:cNvSpPr txBox="1"/>
          <p:nvPr/>
        </p:nvSpPr>
        <p:spPr>
          <a:xfrm>
            <a:off x="8732520" y="4078224"/>
            <a:ext cx="29077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accent2"/>
                </a:solidFill>
              </a:rPr>
              <a:t>the central phenomenon, with an open verb</a:t>
            </a:r>
            <a:endParaRPr lang="en-US" sz="1250" dirty="0"/>
          </a:p>
        </p:txBody>
      </p:sp>
      <p:sp>
        <p:nvSpPr>
          <p:cNvPr id="35" name="Text 23"/>
          <p:cNvSpPr txBox="1"/>
          <p:nvPr/>
        </p:nvSpPr>
        <p:spPr>
          <a:xfrm>
            <a:off x="4937760" y="4617720"/>
            <a:ext cx="6702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Sub-questions</a:t>
            </a:r>
            <a:r>
              <a:rPr lang="en-US" sz="1250" dirty="0">
                <a:solidFill>
                  <a:schemeClr val="tx1"/>
                </a:solidFill>
              </a:rPr>
              <a:t> break the central question into parts: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· What do the pupils say they gain from the sessions?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· What difficulties do the teachers notice, and how do they respond?</a:t>
            </a:r>
            <a:endParaRPr lang="en-US" sz="1250" dirty="0"/>
          </a:p>
        </p:txBody>
      </p:sp>
      <p:sp>
        <p:nvSpPr>
          <p:cNvPr id="36" name="Text 24"/>
          <p:cNvSpPr txBox="1"/>
          <p:nvPr/>
        </p:nvSpPr>
        <p:spPr>
          <a:xfrm>
            <a:off x="4937760" y="5596128"/>
            <a:ext cx="6702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5"/>
                </a:solidFill>
              </a:rPr>
              <a:t>Before repair: “Does peer tutoring </a:t>
            </a:r>
            <a:r>
              <a:rPr lang="en-US" sz="1150" b="1" i="1" dirty="0">
                <a:solidFill>
                  <a:schemeClr val="accent5"/>
                </a:solidFill>
              </a:rPr>
              <a:t>improve</a:t>
            </a:r>
            <a:r>
              <a:rPr lang="en-US" sz="1150" i="1" dirty="0">
                <a:solidFill>
                  <a:schemeClr val="accent5"/>
                </a:solidFill>
              </a:rPr>
              <a:t> the social skills of autistic pupils?” It predicts a direction, treats social skills as an outcome, and names no site.</a:t>
            </a:r>
            <a:endParaRPr lang="en-US" sz="1150" dirty="0"/>
          </a:p>
        </p:txBody>
      </p:sp>
      <p:sp>
        <p:nvSpPr>
          <p:cNvPr id="37" name="Text 25"/>
          <p:cNvSpPr txBox="1"/>
          <p:nvPr/>
        </p:nvSpPr>
        <p:spPr>
          <a:xfrm>
            <a:off x="548640" y="60533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i="1" dirty="0">
                <a:solidFill>
                  <a:schemeClr val="accent5"/>
                </a:solidFill>
              </a:rPr>
              <a:t>Creswell &amp; Poth (2018)</a:t>
            </a:r>
            <a:endParaRPr lang="en-US" sz="105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more repairs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QUALITATIVE INQUIRY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TOO BROAD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strike="sngStrike" dirty="0">
                <a:solidFill>
                  <a:schemeClr val="accent5"/>
                </a:solidFill>
              </a:rPr>
              <a:t>“How do teachers feel about inclusion?”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3774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60120" y="228600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“How do Year 1 teachers in two Nanjing primary schools describe their first term of teaching a pupil with Down syndrome?”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6217920" y="14173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A YES/NO QUESTION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6217920" y="173736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strike="sngStrike" dirty="0">
                <a:solidFill>
                  <a:schemeClr val="accent5"/>
                </a:solidFill>
              </a:rPr>
              <a:t>“Do parents of children with dyslexia find homework stressful?”</a:t>
            </a:r>
            <a:endParaRPr lang="en-US" sz="13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37744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629400" y="228600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“How do parents of children with dyslexia in Johor Bahru describe homework time at home?”</a:t>
            </a:r>
            <a:endParaRPr lang="en-US" sz="1350" dirty="0"/>
          </a:p>
        </p:txBody>
      </p:sp>
      <p:sp>
        <p:nvSpPr>
          <p:cNvPr id="12" name="Text 8"/>
          <p:cNvSpPr txBox="1"/>
          <p:nvPr/>
        </p:nvSpPr>
        <p:spPr>
          <a:xfrm>
            <a:off x="548640" y="34290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TWO PHENOMENA</a:t>
            </a:r>
            <a:endParaRPr lang="en-US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374904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strike="sngStrike" dirty="0">
                <a:solidFill>
                  <a:schemeClr val="accent5"/>
                </a:solidFill>
              </a:rPr>
              <a:t>“How do PPKI teachers experience behaviour support and meetings with parents?”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38912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960120" y="42976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“How do PPKI teachers in Kuantan experience meetings with parents about their child’s progress?”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6217920" y="34290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A MEASUREMENT WORD</a:t>
            </a:r>
            <a:endParaRPr lang="en-US" sz="115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374904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strike="sngStrike" dirty="0">
                <a:solidFill>
                  <a:schemeClr val="accent5"/>
                </a:solidFill>
              </a:rPr>
              <a:t>“What is the level of stress among teachers of pupils with ADHD?”</a:t>
            </a:r>
            <a:endParaRPr lang="en-US" sz="13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4389120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629400" y="42976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“How do mainstream teachers in Melaka describe the pressures of teaching a pupil with ADHD?”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0" y="5532120"/>
            <a:ext cx="12191695" cy="74980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548640" y="57150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5829300"/>
            <a:ext cx="228600" cy="2286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115568" y="5715000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3 min</a:t>
            </a:r>
            <a:endParaRPr lang="en-US" sz="1050" dirty="0"/>
          </a:p>
        </p:txBody>
      </p:sp>
      <p:sp>
        <p:nvSpPr>
          <p:cNvPr id="24" name="Text 17"/>
          <p:cNvSpPr txBox="1"/>
          <p:nvPr/>
        </p:nvSpPr>
        <p:spPr>
          <a:xfrm>
            <a:off x="1115568" y="5925312"/>
            <a:ext cx="2194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check</a:t>
            </a:r>
            <a:endParaRPr lang="en-US" sz="1400" dirty="0"/>
          </a:p>
        </p:txBody>
      </p:sp>
      <p:sp>
        <p:nvSpPr>
          <p:cNvPr id="25" name="Text 18"/>
          <p:cNvSpPr txBox="1"/>
          <p:nvPr/>
        </p:nvSpPr>
        <p:spPr>
          <a:xfrm>
            <a:off x="3429000" y="5669280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 each repaired question, find the </a:t>
            </a:r>
            <a:r>
              <a:rPr lang="en-US" sz="1250" b="1" dirty="0">
                <a:solidFill>
                  <a:schemeClr val="tx1"/>
                </a:solidFill>
              </a:rPr>
              <a:t>participants</a:t>
            </a:r>
            <a:r>
              <a:rPr lang="en-US" sz="1250" dirty="0">
                <a:solidFill>
                  <a:schemeClr val="tx1"/>
                </a:solidFill>
              </a:rPr>
              <a:t>, the </a:t>
            </a:r>
            <a:r>
              <a:rPr lang="en-US" sz="1250" b="1" dirty="0">
                <a:solidFill>
                  <a:schemeClr val="tx1"/>
                </a:solidFill>
              </a:rPr>
              <a:t>site</a:t>
            </a:r>
            <a:r>
              <a:rPr lang="en-US" sz="1250" dirty="0">
                <a:solidFill>
                  <a:schemeClr val="tx1"/>
                </a:solidFill>
              </a:rPr>
              <a:t> and the </a:t>
            </a:r>
            <a:r>
              <a:rPr lang="en-US" sz="1250" b="1" dirty="0">
                <a:solidFill>
                  <a:schemeClr val="tx1"/>
                </a:solidFill>
              </a:rPr>
              <a:t>one central phenomenon</a:t>
            </a:r>
            <a:r>
              <a:rPr lang="en-US" sz="1250" dirty="0">
                <a:solidFill>
                  <a:schemeClr val="tx1"/>
                </a:solidFill>
              </a:rPr>
              <a:t>. Which repair would be hardest for you to make in your own question?</a:t>
            </a:r>
            <a:endParaRPr lang="en-US" sz="12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1: Research question clinic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A · ACTIVITY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20 minutes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371600"/>
            <a:ext cx="1280160" cy="3291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148840" y="13716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Pairs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6720840" cy="4343400"/>
          </a:xfrm>
          <a:prstGeom prst="roundRect">
            <a:avLst>
              <a:gd name="adj" fmla="val 168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77240" y="202996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1 · REPAIR (12 MIN)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3172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Each question has </a:t>
            </a:r>
            <a:r>
              <a:rPr lang="en-US" sz="1350" b="1" dirty="0">
                <a:solidFill>
                  <a:schemeClr val="tx1"/>
                </a:solidFill>
              </a:rPr>
              <a:t>one main fault</a:t>
            </a:r>
            <a:r>
              <a:rPr lang="en-US" sz="1350" dirty="0">
                <a:solidFill>
                  <a:schemeClr val="tx1"/>
                </a:solidFill>
              </a:rPr>
              <a:t>. Name the fault, then rewrite the question.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77240" y="28620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77240" y="28620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2788920"/>
            <a:ext cx="5806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i="1" dirty="0">
                <a:solidFill>
                  <a:schemeClr val="tx1"/>
                </a:solidFill>
              </a:rPr>
              <a:t>Does the use of picture schedules reduce anxiety in autistic pupils in Shanghai?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77240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77240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3456432"/>
            <a:ext cx="5806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i="1" dirty="0">
                <a:solidFill>
                  <a:schemeClr val="tx1"/>
                </a:solidFill>
              </a:rPr>
              <a:t>How do teachers experience inclusion?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777240" y="41970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41970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4123944"/>
            <a:ext cx="5806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i="1" dirty="0">
                <a:solidFill>
                  <a:schemeClr val="tx1"/>
                </a:solidFill>
              </a:rPr>
              <a:t>Are mothers of children with intellectual disabilities in Kelantan satisfied with early intervention services?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777240" y="48646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4864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280160" y="4791456"/>
            <a:ext cx="5806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i="1" dirty="0">
                <a:solidFill>
                  <a:schemeClr val="tx1"/>
                </a:solidFill>
              </a:rPr>
              <a:t>How do resource-room teachers in Wuhan plan lessons, assess progress and work with parents?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777240" y="553212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772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280160" y="5458968"/>
            <a:ext cx="5806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i="1" dirty="0">
                <a:solidFill>
                  <a:schemeClr val="tx1"/>
                </a:solidFill>
              </a:rPr>
              <a:t>What is the relationship between training and teachers’ use of visual supports in PPI classes?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7498080" y="1874520"/>
            <a:ext cx="4142232" cy="4343400"/>
          </a:xfrm>
          <a:prstGeom prst="roundRect">
            <a:avLst>
              <a:gd name="adj" fmla="val 1766"/>
            </a:avLst>
          </a:prstGeom>
          <a:solidFill>
            <a:schemeClr val="tx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726680" y="20299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PART 2 · WRITE (8 MIN)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726680" y="2377440"/>
            <a:ext cx="37033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Ms Nur Iman teaches mathematics in a mainstream secondary school in Seremban. Two pupils in her Form 2 class have </a:t>
            </a:r>
            <a:r>
              <a:rPr lang="en-US" sz="1400" b="1" dirty="0">
                <a:solidFill>
                  <a:schemeClr val="bg1"/>
                </a:solidFill>
              </a:rPr>
              <a:t>dyscalculia</a:t>
            </a:r>
            <a:r>
              <a:rPr lang="en-US" sz="1400" dirty="0">
                <a:solidFill>
                  <a:schemeClr val="bg1"/>
                </a:solidFill>
              </a:rPr>
              <a:t>. Both avoid asking for help, even when they are stuck. She wants to understand why.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726680" y="4389120"/>
            <a:ext cx="3703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accent3"/>
                </a:solidFill>
              </a:rPr>
              <a:t>Write </a:t>
            </a:r>
            <a:r>
              <a:rPr lang="en-US" sz="1350" b="1" dirty="0">
                <a:solidFill>
                  <a:schemeClr val="accent3"/>
                </a:solidFill>
              </a:rPr>
              <a:t>one central question</a:t>
            </a:r>
            <a:r>
              <a:rPr lang="en-US" sz="1350" dirty="0">
                <a:solidFill>
                  <a:schemeClr val="accent3"/>
                </a:solidFill>
              </a:rPr>
              <a:t> and </a:t>
            </a:r>
            <a:r>
              <a:rPr lang="en-US" sz="1350" b="1" dirty="0">
                <a:solidFill>
                  <a:schemeClr val="accent3"/>
                </a:solidFill>
              </a:rPr>
              <a:t>two sub-questions</a:t>
            </a:r>
            <a:r>
              <a:rPr lang="en-US" sz="1350" dirty="0">
                <a:solidFill>
                  <a:schemeClr val="accent3"/>
                </a:solidFill>
              </a:rPr>
              <a:t> for her study. Check them against the checklist.</a:t>
            </a:r>
            <a:endParaRPr lang="en-US" sz="135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accent3"/>
                </a:solidFill>
              </a:rPr>
              <a:t> </a:t>
            </a:r>
            <a:endParaRPr lang="en-US" sz="135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accent3"/>
                </a:solidFill>
              </a:rPr>
              <a:t>We will develop this possible study across the session: its sampling, access and interview guide.</a:t>
            </a:r>
            <a:endParaRPr lang="en-US" sz="135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60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PART B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1732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basic qualitative study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37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Read first: 12 minutes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818120" y="960120"/>
            <a:ext cx="3840480" cy="4937760"/>
          </a:xfrm>
          <a:prstGeom prst="roundRect">
            <a:avLst>
              <a:gd name="adj" fmla="val 1429"/>
            </a:avLst>
          </a:prstGeom>
          <a:solidFill>
            <a:schemeClr val="bg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38160" y="1234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IN THIS PART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1645920"/>
            <a:ext cx="32461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central question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Who took part, and why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kinds of data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How the data were analysed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three themes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40480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Read </a:t>
            </a:r>
            <a:r>
              <a:rPr lang="en-US" sz="1500" b="1" dirty="0">
                <a:solidFill>
                  <a:schemeClr val="bg1"/>
                </a:solidFill>
              </a:rPr>
              <a:t>Teaching One Child, Watching Forty</a:t>
            </a:r>
            <a:r>
              <a:rPr lang="en-US" sz="1500" dirty="0">
                <a:solidFill>
                  <a:schemeClr val="bg1"/>
                </a:solidFill>
              </a:rPr>
              <a:t>, a fictional study set in Changsha. Underline the five things listed on the right.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75488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At a glance:</a:t>
            </a:r>
            <a:r>
              <a:rPr lang="en-US" sz="1300" dirty="0">
                <a:solidFill>
                  <a:schemeClr val="accent3"/>
                </a:solidFill>
              </a:rPr>
              <a:t> eight mainstream primary teachers, each teaching a pupil with ADHD · two interviews each, plus lesson plans · five sections: §1 Introduction, §2 Method, §3 Analysis, §4 Findings, §5 Discussion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basic qualitative study: purpose, process, product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B · BASIC QUALITATIVE STUDY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603504" cy="60350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1613916"/>
            <a:ext cx="301752" cy="30175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463040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2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</a:t>
            </a:r>
            <a:endParaRPr lang="en-US" sz="2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640" y="1627632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22402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To understand how people </a:t>
            </a:r>
            <a:r>
              <a:rPr lang="en-US" sz="1350" b="1" dirty="0">
                <a:solidFill>
                  <a:schemeClr val="tx1"/>
                </a:solidFill>
              </a:rPr>
              <a:t>interpret</a:t>
            </a:r>
            <a:r>
              <a:rPr lang="en-US" sz="1350" dirty="0">
                <a:solidFill>
                  <a:schemeClr val="tx1"/>
                </a:solidFill>
              </a:rPr>
              <a:t> an experience, and what it </a:t>
            </a:r>
            <a:r>
              <a:rPr lang="en-US" sz="1350" b="1" dirty="0">
                <a:solidFill>
                  <a:schemeClr val="tx1"/>
                </a:solidFill>
              </a:rPr>
              <a:t>means</a:t>
            </a:r>
            <a:r>
              <a:rPr lang="en-US" sz="1350" dirty="0">
                <a:solidFill>
                  <a:schemeClr val="tx1"/>
                </a:solidFill>
              </a:rPr>
              <a:t> to them.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548640" y="3931920"/>
            <a:ext cx="342900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069080"/>
            <a:ext cx="237744" cy="23774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96112" y="40507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FIND IT IN THE CHANGSHA STUDY</a:t>
            </a:r>
            <a:endParaRPr lang="en-US" sz="1050" dirty="0"/>
          </a:p>
        </p:txBody>
      </p:sp>
      <p:sp>
        <p:nvSpPr>
          <p:cNvPr id="12" name="Text 7"/>
          <p:cNvSpPr txBox="1"/>
          <p:nvPr/>
        </p:nvSpPr>
        <p:spPr>
          <a:xfrm>
            <a:off x="548640" y="4389120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Copy the central question from §1. Which words show that it is qualitative?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4343400" y="1463040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276" y="1613916"/>
            <a:ext cx="301752" cy="30175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074920" y="1463040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2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</a:t>
            </a:r>
            <a:endParaRPr lang="en-US" sz="2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627632"/>
            <a:ext cx="274320" cy="27432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343400" y="22402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</a:t>
            </a:r>
            <a:r>
              <a:rPr lang="en-US" sz="1350" b="1" dirty="0">
                <a:solidFill>
                  <a:schemeClr val="tx1"/>
                </a:solidFill>
              </a:rPr>
              <a:t>purposive sample</a:t>
            </a:r>
            <a:r>
              <a:rPr lang="en-US" sz="1350" dirty="0">
                <a:solidFill>
                  <a:schemeClr val="tx1"/>
                </a:solidFill>
              </a:rPr>
              <a:t> · mainly </a:t>
            </a:r>
            <a:r>
              <a:rPr lang="en-US" sz="1350" b="1" dirty="0">
                <a:solidFill>
                  <a:schemeClr val="tx1"/>
                </a:solidFill>
              </a:rPr>
              <a:t>interviews</a:t>
            </a:r>
            <a:r>
              <a:rPr lang="en-US" sz="1350" dirty="0">
                <a:solidFill>
                  <a:schemeClr val="tx1"/>
                </a:solidFill>
              </a:rPr>
              <a:t>, often with documents or observation · </a:t>
            </a:r>
            <a:r>
              <a:rPr lang="en-US" sz="1350" b="1" dirty="0">
                <a:solidFill>
                  <a:schemeClr val="tx1"/>
                </a:solidFill>
              </a:rPr>
              <a:t>inductive analysis</a:t>
            </a:r>
            <a:r>
              <a:rPr lang="en-US" sz="1350" dirty="0">
                <a:solidFill>
                  <a:schemeClr val="tx1"/>
                </a:solidFill>
              </a:rPr>
              <a:t>. Analysis begins during data collection, so early interviews shape later ones.</a:t>
            </a:r>
            <a:endParaRPr lang="en-US" sz="1350" dirty="0"/>
          </a:p>
        </p:txBody>
      </p:sp>
      <p:sp>
        <p:nvSpPr>
          <p:cNvPr id="18" name="Shape 11"/>
          <p:cNvSpPr/>
          <p:nvPr/>
        </p:nvSpPr>
        <p:spPr>
          <a:xfrm>
            <a:off x="4343400" y="3931920"/>
            <a:ext cx="342900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4069080"/>
            <a:ext cx="237744" cy="237744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4690872" y="40507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FIND IT IN THE CHANGSHA STUDY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4343400" y="4389120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Name the two kinds of data in §2. When did coding start (§3), and why does that matter?</a:t>
            </a:r>
            <a:endParaRPr lang="en-US" sz="1300" dirty="0"/>
          </a:p>
        </p:txBody>
      </p:sp>
      <p:sp>
        <p:nvSpPr>
          <p:cNvPr id="22" name="Shape 14"/>
          <p:cNvSpPr/>
          <p:nvPr/>
        </p:nvSpPr>
        <p:spPr>
          <a:xfrm>
            <a:off x="8138160" y="1463040"/>
            <a:ext cx="603504" cy="60350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036" y="1613916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8869680" y="1463040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2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</a:t>
            </a:r>
            <a:endParaRPr lang="en-US" sz="2400" dirty="0"/>
          </a:p>
        </p:txBody>
      </p:sp>
      <p:sp>
        <p:nvSpPr>
          <p:cNvPr id="25" name="Text 16"/>
          <p:cNvSpPr txBox="1"/>
          <p:nvPr/>
        </p:nvSpPr>
        <p:spPr>
          <a:xfrm>
            <a:off x="8138160" y="2240280"/>
            <a:ext cx="3429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rich description of </a:t>
            </a:r>
            <a:r>
              <a:rPr lang="en-US" sz="1350" b="1" dirty="0">
                <a:solidFill>
                  <a:schemeClr val="tx1"/>
                </a:solidFill>
              </a:rPr>
              <a:t>themes</a:t>
            </a:r>
            <a:r>
              <a:rPr lang="en-US" sz="1350" dirty="0">
                <a:solidFill>
                  <a:schemeClr val="tx1"/>
                </a:solidFill>
              </a:rPr>
              <a:t>, supported by participants’ </a:t>
            </a:r>
            <a:r>
              <a:rPr lang="en-US" sz="1350" b="1" dirty="0">
                <a:solidFill>
                  <a:schemeClr val="tx1"/>
                </a:solidFill>
              </a:rPr>
              <a:t>own words</a:t>
            </a:r>
            <a:r>
              <a:rPr lang="en-US" sz="1350" dirty="0">
                <a:solidFill>
                  <a:schemeClr val="tx1"/>
                </a:solidFill>
              </a:rPr>
              <a:t>, with exceptions reported.</a:t>
            </a:r>
            <a:endParaRPr lang="en-US" sz="1350" dirty="0"/>
          </a:p>
        </p:txBody>
      </p:sp>
      <p:sp>
        <p:nvSpPr>
          <p:cNvPr id="26" name="Shape 17"/>
          <p:cNvSpPr/>
          <p:nvPr/>
        </p:nvSpPr>
        <p:spPr>
          <a:xfrm>
            <a:off x="8138160" y="3931920"/>
            <a:ext cx="342900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4069080"/>
            <a:ext cx="237744" cy="237744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8485632" y="40507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FIND IT IN THE CHANGSHA STUDY</a:t>
            </a:r>
            <a:endParaRPr lang="en-US" sz="1050" dirty="0"/>
          </a:p>
        </p:txBody>
      </p:sp>
      <p:sp>
        <p:nvSpPr>
          <p:cNvPr id="29" name="Text 19"/>
          <p:cNvSpPr txBox="1"/>
          <p:nvPr/>
        </p:nvSpPr>
        <p:spPr>
          <a:xfrm>
            <a:off x="8138160" y="4389120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Which theme in §4 includes teachers who do not fit the pattern? What does that add?</a:t>
            </a:r>
            <a:endParaRPr lang="en-US" sz="1300" dirty="0"/>
          </a:p>
        </p:txBody>
      </p:sp>
      <p:sp>
        <p:nvSpPr>
          <p:cNvPr id="30" name="Text 20"/>
          <p:cNvSpPr txBox="1"/>
          <p:nvPr/>
        </p:nvSpPr>
        <p:spPr>
          <a:xfrm>
            <a:off x="548640" y="54864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accent5"/>
                </a:solidFill>
              </a:rPr>
              <a:t>Also called</a:t>
            </a:r>
            <a:r>
              <a:rPr lang="en-US" sz="1300" dirty="0">
                <a:solidFill>
                  <a:schemeClr val="accent5"/>
                </a:solidFill>
              </a:rPr>
              <a:t> a generic, interpretive or descriptive qualitative study (Merriam &amp; Tisdell, 2016). </a:t>
            </a:r>
            <a:r>
              <a:rPr lang="en-US" sz="1300" b="1" dirty="0">
                <a:solidFill>
                  <a:schemeClr val="accent5"/>
                </a:solidFill>
              </a:rPr>
              <a:t>Basic is not the same as simple:</a:t>
            </a:r>
            <a:r>
              <a:rPr lang="en-US" sz="1300" dirty="0">
                <a:solidFill>
                  <a:schemeClr val="accent5"/>
                </a:solidFill>
              </a:rPr>
              <a:t> it still needs a clear question, careful sampling and real analysis.</a:t>
            </a:r>
            <a:endParaRPr lang="en-US" sz="13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codes to themes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B · BASIC QUALITATIVE STUDY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§3 Analysis · item 8 · 2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6766560" cy="8686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31520" y="153619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DATA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1773936"/>
            <a:ext cx="6400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i="1" dirty="0">
                <a:solidFill>
                  <a:schemeClr val="tx1"/>
                </a:solidFill>
              </a:rPr>
              <a:t>“I let him hand out the books, then collect them. It gives him a reason to move.” (Ms Liu)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68680" y="2450592"/>
            <a:ext cx="6446520" cy="86868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51560" y="2523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CODE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1051560" y="2761488"/>
            <a:ext cx="6080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Planned movement tasks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1188720" y="3438144"/>
            <a:ext cx="6126480" cy="86868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1371600" y="3511296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CATEGORY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749040"/>
            <a:ext cx="5760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bg1"/>
                </a:solidFill>
              </a:rPr>
              <a:t>Strategies found by experiment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1508760" y="4425696"/>
            <a:ext cx="5806440" cy="86868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1691640" y="449884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THEME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1691640" y="4736592"/>
            <a:ext cx="5440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bg1"/>
                </a:solidFill>
              </a:rPr>
              <a:t>Learning by trial and error</a:t>
            </a:r>
            <a:endParaRPr lang="en-US" sz="155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44068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</a:t>
            </a:r>
            <a:r>
              <a:rPr lang="en-US" sz="1300" b="1" dirty="0">
                <a:solidFill>
                  <a:schemeClr val="tx1"/>
                </a:solidFill>
              </a:rPr>
              <a:t>theme</a:t>
            </a:r>
            <a:r>
              <a:rPr lang="en-US" sz="1300" dirty="0">
                <a:solidFill>
                  <a:schemeClr val="tx1"/>
                </a:solidFill>
              </a:rPr>
              <a:t> is a pattern of shared meaning in the data. It makes a </a:t>
            </a:r>
            <a:r>
              <a:rPr lang="en-US" sz="1300" b="1" dirty="0">
                <a:solidFill>
                  <a:schemeClr val="tx1"/>
                </a:solidFill>
              </a:rPr>
              <a:t>claim</a:t>
            </a:r>
            <a:r>
              <a:rPr lang="en-US" sz="1300" dirty="0">
                <a:solidFill>
                  <a:schemeClr val="tx1"/>
                </a:solidFill>
              </a:rPr>
              <a:t>; a topic label only names an area. A theme’s importance does not depend only on how often it appears: one strong case, such as Arif’s, can matter.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68096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260" y="1577340"/>
            <a:ext cx="228600" cy="22860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8247888" y="1481328"/>
            <a:ext cx="3392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23" name="Text 19"/>
          <p:cNvSpPr txBox="1"/>
          <p:nvPr/>
        </p:nvSpPr>
        <p:spPr>
          <a:xfrm>
            <a:off x="8247888" y="1682496"/>
            <a:ext cx="3392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Theme or topic label?</a:t>
            </a:r>
            <a:endParaRPr lang="en-US" sz="1400" dirty="0"/>
          </a:p>
        </p:txBody>
      </p:sp>
      <p:sp>
        <p:nvSpPr>
          <p:cNvPr id="24" name="Text 20"/>
          <p:cNvSpPr txBox="1"/>
          <p:nvPr/>
        </p:nvSpPr>
        <p:spPr>
          <a:xfrm>
            <a:off x="7680960" y="2103120"/>
            <a:ext cx="395935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Write </a:t>
            </a:r>
            <a:r>
              <a:rPr lang="en-US" sz="1300" b="1" dirty="0">
                <a:solidFill>
                  <a:schemeClr val="tx1"/>
                </a:solidFill>
              </a:rPr>
              <a:t>T</a:t>
            </a:r>
            <a:r>
              <a:rPr lang="en-US" sz="1300" dirty="0">
                <a:solidFill>
                  <a:schemeClr val="tx1"/>
                </a:solidFill>
              </a:rPr>
              <a:t> (theme) or </a:t>
            </a:r>
            <a:r>
              <a:rPr lang="en-US" sz="1300" b="1" dirty="0">
                <a:solidFill>
                  <a:schemeClr val="tx1"/>
                </a:solidFill>
              </a:rPr>
              <a:t>L</a:t>
            </a:r>
            <a:r>
              <a:rPr lang="en-US" sz="1300" dirty="0">
                <a:solidFill>
                  <a:schemeClr val="tx1"/>
                </a:solidFill>
              </a:rPr>
              <a:t> (topic label).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1.</a:t>
            </a:r>
            <a:r>
              <a:rPr lang="en-US" sz="1300" dirty="0">
                <a:solidFill>
                  <a:schemeClr val="tx1"/>
                </a:solidFill>
              </a:rPr>
              <a:t> Support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2.</a:t>
            </a:r>
            <a:r>
              <a:rPr lang="en-US" sz="1300" dirty="0">
                <a:solidFill>
                  <a:schemeClr val="tx1"/>
                </a:solidFill>
              </a:rPr>
              <a:t> Support depends on who you know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3.</a:t>
            </a:r>
            <a:r>
              <a:rPr lang="en-US" sz="1300" dirty="0">
                <a:solidFill>
                  <a:schemeClr val="tx1"/>
                </a:solidFill>
              </a:rPr>
              <a:t> Training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4.</a:t>
            </a:r>
            <a:r>
              <a:rPr lang="en-US" sz="1300" dirty="0">
                <a:solidFill>
                  <a:schemeClr val="tx1"/>
                </a:solidFill>
              </a:rPr>
              <a:t> Teaching one child while watching forty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5.</a:t>
            </a:r>
            <a:r>
              <a:rPr lang="en-US" sz="1300" dirty="0">
                <a:solidFill>
                  <a:schemeClr val="tx1"/>
                </a:solidFill>
              </a:rPr>
              <a:t> Large classes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6.</a:t>
            </a:r>
            <a:r>
              <a:rPr lang="en-US" sz="1300" dirty="0">
                <a:solidFill>
                  <a:schemeClr val="tx1"/>
                </a:solidFill>
              </a:rPr>
              <a:t> Parental responses to the diagnosis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</a:t>
            </a:r>
            <a:endParaRPr lang="en-US" sz="13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Then turn one topic label into a theme.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to choose a basic qualitative study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B · BASIC QUALITATIVE STUDY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" y="1543050"/>
            <a:ext cx="251460" cy="2514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88720" y="14173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good choice when…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057400"/>
            <a:ext cx="5303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you want people’s </a:t>
            </a:r>
            <a:r>
              <a:rPr lang="en-US" sz="1350" b="1" dirty="0">
                <a:solidFill>
                  <a:schemeClr val="tx1"/>
                </a:solidFill>
              </a:rPr>
              <a:t>views or experiences</a:t>
            </a:r>
            <a:r>
              <a:rPr lang="en-US" sz="1350" dirty="0">
                <a:solidFill>
                  <a:schemeClr val="tx1"/>
                </a:solidFill>
              </a:rPr>
              <a:t> of an issue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the question needs </a:t>
            </a:r>
            <a:r>
              <a:rPr lang="en-US" sz="1350" b="1" dirty="0">
                <a:solidFill>
                  <a:schemeClr val="tx1"/>
                </a:solidFill>
              </a:rPr>
              <a:t>no special focus</a:t>
            </a:r>
            <a:r>
              <a:rPr lang="en-US" sz="1350" dirty="0">
                <a:solidFill>
                  <a:schemeClr val="tx1"/>
                </a:solidFill>
              </a:rPr>
              <a:t>, such as a culture, a theory or a life story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you can reach people who know the experience well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you are a </a:t>
            </a:r>
            <a:r>
              <a:rPr lang="en-US" sz="1350" b="1" dirty="0">
                <a:solidFill>
                  <a:schemeClr val="tx1"/>
                </a:solidFill>
              </a:rPr>
              <a:t>new researcher</a:t>
            </a:r>
            <a:r>
              <a:rPr lang="en-US" sz="1350" dirty="0">
                <a:solidFill>
                  <a:schemeClr val="tx1"/>
                </a:solidFill>
              </a:rPr>
              <a:t>: the design is clear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17920" y="141732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0" y="1543050"/>
            <a:ext cx="251460" cy="2514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0" y="14173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out for…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6217920" y="2057400"/>
            <a:ext cx="5303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a </a:t>
            </a:r>
            <a:r>
              <a:rPr lang="en-US" sz="1350" b="1" dirty="0">
                <a:solidFill>
                  <a:schemeClr val="tx1"/>
                </a:solidFill>
              </a:rPr>
              <a:t>list</a:t>
            </a:r>
            <a:r>
              <a:rPr lang="en-US" sz="1350" dirty="0">
                <a:solidFill>
                  <a:schemeClr val="tx1"/>
                </a:solidFill>
              </a:rPr>
              <a:t> of what people said, with no themes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borrowed labels</a:t>
            </a:r>
            <a:r>
              <a:rPr lang="en-US" sz="1350" dirty="0">
                <a:solidFill>
                  <a:schemeClr val="tx1"/>
                </a:solidFill>
              </a:rPr>
              <a:t>: calling it “phenomenology” without using that approach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thin data</a:t>
            </a:r>
            <a:r>
              <a:rPr lang="en-US" sz="1350" dirty="0">
                <a:solidFill>
                  <a:schemeClr val="tx1"/>
                </a:solidFill>
              </a:rPr>
              <a:t>: one short interview each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no exceptions</a:t>
            </a:r>
            <a:r>
              <a:rPr lang="en-US" sz="1350" dirty="0">
                <a:solidFill>
                  <a:schemeClr val="tx1"/>
                </a:solidFill>
              </a:rPr>
              <a:t>: reporting only what fits</a:t>
            </a:r>
            <a:endParaRPr lang="en-US" sz="13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160520"/>
            <a:ext cx="310896" cy="31089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05840" y="411480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In a thesis:</a:t>
            </a:r>
            <a:r>
              <a:rPr lang="en-US" sz="1300" dirty="0">
                <a:solidFill>
                  <a:schemeClr val="tx1"/>
                </a:solidFill>
              </a:rPr>
              <a:t> name the design and give one or two sentences on why it fits. The Changsha authors do this in the first paragraph of §2, and say what they did </a:t>
            </a:r>
            <a:r>
              <a:rPr lang="en-US" sz="1300" i="1" dirty="0">
                <a:solidFill>
                  <a:schemeClr val="tx1"/>
                </a:solidFill>
              </a:rPr>
              <a:t>not</a:t>
            </a:r>
            <a:r>
              <a:rPr lang="en-US" sz="1300" dirty="0">
                <a:solidFill>
                  <a:schemeClr val="tx1"/>
                </a:solidFill>
              </a:rPr>
              <a:t> aim to do.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0" y="4892040"/>
            <a:ext cx="12191695" cy="138988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548640" y="50749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" y="5189220"/>
            <a:ext cx="228600" cy="2286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15568" y="5074920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18" name="Text 12"/>
          <p:cNvSpPr txBox="1"/>
          <p:nvPr/>
        </p:nvSpPr>
        <p:spPr>
          <a:xfrm>
            <a:off x="1115568" y="5285232"/>
            <a:ext cx="21945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study or not?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3429000" y="5029200"/>
            <a:ext cx="40233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1.</a:t>
            </a:r>
            <a:r>
              <a:rPr lang="en-US" sz="1200" dirty="0">
                <a:solidFill>
                  <a:schemeClr val="tx1"/>
                </a:solidFill>
              </a:rPr>
              <a:t> A researcher interviews ten mothers in Kuching about how they experienced their child’s autism diagnosis.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2.</a:t>
            </a:r>
            <a:r>
              <a:rPr lang="en-US" sz="1200" dirty="0">
                <a:solidFill>
                  <a:schemeClr val="tx1"/>
                </a:solidFill>
              </a:rPr>
              <a:t> A researcher lives in a residential special school in Yunnan for a year to understand its daily culture.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7635240" y="5029200"/>
            <a:ext cx="40233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3.</a:t>
            </a:r>
            <a:r>
              <a:rPr lang="en-US" sz="1200" dirty="0">
                <a:solidFill>
                  <a:schemeClr val="tx1"/>
                </a:solidFill>
              </a:rPr>
              <a:t> A researcher tests whether a reading programme raises the scores of pupils with dyslexia.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4.</a:t>
            </a:r>
            <a:r>
              <a:rPr lang="en-US" sz="1200" dirty="0">
                <a:solidFill>
                  <a:schemeClr val="tx1"/>
                </a:solidFill>
              </a:rPr>
              <a:t> Is Aina’s study a basic study? What makes you hesitate?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2: Study detective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B · ACTIVITY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25 minutes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371600"/>
            <a:ext cx="2194560" cy="3291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148840" y="137160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Assignment groups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8288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i="1" dirty="0">
                <a:solidFill>
                  <a:schemeClr val="tx2"/>
                </a:solidFill>
              </a:rPr>
              <a:t>Complete a “study at a glance” card for the Changsha study. Then find the same six things in a real published study.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468880"/>
            <a:ext cx="214884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13232" y="265176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2766060"/>
            <a:ext cx="228600" cy="22860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13232" y="318211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Central question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2834640" y="2468880"/>
            <a:ext cx="214884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2999232" y="265176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3532" y="2766060"/>
            <a:ext cx="228600" cy="2286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999232" y="318211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Participants and selection criteria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5120640" y="2468880"/>
            <a:ext cx="214884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285232" y="265176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9532" y="2766060"/>
            <a:ext cx="228600" cy="22860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285232" y="318211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Data sources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548640" y="3886200"/>
            <a:ext cx="214884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13232" y="406908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4183380"/>
            <a:ext cx="228600" cy="2286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13232" y="45994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Analysis steps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2834640" y="3886200"/>
            <a:ext cx="214884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2999232" y="406908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3532" y="4183380"/>
            <a:ext cx="228600" cy="22860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2999232" y="45994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Themes</a:t>
            </a:r>
            <a:endParaRPr lang="en-US" sz="1300" dirty="0"/>
          </a:p>
        </p:txBody>
      </p:sp>
      <p:sp>
        <p:nvSpPr>
          <p:cNvPr id="29" name="Shape 22"/>
          <p:cNvSpPr/>
          <p:nvPr/>
        </p:nvSpPr>
        <p:spPr>
          <a:xfrm>
            <a:off x="5120640" y="3886200"/>
            <a:ext cx="214884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5285232" y="406908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9532" y="4183380"/>
            <a:ext cx="228600" cy="22860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5285232" y="45994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One limitation</a:t>
            </a:r>
            <a:endParaRPr lang="en-US" sz="1300" dirty="0"/>
          </a:p>
        </p:txBody>
      </p:sp>
      <p:sp>
        <p:nvSpPr>
          <p:cNvPr id="33" name="Text 25"/>
          <p:cNvSpPr txBox="1"/>
          <p:nvPr/>
        </p:nvSpPr>
        <p:spPr>
          <a:xfrm>
            <a:off x="548640" y="5440680"/>
            <a:ext cx="6720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Part 1 (12 min):</a:t>
            </a:r>
            <a:r>
              <a:rPr lang="en-US" sz="1350" dirty="0">
                <a:solidFill>
                  <a:schemeClr val="tx1"/>
                </a:solidFill>
              </a:rPr>
              <a:t> fill the six boxes for the Changsha study, citing section numbers as evidence.</a:t>
            </a:r>
            <a:endParaRPr lang="en-US" sz="1350" dirty="0"/>
          </a:p>
        </p:txBody>
      </p:sp>
      <p:sp>
        <p:nvSpPr>
          <p:cNvPr id="34" name="Shape 26"/>
          <p:cNvSpPr/>
          <p:nvPr/>
        </p:nvSpPr>
        <p:spPr>
          <a:xfrm>
            <a:off x="7498080" y="2468880"/>
            <a:ext cx="4142232" cy="3749040"/>
          </a:xfrm>
          <a:prstGeom prst="roundRect">
            <a:avLst>
              <a:gd name="adj" fmla="val 1951"/>
            </a:avLst>
          </a:prstGeom>
          <a:solidFill>
            <a:schemeClr val="tx2"/>
          </a:solidFill>
          <a:ln/>
        </p:spPr>
      </p:sp>
      <p:sp>
        <p:nvSpPr>
          <p:cNvPr id="35" name="Text 27"/>
          <p:cNvSpPr txBox="1"/>
          <p:nvPr/>
        </p:nvSpPr>
        <p:spPr>
          <a:xfrm>
            <a:off x="7726680" y="2651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PART 2 (13 MIN)</a:t>
            </a:r>
            <a:endParaRPr lang="en-US" sz="1100" dirty="0"/>
          </a:p>
        </p:txBody>
      </p:sp>
      <p:sp>
        <p:nvSpPr>
          <p:cNvPr id="36" name="Text 28"/>
          <p:cNvSpPr txBox="1"/>
          <p:nvPr/>
        </p:nvSpPr>
        <p:spPr>
          <a:xfrm>
            <a:off x="7726680" y="3017520"/>
            <a:ext cx="3703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Open your group-assignment reading, </a:t>
            </a:r>
            <a:r>
              <a:rPr lang="en-US" sz="1400" b="1" dirty="0">
                <a:solidFill>
                  <a:schemeClr val="bg1"/>
                </a:solidFill>
              </a:rPr>
              <a:t>Li, Zan &amp; Chen (2025)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  <a:endParaRPr lang="en-US" sz="1400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US" sz="1400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Find the same six things. Where does the published study give </a:t>
            </a:r>
            <a:r>
              <a:rPr lang="en-US" sz="1400" b="1" dirty="0">
                <a:solidFill>
                  <a:schemeClr val="bg1"/>
                </a:solidFill>
              </a:rPr>
              <a:t>more</a:t>
            </a:r>
            <a:r>
              <a:rPr lang="en-US" sz="1400" dirty="0">
                <a:solidFill>
                  <a:schemeClr val="bg1"/>
                </a:solidFill>
              </a:rPr>
              <a:t> detail than the Changsha study? Where does it give </a:t>
            </a:r>
            <a:r>
              <a:rPr lang="en-US" sz="1400" b="1" dirty="0">
                <a:solidFill>
                  <a:schemeClr val="bg1"/>
                </a:solidFill>
              </a:rPr>
              <a:t>less</a:t>
            </a:r>
            <a:r>
              <a:rPr lang="en-US" sz="1400" dirty="0">
                <a:solidFill>
                  <a:schemeClr val="bg1"/>
                </a:solidFill>
              </a:rPr>
              <a:t>?</a:t>
            </a:r>
            <a:endParaRPr lang="en-US" sz="1400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US" sz="1400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Note one point your group could use in the written appraisal.</a:t>
            </a:r>
            <a:endParaRPr lang="en-US" sz="14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60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PART C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1732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Sampling and access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37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About 30 minutes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818120" y="960120"/>
            <a:ext cx="3840480" cy="4937760"/>
          </a:xfrm>
          <a:prstGeom prst="roundRect">
            <a:avLst>
              <a:gd name="adj" fmla="val 1429"/>
            </a:avLst>
          </a:prstGeom>
          <a:solidFill>
            <a:schemeClr val="bg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38160" y="1234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IN THIS PART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1645920"/>
            <a:ext cx="32461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Three sampling logics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Purposive sampling strategies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Inclusion and exclusion criteria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How many participants?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Gatekeepers and recruitment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40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Who you choose decides what you can learn, and what you can claim.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sampling logics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C · SAMPLING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589520" y="1417320"/>
            <a:ext cx="146304" cy="146304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90688" y="1344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5"/>
                </a:solidFill>
              </a:rPr>
              <a:t>chosen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8549640" y="1417320"/>
            <a:ext cx="146304" cy="146304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35558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750808" y="13441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5"/>
                </a:solidFill>
              </a:rPr>
              <a:t>has the key experience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469880" y="1417320"/>
            <a:ext cx="146304" cy="14630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671048" y="134416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5"/>
                </a:solidFill>
              </a:rPr>
              <a:t>not chosen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85800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" name="Shape 9"/>
          <p:cNvSpPr/>
          <p:nvPr/>
        </p:nvSpPr>
        <p:spPr>
          <a:xfrm>
            <a:off x="950976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" name="Shape 10"/>
          <p:cNvSpPr/>
          <p:nvPr/>
        </p:nvSpPr>
        <p:spPr>
          <a:xfrm>
            <a:off x="1216152" y="1783080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3" name="Shape 11"/>
          <p:cNvSpPr/>
          <p:nvPr/>
        </p:nvSpPr>
        <p:spPr>
          <a:xfrm>
            <a:off x="1481328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4" name="Shape 12"/>
          <p:cNvSpPr/>
          <p:nvPr/>
        </p:nvSpPr>
        <p:spPr>
          <a:xfrm>
            <a:off x="1746504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6" name="Shape 14"/>
          <p:cNvSpPr/>
          <p:nvPr/>
        </p:nvSpPr>
        <p:spPr>
          <a:xfrm>
            <a:off x="2276856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7" name="Shape 15"/>
          <p:cNvSpPr/>
          <p:nvPr/>
        </p:nvSpPr>
        <p:spPr>
          <a:xfrm>
            <a:off x="2542032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9" name="Shape 17"/>
          <p:cNvSpPr/>
          <p:nvPr/>
        </p:nvSpPr>
        <p:spPr>
          <a:xfrm>
            <a:off x="950976" y="2048256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0" name="Shape 18"/>
          <p:cNvSpPr/>
          <p:nvPr/>
        </p:nvSpPr>
        <p:spPr>
          <a:xfrm>
            <a:off x="1216152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1" name="Shape 19"/>
          <p:cNvSpPr/>
          <p:nvPr/>
        </p:nvSpPr>
        <p:spPr>
          <a:xfrm>
            <a:off x="1481328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2" name="Shape 20"/>
          <p:cNvSpPr/>
          <p:nvPr/>
        </p:nvSpPr>
        <p:spPr>
          <a:xfrm>
            <a:off x="1746504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3" name="Shape 21"/>
          <p:cNvSpPr/>
          <p:nvPr/>
        </p:nvSpPr>
        <p:spPr>
          <a:xfrm>
            <a:off x="2011680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4" name="Shape 22"/>
          <p:cNvSpPr/>
          <p:nvPr/>
        </p:nvSpPr>
        <p:spPr>
          <a:xfrm>
            <a:off x="2276856" y="2048256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5" name="Shape 23"/>
          <p:cNvSpPr/>
          <p:nvPr/>
        </p:nvSpPr>
        <p:spPr>
          <a:xfrm>
            <a:off x="2542032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6" name="Shape 24"/>
          <p:cNvSpPr/>
          <p:nvPr/>
        </p:nvSpPr>
        <p:spPr>
          <a:xfrm>
            <a:off x="685800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7" name="Shape 25"/>
          <p:cNvSpPr/>
          <p:nvPr/>
        </p:nvSpPr>
        <p:spPr>
          <a:xfrm>
            <a:off x="950976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8" name="Shape 26"/>
          <p:cNvSpPr/>
          <p:nvPr/>
        </p:nvSpPr>
        <p:spPr>
          <a:xfrm>
            <a:off x="1216152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9" name="Shape 27"/>
          <p:cNvSpPr/>
          <p:nvPr/>
        </p:nvSpPr>
        <p:spPr>
          <a:xfrm>
            <a:off x="1481328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0" name="Shape 28"/>
          <p:cNvSpPr/>
          <p:nvPr/>
        </p:nvSpPr>
        <p:spPr>
          <a:xfrm>
            <a:off x="1746504" y="2313432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31" name="Shape 29"/>
          <p:cNvSpPr/>
          <p:nvPr/>
        </p:nvSpPr>
        <p:spPr>
          <a:xfrm>
            <a:off x="2011680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2" name="Shape 30"/>
          <p:cNvSpPr/>
          <p:nvPr/>
        </p:nvSpPr>
        <p:spPr>
          <a:xfrm>
            <a:off x="2276856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3" name="Shape 31"/>
          <p:cNvSpPr/>
          <p:nvPr/>
        </p:nvSpPr>
        <p:spPr>
          <a:xfrm>
            <a:off x="2542032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4" name="Shape 32"/>
          <p:cNvSpPr/>
          <p:nvPr/>
        </p:nvSpPr>
        <p:spPr>
          <a:xfrm>
            <a:off x="685800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5" name="Shape 33"/>
          <p:cNvSpPr/>
          <p:nvPr/>
        </p:nvSpPr>
        <p:spPr>
          <a:xfrm>
            <a:off x="950976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6" name="Shape 34"/>
          <p:cNvSpPr/>
          <p:nvPr/>
        </p:nvSpPr>
        <p:spPr>
          <a:xfrm>
            <a:off x="1216152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7" name="Shape 35"/>
          <p:cNvSpPr/>
          <p:nvPr/>
        </p:nvSpPr>
        <p:spPr>
          <a:xfrm>
            <a:off x="1481328" y="2578608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38" name="Shape 36"/>
          <p:cNvSpPr/>
          <p:nvPr/>
        </p:nvSpPr>
        <p:spPr>
          <a:xfrm>
            <a:off x="1746504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9" name="Shape 37"/>
          <p:cNvSpPr/>
          <p:nvPr/>
        </p:nvSpPr>
        <p:spPr>
          <a:xfrm>
            <a:off x="2011680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0" name="Shape 38"/>
          <p:cNvSpPr/>
          <p:nvPr/>
        </p:nvSpPr>
        <p:spPr>
          <a:xfrm>
            <a:off x="2276856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1" name="Shape 39"/>
          <p:cNvSpPr/>
          <p:nvPr/>
        </p:nvSpPr>
        <p:spPr>
          <a:xfrm>
            <a:off x="2542032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2" name="Shape 40"/>
          <p:cNvSpPr/>
          <p:nvPr/>
        </p:nvSpPr>
        <p:spPr>
          <a:xfrm>
            <a:off x="685800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3" name="Shape 41"/>
          <p:cNvSpPr/>
          <p:nvPr/>
        </p:nvSpPr>
        <p:spPr>
          <a:xfrm>
            <a:off x="950976" y="2843784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44" name="Shape 42"/>
          <p:cNvSpPr/>
          <p:nvPr/>
        </p:nvSpPr>
        <p:spPr>
          <a:xfrm>
            <a:off x="1216152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5" name="Shape 43"/>
          <p:cNvSpPr/>
          <p:nvPr/>
        </p:nvSpPr>
        <p:spPr>
          <a:xfrm>
            <a:off x="1481328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6" name="Shape 44"/>
          <p:cNvSpPr/>
          <p:nvPr/>
        </p:nvSpPr>
        <p:spPr>
          <a:xfrm>
            <a:off x="1746504" y="2843784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47" name="Shape 45"/>
          <p:cNvSpPr/>
          <p:nvPr/>
        </p:nvSpPr>
        <p:spPr>
          <a:xfrm>
            <a:off x="2011680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8" name="Shape 46"/>
          <p:cNvSpPr/>
          <p:nvPr/>
        </p:nvSpPr>
        <p:spPr>
          <a:xfrm>
            <a:off x="2276856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9" name="Shape 47"/>
          <p:cNvSpPr/>
          <p:nvPr/>
        </p:nvSpPr>
        <p:spPr>
          <a:xfrm>
            <a:off x="2542032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548640" y="320040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 (probability)</a:t>
            </a:r>
            <a:endParaRPr lang="en-US" sz="17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3611880"/>
            <a:ext cx="34747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Aim:</a:t>
            </a:r>
            <a:r>
              <a:rPr lang="en-US" sz="1200" dirty="0">
                <a:solidFill>
                  <a:schemeClr val="tx1"/>
                </a:solidFill>
              </a:rPr>
              <a:t> Represent a population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How chosen:</a:t>
            </a:r>
            <a:r>
              <a:rPr lang="en-US" sz="1200" dirty="0">
                <a:solidFill>
                  <a:schemeClr val="tx1"/>
                </a:solidFill>
              </a:rPr>
              <a:t> Every member has a known chance of selection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Can claim:</a:t>
            </a:r>
            <a:r>
              <a:rPr lang="en-US" sz="1200" dirty="0">
                <a:solidFill>
                  <a:schemeClr val="tx1"/>
                </a:solidFill>
              </a:rPr>
              <a:t> Statistical generalisation, with enough people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i="1" dirty="0">
                <a:solidFill>
                  <a:schemeClr val="tx1"/>
                </a:solidFill>
              </a:rPr>
              <a:t>e.g. A survey of 300 PPI teachers drawn from a national list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4480560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3" name="Shape 51"/>
          <p:cNvSpPr/>
          <p:nvPr/>
        </p:nvSpPr>
        <p:spPr>
          <a:xfrm>
            <a:off x="4745736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4" name="Shape 52"/>
          <p:cNvSpPr/>
          <p:nvPr/>
        </p:nvSpPr>
        <p:spPr>
          <a:xfrm>
            <a:off x="5010912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5" name="Shape 53"/>
          <p:cNvSpPr/>
          <p:nvPr/>
        </p:nvSpPr>
        <p:spPr>
          <a:xfrm>
            <a:off x="5276088" y="1783080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56" name="Shape 54"/>
          <p:cNvSpPr/>
          <p:nvPr/>
        </p:nvSpPr>
        <p:spPr>
          <a:xfrm>
            <a:off x="5541264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7" name="Shape 55"/>
          <p:cNvSpPr/>
          <p:nvPr/>
        </p:nvSpPr>
        <p:spPr>
          <a:xfrm>
            <a:off x="5806440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8" name="Shape 56"/>
          <p:cNvSpPr/>
          <p:nvPr/>
        </p:nvSpPr>
        <p:spPr>
          <a:xfrm>
            <a:off x="6071616" y="1783080"/>
            <a:ext cx="155448" cy="15544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59" name="Shape 57"/>
          <p:cNvSpPr/>
          <p:nvPr/>
        </p:nvSpPr>
        <p:spPr>
          <a:xfrm>
            <a:off x="6336792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0" name="Shape 58"/>
          <p:cNvSpPr/>
          <p:nvPr/>
        </p:nvSpPr>
        <p:spPr>
          <a:xfrm>
            <a:off x="4480560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1" name="Shape 59"/>
          <p:cNvSpPr/>
          <p:nvPr/>
        </p:nvSpPr>
        <p:spPr>
          <a:xfrm>
            <a:off x="4745736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2" name="Shape 60"/>
          <p:cNvSpPr/>
          <p:nvPr/>
        </p:nvSpPr>
        <p:spPr>
          <a:xfrm>
            <a:off x="5010912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3" name="Shape 61"/>
          <p:cNvSpPr/>
          <p:nvPr/>
        </p:nvSpPr>
        <p:spPr>
          <a:xfrm>
            <a:off x="5276088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4" name="Shape 62"/>
          <p:cNvSpPr/>
          <p:nvPr/>
        </p:nvSpPr>
        <p:spPr>
          <a:xfrm>
            <a:off x="5541264" y="2048256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65" name="Shape 63"/>
          <p:cNvSpPr/>
          <p:nvPr/>
        </p:nvSpPr>
        <p:spPr>
          <a:xfrm>
            <a:off x="5806440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6" name="Shape 64"/>
          <p:cNvSpPr/>
          <p:nvPr/>
        </p:nvSpPr>
        <p:spPr>
          <a:xfrm>
            <a:off x="6071616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7" name="Shape 65"/>
          <p:cNvSpPr/>
          <p:nvPr/>
        </p:nvSpPr>
        <p:spPr>
          <a:xfrm>
            <a:off x="6336792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8" name="Shape 66"/>
          <p:cNvSpPr/>
          <p:nvPr/>
        </p:nvSpPr>
        <p:spPr>
          <a:xfrm>
            <a:off x="4480560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9" name="Shape 67"/>
          <p:cNvSpPr/>
          <p:nvPr/>
        </p:nvSpPr>
        <p:spPr>
          <a:xfrm>
            <a:off x="4745736" y="2313432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70" name="Shape 68"/>
          <p:cNvSpPr/>
          <p:nvPr/>
        </p:nvSpPr>
        <p:spPr>
          <a:xfrm>
            <a:off x="5010912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1" name="Shape 69"/>
          <p:cNvSpPr/>
          <p:nvPr/>
        </p:nvSpPr>
        <p:spPr>
          <a:xfrm>
            <a:off x="5276088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2" name="Shape 70"/>
          <p:cNvSpPr/>
          <p:nvPr/>
        </p:nvSpPr>
        <p:spPr>
          <a:xfrm>
            <a:off x="5541264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3" name="Shape 71"/>
          <p:cNvSpPr/>
          <p:nvPr/>
        </p:nvSpPr>
        <p:spPr>
          <a:xfrm>
            <a:off x="5806440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4" name="Shape 72"/>
          <p:cNvSpPr/>
          <p:nvPr/>
        </p:nvSpPr>
        <p:spPr>
          <a:xfrm>
            <a:off x="6071616" y="2313432"/>
            <a:ext cx="155448" cy="15544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5" name="Shape 73"/>
          <p:cNvSpPr/>
          <p:nvPr/>
        </p:nvSpPr>
        <p:spPr>
          <a:xfrm>
            <a:off x="6336792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6" name="Shape 74"/>
          <p:cNvSpPr/>
          <p:nvPr/>
        </p:nvSpPr>
        <p:spPr>
          <a:xfrm>
            <a:off x="4480560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7" name="Shape 75"/>
          <p:cNvSpPr/>
          <p:nvPr/>
        </p:nvSpPr>
        <p:spPr>
          <a:xfrm>
            <a:off x="4745736" y="2578608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78" name="Shape 76"/>
          <p:cNvSpPr/>
          <p:nvPr/>
        </p:nvSpPr>
        <p:spPr>
          <a:xfrm>
            <a:off x="5010912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9" name="Shape 77"/>
          <p:cNvSpPr/>
          <p:nvPr/>
        </p:nvSpPr>
        <p:spPr>
          <a:xfrm>
            <a:off x="5276088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0" name="Shape 78"/>
          <p:cNvSpPr/>
          <p:nvPr/>
        </p:nvSpPr>
        <p:spPr>
          <a:xfrm>
            <a:off x="5541264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1" name="Shape 79"/>
          <p:cNvSpPr/>
          <p:nvPr/>
        </p:nvSpPr>
        <p:spPr>
          <a:xfrm>
            <a:off x="5806440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2" name="Shape 80"/>
          <p:cNvSpPr/>
          <p:nvPr/>
        </p:nvSpPr>
        <p:spPr>
          <a:xfrm>
            <a:off x="6071616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3" name="Shape 81"/>
          <p:cNvSpPr/>
          <p:nvPr/>
        </p:nvSpPr>
        <p:spPr>
          <a:xfrm>
            <a:off x="6336792" y="2578608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84" name="Shape 82"/>
          <p:cNvSpPr/>
          <p:nvPr/>
        </p:nvSpPr>
        <p:spPr>
          <a:xfrm>
            <a:off x="4480560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5" name="Shape 83"/>
          <p:cNvSpPr/>
          <p:nvPr/>
        </p:nvSpPr>
        <p:spPr>
          <a:xfrm>
            <a:off x="4745736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6" name="Shape 84"/>
          <p:cNvSpPr/>
          <p:nvPr/>
        </p:nvSpPr>
        <p:spPr>
          <a:xfrm>
            <a:off x="5010912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7" name="Shape 85"/>
          <p:cNvSpPr/>
          <p:nvPr/>
        </p:nvSpPr>
        <p:spPr>
          <a:xfrm>
            <a:off x="5276088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8" name="Shape 86"/>
          <p:cNvSpPr/>
          <p:nvPr/>
        </p:nvSpPr>
        <p:spPr>
          <a:xfrm>
            <a:off x="5541264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9" name="Shape 87"/>
          <p:cNvSpPr/>
          <p:nvPr/>
        </p:nvSpPr>
        <p:spPr>
          <a:xfrm>
            <a:off x="5806440" y="2843784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90" name="Shape 88"/>
          <p:cNvSpPr/>
          <p:nvPr/>
        </p:nvSpPr>
        <p:spPr>
          <a:xfrm>
            <a:off x="6071616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1" name="Shape 89"/>
          <p:cNvSpPr/>
          <p:nvPr/>
        </p:nvSpPr>
        <p:spPr>
          <a:xfrm>
            <a:off x="6336792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2" name="Text 90"/>
          <p:cNvSpPr txBox="1"/>
          <p:nvPr/>
        </p:nvSpPr>
        <p:spPr>
          <a:xfrm>
            <a:off x="4343400" y="320040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Purposive</a:t>
            </a:r>
            <a:endParaRPr lang="en-US" sz="1700" dirty="0"/>
          </a:p>
        </p:txBody>
      </p:sp>
      <p:sp>
        <p:nvSpPr>
          <p:cNvPr id="93" name="Text 91"/>
          <p:cNvSpPr txBox="1"/>
          <p:nvPr/>
        </p:nvSpPr>
        <p:spPr>
          <a:xfrm>
            <a:off x="4343400" y="3611880"/>
            <a:ext cx="34747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Aim:</a:t>
            </a:r>
            <a:r>
              <a:rPr lang="en-US" sz="1200" dirty="0">
                <a:solidFill>
                  <a:schemeClr val="tx1"/>
                </a:solidFill>
              </a:rPr>
              <a:t> Learn as much as possible about the question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How chosen:</a:t>
            </a:r>
            <a:r>
              <a:rPr lang="en-US" sz="1200" dirty="0">
                <a:solidFill>
                  <a:schemeClr val="tx1"/>
                </a:solidFill>
              </a:rPr>
              <a:t> Chosen for the information they can give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Can claim:</a:t>
            </a:r>
            <a:r>
              <a:rPr lang="en-US" sz="1200" dirty="0">
                <a:solidFill>
                  <a:schemeClr val="tx1"/>
                </a:solidFill>
              </a:rPr>
              <a:t> Depth and conceptual insight; with thick description, readers can judge transferability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i="1" dirty="0">
                <a:solidFill>
                  <a:schemeClr val="tx1"/>
                </a:solidFill>
              </a:rPr>
              <a:t>e.g. Eight teachers who each teach a pupil with ADHD</a:t>
            </a:r>
            <a:endParaRPr lang="en-US" sz="1200" dirty="0"/>
          </a:p>
        </p:txBody>
      </p:sp>
      <p:sp>
        <p:nvSpPr>
          <p:cNvPr id="94" name="Shape 92"/>
          <p:cNvSpPr/>
          <p:nvPr/>
        </p:nvSpPr>
        <p:spPr>
          <a:xfrm>
            <a:off x="8275320" y="1783080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95" name="Shape 93"/>
          <p:cNvSpPr/>
          <p:nvPr/>
        </p:nvSpPr>
        <p:spPr>
          <a:xfrm>
            <a:off x="8540496" y="1783080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96" name="Shape 94"/>
          <p:cNvSpPr/>
          <p:nvPr/>
        </p:nvSpPr>
        <p:spPr>
          <a:xfrm>
            <a:off x="8805672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7" name="Shape 95"/>
          <p:cNvSpPr/>
          <p:nvPr/>
        </p:nvSpPr>
        <p:spPr>
          <a:xfrm>
            <a:off x="9070848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8" name="Shape 96"/>
          <p:cNvSpPr/>
          <p:nvPr/>
        </p:nvSpPr>
        <p:spPr>
          <a:xfrm>
            <a:off x="9336024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9" name="Shape 97"/>
          <p:cNvSpPr/>
          <p:nvPr/>
        </p:nvSpPr>
        <p:spPr>
          <a:xfrm>
            <a:off x="9601200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0" name="Shape 98"/>
          <p:cNvSpPr/>
          <p:nvPr/>
        </p:nvSpPr>
        <p:spPr>
          <a:xfrm>
            <a:off x="9866376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1" name="Shape 99"/>
          <p:cNvSpPr/>
          <p:nvPr/>
        </p:nvSpPr>
        <p:spPr>
          <a:xfrm>
            <a:off x="10131552" y="1783080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2" name="Shape 100"/>
          <p:cNvSpPr/>
          <p:nvPr/>
        </p:nvSpPr>
        <p:spPr>
          <a:xfrm>
            <a:off x="8275320" y="2048256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03" name="Shape 101"/>
          <p:cNvSpPr/>
          <p:nvPr/>
        </p:nvSpPr>
        <p:spPr>
          <a:xfrm>
            <a:off x="8540496" y="2048256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04" name="Shape 102"/>
          <p:cNvSpPr/>
          <p:nvPr/>
        </p:nvSpPr>
        <p:spPr>
          <a:xfrm>
            <a:off x="8805672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5" name="Shape 103"/>
          <p:cNvSpPr/>
          <p:nvPr/>
        </p:nvSpPr>
        <p:spPr>
          <a:xfrm>
            <a:off x="9070848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6" name="Shape 104"/>
          <p:cNvSpPr/>
          <p:nvPr/>
        </p:nvSpPr>
        <p:spPr>
          <a:xfrm>
            <a:off x="9336024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7" name="Shape 105"/>
          <p:cNvSpPr/>
          <p:nvPr/>
        </p:nvSpPr>
        <p:spPr>
          <a:xfrm>
            <a:off x="9601200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8" name="Shape 106"/>
          <p:cNvSpPr/>
          <p:nvPr/>
        </p:nvSpPr>
        <p:spPr>
          <a:xfrm>
            <a:off x="9866376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9" name="Shape 107"/>
          <p:cNvSpPr/>
          <p:nvPr/>
        </p:nvSpPr>
        <p:spPr>
          <a:xfrm>
            <a:off x="10131552" y="2048256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0" name="Shape 108"/>
          <p:cNvSpPr/>
          <p:nvPr/>
        </p:nvSpPr>
        <p:spPr>
          <a:xfrm>
            <a:off x="8275320" y="2313432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11" name="Shape 109"/>
          <p:cNvSpPr/>
          <p:nvPr/>
        </p:nvSpPr>
        <p:spPr>
          <a:xfrm>
            <a:off x="8540496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2" name="Shape 110"/>
          <p:cNvSpPr/>
          <p:nvPr/>
        </p:nvSpPr>
        <p:spPr>
          <a:xfrm>
            <a:off x="8805672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3" name="Shape 111"/>
          <p:cNvSpPr/>
          <p:nvPr/>
        </p:nvSpPr>
        <p:spPr>
          <a:xfrm>
            <a:off x="9070848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4" name="Shape 112"/>
          <p:cNvSpPr/>
          <p:nvPr/>
        </p:nvSpPr>
        <p:spPr>
          <a:xfrm>
            <a:off x="9336024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5" name="Shape 113"/>
          <p:cNvSpPr/>
          <p:nvPr/>
        </p:nvSpPr>
        <p:spPr>
          <a:xfrm>
            <a:off x="9601200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6" name="Shape 114"/>
          <p:cNvSpPr/>
          <p:nvPr/>
        </p:nvSpPr>
        <p:spPr>
          <a:xfrm>
            <a:off x="9866376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7" name="Shape 115"/>
          <p:cNvSpPr/>
          <p:nvPr/>
        </p:nvSpPr>
        <p:spPr>
          <a:xfrm>
            <a:off x="10131552" y="2313432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8" name="Shape 116"/>
          <p:cNvSpPr/>
          <p:nvPr/>
        </p:nvSpPr>
        <p:spPr>
          <a:xfrm>
            <a:off x="8275320" y="2578608"/>
            <a:ext cx="155448" cy="15544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19" name="Shape 117"/>
          <p:cNvSpPr/>
          <p:nvPr/>
        </p:nvSpPr>
        <p:spPr>
          <a:xfrm>
            <a:off x="8540496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0" name="Shape 118"/>
          <p:cNvSpPr/>
          <p:nvPr/>
        </p:nvSpPr>
        <p:spPr>
          <a:xfrm>
            <a:off x="8805672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1" name="Shape 119"/>
          <p:cNvSpPr/>
          <p:nvPr/>
        </p:nvSpPr>
        <p:spPr>
          <a:xfrm>
            <a:off x="9070848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2" name="Shape 120"/>
          <p:cNvSpPr/>
          <p:nvPr/>
        </p:nvSpPr>
        <p:spPr>
          <a:xfrm>
            <a:off x="9336024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3" name="Shape 121"/>
          <p:cNvSpPr/>
          <p:nvPr/>
        </p:nvSpPr>
        <p:spPr>
          <a:xfrm>
            <a:off x="9601200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4" name="Shape 122"/>
          <p:cNvSpPr/>
          <p:nvPr/>
        </p:nvSpPr>
        <p:spPr>
          <a:xfrm>
            <a:off x="9866376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5" name="Shape 123"/>
          <p:cNvSpPr/>
          <p:nvPr/>
        </p:nvSpPr>
        <p:spPr>
          <a:xfrm>
            <a:off x="10131552" y="2578608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6" name="Shape 124"/>
          <p:cNvSpPr/>
          <p:nvPr/>
        </p:nvSpPr>
        <p:spPr>
          <a:xfrm>
            <a:off x="8275320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7" name="Shape 125"/>
          <p:cNvSpPr/>
          <p:nvPr/>
        </p:nvSpPr>
        <p:spPr>
          <a:xfrm>
            <a:off x="8540496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8" name="Shape 126"/>
          <p:cNvSpPr/>
          <p:nvPr/>
        </p:nvSpPr>
        <p:spPr>
          <a:xfrm>
            <a:off x="8805672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9" name="Shape 127"/>
          <p:cNvSpPr/>
          <p:nvPr/>
        </p:nvSpPr>
        <p:spPr>
          <a:xfrm>
            <a:off x="9070848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30" name="Shape 128"/>
          <p:cNvSpPr/>
          <p:nvPr/>
        </p:nvSpPr>
        <p:spPr>
          <a:xfrm>
            <a:off x="9336024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31" name="Shape 129"/>
          <p:cNvSpPr/>
          <p:nvPr/>
        </p:nvSpPr>
        <p:spPr>
          <a:xfrm>
            <a:off x="9601200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32" name="Shape 130"/>
          <p:cNvSpPr/>
          <p:nvPr/>
        </p:nvSpPr>
        <p:spPr>
          <a:xfrm>
            <a:off x="9866376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33" name="Shape 131"/>
          <p:cNvSpPr/>
          <p:nvPr/>
        </p:nvSpPr>
        <p:spPr>
          <a:xfrm>
            <a:off x="10131552" y="2843784"/>
            <a:ext cx="155448" cy="15544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3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737360"/>
            <a:ext cx="237744" cy="237744"/>
          </a:xfrm>
          <a:prstGeom prst="rect">
            <a:avLst/>
          </a:prstGeom>
        </p:spPr>
      </p:pic>
      <p:sp>
        <p:nvSpPr>
          <p:cNvPr id="135" name="Text 132"/>
          <p:cNvSpPr txBox="1"/>
          <p:nvPr/>
        </p:nvSpPr>
        <p:spPr>
          <a:xfrm>
            <a:off x="8138160" y="320040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Convenience</a:t>
            </a:r>
            <a:endParaRPr lang="en-US" sz="1700" dirty="0"/>
          </a:p>
        </p:txBody>
      </p:sp>
      <p:sp>
        <p:nvSpPr>
          <p:cNvPr id="136" name="Text 133"/>
          <p:cNvSpPr txBox="1"/>
          <p:nvPr/>
        </p:nvSpPr>
        <p:spPr>
          <a:xfrm>
            <a:off x="8138160" y="3611880"/>
            <a:ext cx="34747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Aim:</a:t>
            </a:r>
            <a:r>
              <a:rPr lang="en-US" sz="1200" dirty="0">
                <a:solidFill>
                  <a:schemeClr val="tx1"/>
                </a:solidFill>
              </a:rPr>
              <a:t> Quick, easy access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How chosen:</a:t>
            </a:r>
            <a:r>
              <a:rPr lang="en-US" sz="1200" dirty="0">
                <a:solidFill>
                  <a:schemeClr val="tx1"/>
                </a:solidFill>
              </a:rPr>
              <a:t> Whoever is nearby and available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Can claim:</a:t>
            </a:r>
            <a:r>
              <a:rPr lang="en-US" sz="1200" dirty="0">
                <a:solidFill>
                  <a:schemeClr val="tx1"/>
                </a:solidFill>
              </a:rPr>
              <a:t> Little: key people may be missing; hard to defend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i="1" dirty="0">
                <a:solidFill>
                  <a:schemeClr val="tx1"/>
                </a:solidFill>
              </a:rPr>
              <a:t>e.g. The parents who happen to come to Friday pick-up</a:t>
            </a:r>
            <a:endParaRPr lang="en-US" sz="1200" dirty="0"/>
          </a:p>
        </p:txBody>
      </p:sp>
      <p:sp>
        <p:nvSpPr>
          <p:cNvPr id="137" name="Shape 134"/>
          <p:cNvSpPr/>
          <p:nvPr/>
        </p:nvSpPr>
        <p:spPr>
          <a:xfrm>
            <a:off x="0" y="5230368"/>
            <a:ext cx="12191695" cy="10515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38" name="Shape 135"/>
          <p:cNvSpPr/>
          <p:nvPr/>
        </p:nvSpPr>
        <p:spPr>
          <a:xfrm>
            <a:off x="548640" y="541324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5527548"/>
            <a:ext cx="228600" cy="228600"/>
          </a:xfrm>
          <a:prstGeom prst="rect">
            <a:avLst/>
          </a:prstGeom>
        </p:spPr>
      </p:pic>
      <p:sp>
        <p:nvSpPr>
          <p:cNvPr id="140" name="Text 136"/>
          <p:cNvSpPr txBox="1"/>
          <p:nvPr/>
        </p:nvSpPr>
        <p:spPr>
          <a:xfrm>
            <a:off x="1115568" y="5413248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141" name="Text 137"/>
          <p:cNvSpPr txBox="1"/>
          <p:nvPr/>
        </p:nvSpPr>
        <p:spPr>
          <a:xfrm>
            <a:off x="1115568" y="56235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logic</a:t>
            </a:r>
            <a:endParaRPr lang="en-US" sz="1400" dirty="0"/>
          </a:p>
        </p:txBody>
      </p:sp>
      <p:sp>
        <p:nvSpPr>
          <p:cNvPr id="142" name="Text 138"/>
          <p:cNvSpPr txBox="1"/>
          <p:nvPr/>
        </p:nvSpPr>
        <p:spPr>
          <a:xfrm>
            <a:off x="3429000" y="536752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a.</a:t>
            </a:r>
            <a:r>
              <a:rPr lang="en-US" sz="1200" dirty="0">
                <a:solidFill>
                  <a:schemeClr val="tx1"/>
                </a:solidFill>
              </a:rPr>
              <a:t> A teacher interviews the five parents who collect their children on Friday.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b.</a:t>
            </a:r>
            <a:r>
              <a:rPr lang="en-US" sz="1200" dirty="0">
                <a:solidFill>
                  <a:schemeClr val="tx1"/>
                </a:solidFill>
              </a:rPr>
              <a:t> A researcher chooses PPKI teachers with over ten years’ experience of teaching pupils with Down syndrome.</a:t>
            </a:r>
            <a:endParaRPr lang="en-US" sz="1200" dirty="0"/>
          </a:p>
        </p:txBody>
      </p:sp>
      <p:sp>
        <p:nvSpPr>
          <p:cNvPr id="143" name="Text 139"/>
          <p:cNvSpPr txBox="1"/>
          <p:nvPr/>
        </p:nvSpPr>
        <p:spPr>
          <a:xfrm>
            <a:off x="7635240" y="536752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c.</a:t>
            </a:r>
            <a:r>
              <a:rPr lang="en-US" sz="1200" dirty="0">
                <a:solidFill>
                  <a:schemeClr val="tx1"/>
                </a:solidFill>
              </a:rPr>
              <a:t> A computer picks 200 PPI schools from a national list.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d.</a:t>
            </a:r>
            <a:r>
              <a:rPr lang="en-US" sz="1200" dirty="0">
                <a:solidFill>
                  <a:schemeClr val="tx1"/>
                </a:solidFill>
              </a:rPr>
              <a:t> Why is (a) weak for a qualitative study, even though it is easy?</a:t>
            </a:r>
            <a:endParaRPr lang="en-US" sz="1200" dirty="0"/>
          </a:p>
        </p:txBody>
      </p:sp>
      <p:sp>
        <p:nvSpPr>
          <p:cNvPr id="1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Purposive sampling strategies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C · SAMPLING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5"/>
                </a:solidFill>
              </a:rPr>
              <a:t>STRATEGY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606040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5"/>
                </a:solidFill>
              </a:rPr>
              <a:t>CHOOSE…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532120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SNE EXAMPLE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Criterion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1691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everyone who meets set criteria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5532120" y="16916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Teachers who currently teach a pupil with ADHD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2267712"/>
            <a:ext cx="77266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295144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Maximum variation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606040" y="2295144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people who differ in important ways, to see the full range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229514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Urban, suburban and rural LRC teachers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2871216"/>
            <a:ext cx="77266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898648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Homogeneous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606040" y="2898648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similar people, to study one group in depth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532120" y="289864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Mothers of preschool children with Down syndrome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474720"/>
            <a:ext cx="77266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502152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Typical case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2606040" y="350215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usual or average case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532120" y="350215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An ordinary PPKI class in a district school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48640" y="4078224"/>
            <a:ext cx="77266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" y="4105656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Extreme or deviant case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2606040" y="4105656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unusual successes or failures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5532120" y="4105656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Pupils with ADHD who do well with little support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8640" y="4681728"/>
            <a:ext cx="77266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48640" y="4709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Critical case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47091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 case that tests an idea: “if it happens here, it may happen anywhere”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5532120" y="47091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A school with unusually full inclusion support: if inclusion is still hard there, resources alone do not explain it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5285232"/>
            <a:ext cx="772668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48640" y="5312664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Snowball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2606040" y="5312664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participants who suggest other participants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5532120" y="531266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Parents of children with a rare syndrome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6053328"/>
            <a:ext cx="7955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i="1" dirty="0">
                <a:solidFill>
                  <a:schemeClr val="accent5"/>
                </a:solidFill>
              </a:rPr>
              <a:t>Patton (2015). Studies often combine strategies: the Changsha study used criterion, then maximum variation.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859536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1577340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9162288" y="1481328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9162288" y="1682496"/>
            <a:ext cx="2478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aim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8595360" y="2103120"/>
            <a:ext cx="304495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Which strategy fits each aim?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1.</a:t>
            </a:r>
            <a:r>
              <a:rPr lang="en-US" sz="1200" dirty="0">
                <a:solidFill>
                  <a:schemeClr val="tx1"/>
                </a:solidFill>
              </a:rPr>
              <a:t> Understand why some pupils with ADHD succeed in mainstream secondary school with little support.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2.</a:t>
            </a:r>
            <a:r>
              <a:rPr lang="en-US" sz="1200" dirty="0">
                <a:solidFill>
                  <a:schemeClr val="tx1"/>
                </a:solidFill>
              </a:rPr>
              <a:t> Describe what an ordinary day in a PPKI class looks like.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3.</a:t>
            </a:r>
            <a:r>
              <a:rPr lang="en-US" sz="1200" dirty="0">
                <a:solidFill>
                  <a:schemeClr val="tx1"/>
                </a:solidFill>
              </a:rPr>
              <a:t> Capture the full range of LRC teachers’ views across urban and rural schools.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4.</a:t>
            </a:r>
            <a:r>
              <a:rPr lang="en-US" sz="1200" dirty="0">
                <a:solidFill>
                  <a:schemeClr val="tx1"/>
                </a:solidFill>
              </a:rPr>
              <a:t> Reach parents of children with a rare syndrome.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5.</a:t>
            </a:r>
            <a:r>
              <a:rPr lang="en-US" sz="1200" dirty="0">
                <a:solidFill>
                  <a:schemeClr val="tx1"/>
                </a:solidFill>
              </a:rPr>
              <a:t> Which strategy suits Ms Nur Iman’s study?</a:t>
            </a:r>
            <a:endParaRPr lang="en-US" sz="120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Inclusion and exclusion criteria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C · SAMPLING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§3 Participants · item 5 · 2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48640" y="14173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1531620"/>
            <a:ext cx="228600" cy="2286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1417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Inclusion criteria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19659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Who </a:t>
            </a:r>
            <a:r>
              <a:rPr lang="en-US" sz="1250" b="1" i="1" dirty="0">
                <a:solidFill>
                  <a:schemeClr val="accent5"/>
                </a:solidFill>
              </a:rPr>
              <a:t>can</a:t>
            </a:r>
            <a:r>
              <a:rPr lang="en-US" sz="1250" i="1" dirty="0">
                <a:solidFill>
                  <a:schemeClr val="accent5"/>
                </a:solidFill>
              </a:rPr>
              <a:t> take part. Changsha study, §2:</a:t>
            </a:r>
            <a:endParaRPr lang="en-US" sz="125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23317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chemeClr val="tx1"/>
                </a:solidFill>
              </a:rPr>
              <a:t>Teaches a mainstream class in a public primary school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chemeClr val="tx1"/>
                </a:solidFill>
              </a:rPr>
              <a:t>Currently teaches a pupil with a medical diagnosis of ADHD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chemeClr val="tx1"/>
                </a:solidFill>
              </a:rPr>
              <a:t>At least two years’ teaching experience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chemeClr val="tx1"/>
                </a:solidFill>
              </a:rPr>
              <a:t>Agrees to two interviews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434840" y="1417320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9140" y="1531620"/>
            <a:ext cx="228600" cy="2286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983480" y="1417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Exclusion criteria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4434840" y="19659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Who </a:t>
            </a:r>
            <a:r>
              <a:rPr lang="en-US" sz="1250" b="1" i="1" dirty="0">
                <a:solidFill>
                  <a:schemeClr val="accent5"/>
                </a:solidFill>
              </a:rPr>
              <a:t>cannot</a:t>
            </a:r>
            <a:r>
              <a:rPr lang="en-US" sz="1250" i="1" dirty="0">
                <a:solidFill>
                  <a:schemeClr val="accent5"/>
                </a:solidFill>
              </a:rPr>
              <a:t>, even if included. Possible examples (not in the study):</a:t>
            </a:r>
            <a:endParaRPr lang="en-US" sz="1250" dirty="0"/>
          </a:p>
        </p:txBody>
      </p:sp>
      <p:sp>
        <p:nvSpPr>
          <p:cNvPr id="16" name="Text 11"/>
          <p:cNvSpPr txBox="1"/>
          <p:nvPr/>
        </p:nvSpPr>
        <p:spPr>
          <a:xfrm>
            <a:off x="4434840" y="2514600"/>
            <a:ext cx="3749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Teachers who are the researchers’ close colleagues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Teachers whose pupil is still being assessed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Teachers on long leave during data collection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548640" y="4251960"/>
            <a:ext cx="768096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548640" y="4389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GOOD CRITERIA ARE…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4681728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specific</a:t>
            </a:r>
            <a:r>
              <a:rPr lang="en-US" sz="1400" dirty="0">
                <a:solidFill>
                  <a:schemeClr val="tx2"/>
                </a:solidFill>
              </a:rPr>
              <a:t> · </a:t>
            </a:r>
            <a:r>
              <a:rPr lang="en-US" sz="1400" b="1" dirty="0">
                <a:solidFill>
                  <a:schemeClr val="tx2"/>
                </a:solidFill>
              </a:rPr>
              <a:t>checkable</a:t>
            </a:r>
            <a:r>
              <a:rPr lang="en-US" sz="1400" dirty="0">
                <a:solidFill>
                  <a:schemeClr val="tx2"/>
                </a:solidFill>
              </a:rPr>
              <a:t> · </a:t>
            </a:r>
            <a:r>
              <a:rPr lang="en-US" sz="1400" b="1" dirty="0">
                <a:solidFill>
                  <a:schemeClr val="tx2"/>
                </a:solidFill>
              </a:rPr>
              <a:t>linked to the question</a:t>
            </a:r>
            <a:r>
              <a:rPr lang="en-US" sz="1400" dirty="0">
                <a:solidFill>
                  <a:schemeClr val="tx2"/>
                </a:solidFill>
              </a:rPr>
              <a:t> · </a:t>
            </a:r>
            <a:r>
              <a:rPr lang="en-US" sz="1400" b="1" dirty="0">
                <a:solidFill>
                  <a:schemeClr val="tx2"/>
                </a:solidFill>
              </a:rPr>
              <a:t>justified</a:t>
            </a:r>
            <a:r>
              <a:rPr lang="en-US" sz="1400" dirty="0">
                <a:solidFill>
                  <a:schemeClr val="tx2"/>
                </a:solidFill>
              </a:rPr>
              <a:t> in the report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51663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2"/>
                </a:solidFill>
              </a:rPr>
              <a:t>Changsha: 14 teachers volunteered; 8 were chosen across 4 schools for variety. Criterion sampling first, then maximum variation.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859536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9660" y="1577340"/>
            <a:ext cx="228600" cy="228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9162288" y="1481328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24" name="Text 18"/>
          <p:cNvSpPr txBox="1"/>
          <p:nvPr/>
        </p:nvSpPr>
        <p:spPr>
          <a:xfrm>
            <a:off x="9162288" y="1682496"/>
            <a:ext cx="2478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the criteria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8595360" y="2103120"/>
            <a:ext cx="304495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1.</a:t>
            </a:r>
            <a:r>
              <a:rPr lang="en-US" sz="1250" dirty="0">
                <a:solidFill>
                  <a:schemeClr val="tx1"/>
                </a:solidFill>
              </a:rPr>
              <a:t> Why might the researchers require </a:t>
            </a:r>
            <a:r>
              <a:rPr lang="en-US" sz="1250" b="1" dirty="0">
                <a:solidFill>
                  <a:schemeClr val="tx1"/>
                </a:solidFill>
              </a:rPr>
              <a:t>two years’</a:t>
            </a:r>
            <a:r>
              <a:rPr lang="en-US" sz="1250" dirty="0">
                <a:solidFill>
                  <a:schemeClr val="tx1"/>
                </a:solidFill>
              </a:rPr>
              <a:t> experience?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2.</a:t>
            </a:r>
            <a:r>
              <a:rPr lang="en-US" sz="1250" dirty="0">
                <a:solidFill>
                  <a:schemeClr val="tx1"/>
                </a:solidFill>
              </a:rPr>
              <a:t> What would change if criterion 2 said “a pupil the teacher </a:t>
            </a:r>
            <a:r>
              <a:rPr lang="en-US" sz="1250" b="1" dirty="0">
                <a:solidFill>
                  <a:schemeClr val="tx1"/>
                </a:solidFill>
              </a:rPr>
              <a:t>thinks</a:t>
            </a:r>
            <a:r>
              <a:rPr lang="en-US" sz="1250" dirty="0">
                <a:solidFill>
                  <a:schemeClr val="tx1"/>
                </a:solidFill>
              </a:rPr>
              <a:t> has ADHD”?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3.</a:t>
            </a:r>
            <a:r>
              <a:rPr lang="en-US" sz="1250" dirty="0">
                <a:solidFill>
                  <a:schemeClr val="tx1"/>
                </a:solidFill>
              </a:rPr>
              <a:t> Write two inclusion criteria and one exclusion criterion for Ms Nur Iman’s study.</a:t>
            </a:r>
            <a:endParaRPr lang="en-US" sz="12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many participants? Saturation and information power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C · SAMPLING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Saturation</a:t>
            </a:r>
            <a:r>
              <a:rPr lang="en-US" sz="1250" dirty="0">
                <a:solidFill>
                  <a:schemeClr val="tx1"/>
                </a:solidFill>
              </a:rPr>
              <a:t> is one judgement about whether the data are adequate: new interviews are adding little that is new for the aim. Weigh it with the sample, the quality of dialogue, the analysis and feasibility. In one study with a particular design, most themes appeared within 12 interviews (Guest et al., 2006); this is not a benchmark.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31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INFORMATION POWER (MALTERUD ET AL., 2016)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260604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FEWER PARTICIPANTS NEEDED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943600" y="260604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MORE PARTICIPANTS NEEDED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9260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Aim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2377440" y="292608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narrow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60520" y="3182112"/>
            <a:ext cx="233172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14800" y="3108960"/>
            <a:ext cx="146304" cy="14630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2" name="Shape 10"/>
          <p:cNvSpPr/>
          <p:nvPr/>
        </p:nvSpPr>
        <p:spPr>
          <a:xfrm>
            <a:off x="6446520" y="3108960"/>
            <a:ext cx="146304" cy="146304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629400" y="29260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broad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529584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Sample specificity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2377440" y="3529584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very relevant experience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160520" y="3785616"/>
            <a:ext cx="233172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14800" y="3712464"/>
            <a:ext cx="146304" cy="14630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Shape 16"/>
          <p:cNvSpPr/>
          <p:nvPr/>
        </p:nvSpPr>
        <p:spPr>
          <a:xfrm>
            <a:off x="6446520" y="3712464"/>
            <a:ext cx="146304" cy="146304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529584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less relevant experience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13308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Use of theory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2377440" y="4133088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builds on established theory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60520" y="4389120"/>
            <a:ext cx="233172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14800" y="4315968"/>
            <a:ext cx="146304" cy="14630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4" name="Shape 22"/>
          <p:cNvSpPr/>
          <p:nvPr/>
        </p:nvSpPr>
        <p:spPr>
          <a:xfrm>
            <a:off x="6446520" y="4315968"/>
            <a:ext cx="146304" cy="146304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13308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no theory to guide it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73659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Quality of dialogue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2377440" y="4736592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strong, focused interviews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160520" y="4992624"/>
            <a:ext cx="233172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800" y="4919472"/>
            <a:ext cx="146304" cy="14630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0" name="Shape 28"/>
          <p:cNvSpPr/>
          <p:nvPr/>
        </p:nvSpPr>
        <p:spPr>
          <a:xfrm>
            <a:off x="6446520" y="4919472"/>
            <a:ext cx="146304" cy="146304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629400" y="473659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weak or short interviews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34009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Analysis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2377440" y="5340096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 depth, few cases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160520" y="5596128"/>
            <a:ext cx="2331720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114800" y="5522976"/>
            <a:ext cx="146304" cy="14630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6" name="Shape 34"/>
          <p:cNvSpPr/>
          <p:nvPr/>
        </p:nvSpPr>
        <p:spPr>
          <a:xfrm>
            <a:off x="6446520" y="5522976"/>
            <a:ext cx="146304" cy="146304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629400" y="534009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comparison across many cases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5943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The more information power a sample holds, the fewer participants it needs. Report how you judged this.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59536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1577340"/>
            <a:ext cx="228600" cy="228600"/>
          </a:xfrm>
          <a:prstGeom prst="rect">
            <a:avLst/>
          </a:prstGeom>
        </p:spPr>
      </p:pic>
      <p:sp>
        <p:nvSpPr>
          <p:cNvPr id="41" name="Text 38"/>
          <p:cNvSpPr txBox="1"/>
          <p:nvPr/>
        </p:nvSpPr>
        <p:spPr>
          <a:xfrm>
            <a:off x="9162288" y="1481328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9162288" y="1682496"/>
            <a:ext cx="2478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eight enough?</a:t>
            </a:r>
            <a:endParaRPr lang="en-US" sz="1400" dirty="0"/>
          </a:p>
        </p:txBody>
      </p:sp>
      <p:sp>
        <p:nvSpPr>
          <p:cNvPr id="43" name="Text 40"/>
          <p:cNvSpPr txBox="1"/>
          <p:nvPr/>
        </p:nvSpPr>
        <p:spPr>
          <a:xfrm>
            <a:off x="8595360" y="2103120"/>
            <a:ext cx="3044952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1.</a:t>
            </a:r>
            <a:r>
              <a:rPr lang="en-US" sz="1250" dirty="0">
                <a:solidFill>
                  <a:schemeClr val="tx1"/>
                </a:solidFill>
              </a:rPr>
              <a:t> Mark where the Changsha study sits on each line.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2.</a:t>
            </a:r>
            <a:r>
              <a:rPr lang="en-US" sz="1250" dirty="0">
                <a:solidFill>
                  <a:schemeClr val="tx1"/>
                </a:solidFill>
              </a:rPr>
              <a:t> Are eight teachers enough? Use two dimensions in your answer.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3.</a:t>
            </a:r>
            <a:r>
              <a:rPr lang="en-US" sz="1250" dirty="0">
                <a:solidFill>
                  <a:schemeClr val="tx1"/>
                </a:solidFill>
              </a:rPr>
              <a:t> Ms Nur Iman has only two pupils. What could give her study enough information power?</a:t>
            </a:r>
            <a:endParaRPr lang="en-US" sz="125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Gatekeepers and recruitment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C · ACCESS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822960" y="2011680"/>
            <a:ext cx="10607040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57400" y="2011680"/>
            <a:ext cx="1399032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1298448" y="1664208"/>
            <a:ext cx="694944" cy="69494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" y="1837944"/>
            <a:ext cx="347472" cy="34747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Ethics committee and education authority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51460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Gives:</a:t>
            </a:r>
            <a:r>
              <a:rPr lang="en-US" sz="1150" dirty="0">
                <a:solidFill>
                  <a:schemeClr val="tx1"/>
                </a:solidFill>
              </a:rPr>
              <a:t> Ethical approval; approval to research in government schools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324612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5"/>
                </a:solidFill>
              </a:rPr>
              <a:t>Watch for:</a:t>
            </a:r>
            <a:r>
              <a:rPr lang="en-US" sz="1150" dirty="0">
                <a:solidFill>
                  <a:schemeClr val="accent5"/>
                </a:solidFill>
              </a:rPr>
              <a:t> Takes time: apply early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279392" y="2011680"/>
            <a:ext cx="1399032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3520440" y="1664208"/>
            <a:ext cx="694944" cy="69494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76" y="1837944"/>
            <a:ext cx="347472" cy="34747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770632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Head teacher</a:t>
            </a:r>
            <a:endParaRPr lang="en-US" sz="1250" dirty="0"/>
          </a:p>
        </p:txBody>
      </p:sp>
      <p:sp>
        <p:nvSpPr>
          <p:cNvPr id="15" name="Text 11"/>
          <p:cNvSpPr txBox="1"/>
          <p:nvPr/>
        </p:nvSpPr>
        <p:spPr>
          <a:xfrm>
            <a:off x="2862072" y="251460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Gives:</a:t>
            </a:r>
            <a:r>
              <a:rPr lang="en-US" sz="1150" dirty="0">
                <a:solidFill>
                  <a:schemeClr val="tx1"/>
                </a:solidFill>
              </a:rPr>
              <a:t> Site permission (not ethical approval)</a:t>
            </a:r>
            <a:endParaRPr lang="en-US" sz="1150" dirty="0"/>
          </a:p>
        </p:txBody>
      </p:sp>
      <p:sp>
        <p:nvSpPr>
          <p:cNvPr id="16" name="Text 12"/>
          <p:cNvSpPr txBox="1"/>
          <p:nvPr/>
        </p:nvSpPr>
        <p:spPr>
          <a:xfrm>
            <a:off x="2862072" y="324612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5"/>
                </a:solidFill>
              </a:rPr>
              <a:t>Watch for:</a:t>
            </a:r>
            <a:r>
              <a:rPr lang="en-US" sz="1150" dirty="0">
                <a:solidFill>
                  <a:schemeClr val="accent5"/>
                </a:solidFill>
              </a:rPr>
              <a:t> May choose “good” teachers or classes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6501384" y="2011680"/>
            <a:ext cx="1399032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8" name="Shape 14"/>
          <p:cNvSpPr/>
          <p:nvPr/>
        </p:nvSpPr>
        <p:spPr>
          <a:xfrm>
            <a:off x="5742432" y="1664208"/>
            <a:ext cx="694944" cy="69494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168" y="1837944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992624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Teacher</a:t>
            </a:r>
            <a:endParaRPr lang="en-US" sz="1250" dirty="0"/>
          </a:p>
        </p:txBody>
      </p:sp>
      <p:sp>
        <p:nvSpPr>
          <p:cNvPr id="21" name="Text 16"/>
          <p:cNvSpPr txBox="1"/>
          <p:nvPr/>
        </p:nvSpPr>
        <p:spPr>
          <a:xfrm>
            <a:off x="5084064" y="251460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Gives:</a:t>
            </a:r>
            <a:r>
              <a:rPr lang="en-US" sz="1150" dirty="0">
                <a:solidFill>
                  <a:schemeClr val="tx1"/>
                </a:solidFill>
              </a:rPr>
              <a:t> Own informed consent; access to the class</a:t>
            </a:r>
            <a:endParaRPr lang="en-US" sz="1150" dirty="0"/>
          </a:p>
        </p:txBody>
      </p:sp>
      <p:sp>
        <p:nvSpPr>
          <p:cNvPr id="22" name="Text 17"/>
          <p:cNvSpPr txBox="1"/>
          <p:nvPr/>
        </p:nvSpPr>
        <p:spPr>
          <a:xfrm>
            <a:off x="5084064" y="324612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5"/>
                </a:solidFill>
              </a:rPr>
              <a:t>Watch for:</a:t>
            </a:r>
            <a:r>
              <a:rPr lang="en-US" sz="1150" dirty="0">
                <a:solidFill>
                  <a:schemeClr val="accent5"/>
                </a:solidFill>
              </a:rPr>
              <a:t> May choose “easy” pupils; time pressure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8723376" y="2011680"/>
            <a:ext cx="1399032" cy="914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24" name="Shape 19"/>
          <p:cNvSpPr/>
          <p:nvPr/>
        </p:nvSpPr>
        <p:spPr>
          <a:xfrm>
            <a:off x="7964424" y="1664208"/>
            <a:ext cx="694944" cy="69494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160" y="1837944"/>
            <a:ext cx="347472" cy="347472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214616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Parents</a:t>
            </a:r>
            <a:endParaRPr lang="en-US" sz="1250" dirty="0"/>
          </a:p>
        </p:txBody>
      </p:sp>
      <p:sp>
        <p:nvSpPr>
          <p:cNvPr id="27" name="Text 21"/>
          <p:cNvSpPr txBox="1"/>
          <p:nvPr/>
        </p:nvSpPr>
        <p:spPr>
          <a:xfrm>
            <a:off x="7306056" y="251460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Gives:</a:t>
            </a:r>
            <a:r>
              <a:rPr lang="en-US" sz="1150" dirty="0">
                <a:solidFill>
                  <a:schemeClr val="tx1"/>
                </a:solidFill>
              </a:rPr>
              <a:t> Consent for their child (and their own, if interviewed)</a:t>
            </a:r>
            <a:endParaRPr lang="en-US" sz="1150" dirty="0"/>
          </a:p>
        </p:txBody>
      </p:sp>
      <p:sp>
        <p:nvSpPr>
          <p:cNvPr id="28" name="Text 22"/>
          <p:cNvSpPr txBox="1"/>
          <p:nvPr/>
        </p:nvSpPr>
        <p:spPr>
          <a:xfrm>
            <a:off x="7306056" y="324612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5"/>
                </a:solidFill>
              </a:rPr>
              <a:t>Watch for:</a:t>
            </a:r>
            <a:r>
              <a:rPr lang="en-US" sz="1150" dirty="0">
                <a:solidFill>
                  <a:schemeClr val="accent5"/>
                </a:solidFill>
              </a:rPr>
              <a:t> May feel unable to refuse a teacher</a:t>
            </a:r>
            <a:endParaRPr lang="en-US" sz="1150" dirty="0"/>
          </a:p>
        </p:txBody>
      </p:sp>
      <p:sp>
        <p:nvSpPr>
          <p:cNvPr id="29" name="Shape 23"/>
          <p:cNvSpPr/>
          <p:nvPr/>
        </p:nvSpPr>
        <p:spPr>
          <a:xfrm>
            <a:off x="10186416" y="1664208"/>
            <a:ext cx="694944" cy="69494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0152" y="1837944"/>
            <a:ext cx="347472" cy="347472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9436608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Child</a:t>
            </a:r>
            <a:endParaRPr lang="en-US" sz="1250" dirty="0"/>
          </a:p>
        </p:txBody>
      </p:sp>
      <p:sp>
        <p:nvSpPr>
          <p:cNvPr id="32" name="Text 25"/>
          <p:cNvSpPr txBox="1"/>
          <p:nvPr/>
        </p:nvSpPr>
        <p:spPr>
          <a:xfrm>
            <a:off x="9528048" y="251460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Gives:</a:t>
            </a:r>
            <a:r>
              <a:rPr lang="en-US" sz="1150" dirty="0">
                <a:solidFill>
                  <a:schemeClr val="tx1"/>
                </a:solidFill>
              </a:rPr>
              <a:t> Assent, checked throughout</a:t>
            </a:r>
            <a:endParaRPr lang="en-US" sz="1150" dirty="0"/>
          </a:p>
        </p:txBody>
      </p:sp>
      <p:sp>
        <p:nvSpPr>
          <p:cNvPr id="33" name="Text 26"/>
          <p:cNvSpPr txBox="1"/>
          <p:nvPr/>
        </p:nvSpPr>
        <p:spPr>
          <a:xfrm>
            <a:off x="9528048" y="324612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accent5"/>
                </a:solidFill>
              </a:rPr>
              <a:t>Watch for:</a:t>
            </a:r>
            <a:r>
              <a:rPr lang="en-US" sz="1150" dirty="0">
                <a:solidFill>
                  <a:schemeClr val="accent5"/>
                </a:solidFill>
              </a:rPr>
              <a:t> May agree to please adults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548640" y="4023360"/>
            <a:ext cx="1109167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28"/>
          <p:cNvSpPr txBox="1"/>
          <p:nvPr/>
        </p:nvSpPr>
        <p:spPr>
          <a:xfrm>
            <a:off x="548640" y="4069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Approval is not the same as permission.</a:t>
            </a:r>
            <a:r>
              <a:rPr lang="en-US" sz="1200" dirty="0">
                <a:solidFill>
                  <a:schemeClr val="tx1"/>
                </a:solidFill>
              </a:rPr>
              <a:t> An ethics committee gives ethical approval; the education authority may also need to approve research in government schools; a head teacher only permits access to the site. Check current procedures with your supervisor early. </a:t>
            </a:r>
            <a:r>
              <a:rPr lang="en-US" sz="1200" b="1" dirty="0">
                <a:solidFill>
                  <a:schemeClr val="tx1"/>
                </a:solidFill>
              </a:rPr>
              <a:t>Consent:</a:t>
            </a:r>
            <a:r>
              <a:rPr lang="en-US" sz="1200" dirty="0">
                <a:solidFill>
                  <a:schemeClr val="tx1"/>
                </a:solidFill>
              </a:rPr>
              <a:t> adults give their own informed consent; when children take part, parents consent and the child gives assent.</a:t>
            </a:r>
            <a:endParaRPr lang="en-US" sz="1200" dirty="0"/>
          </a:p>
        </p:txBody>
      </p:sp>
      <p:sp>
        <p:nvSpPr>
          <p:cNvPr id="36" name="Text 29"/>
          <p:cNvSpPr txBox="1"/>
          <p:nvPr/>
        </p:nvSpPr>
        <p:spPr>
          <a:xfrm>
            <a:off x="548640" y="4709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accent2"/>
                </a:solidFill>
              </a:rPr>
              <a:t>Other routes to participants:</a:t>
            </a:r>
            <a:r>
              <a:rPr lang="en-US" sz="1250" dirty="0">
                <a:solidFill>
                  <a:schemeClr val="accent2"/>
                </a:solidFill>
              </a:rPr>
              <a:t> resource centres · parent support groups and NGOs · therapy centres · online parent groups (with care for privacy)</a:t>
            </a:r>
            <a:endParaRPr lang="en-US" sz="1250" dirty="0"/>
          </a:p>
        </p:txBody>
      </p:sp>
      <p:sp>
        <p:nvSpPr>
          <p:cNvPr id="37" name="Shape 30"/>
          <p:cNvSpPr/>
          <p:nvPr/>
        </p:nvSpPr>
        <p:spPr>
          <a:xfrm>
            <a:off x="0" y="5230368"/>
            <a:ext cx="12191695" cy="10515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8" name="Shape 31"/>
          <p:cNvSpPr/>
          <p:nvPr/>
        </p:nvSpPr>
        <p:spPr>
          <a:xfrm>
            <a:off x="548640" y="541324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" y="5527548"/>
            <a:ext cx="228600" cy="228600"/>
          </a:xfrm>
          <a:prstGeom prst="rect">
            <a:avLst/>
          </a:prstGeom>
        </p:spPr>
      </p:pic>
      <p:sp>
        <p:nvSpPr>
          <p:cNvPr id="40" name="Text 32"/>
          <p:cNvSpPr txBox="1"/>
          <p:nvPr/>
        </p:nvSpPr>
        <p:spPr>
          <a:xfrm>
            <a:off x="1115568" y="5413248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41" name="Text 33"/>
          <p:cNvSpPr txBox="1"/>
          <p:nvPr/>
        </p:nvSpPr>
        <p:spPr>
          <a:xfrm>
            <a:off x="1115568" y="56235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the path</a:t>
            </a:r>
            <a:endParaRPr lang="en-US" sz="1400" dirty="0"/>
          </a:p>
        </p:txBody>
      </p:sp>
      <p:sp>
        <p:nvSpPr>
          <p:cNvPr id="42" name="Text 34"/>
          <p:cNvSpPr txBox="1"/>
          <p:nvPr/>
        </p:nvSpPr>
        <p:spPr>
          <a:xfrm>
            <a:off x="3429000" y="536752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1.</a:t>
            </a:r>
            <a:r>
              <a:rPr lang="en-US" sz="1200" dirty="0">
                <a:solidFill>
                  <a:schemeClr val="tx1"/>
                </a:solidFill>
              </a:rPr>
              <a:t> List the gatekeepers Ms Nur Iman must approach, in order.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2.</a:t>
            </a:r>
            <a:r>
              <a:rPr lang="en-US" sz="1200" dirty="0">
                <a:solidFill>
                  <a:schemeClr val="tx1"/>
                </a:solidFill>
              </a:rPr>
              <a:t> She is the pupils’ own mathematics teacher. What risk does this create for consent and assent?</a:t>
            </a:r>
            <a:endParaRPr lang="en-US" sz="1200" dirty="0"/>
          </a:p>
        </p:txBody>
      </p:sp>
      <p:sp>
        <p:nvSpPr>
          <p:cNvPr id="43" name="Text 35"/>
          <p:cNvSpPr txBox="1"/>
          <p:nvPr/>
        </p:nvSpPr>
        <p:spPr>
          <a:xfrm>
            <a:off x="7635240" y="536752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3.</a:t>
            </a:r>
            <a:r>
              <a:rPr lang="en-US" sz="1200" dirty="0">
                <a:solidFill>
                  <a:schemeClr val="tx1"/>
                </a:solidFill>
              </a:rPr>
              <a:t> How could she reduce that risk? Use the insider–outsider ideas from Part A.</a:t>
            </a:r>
            <a:endParaRPr lang="en-US" sz="120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60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PART D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1732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Interviews in depth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37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About 45 minutes, then Activity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818120" y="960120"/>
            <a:ext cx="3840480" cy="4937760"/>
          </a:xfrm>
          <a:prstGeom prst="roundRect">
            <a:avLst>
              <a:gd name="adj" fmla="val 1429"/>
            </a:avLst>
          </a:prstGeom>
          <a:solidFill>
            <a:schemeClr val="bg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38160" y="1234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IN THIS PART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1645920"/>
            <a:ext cx="32461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Three types of interview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Individual, paired and focus-group interviews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Six types of question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Probes and follow-up questions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Ordering the questions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Interviewing children and people with intellectual disabilities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Before, during and after the interview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4048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The interview is the main source of data in a basic qualitative study. This part shows the choices a researcher makes before and during an interview.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types of interview: a spectrum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§3 The data · item 6 · 2 min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 flipH="1">
            <a:off x="685800" y="2331720"/>
            <a:ext cx="5413248" cy="914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6099048" y="2331720"/>
            <a:ext cx="5404104" cy="914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9" name="Text 6"/>
          <p:cNvSpPr txBox="1"/>
          <p:nvPr/>
        </p:nvSpPr>
        <p:spPr>
          <a:xfrm>
            <a:off x="685800" y="2450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5"/>
                </a:solidFill>
              </a:rPr>
              <a:t>More control · more comparable answers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450592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5"/>
                </a:solidFill>
              </a:rPr>
              <a:t>More flexibility · more depth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1993392" y="2176272"/>
            <a:ext cx="310896" cy="310896"/>
          </a:xfrm>
          <a:prstGeom prst="ellipse">
            <a:avLst/>
          </a:prstGeom>
          <a:solidFill>
            <a:schemeClr val="tx2"/>
          </a:solidFill>
          <a:ln w="25400">
            <a:solidFill>
              <a:srgbClr val="FBF7E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11480" y="14173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</a:t>
            </a:r>
            <a:endParaRPr lang="en-US" sz="1900" dirty="0"/>
          </a:p>
        </p:txBody>
      </p:sp>
      <p:sp>
        <p:nvSpPr>
          <p:cNvPr id="13" name="Text 10"/>
          <p:cNvSpPr txBox="1"/>
          <p:nvPr/>
        </p:nvSpPr>
        <p:spPr>
          <a:xfrm>
            <a:off x="365760" y="2834640"/>
            <a:ext cx="3429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Fixed:</a:t>
            </a:r>
            <a:r>
              <a:rPr lang="en-US" sz="1200" dirty="0">
                <a:solidFill>
                  <a:schemeClr val="tx1"/>
                </a:solidFill>
              </a:rPr>
              <a:t> All questions, wording and order fixed. Answers may be open (a standardised open-ended interview) or closed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Interviewer:</a:t>
            </a:r>
            <a:r>
              <a:rPr lang="en-US" sz="1200" dirty="0">
                <a:solidFill>
                  <a:schemeClr val="tx1"/>
                </a:solidFill>
              </a:rPr>
              <a:t> Reads the questions; does not depart from them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Gives:</a:t>
            </a:r>
            <a:r>
              <a:rPr lang="en-US" sz="1200" dirty="0">
                <a:solidFill>
                  <a:schemeClr val="tx1"/>
                </a:solidFill>
              </a:rPr>
              <a:t> Highly comparable answers, less depth. With closed answers it becomes a spoken questionnaire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Use when:</a:t>
            </a:r>
            <a:r>
              <a:rPr lang="en-US" sz="1200" dirty="0">
                <a:solidFill>
                  <a:schemeClr val="tx1"/>
                </a:solidFill>
              </a:rPr>
              <a:t> You need the same data from everyone, e.g. an intake interview on services used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943600" y="2176272"/>
            <a:ext cx="310896" cy="310896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BF7E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361688" y="14173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Semi-structured</a:t>
            </a:r>
            <a:endParaRPr lang="en-US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4361688" y="18105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i="1" dirty="0">
                <a:solidFill>
                  <a:schemeClr val="accent2"/>
                </a:solidFill>
              </a:rPr>
              <a:t>most common in basic qualitative studies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315968" y="2834640"/>
            <a:ext cx="3429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Fixed:</a:t>
            </a:r>
            <a:r>
              <a:rPr lang="en-US" sz="1200" dirty="0">
                <a:solidFill>
                  <a:schemeClr val="tx1"/>
                </a:solidFill>
              </a:rPr>
              <a:t> Main questions fixed; wording and order can change; probes added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Interviewer:</a:t>
            </a:r>
            <a:r>
              <a:rPr lang="en-US" sz="1200" dirty="0">
                <a:solidFill>
                  <a:schemeClr val="tx1"/>
                </a:solidFill>
              </a:rPr>
              <a:t> Guides the talk; follows up interesting answers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Gives:</a:t>
            </a:r>
            <a:r>
              <a:rPr lang="en-US" sz="1200" dirty="0">
                <a:solidFill>
                  <a:schemeClr val="tx1"/>
                </a:solidFill>
              </a:rPr>
              <a:t> Comparable on main topics, with depth; needs a skilled interviewer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Use when:</a:t>
            </a:r>
            <a:r>
              <a:rPr lang="en-US" sz="1200" dirty="0">
                <a:solidFill>
                  <a:schemeClr val="tx1"/>
                </a:solidFill>
              </a:rPr>
              <a:t> You know the main topics but want people’s own views, e.g. the Changsha study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9884664" y="2176272"/>
            <a:ext cx="310896" cy="310896"/>
          </a:xfrm>
          <a:prstGeom prst="ellipse">
            <a:avLst/>
          </a:prstGeom>
          <a:solidFill>
            <a:schemeClr val="tx2"/>
          </a:solidFill>
          <a:ln w="25400">
            <a:solidFill>
              <a:srgbClr val="FBF7E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302752" y="14173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Unstructured</a:t>
            </a:r>
            <a:endParaRPr lang="en-US" sz="1900" dirty="0"/>
          </a:p>
        </p:txBody>
      </p:sp>
      <p:sp>
        <p:nvSpPr>
          <p:cNvPr id="20" name="Text 17"/>
          <p:cNvSpPr txBox="1"/>
          <p:nvPr/>
        </p:nvSpPr>
        <p:spPr>
          <a:xfrm>
            <a:off x="8257032" y="2834640"/>
            <a:ext cx="3429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Fixed:</a:t>
            </a:r>
            <a:r>
              <a:rPr lang="en-US" sz="1200" dirty="0">
                <a:solidFill>
                  <a:schemeClr val="tx1"/>
                </a:solidFill>
              </a:rPr>
              <a:t> Only the topic; the talk follows the participant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Interviewer:</a:t>
            </a:r>
            <a:r>
              <a:rPr lang="en-US" sz="1200" dirty="0">
                <a:solidFill>
                  <a:schemeClr val="tx1"/>
                </a:solidFill>
              </a:rPr>
              <a:t> Listens and follows; asks few prepared questions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Gives:</a:t>
            </a:r>
            <a:r>
              <a:rPr lang="en-US" sz="1200" dirty="0">
                <a:solidFill>
                  <a:schemeClr val="tx1"/>
                </a:solidFill>
              </a:rPr>
              <a:t> Rich, unexpected data; slow and hard to compare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Use when:</a:t>
            </a:r>
            <a:r>
              <a:rPr lang="en-US" sz="1200" dirty="0">
                <a:solidFill>
                  <a:schemeClr val="tx1"/>
                </a:solidFill>
              </a:rPr>
              <a:t> The topic is new, or trust grows over many meetings, e.g. a life story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0" y="5257800"/>
            <a:ext cx="12191695" cy="102412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2" name="Shape 19"/>
          <p:cNvSpPr/>
          <p:nvPr/>
        </p:nvSpPr>
        <p:spPr>
          <a:xfrm>
            <a:off x="548640" y="544068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5554980"/>
            <a:ext cx="228600" cy="228600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1115568" y="5440680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25" name="Text 21"/>
          <p:cNvSpPr txBox="1"/>
          <p:nvPr/>
        </p:nvSpPr>
        <p:spPr>
          <a:xfrm>
            <a:off x="1115568" y="5650992"/>
            <a:ext cx="2194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Place each study on the line</a:t>
            </a:r>
            <a:endParaRPr lang="en-US" sz="1400" dirty="0"/>
          </a:p>
        </p:txBody>
      </p:sp>
      <p:sp>
        <p:nvSpPr>
          <p:cNvPr id="26" name="Text 22"/>
          <p:cNvSpPr txBox="1"/>
          <p:nvPr/>
        </p:nvSpPr>
        <p:spPr>
          <a:xfrm>
            <a:off x="3429000" y="5394960"/>
            <a:ext cx="4023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a.</a:t>
            </a:r>
            <a:r>
              <a:rPr lang="en-US" sz="1200" dirty="0">
                <a:solidFill>
                  <a:schemeClr val="tx1"/>
                </a:solidFill>
              </a:rPr>
              <a:t> 60 parents in Hunan; the same 15 questions in the same order; answer boxes ticked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b.</a:t>
            </a:r>
            <a:r>
              <a:rPr lang="en-US" sz="1200" dirty="0">
                <a:solidFill>
                  <a:schemeClr val="tx1"/>
                </a:solidFill>
              </a:rPr>
              <a:t> An autistic young woman in Penang; five talks in a year, each beginning “Tell me about your week”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7635240" y="5394960"/>
            <a:ext cx="4023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c.</a:t>
            </a:r>
            <a:r>
              <a:rPr lang="en-US" sz="1200" dirty="0">
                <a:solidFill>
                  <a:schemeClr val="tx1"/>
                </a:solidFill>
              </a:rPr>
              <a:t> 10 PPKI teachers; five main questions, with follow-ups when answers are interesting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d.</a:t>
            </a:r>
            <a:r>
              <a:rPr lang="en-US" sz="1200" dirty="0">
                <a:solidFill>
                  <a:schemeClr val="tx1"/>
                </a:solidFill>
              </a:rPr>
              <a:t> Where would you put Ms Nur Iman’s study (two Form 2 pupils with dyscalculia; Activity 1)? Why?</a:t>
            </a:r>
            <a:endParaRPr lang="en-US" sz="12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in the room? Three interview formats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417320" y="1920240"/>
            <a:ext cx="731520" cy="73152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1005840" y="2130552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6" name="Shape 4"/>
          <p:cNvSpPr/>
          <p:nvPr/>
        </p:nvSpPr>
        <p:spPr>
          <a:xfrm>
            <a:off x="2249424" y="2130552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0" y="1874520"/>
            <a:ext cx="822960" cy="82296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8" name="Shape 6"/>
          <p:cNvSpPr/>
          <p:nvPr/>
        </p:nvSpPr>
        <p:spPr>
          <a:xfrm>
            <a:off x="3703320" y="2130552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9" name="Shape 7"/>
          <p:cNvSpPr/>
          <p:nvPr/>
        </p:nvSpPr>
        <p:spPr>
          <a:xfrm>
            <a:off x="4919472" y="1746504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0" name="Shape 8"/>
          <p:cNvSpPr/>
          <p:nvPr/>
        </p:nvSpPr>
        <p:spPr>
          <a:xfrm>
            <a:off x="4919472" y="2514600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1" name="Shape 9"/>
          <p:cNvSpPr/>
          <p:nvPr/>
        </p:nvSpPr>
        <p:spPr>
          <a:xfrm>
            <a:off x="6766560" y="1783080"/>
            <a:ext cx="1005840" cy="10058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2" name="Shape 10"/>
          <p:cNvSpPr/>
          <p:nvPr/>
        </p:nvSpPr>
        <p:spPr>
          <a:xfrm>
            <a:off x="6382512" y="2130552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3" name="Shape 11"/>
          <p:cNvSpPr/>
          <p:nvPr/>
        </p:nvSpPr>
        <p:spPr>
          <a:xfrm>
            <a:off x="6596769" y="1613289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4" name="Shape 12"/>
          <p:cNvSpPr/>
          <p:nvPr/>
        </p:nvSpPr>
        <p:spPr>
          <a:xfrm>
            <a:off x="7114032" y="1399032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Shape 13"/>
          <p:cNvSpPr/>
          <p:nvPr/>
        </p:nvSpPr>
        <p:spPr>
          <a:xfrm>
            <a:off x="7631295" y="1613289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Shape 14"/>
          <p:cNvSpPr/>
          <p:nvPr/>
        </p:nvSpPr>
        <p:spPr>
          <a:xfrm>
            <a:off x="7845552" y="2130552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7" name="Shape 15"/>
          <p:cNvSpPr/>
          <p:nvPr/>
        </p:nvSpPr>
        <p:spPr>
          <a:xfrm>
            <a:off x="7631295" y="2647815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Shape 16"/>
          <p:cNvSpPr/>
          <p:nvPr/>
        </p:nvSpPr>
        <p:spPr>
          <a:xfrm>
            <a:off x="7114032" y="2862072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9" name="Shape 17"/>
          <p:cNvSpPr/>
          <p:nvPr/>
        </p:nvSpPr>
        <p:spPr>
          <a:xfrm>
            <a:off x="6596769" y="2647815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0" name="Shape 18"/>
          <p:cNvSpPr/>
          <p:nvPr/>
        </p:nvSpPr>
        <p:spPr>
          <a:xfrm>
            <a:off x="8732520" y="1463040"/>
            <a:ext cx="201168" cy="201168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006840" y="1417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5"/>
                </a:solidFill>
              </a:rPr>
              <a:t>researcher / moderator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732520" y="1783080"/>
            <a:ext cx="201168" cy="20116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006840" y="17373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5"/>
                </a:solidFill>
              </a:rPr>
              <a:t>participant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Individual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35935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One researcher, one participant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1520" y="3977640"/>
            <a:ext cx="210312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114800"/>
            <a:ext cx="237744" cy="237744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868680" y="40690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Privacy and depth; suits sensitive topics</a:t>
            </a:r>
            <a:endParaRPr lang="en-US" sz="1250" dirty="0"/>
          </a:p>
        </p:txBody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709160"/>
            <a:ext cx="237744" cy="237744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868680" y="4663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Slow; one voice at a time</a:t>
            </a:r>
            <a:endParaRPr lang="en-US" sz="1250" dirty="0"/>
          </a:p>
        </p:txBody>
      </p:sp>
      <p:sp>
        <p:nvSpPr>
          <p:cNvPr id="31" name="Text 27"/>
          <p:cNvSpPr txBox="1"/>
          <p:nvPr/>
        </p:nvSpPr>
        <p:spPr>
          <a:xfrm>
            <a:off x="548640" y="53949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A teacher describes a difficult incident with a pupil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329184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Paired (dyadic)</a:t>
            </a:r>
            <a:endParaRPr lang="en-US" sz="1600" dirty="0"/>
          </a:p>
        </p:txBody>
      </p:sp>
      <p:sp>
        <p:nvSpPr>
          <p:cNvPr id="33" name="Text 29"/>
          <p:cNvSpPr txBox="1"/>
          <p:nvPr/>
        </p:nvSpPr>
        <p:spPr>
          <a:xfrm>
            <a:off x="3291840" y="35935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Two participants, often a natural pair</a:t>
            </a:r>
            <a:endParaRPr lang="en-US" sz="1200" dirty="0"/>
          </a:p>
        </p:txBody>
      </p:sp>
      <p:sp>
        <p:nvSpPr>
          <p:cNvPr id="34" name="Shape 30"/>
          <p:cNvSpPr/>
          <p:nvPr/>
        </p:nvSpPr>
        <p:spPr>
          <a:xfrm>
            <a:off x="3474720" y="3977640"/>
            <a:ext cx="210312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3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4114800"/>
            <a:ext cx="237744" cy="237744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3611880" y="40690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They prompt and support each other; less pressure</a:t>
            </a:r>
            <a:endParaRPr lang="en-US" sz="1250" dirty="0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4709160"/>
            <a:ext cx="237744" cy="237744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3611880" y="4663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One may dominate; a friend or relative present may limit what is said</a:t>
            </a:r>
            <a:endParaRPr lang="en-US" sz="1250" dirty="0"/>
          </a:p>
        </p:txBody>
      </p:sp>
      <p:sp>
        <p:nvSpPr>
          <p:cNvPr id="39" name="Text 33"/>
          <p:cNvSpPr txBox="1"/>
          <p:nvPr/>
        </p:nvSpPr>
        <p:spPr>
          <a:xfrm>
            <a:off x="3291840" y="53949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Two autistic friends in Shanghai talk about lunchtime</a:t>
            </a:r>
            <a:endParaRPr lang="en-US" sz="1200" dirty="0"/>
          </a:p>
        </p:txBody>
      </p:sp>
      <p:sp>
        <p:nvSpPr>
          <p:cNvPr id="40" name="Text 34"/>
          <p:cNvSpPr txBox="1"/>
          <p:nvPr/>
        </p:nvSpPr>
        <p:spPr>
          <a:xfrm>
            <a:off x="603504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Focus group</a:t>
            </a:r>
            <a:endParaRPr lang="en-US" sz="1600" dirty="0"/>
          </a:p>
        </p:txBody>
      </p:sp>
      <p:sp>
        <p:nvSpPr>
          <p:cNvPr id="41" name="Text 35"/>
          <p:cNvSpPr txBox="1"/>
          <p:nvPr/>
        </p:nvSpPr>
        <p:spPr>
          <a:xfrm>
            <a:off x="6035040" y="35935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A moderator and 6–8 people (fewer with children)</a:t>
            </a:r>
            <a:endParaRPr lang="en-US" sz="1200" dirty="0"/>
          </a:p>
        </p:txBody>
      </p:sp>
      <p:sp>
        <p:nvSpPr>
          <p:cNvPr id="42" name="Shape 36"/>
          <p:cNvSpPr/>
          <p:nvPr/>
        </p:nvSpPr>
        <p:spPr>
          <a:xfrm>
            <a:off x="6217920" y="3977640"/>
            <a:ext cx="210312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pic>
        <p:nvPicPr>
          <p:cNvPr id="43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4114800"/>
            <a:ext cx="237744" cy="237744"/>
          </a:xfrm>
          <a:prstGeom prst="rect">
            <a:avLst/>
          </a:prstGeom>
        </p:spPr>
      </p:pic>
      <p:sp>
        <p:nvSpPr>
          <p:cNvPr id="44" name="Text 37"/>
          <p:cNvSpPr txBox="1"/>
          <p:nvPr/>
        </p:nvSpPr>
        <p:spPr>
          <a:xfrm>
            <a:off x="6355080" y="40690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Shows shared and different views; ideas spark ideas</a:t>
            </a:r>
            <a:endParaRPr lang="en-US" sz="1250" dirty="0"/>
          </a:p>
        </p:txBody>
      </p:sp>
      <p:pic>
        <p:nvPicPr>
          <p:cNvPr id="45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4709160"/>
            <a:ext cx="237744" cy="237744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6355080" y="4663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Strong voices dominate; people conform; weak on private topics</a:t>
            </a:r>
            <a:endParaRPr lang="en-US" sz="1250" dirty="0"/>
          </a:p>
        </p:txBody>
      </p:sp>
      <p:sp>
        <p:nvSpPr>
          <p:cNvPr id="47" name="Text 39"/>
          <p:cNvSpPr txBox="1"/>
          <p:nvPr/>
        </p:nvSpPr>
        <p:spPr>
          <a:xfrm>
            <a:off x="6035040" y="53949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i="1" dirty="0">
                <a:solidFill>
                  <a:schemeClr val="accent2"/>
                </a:solidFill>
              </a:rPr>
              <a:t>e.g. Parents in Shah Alam discuss homework policies</a:t>
            </a:r>
            <a:endParaRPr lang="en-US" sz="1200" dirty="0"/>
          </a:p>
        </p:txBody>
      </p:sp>
      <p:sp>
        <p:nvSpPr>
          <p:cNvPr id="48" name="Shape 40"/>
          <p:cNvSpPr/>
          <p:nvPr/>
        </p:nvSpPr>
        <p:spPr>
          <a:xfrm>
            <a:off x="8732520" y="23317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9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820" y="2446020"/>
            <a:ext cx="228600" cy="228600"/>
          </a:xfrm>
          <a:prstGeom prst="rect">
            <a:avLst/>
          </a:prstGeom>
        </p:spPr>
      </p:pic>
      <p:sp>
        <p:nvSpPr>
          <p:cNvPr id="50" name="Text 41"/>
          <p:cNvSpPr txBox="1"/>
          <p:nvPr/>
        </p:nvSpPr>
        <p:spPr>
          <a:xfrm>
            <a:off x="9299448" y="235000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51" name="Text 42"/>
          <p:cNvSpPr txBox="1"/>
          <p:nvPr/>
        </p:nvSpPr>
        <p:spPr>
          <a:xfrm>
            <a:off x="9299448" y="2551176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the format</a:t>
            </a:r>
            <a:endParaRPr lang="en-US" sz="1400" dirty="0"/>
          </a:p>
        </p:txBody>
      </p:sp>
      <p:sp>
        <p:nvSpPr>
          <p:cNvPr id="52" name="Text 43"/>
          <p:cNvSpPr txBox="1"/>
          <p:nvPr/>
        </p:nvSpPr>
        <p:spPr>
          <a:xfrm>
            <a:off x="8732520" y="2971800"/>
            <a:ext cx="2907792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Which format, and why?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1.</a:t>
            </a:r>
            <a:r>
              <a:rPr lang="en-US" sz="1250" dirty="0">
                <a:solidFill>
                  <a:schemeClr val="tx1"/>
                </a:solidFill>
              </a:rPr>
              <a:t> Mothers in Johor describe how they learned that their child has dyslexia.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2.</a:t>
            </a:r>
            <a:r>
              <a:rPr lang="en-US" sz="1250" dirty="0">
                <a:solidFill>
                  <a:schemeClr val="tx1"/>
                </a:solidFill>
              </a:rPr>
              <a:t> Resource teachers in Wuhan share ideas for supporting LRC teachers.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3.</a:t>
            </a:r>
            <a:r>
              <a:rPr lang="en-US" sz="1250" dirty="0">
                <a:solidFill>
                  <a:schemeClr val="tx1"/>
                </a:solidFill>
              </a:rPr>
              <a:t> Two Year 6 pupils with mild intellectual disabilities in Melaka describe their class trip.</a:t>
            </a:r>
            <a:endParaRPr lang="en-US" sz="1250" dirty="0"/>
          </a:p>
        </p:txBody>
      </p:sp>
      <p:sp>
        <p:nvSpPr>
          <p:cNvPr id="53" name="Text 44"/>
          <p:cNvSpPr txBox="1"/>
          <p:nvPr/>
        </p:nvSpPr>
        <p:spPr>
          <a:xfrm>
            <a:off x="548640" y="605332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i="1" dirty="0">
                <a:solidFill>
                  <a:schemeClr val="accent5"/>
                </a:solidFill>
              </a:rPr>
              <a:t>Sources: Krueger &amp; Casey (2015); Patton (2015)</a:t>
            </a:r>
            <a:endParaRPr lang="en-US" sz="1050" dirty="0"/>
          </a:p>
        </p:txBody>
      </p:sp>
      <p:sp>
        <p:nvSpPr>
          <p:cNvPr id="5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types of interview question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538728" y="3035808"/>
            <a:ext cx="1426464" cy="1426464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611880" y="310896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kind of information?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 flipV="1">
            <a:off x="4251960" y="2706624"/>
            <a:ext cx="914" cy="32918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968496" y="2139696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228" y="2281428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2148840" y="1490472"/>
            <a:ext cx="4206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Experience and behaviour</a:t>
            </a:r>
            <a:endParaRPr lang="en-US" sz="1200" dirty="0"/>
          </a:p>
          <a:p>
            <a:pPr marL="0" indent="0" algn="ctr">
              <a:spcAft>
                <a:spcPts val="100"/>
              </a:spcAft>
              <a:buNone/>
            </a:pPr>
            <a:r>
              <a:rPr lang="en-US" sz="1200" i="1" dirty="0">
                <a:solidFill>
                  <a:schemeClr val="tx2"/>
                </a:solidFill>
              </a:rPr>
              <a:t>“What did you do when you first visited the school?”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 flipV="1">
            <a:off x="4869637" y="3227832"/>
            <a:ext cx="285082" cy="164592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116742" y="2802636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474" y="2944368"/>
            <a:ext cx="283464" cy="28346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84254" y="2674620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Opinion and values</a:t>
            </a:r>
            <a:endParaRPr lang="en-US" sz="1200" dirty="0"/>
          </a:p>
          <a:p>
            <a:pPr marL="0" indent="0" algn="l">
              <a:spcAft>
                <a:spcPts val="100"/>
              </a:spcAft>
              <a:buNone/>
            </a:pPr>
            <a:r>
              <a:rPr lang="en-US" sz="1200" i="1" dirty="0">
                <a:solidFill>
                  <a:schemeClr val="tx2"/>
                </a:solidFill>
              </a:rPr>
              <a:t>“What makes a school right for your child?”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869637" y="4105656"/>
            <a:ext cx="285082" cy="164592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116742" y="4128516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474" y="4270248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784254" y="4000500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Feeling</a:t>
            </a:r>
            <a:endParaRPr lang="en-US" sz="1200" dirty="0"/>
          </a:p>
          <a:p>
            <a:pPr marL="0" indent="0" algn="l">
              <a:spcAft>
                <a:spcPts val="100"/>
              </a:spcAft>
              <a:buNone/>
            </a:pPr>
            <a:r>
              <a:rPr lang="en-US" sz="1200" i="1" dirty="0">
                <a:solidFill>
                  <a:schemeClr val="tx2"/>
                </a:solidFill>
              </a:rPr>
              <a:t>“How did you feel when the head teacher said there was no place?”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251960" y="4462272"/>
            <a:ext cx="914" cy="32918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968496" y="4791456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0228" y="4933188"/>
            <a:ext cx="283464" cy="28346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2148840" y="5404104"/>
            <a:ext cx="4206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Background</a:t>
            </a:r>
            <a:endParaRPr lang="en-US" sz="1200" dirty="0"/>
          </a:p>
          <a:p>
            <a:pPr marL="0" indent="0" algn="ctr">
              <a:spcAft>
                <a:spcPts val="100"/>
              </a:spcAft>
              <a:buNone/>
            </a:pPr>
            <a:r>
              <a:rPr lang="en-US" sz="1200" i="1" dirty="0">
                <a:solidFill>
                  <a:schemeClr val="tx2"/>
                </a:solidFill>
              </a:rPr>
              <a:t>“How old is your daughter?”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 flipH="1">
            <a:off x="3349201" y="4105656"/>
            <a:ext cx="285082" cy="164592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2820250" y="4128516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1982" y="4270248"/>
            <a:ext cx="283464" cy="28346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205066" y="4000500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Sensory</a:t>
            </a:r>
            <a:endParaRPr lang="en-US" sz="1200" dirty="0"/>
          </a:p>
          <a:p>
            <a:pPr marL="0" indent="0" algn="r">
              <a:spcAft>
                <a:spcPts val="100"/>
              </a:spcAft>
              <a:buNone/>
            </a:pPr>
            <a:r>
              <a:rPr lang="en-US" sz="1200" i="1" dirty="0">
                <a:solidFill>
                  <a:schemeClr val="tx2"/>
                </a:solidFill>
              </a:rPr>
              <a:t>“When you walked into the class, what did you see and hear?”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 flipH="1" flipV="1">
            <a:off x="3349201" y="3227832"/>
            <a:ext cx="285082" cy="164592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2820250" y="2802636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1982" y="2944368"/>
            <a:ext cx="283464" cy="283464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205066" y="2674620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Knowledge</a:t>
            </a:r>
            <a:endParaRPr lang="en-US" sz="1200" dirty="0"/>
          </a:p>
          <a:p>
            <a:pPr marL="0" indent="0" algn="r">
              <a:spcAft>
                <a:spcPts val="100"/>
              </a:spcAft>
              <a:buNone/>
            </a:pPr>
            <a:r>
              <a:rPr lang="en-US" sz="1200" i="1" dirty="0">
                <a:solidFill>
                  <a:schemeClr val="tx2"/>
                </a:solidFill>
              </a:rPr>
              <a:t>“What do you know about the PPKI programme?”</a:t>
            </a:r>
            <a:endParaRPr lang="en-US" sz="1200" dirty="0"/>
          </a:p>
        </p:txBody>
      </p:sp>
      <p:sp>
        <p:nvSpPr>
          <p:cNvPr id="30" name="Text 22"/>
          <p:cNvSpPr txBox="1"/>
          <p:nvPr/>
        </p:nvSpPr>
        <p:spPr>
          <a:xfrm>
            <a:off x="548640" y="605332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i="1" dirty="0">
                <a:solidFill>
                  <a:schemeClr val="accent5"/>
                </a:solidFill>
              </a:rPr>
              <a:t>Examples: parents of children with Down syndrome choosing a school (Patton, 2015)</a:t>
            </a:r>
            <a:endParaRPr lang="en-US" sz="1050" dirty="0"/>
          </a:p>
        </p:txBody>
      </p:sp>
      <p:sp>
        <p:nvSpPr>
          <p:cNvPr id="31" name="Shape 23"/>
          <p:cNvSpPr/>
          <p:nvPr/>
        </p:nvSpPr>
        <p:spPr>
          <a:xfrm>
            <a:off x="873252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6820" y="1577340"/>
            <a:ext cx="228600" cy="2286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9299448" y="148132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34" name="Text 25"/>
          <p:cNvSpPr txBox="1"/>
          <p:nvPr/>
        </p:nvSpPr>
        <p:spPr>
          <a:xfrm>
            <a:off x="9299448" y="1682496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Analyse Box 1</a:t>
            </a:r>
            <a:endParaRPr lang="en-US" sz="1400" dirty="0"/>
          </a:p>
        </p:txBody>
      </p:sp>
      <p:sp>
        <p:nvSpPr>
          <p:cNvPr id="35" name="Text 26"/>
          <p:cNvSpPr txBox="1"/>
          <p:nvPr/>
        </p:nvSpPr>
        <p:spPr>
          <a:xfrm>
            <a:off x="8732520" y="2103120"/>
            <a:ext cx="290779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 </a:t>
            </a:r>
            <a:r>
              <a:rPr lang="en-US" sz="1250" b="1" dirty="0">
                <a:solidFill>
                  <a:schemeClr val="tx1"/>
                </a:solidFill>
              </a:rPr>
              <a:t>Box 1</a:t>
            </a:r>
            <a:r>
              <a:rPr lang="en-US" sz="1250" dirty="0">
                <a:solidFill>
                  <a:schemeClr val="tx1"/>
                </a:solidFill>
              </a:rPr>
              <a:t> of the Changsha study (teachers of pupils with ADHD, §2):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1.</a:t>
            </a:r>
            <a:r>
              <a:rPr lang="en-US" sz="1250" dirty="0">
                <a:solidFill>
                  <a:schemeClr val="tx1"/>
                </a:solidFill>
              </a:rPr>
              <a:t> Label each main question and probe with its type.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2.</a:t>
            </a:r>
            <a:r>
              <a:rPr lang="en-US" sz="1250" dirty="0">
                <a:solidFill>
                  <a:schemeClr val="tx1"/>
                </a:solidFill>
              </a:rPr>
              <a:t> Which types are missing?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3.</a:t>
            </a:r>
            <a:r>
              <a:rPr lang="en-US" sz="1250" dirty="0">
                <a:solidFill>
                  <a:schemeClr val="tx1"/>
                </a:solidFill>
              </a:rPr>
              <a:t> Write one useful new question of a missing type.</a:t>
            </a:r>
            <a:endParaRPr lang="en-US" sz="1250" dirty="0"/>
          </a:p>
        </p:txBody>
      </p:sp>
      <p:sp>
        <p:nvSpPr>
          <p:cNvPr id="36" name="Text 27"/>
          <p:cNvSpPr txBox="1"/>
          <p:nvPr/>
        </p:nvSpPr>
        <p:spPr>
          <a:xfrm>
            <a:off x="8732520" y="4526280"/>
            <a:ext cx="290779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Note:</a:t>
            </a:r>
            <a:r>
              <a:rPr lang="en-US" sz="1200" dirty="0">
                <a:solidFill>
                  <a:schemeClr val="accent2"/>
                </a:solidFill>
              </a:rPr>
              <a:t> one question can do more than one job. Use the six types to plan and check a guide, not as a checklist.</a:t>
            </a:r>
            <a:endParaRPr lang="en-US" sz="1200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Tip:</a:t>
            </a:r>
            <a:r>
              <a:rPr lang="en-US" sz="1200" dirty="0">
                <a:solidFill>
                  <a:schemeClr val="accent2"/>
                </a:solidFill>
              </a:rPr>
              <a:t> ask about experience first; feelings and opinions are easier to discuss once the event is described.</a:t>
            </a:r>
            <a:endParaRPr lang="en-US" sz="12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Probes in action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i="1" dirty="0">
                <a:solidFill>
                  <a:schemeClr val="accent5"/>
                </a:solidFill>
              </a:rPr>
              <a:t>A researcher interviews Ms Lee, who teaches Aiman, a Year 4 pupil with dyslexia, in Johor Bahru.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1907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Researcher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1719072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Tell me about teaching Aiman this term.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48256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5"/>
                </a:solidFill>
              </a:rPr>
              <a:t>Ms Lee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2048256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It’s been difficult.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37744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Researcher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237744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You said “difficult”. What do you mean?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903720" y="2532888"/>
            <a:ext cx="320040" cy="91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296912" y="2377440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CLARIFICATION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706624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5"/>
                </a:solidFill>
              </a:rPr>
              <a:t>Ms Lee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7360" y="2706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He can’t keep up with the reading.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03580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Researcher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303580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Can you give me an example?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903720" y="3191256"/>
            <a:ext cx="320040" cy="91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96912" y="3035808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EXAMPLE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36499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5"/>
                </a:solidFill>
              </a:rPr>
              <a:t>Ms Lee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737360" y="3364992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Last week in science he couldn’t read the worksheet, so he just sat there.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694176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Researcher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737360" y="3694176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…just sat there?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903720" y="3849624"/>
            <a:ext cx="320040" cy="91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296912" y="3694176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ECHO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4023360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5"/>
                </a:solidFill>
              </a:rPr>
              <a:t>Ms Lee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737360" y="402336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Yes. He didn’t ask anyone. I only noticed at the end.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4352544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Researcher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737360" y="435254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tx2"/>
                </a:solidFill>
              </a:rPr>
              <a:t>(waits four seconds)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903720" y="4507992"/>
            <a:ext cx="320040" cy="91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296912" y="435254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SILENCE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468172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5"/>
                </a:solidFill>
              </a:rPr>
              <a:t>Ms Lee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1737360" y="468172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 think he’s ashamed. His friends can all read it.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01091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Researcher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737360" y="5010912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How is that different from how he was in Year 3?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903720" y="5166360"/>
            <a:ext cx="320040" cy="91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296912" y="5010912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CONTRAST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8915400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PROBES AND INTERVIEWING MOVES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8915400" y="16916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Detail</a:t>
            </a:r>
            <a:r>
              <a:rPr lang="en-US" sz="1250" dirty="0">
                <a:solidFill>
                  <a:schemeClr val="tx1"/>
                </a:solidFill>
              </a:rPr>
              <a:t> · who, what, when, where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8915400" y="2148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Elaboration</a:t>
            </a:r>
            <a:r>
              <a:rPr lang="en-US" sz="1250" dirty="0">
                <a:solidFill>
                  <a:schemeClr val="tx1"/>
                </a:solidFill>
              </a:rPr>
              <a:t> · “Tell me more.” · a nod</a:t>
            </a:r>
            <a:endParaRPr lang="en-US" sz="1250" dirty="0"/>
          </a:p>
        </p:txBody>
      </p:sp>
      <p:sp>
        <p:nvSpPr>
          <p:cNvPr id="40" name="Text 38"/>
          <p:cNvSpPr txBox="1"/>
          <p:nvPr/>
        </p:nvSpPr>
        <p:spPr>
          <a:xfrm>
            <a:off x="8915400" y="2606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Clarification</a:t>
            </a:r>
            <a:r>
              <a:rPr lang="en-US" sz="1250" dirty="0">
                <a:solidFill>
                  <a:schemeClr val="tx1"/>
                </a:solidFill>
              </a:rPr>
              <a:t> · check meaning</a:t>
            </a:r>
            <a:endParaRPr lang="en-US" sz="1250" dirty="0"/>
          </a:p>
        </p:txBody>
      </p:sp>
      <p:sp>
        <p:nvSpPr>
          <p:cNvPr id="41" name="Text 39"/>
          <p:cNvSpPr txBox="1"/>
          <p:nvPr/>
        </p:nvSpPr>
        <p:spPr>
          <a:xfrm>
            <a:off x="8915400" y="30632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Example</a:t>
            </a:r>
            <a:r>
              <a:rPr lang="en-US" sz="1250" dirty="0">
                <a:solidFill>
                  <a:schemeClr val="tx1"/>
                </a:solidFill>
              </a:rPr>
              <a:t> · general → specific</a:t>
            </a:r>
            <a:endParaRPr lang="en-US" sz="1250" dirty="0"/>
          </a:p>
        </p:txBody>
      </p:sp>
      <p:sp>
        <p:nvSpPr>
          <p:cNvPr id="42" name="Text 40"/>
          <p:cNvSpPr txBox="1"/>
          <p:nvPr/>
        </p:nvSpPr>
        <p:spPr>
          <a:xfrm>
            <a:off x="8915400" y="3520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Contrast</a:t>
            </a:r>
            <a:r>
              <a:rPr lang="en-US" sz="1250" dirty="0">
                <a:solidFill>
                  <a:schemeClr val="tx1"/>
                </a:solidFill>
              </a:rPr>
              <a:t> · compare situations</a:t>
            </a:r>
            <a:endParaRPr lang="en-US" sz="1250" dirty="0"/>
          </a:p>
        </p:txBody>
      </p:sp>
      <p:sp>
        <p:nvSpPr>
          <p:cNvPr id="43" name="Text 41"/>
          <p:cNvSpPr txBox="1"/>
          <p:nvPr/>
        </p:nvSpPr>
        <p:spPr>
          <a:xfrm>
            <a:off x="8915400" y="39776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Echo</a:t>
            </a:r>
            <a:r>
              <a:rPr lang="en-US" sz="1250" dirty="0">
                <a:solidFill>
                  <a:schemeClr val="tx1"/>
                </a:solidFill>
              </a:rPr>
              <a:t> · repeat key words</a:t>
            </a:r>
            <a:endParaRPr lang="en-US" sz="1250" dirty="0"/>
          </a:p>
        </p:txBody>
      </p:sp>
      <p:sp>
        <p:nvSpPr>
          <p:cNvPr id="44" name="Text 42"/>
          <p:cNvSpPr txBox="1"/>
          <p:nvPr/>
        </p:nvSpPr>
        <p:spPr>
          <a:xfrm>
            <a:off x="8915400" y="4434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Silence</a:t>
            </a:r>
            <a:r>
              <a:rPr lang="en-US" sz="1250" dirty="0">
                <a:solidFill>
                  <a:schemeClr val="tx1"/>
                </a:solidFill>
              </a:rPr>
              <a:t> · wait 3–5 seconds</a:t>
            </a:r>
            <a:endParaRPr lang="en-US" sz="1250" dirty="0"/>
          </a:p>
        </p:txBody>
      </p:sp>
      <p:sp>
        <p:nvSpPr>
          <p:cNvPr id="45" name="Text 43"/>
          <p:cNvSpPr txBox="1"/>
          <p:nvPr/>
        </p:nvSpPr>
        <p:spPr>
          <a:xfrm>
            <a:off x="8915400" y="49377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5"/>
                </a:solidFill>
              </a:rPr>
              <a:t>Avoid leading probes: “Was that because the class is too big?”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0" y="5504688"/>
            <a:ext cx="12191695" cy="804672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7" name="Shape 45"/>
          <p:cNvSpPr/>
          <p:nvPr/>
        </p:nvSpPr>
        <p:spPr>
          <a:xfrm>
            <a:off x="548640" y="568756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5801868"/>
            <a:ext cx="228600" cy="228600"/>
          </a:xfrm>
          <a:prstGeom prst="rect">
            <a:avLst/>
          </a:prstGeom>
        </p:spPr>
      </p:pic>
      <p:sp>
        <p:nvSpPr>
          <p:cNvPr id="49" name="Text 46"/>
          <p:cNvSpPr txBox="1"/>
          <p:nvPr/>
        </p:nvSpPr>
        <p:spPr>
          <a:xfrm>
            <a:off x="1115568" y="5687568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1115568" y="5897880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probes</a:t>
            </a:r>
            <a:endParaRPr lang="en-US" sz="1400" dirty="0"/>
          </a:p>
        </p:txBody>
      </p:sp>
      <p:sp>
        <p:nvSpPr>
          <p:cNvPr id="51" name="Text 48"/>
          <p:cNvSpPr txBox="1"/>
          <p:nvPr/>
        </p:nvSpPr>
        <p:spPr>
          <a:xfrm>
            <a:off x="3429000" y="5641848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Write two probes of different types for each answer. </a:t>
            </a:r>
            <a:r>
              <a:rPr lang="en-US" sz="1200" b="1" dirty="0">
                <a:solidFill>
                  <a:schemeClr val="tx1"/>
                </a:solidFill>
              </a:rPr>
              <a:t>1.</a:t>
            </a:r>
            <a:r>
              <a:rPr lang="en-US" sz="1200" dirty="0">
                <a:solidFill>
                  <a:schemeClr val="tx1"/>
                </a:solidFill>
              </a:rPr>
              <a:t> Teacher: “Inclusion is fine in theory.”  </a:t>
            </a:r>
            <a:r>
              <a:rPr lang="en-US" sz="1200" b="1" dirty="0">
                <a:solidFill>
                  <a:schemeClr val="tx1"/>
                </a:solidFill>
              </a:rPr>
              <a:t>2.</a:t>
            </a:r>
            <a:r>
              <a:rPr lang="en-US" sz="1200" dirty="0">
                <a:solidFill>
                  <a:schemeClr val="tx1"/>
                </a:solidFill>
              </a:rPr>
              <a:t> Mother: “The first year was very hard.”  </a:t>
            </a:r>
            <a:r>
              <a:rPr lang="en-US" sz="1200" b="1" dirty="0">
                <a:solidFill>
                  <a:schemeClr val="tx1"/>
                </a:solidFill>
              </a:rPr>
              <a:t>3.</a:t>
            </a:r>
            <a:r>
              <a:rPr lang="en-US" sz="1200" dirty="0">
                <a:solidFill>
                  <a:schemeClr val="tx1"/>
                </a:solidFill>
              </a:rPr>
              <a:t> Form 2 pupil with dyslexia: “Reading is boring.”</a:t>
            </a:r>
            <a:endParaRPr lang="en-US" sz="1200" dirty="0"/>
          </a:p>
        </p:txBody>
      </p:sp>
      <p:sp>
        <p:nvSpPr>
          <p:cNvPr id="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Ordering the questions: the funnel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7315200" cy="655320"/>
          </a:xfrm>
          <a:custGeom>
            <a:avLst/>
            <a:gdLst/>
            <a:ahLst/>
            <a:cxnLst/>
            <a:rect l="l" t="t" r="r" b="b"/>
            <a:pathLst>
              <a:path w="7315200" h="655320">
                <a:moveTo>
                  <a:pt x="0" y="0"/>
                </a:moveTo>
                <a:lnTo>
                  <a:pt x="7315200" y="0"/>
                </a:lnTo>
                <a:lnTo>
                  <a:pt x="6951925" y="655320"/>
                </a:lnTo>
                <a:lnTo>
                  <a:pt x="363275" y="655320"/>
                </a:lnTo>
                <a:close/>
              </a:path>
            </a:pathLst>
          </a:cu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03355" y="1417320"/>
            <a:ext cx="640577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Opening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easy and factual; builds trust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937260" y="2118360"/>
            <a:ext cx="6537960" cy="655320"/>
          </a:xfrm>
          <a:custGeom>
            <a:avLst/>
            <a:gdLst/>
            <a:ahLst/>
            <a:cxnLst/>
            <a:rect l="l" t="t" r="r" b="b"/>
            <a:pathLst>
              <a:path w="6537960" h="655320">
                <a:moveTo>
                  <a:pt x="0" y="0"/>
                </a:moveTo>
                <a:lnTo>
                  <a:pt x="6537960" y="0"/>
                </a:lnTo>
                <a:lnTo>
                  <a:pt x="6174685" y="655320"/>
                </a:lnTo>
                <a:lnTo>
                  <a:pt x="363275" y="655320"/>
                </a:lnTo>
                <a:close/>
              </a:path>
            </a:pathLst>
          </a:cu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391975" y="2118360"/>
            <a:ext cx="562853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Broad experience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descriptions of everyday events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325880" y="2819400"/>
            <a:ext cx="5760720" cy="655320"/>
          </a:xfrm>
          <a:custGeom>
            <a:avLst/>
            <a:gdLst/>
            <a:ahLst/>
            <a:cxnLst/>
            <a:rect l="l" t="t" r="r" b="b"/>
            <a:pathLst>
              <a:path w="5760720" h="655320">
                <a:moveTo>
                  <a:pt x="0" y="0"/>
                </a:moveTo>
                <a:lnTo>
                  <a:pt x="5760720" y="0"/>
                </a:lnTo>
                <a:lnTo>
                  <a:pt x="5397445" y="655320"/>
                </a:lnTo>
                <a:lnTo>
                  <a:pt x="363275" y="655320"/>
                </a:lnTo>
                <a:close/>
              </a:path>
            </a:pathLst>
          </a:custGeom>
          <a:solidFill>
            <a:schemeClr val="tx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80595" y="2819400"/>
            <a:ext cx="485129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Specific examples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particular incidents, with detail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714500" y="3520440"/>
            <a:ext cx="4983480" cy="655320"/>
          </a:xfrm>
          <a:custGeom>
            <a:avLst/>
            <a:gdLst/>
            <a:ahLst/>
            <a:cxnLst/>
            <a:rect l="l" t="t" r="r" b="b"/>
            <a:pathLst>
              <a:path w="4983480" h="655320">
                <a:moveTo>
                  <a:pt x="0" y="0"/>
                </a:moveTo>
                <a:lnTo>
                  <a:pt x="4983480" y="0"/>
                </a:lnTo>
                <a:lnTo>
                  <a:pt x="4620205" y="655320"/>
                </a:lnTo>
                <a:lnTo>
                  <a:pt x="363275" y="655320"/>
                </a:lnTo>
                <a:close/>
              </a:path>
            </a:pathLst>
          </a:cu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169215" y="3520440"/>
            <a:ext cx="407405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Opinions and feelings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once the experience is described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103120" y="4221480"/>
            <a:ext cx="4206240" cy="655320"/>
          </a:xfrm>
          <a:custGeom>
            <a:avLst/>
            <a:gdLst/>
            <a:ahLst/>
            <a:cxnLst/>
            <a:rect l="l" t="t" r="r" b="b"/>
            <a:pathLst>
              <a:path w="4206240" h="655320">
                <a:moveTo>
                  <a:pt x="0" y="0"/>
                </a:moveTo>
                <a:lnTo>
                  <a:pt x="4206240" y="0"/>
                </a:lnTo>
                <a:lnTo>
                  <a:pt x="3842965" y="655320"/>
                </a:lnTo>
                <a:lnTo>
                  <a:pt x="363275" y="655320"/>
                </a:lnTo>
                <a:close/>
              </a:path>
            </a:pathLst>
          </a:cu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557835" y="4221480"/>
            <a:ext cx="329681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Sensitive topics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near the end, when trust is highest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491740" y="4922520"/>
            <a:ext cx="3429000" cy="655320"/>
          </a:xfrm>
          <a:custGeom>
            <a:avLst/>
            <a:gdLst/>
            <a:ahLst/>
            <a:cxnLst/>
            <a:rect l="l" t="t" r="r" b="b"/>
            <a:pathLst>
              <a:path w="3429000" h="655320">
                <a:moveTo>
                  <a:pt x="0" y="0"/>
                </a:moveTo>
                <a:lnTo>
                  <a:pt x="3429000" y="0"/>
                </a:lnTo>
                <a:lnTo>
                  <a:pt x="3065725" y="655320"/>
                </a:lnTo>
                <a:lnTo>
                  <a:pt x="363275" y="655320"/>
                </a:lnTo>
                <a:close/>
              </a:path>
            </a:pathLst>
          </a:cu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2946455" y="4922520"/>
            <a:ext cx="251957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Closing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“Anything else?” and thanks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7607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i="1" dirty="0">
                <a:solidFill>
                  <a:schemeClr val="accent5"/>
                </a:solidFill>
              </a:rPr>
              <a:t>The guide is a plan: follow the participant, then return to missed questions. (Patton, 2015; Brinkmann &amp; Kvale, 2015)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73252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820" y="1577340"/>
            <a:ext cx="228600" cy="22860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299448" y="148132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9299448" y="1682496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 them in order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8732520" y="2103120"/>
            <a:ext cx="2907792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Interview with the mother of a boy with ADHD in Penang. Number the questions 1–6.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A.</a:t>
            </a:r>
            <a:r>
              <a:rPr lang="en-US" sz="1200" dirty="0">
                <a:solidFill>
                  <a:schemeClr val="tx1"/>
                </a:solidFill>
              </a:rPr>
              <a:t> Is there anything else you would like to tell me?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B.</a:t>
            </a:r>
            <a:r>
              <a:rPr lang="en-US" sz="1200" dirty="0">
                <a:solidFill>
                  <a:schemeClr val="tx1"/>
                </a:solidFill>
              </a:rPr>
              <a:t> How did you feel about the school’s decision to suspend him last term?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C.</a:t>
            </a:r>
            <a:r>
              <a:rPr lang="en-US" sz="1200" dirty="0">
                <a:solidFill>
                  <a:schemeClr val="tx1"/>
                </a:solidFill>
              </a:rPr>
              <a:t> Can you tell me a little about your son?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D.</a:t>
            </a:r>
            <a:r>
              <a:rPr lang="en-US" sz="1200" dirty="0">
                <a:solidFill>
                  <a:schemeClr val="tx1"/>
                </a:solidFill>
              </a:rPr>
              <a:t> What does a typical school morning look like at home?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E.</a:t>
            </a:r>
            <a:r>
              <a:rPr lang="en-US" sz="1200" dirty="0">
                <a:solidFill>
                  <a:schemeClr val="tx1"/>
                </a:solidFill>
              </a:rPr>
              <a:t> Can you describe a recent day when school went well for him?</a:t>
            </a:r>
            <a:endParaRPr lang="en-US" sz="120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F.</a:t>
            </a:r>
            <a:r>
              <a:rPr lang="en-US" sz="1200" dirty="0">
                <a:solidFill>
                  <a:schemeClr val="tx1"/>
                </a:solidFill>
              </a:rPr>
              <a:t> What could the school do differently?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Interviewing children and people with intellectual disabilities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0" y="146304"/>
            <a:ext cx="432511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rgbClr val="1B2A4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19456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463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2"/>
                </a:solidFill>
              </a:rPr>
              <a:t>RE-READ  §3 The data and Ethics · items 6–7 · 2 min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7160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5"/>
                </a:solidFill>
              </a:rPr>
              <a:t>POSSIBLE RISK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2377440" y="137160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5"/>
                </a:solidFill>
              </a:rPr>
              <a:t>INSTEAD OF…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0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TRY…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691640"/>
            <a:ext cx="1783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solidFill>
                  <a:schemeClr val="tx2"/>
                </a:solidFill>
              </a:rPr>
              <a:t>Acquiescence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chemeClr val="tx2"/>
                </a:solidFill>
              </a:rPr>
              <a:t>saying “yes” to yes/no questions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2377440" y="1691640"/>
            <a:ext cx="26517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“Do you like recess?”</a:t>
            </a:r>
            <a:endParaRPr lang="en-US" sz="12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1911096"/>
            <a:ext cx="292608" cy="29260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0" y="1691640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“Tell me about recess today.”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2404872"/>
            <a:ext cx="768096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48640" y="2423160"/>
            <a:ext cx="1783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solidFill>
                  <a:schemeClr val="tx2"/>
                </a:solidFill>
              </a:rPr>
              <a:t>Recency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chemeClr val="tx2"/>
                </a:solidFill>
              </a:rPr>
              <a:t>picking the last option</a:t>
            </a:r>
            <a:endParaRPr lang="en-US" sz="1150" dirty="0"/>
          </a:p>
        </p:txBody>
      </p:sp>
      <p:sp>
        <p:nvSpPr>
          <p:cNvPr id="16" name="Text 12"/>
          <p:cNvSpPr txBox="1"/>
          <p:nvPr/>
        </p:nvSpPr>
        <p:spPr>
          <a:xfrm>
            <a:off x="2377440" y="2423160"/>
            <a:ext cx="26517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“Is recess fun or boring?”</a:t>
            </a:r>
            <a:endParaRPr lang="en-US" sz="125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2642616"/>
            <a:ext cx="292608" cy="29260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486400" y="2423160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“What happens at recess?”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48640" y="3136392"/>
            <a:ext cx="768096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548640" y="3154680"/>
            <a:ext cx="1783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solidFill>
                  <a:schemeClr val="tx2"/>
                </a:solidFill>
              </a:rPr>
              <a:t>Suggestibility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chemeClr val="tx2"/>
                </a:solidFill>
              </a:rPr>
              <a:t>agreeing with a hint</a:t>
            </a:r>
            <a:endParaRPr lang="en-US" sz="1150" dirty="0"/>
          </a:p>
        </p:txBody>
      </p:sp>
      <p:sp>
        <p:nvSpPr>
          <p:cNvPr id="21" name="Text 16"/>
          <p:cNvSpPr txBox="1"/>
          <p:nvPr/>
        </p:nvSpPr>
        <p:spPr>
          <a:xfrm>
            <a:off x="2377440" y="3154680"/>
            <a:ext cx="26517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“The big boys are mean to you, aren’t they?”</a:t>
            </a:r>
            <a:endParaRPr lang="en-US" sz="125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3374136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486400" y="3154680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“Who do you play with at recess?”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548640" y="3867912"/>
            <a:ext cx="768096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548640" y="3886200"/>
            <a:ext cx="1783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solidFill>
                  <a:schemeClr val="tx2"/>
                </a:solidFill>
              </a:rPr>
              <a:t>Time and frequency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chemeClr val="tx2"/>
                </a:solidFill>
              </a:rPr>
              <a:t>“how often” is hard to judge</a:t>
            </a:r>
            <a:endParaRPr lang="en-US" sz="1150" dirty="0"/>
          </a:p>
        </p:txBody>
      </p:sp>
      <p:sp>
        <p:nvSpPr>
          <p:cNvPr id="26" name="Text 20"/>
          <p:cNvSpPr txBox="1"/>
          <p:nvPr/>
        </p:nvSpPr>
        <p:spPr>
          <a:xfrm>
            <a:off x="2377440" y="3886200"/>
            <a:ext cx="26517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“How often last month did someone push you?”</a:t>
            </a:r>
            <a:endParaRPr lang="en-US" sz="1250" dirty="0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4105656"/>
            <a:ext cx="292608" cy="292608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486400" y="3886200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“Tell me about the last time someone pushed you.”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548640" y="4599432"/>
            <a:ext cx="768096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3"/>
          <p:cNvSpPr txBox="1"/>
          <p:nvPr/>
        </p:nvSpPr>
        <p:spPr>
          <a:xfrm>
            <a:off x="548640" y="4617720"/>
            <a:ext cx="1783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solidFill>
                  <a:schemeClr val="tx2"/>
                </a:solidFill>
              </a:rPr>
              <a:t>Power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chemeClr val="tx2"/>
                </a:solidFill>
              </a:rPr>
              <a:t>“no” feels unsafe</a:t>
            </a:r>
            <a:endParaRPr lang="en-US" sz="1150" dirty="0"/>
          </a:p>
        </p:txBody>
      </p:sp>
      <p:sp>
        <p:nvSpPr>
          <p:cNvPr id="31" name="Text 24"/>
          <p:cNvSpPr txBox="1"/>
          <p:nvPr/>
        </p:nvSpPr>
        <p:spPr>
          <a:xfrm>
            <a:off x="2377440" y="4617720"/>
            <a:ext cx="26517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i="1" dirty="0">
                <a:solidFill>
                  <a:schemeClr val="accent5"/>
                </a:solidFill>
              </a:rPr>
              <a:t>“You will answer my questions, OK?”</a:t>
            </a:r>
            <a:endParaRPr lang="en-US" sz="1250" dirty="0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4837176"/>
            <a:ext cx="292608" cy="292608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5486400" y="4617720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“You can say ‘stop’ or ‘I don’t know’. Let’s practise.”</a:t>
            </a:r>
            <a:endParaRPr lang="en-US" sz="1250" dirty="0"/>
          </a:p>
        </p:txBody>
      </p:sp>
      <p:sp>
        <p:nvSpPr>
          <p:cNvPr id="34" name="Text 26"/>
          <p:cNvSpPr txBox="1"/>
          <p:nvPr/>
        </p:nvSpPr>
        <p:spPr>
          <a:xfrm>
            <a:off x="548640" y="5394960"/>
            <a:ext cx="7680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50" dirty="0">
                <a:solidFill>
                  <a:schemeClr val="accent5"/>
                </a:solidFill>
              </a:rPr>
              <a:t>These are </a:t>
            </a:r>
            <a:r>
              <a:rPr lang="en-US" sz="1150" b="1" dirty="0">
                <a:solidFill>
                  <a:schemeClr val="accent5"/>
                </a:solidFill>
              </a:rPr>
              <a:t>possible</a:t>
            </a:r>
            <a:r>
              <a:rPr lang="en-US" sz="1150" dirty="0">
                <a:solidFill>
                  <a:schemeClr val="accent5"/>
                </a:solidFill>
              </a:rPr>
              <a:t> response risks, not features of autism or intellectual disability. They depend on the person, the question and the setting (Finlay &amp; Lyons, 2002). Plan adaptations for each participant, with input from the participant, family or teachers. </a:t>
            </a:r>
            <a:r>
              <a:rPr lang="en-US" sz="1150" b="1" dirty="0">
                <a:solidFill>
                  <a:schemeClr val="accent5"/>
                </a:solidFill>
              </a:rPr>
              <a:t>Also helps:</a:t>
            </a:r>
            <a:r>
              <a:rPr lang="en-US" sz="1150" dirty="0">
                <a:solidFill>
                  <a:schemeClr val="accent5"/>
                </a:solidFill>
              </a:rPr>
              <a:t> picture or symbol supports such as Talking Mats · photos, objects or drawings · short sessions in a familiar place.</a:t>
            </a:r>
            <a:endParaRPr lang="en-US" sz="1150" dirty="0"/>
          </a:p>
        </p:txBody>
      </p:sp>
      <p:sp>
        <p:nvSpPr>
          <p:cNvPr id="35" name="Shape 27"/>
          <p:cNvSpPr/>
          <p:nvPr/>
        </p:nvSpPr>
        <p:spPr>
          <a:xfrm>
            <a:off x="873252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820" y="1577340"/>
            <a:ext cx="228600" cy="228600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9299448" y="1481328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5 min</a:t>
            </a:r>
            <a:endParaRPr lang="en-US" sz="1050" dirty="0"/>
          </a:p>
        </p:txBody>
      </p:sp>
      <p:sp>
        <p:nvSpPr>
          <p:cNvPr id="38" name="Text 29"/>
          <p:cNvSpPr txBox="1"/>
          <p:nvPr/>
        </p:nvSpPr>
        <p:spPr>
          <a:xfrm>
            <a:off x="9299448" y="1682496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risk, then rewrite</a:t>
            </a:r>
            <a:endParaRPr lang="en-US" sz="1400" dirty="0"/>
          </a:p>
        </p:txBody>
      </p:sp>
      <p:sp>
        <p:nvSpPr>
          <p:cNvPr id="39" name="Text 30"/>
          <p:cNvSpPr txBox="1"/>
          <p:nvPr/>
        </p:nvSpPr>
        <p:spPr>
          <a:xfrm>
            <a:off x="8732520" y="2103120"/>
            <a:ext cx="2907792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Questions for Mei, an autistic Year 5 pupil in Kuching, about her class: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1.</a:t>
            </a:r>
            <a:r>
              <a:rPr lang="en-US" sz="1250" dirty="0">
                <a:solidFill>
                  <a:schemeClr val="tx1"/>
                </a:solidFill>
              </a:rPr>
              <a:t> Do you feel safe in class?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2.</a:t>
            </a:r>
            <a:r>
              <a:rPr lang="en-US" sz="1250" dirty="0">
                <a:solidFill>
                  <a:schemeClr val="tx1"/>
                </a:solidFill>
              </a:rPr>
              <a:t> Do you prefer working alone or in a group?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3.</a:t>
            </a:r>
            <a:r>
              <a:rPr lang="en-US" sz="1250" dirty="0">
                <a:solidFill>
                  <a:schemeClr val="tx1"/>
                </a:solidFill>
              </a:rPr>
              <a:t> How many times this week did you feel angry?</a:t>
            </a:r>
            <a:endParaRPr lang="en-US" sz="1250" dirty="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4.</a:t>
            </a:r>
            <a:r>
              <a:rPr lang="en-US" sz="1250" dirty="0">
                <a:solidFill>
                  <a:schemeClr val="tx1"/>
                </a:solidFill>
              </a:rPr>
              <a:t> You don’t like the new teacher, do you?</a:t>
            </a:r>
            <a:endParaRPr lang="en-US" sz="125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Before, during and after the interview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INTERVIEWS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91672" cy="914"/>
          </a:xfrm>
          <a:prstGeom prst="line">
            <a:avLst/>
          </a:prstGeom>
          <a:noFill/>
          <a:ln w="317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5" name="Shape 3"/>
          <p:cNvSpPr/>
          <p:nvPr/>
        </p:nvSpPr>
        <p:spPr>
          <a:xfrm>
            <a:off x="2011680" y="15544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171450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1280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42316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Pilot</a:t>
            </a:r>
            <a:r>
              <a:rPr lang="en-US" sz="1250" dirty="0">
                <a:solidFill>
                  <a:schemeClr val="tx1"/>
                </a:solidFill>
              </a:rPr>
              <a:t> the guide with one or two similar people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Consent; assent for children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 quiet, familiar place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Choose the language (Malay, Mandarin, English); plan any translation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Test the recorder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779008" y="15544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028" y="1714500"/>
            <a:ext cx="320040" cy="3200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184648" y="1280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During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4315968" y="242316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Build rapport before the main questions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Stay </a:t>
            </a:r>
            <a:r>
              <a:rPr lang="en-US" sz="1250" b="1" dirty="0">
                <a:solidFill>
                  <a:schemeClr val="tx1"/>
                </a:solidFill>
              </a:rPr>
              <a:t>neutral</a:t>
            </a:r>
            <a:r>
              <a:rPr lang="en-US" sz="1250" dirty="0">
                <a:solidFill>
                  <a:schemeClr val="tx1"/>
                </a:solidFill>
              </a:rPr>
              <a:t>: do not agree, disagree or tell your own story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Listen more than you talk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Follow the guide flexibly; probe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Watch for tiredness or distress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9537192" y="15544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7212" y="1714500"/>
            <a:ext cx="320040" cy="32004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942832" y="1280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After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8074152" y="242316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Write a </a:t>
            </a:r>
            <a:r>
              <a:rPr lang="en-US" sz="1250" b="1" dirty="0">
                <a:solidFill>
                  <a:schemeClr val="tx1"/>
                </a:solidFill>
              </a:rPr>
              <a:t>reflective memo</a:t>
            </a:r>
            <a:r>
              <a:rPr lang="en-US" sz="1250" dirty="0">
                <a:solidFill>
                  <a:schemeClr val="tx1"/>
                </a:solidFill>
              </a:rPr>
              <a:t> at once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Make a </a:t>
            </a:r>
            <a:r>
              <a:rPr lang="en-US" sz="1250" b="1" dirty="0">
                <a:solidFill>
                  <a:schemeClr val="tx1"/>
                </a:solidFill>
              </a:rPr>
              <a:t>full, accurate transcript</a:t>
            </a:r>
            <a:r>
              <a:rPr lang="en-US" sz="1250" dirty="0">
                <a:solidFill>
                  <a:schemeClr val="tx1"/>
                </a:solidFill>
              </a:rPr>
              <a:t>; note pauses, emphasis and non-verbal context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Translation: record who translated, keep the original-language transcript, check meaning with a bilingual reviewer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Store recordings securely</a:t>
            </a:r>
            <a:endParaRPr lang="en-US" sz="125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Note ideas to follow up in later interviews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0" y="4937760"/>
            <a:ext cx="12191695" cy="1344168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8" name="Shape 13"/>
          <p:cNvSpPr/>
          <p:nvPr/>
        </p:nvSpPr>
        <p:spPr>
          <a:xfrm>
            <a:off x="548640" y="51206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" y="523494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115568" y="5120640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050" b="1" dirty="0">
                <a:solidFill>
                  <a:schemeClr val="accent2"/>
                </a:solidFill>
              </a:rPr>
              <a:t>YOUR TURN · 4 min</a:t>
            </a:r>
            <a:endParaRPr lang="en-US" sz="1050" dirty="0"/>
          </a:p>
        </p:txBody>
      </p:sp>
      <p:sp>
        <p:nvSpPr>
          <p:cNvPr id="21" name="Text 15"/>
          <p:cNvSpPr txBox="1"/>
          <p:nvPr/>
        </p:nvSpPr>
        <p:spPr>
          <a:xfrm>
            <a:off x="1115568" y="5330952"/>
            <a:ext cx="2194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went wrong?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3429000" y="5074920"/>
            <a:ext cx="402336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Researcher:</a:t>
            </a:r>
            <a:r>
              <a:rPr lang="en-US" sz="1200" dirty="0">
                <a:solidFill>
                  <a:schemeClr val="tx1"/>
                </a:solidFill>
              </a:rPr>
              <a:t> So you find it really hard to teach him, right?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Teacher:</a:t>
            </a:r>
            <a:r>
              <a:rPr lang="en-US" sz="1200" dirty="0">
                <a:solidFill>
                  <a:schemeClr val="tx1"/>
                </a:solidFill>
              </a:rPr>
              <a:t> Yes… sometimes.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Researcher:</a:t>
            </a:r>
            <a:r>
              <a:rPr lang="en-US" sz="1200" dirty="0">
                <a:solidFill>
                  <a:schemeClr val="tx1"/>
                </a:solidFill>
              </a:rPr>
              <a:t> I know exactly what you mean. I had a pupil like that. OK, next question: what support do you get?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7635240" y="5074920"/>
            <a:ext cx="402336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Find </a:t>
            </a:r>
            <a:r>
              <a:rPr lang="en-US" sz="1200" b="1" dirty="0">
                <a:solidFill>
                  <a:schemeClr val="tx1"/>
                </a:solidFill>
              </a:rPr>
              <a:t>three</a:t>
            </a:r>
            <a:r>
              <a:rPr lang="en-US" sz="1200" dirty="0">
                <a:solidFill>
                  <a:schemeClr val="tx1"/>
                </a:solidFill>
              </a:rPr>
              <a:t> mistakes the researcher made.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Then rewrite the researcher’s two turns.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3: Draft and test an interview guide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PART D · ACTIVITY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4173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25 minutes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417320"/>
            <a:ext cx="2194560" cy="3291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148840" y="14173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Pairs, then swap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965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i="1" dirty="0">
                <a:solidFill>
                  <a:schemeClr val="tx2"/>
                </a:solidFill>
              </a:rPr>
              <a:t>Write an interview guide for Ms Nur Iman’s study (two Form 2 pupils with dyscalculia who avoid asking for help; Activity 1), or for your own question.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697480"/>
            <a:ext cx="6949440" cy="3520440"/>
          </a:xfrm>
          <a:prstGeom prst="roundRect">
            <a:avLst>
              <a:gd name="adj" fmla="val 2078"/>
            </a:avLst>
          </a:prstGeom>
          <a:solidFill>
            <a:schemeClr val="accent4"/>
          </a:solidFill>
          <a:ln/>
          <a:effectLst>
            <a:outerShdw blurRad="76200" dist="25400" dir="5400000" algn="bl" rotWithShape="0">
              <a:srgbClr val="8C7A55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28803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STEPS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200400"/>
            <a:ext cx="64465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chemeClr val="tx1"/>
                </a:solidFill>
              </a:rPr>
              <a:t>Use the guide template. Note the interview </a:t>
            </a:r>
            <a:r>
              <a:rPr lang="en-US" sz="1500" b="1" dirty="0">
                <a:solidFill>
                  <a:schemeClr val="tx1"/>
                </a:solidFill>
              </a:rPr>
              <a:t>type</a:t>
            </a:r>
            <a:r>
              <a:rPr lang="en-US" sz="1500" dirty="0">
                <a:solidFill>
                  <a:schemeClr val="tx1"/>
                </a:solidFill>
              </a:rPr>
              <a:t> and </a:t>
            </a:r>
            <a:r>
              <a:rPr lang="en-US" sz="1500" b="1" dirty="0">
                <a:solidFill>
                  <a:schemeClr val="tx1"/>
                </a:solidFill>
              </a:rPr>
              <a:t>format</a:t>
            </a:r>
            <a:r>
              <a:rPr lang="en-US" sz="1500" dirty="0">
                <a:solidFill>
                  <a:schemeClr val="tx1"/>
                </a:solidFill>
              </a:rPr>
              <a:t> in one line each.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chemeClr val="tx1"/>
                </a:solidFill>
              </a:rPr>
              <a:t>Write </a:t>
            </a:r>
            <a:r>
              <a:rPr lang="en-US" sz="1500" b="1" dirty="0">
                <a:solidFill>
                  <a:schemeClr val="tx1"/>
                </a:solidFill>
              </a:rPr>
              <a:t>one opening</a:t>
            </a:r>
            <a:r>
              <a:rPr lang="en-US" sz="1500" dirty="0">
                <a:solidFill>
                  <a:schemeClr val="tx1"/>
                </a:solidFill>
              </a:rPr>
              <a:t> question, </a:t>
            </a:r>
            <a:r>
              <a:rPr lang="en-US" sz="1500" b="1" dirty="0">
                <a:solidFill>
                  <a:schemeClr val="tx1"/>
                </a:solidFill>
              </a:rPr>
              <a:t>two main questions</a:t>
            </a:r>
            <a:r>
              <a:rPr lang="en-US" sz="1500" dirty="0">
                <a:solidFill>
                  <a:schemeClr val="tx1"/>
                </a:solidFill>
              </a:rPr>
              <a:t> and </a:t>
            </a:r>
            <a:r>
              <a:rPr lang="en-US" sz="1500" b="1" dirty="0">
                <a:solidFill>
                  <a:schemeClr val="tx1"/>
                </a:solidFill>
              </a:rPr>
              <a:t>one closing</a:t>
            </a:r>
            <a:r>
              <a:rPr lang="en-US" sz="1500" dirty="0">
                <a:solidFill>
                  <a:schemeClr val="tx1"/>
                </a:solidFill>
              </a:rPr>
              <a:t> question.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chemeClr val="tx1"/>
                </a:solidFill>
              </a:rPr>
              <a:t>Add </a:t>
            </a:r>
            <a:r>
              <a:rPr lang="en-US" sz="1500" b="1" dirty="0">
                <a:solidFill>
                  <a:schemeClr val="tx1"/>
                </a:solidFill>
              </a:rPr>
              <a:t>one possible probe</a:t>
            </a:r>
            <a:r>
              <a:rPr lang="en-US" sz="1500" dirty="0">
                <a:solidFill>
                  <a:schemeClr val="tx1"/>
                </a:solidFill>
              </a:rPr>
              <a:t> for each main question.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chemeClr val="tx1"/>
                </a:solidFill>
              </a:rPr>
              <a:t>Add </a:t>
            </a:r>
            <a:r>
              <a:rPr lang="en-US" sz="1500" b="1" dirty="0">
                <a:solidFill>
                  <a:schemeClr val="tx1"/>
                </a:solidFill>
              </a:rPr>
              <a:t>one adaptation</a:t>
            </a:r>
            <a:r>
              <a:rPr lang="en-US" sz="1500" dirty="0">
                <a:solidFill>
                  <a:schemeClr val="tx1"/>
                </a:solidFill>
              </a:rPr>
              <a:t> that helps your participants take part.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500" b="1" dirty="0">
                <a:solidFill>
                  <a:schemeClr val="tx1"/>
                </a:solidFill>
              </a:rPr>
              <a:t>Review:</a:t>
            </a:r>
            <a:r>
              <a:rPr lang="en-US" sz="1500" dirty="0">
                <a:solidFill>
                  <a:schemeClr val="tx1"/>
                </a:solidFill>
              </a:rPr>
              <a:t> check the order against the funnel, and label the question types you used. If time allows, try the guide on a partner for 3 minutes.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772400" y="2697480"/>
            <a:ext cx="3840480" cy="3520440"/>
          </a:xfrm>
          <a:prstGeom prst="roundRect">
            <a:avLst>
              <a:gd name="adj" fmla="val 2078"/>
            </a:avLst>
          </a:prstGeom>
          <a:solidFill>
            <a:schemeClr val="tx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046720" y="288036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YOU WILL PRODUCE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046720" y="3246120"/>
            <a:ext cx="33375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A short interview guide: type and format, opening, two main questions with probes, closing, and one adaptation.</a:t>
            </a:r>
            <a:endParaRPr lang="en-US" sz="150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 </a:t>
            </a:r>
            <a:endParaRPr lang="en-US" sz="150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You do not need to use every question type or probe type: choose what your question needs.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CLOSE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46304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Qualitative inquiry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82880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Seeks meaning in natural settings, with the researcher as instrument. Claims concern depth, concepts and transferability, not populations. Good questions are open, focused, and name the people and the site.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2532888"/>
            <a:ext cx="740664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60604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65176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basic qualitative study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01752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Purposive sample; mainly interviews; inductive analysis from codes to themes; themes that make claims, with exceptions reported.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3721608"/>
            <a:ext cx="740664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79476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8404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Sampling and access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2062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Choose a purposive strategy that fits the question; write checkable criteria; justify the number with saturation and information power; plan for gatekeepers.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910328"/>
            <a:ext cx="7406640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498348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0292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Interviews in depth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39496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Choose the type and format; vary the questions; probe; use the funnel; adapt for each participant; pilot.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503920" y="146304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220" y="1577340"/>
            <a:ext cx="228600" cy="22860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9070848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503920" y="2057400"/>
            <a:ext cx="313639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chemeClr val="tx1"/>
                </a:solidFill>
              </a:rPr>
              <a:t>One decision you would now make differently in your own study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chemeClr val="tx1"/>
                </a:solidFill>
              </a:rPr>
              <a:t>One question you still have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8503920" y="3657600"/>
            <a:ext cx="3136392" cy="914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503920" y="384048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8220" y="3954780"/>
            <a:ext cx="228600" cy="22860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070848" y="3840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proposal: step 2</a:t>
            </a:r>
            <a:endParaRPr lang="en-US" sz="1500" dirty="0"/>
          </a:p>
        </p:txBody>
      </p:sp>
      <p:sp>
        <p:nvSpPr>
          <p:cNvPr id="27" name="Text 23"/>
          <p:cNvSpPr txBox="1"/>
          <p:nvPr/>
        </p:nvSpPr>
        <p:spPr>
          <a:xfrm>
            <a:off x="8503920" y="4434840"/>
            <a:ext cx="31363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Write a one-paragraph </a:t>
            </a:r>
            <a:r>
              <a:rPr lang="en-US" sz="1300" b="1" dirty="0">
                <a:solidFill>
                  <a:schemeClr val="tx1"/>
                </a:solidFill>
              </a:rPr>
              <a:t>problem statement</a:t>
            </a:r>
            <a:r>
              <a:rPr lang="en-US" sz="1300" dirty="0">
                <a:solidFill>
                  <a:schemeClr val="tx1"/>
                </a:solidFill>
              </a:rPr>
              <a:t> for your own topic, with evidence for the problem.</a:t>
            </a:r>
            <a:endParaRPr lang="en-US" sz="13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 and further reading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CLOSE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440680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Brantlinger, E., Jimenez, R., Klingner, J., Pugach, M., &amp; Richardson, V. (2005). Qualitative studies in special education. </a:t>
            </a:r>
            <a:r>
              <a:rPr lang="en-US" sz="1200" i="1" dirty="0">
                <a:solidFill>
                  <a:schemeClr val="tx1"/>
                </a:solidFill>
              </a:rPr>
              <a:t>Exceptional Children, 71</a:t>
            </a:r>
            <a:r>
              <a:rPr lang="en-US" sz="1200" dirty="0">
                <a:solidFill>
                  <a:schemeClr val="tx1"/>
                </a:solidFill>
              </a:rPr>
              <a:t>(2), 195–207.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Brinkmann, S., &amp; Kvale, S. (2015). </a:t>
            </a:r>
            <a:r>
              <a:rPr lang="en-US" sz="1200" i="1" dirty="0">
                <a:solidFill>
                  <a:schemeClr val="tx1"/>
                </a:solidFill>
              </a:rPr>
              <a:t>InterViews: Learning the craft of qualitative research interviewing</a:t>
            </a:r>
            <a:r>
              <a:rPr lang="en-US" sz="1200" dirty="0">
                <a:solidFill>
                  <a:schemeClr val="tx1"/>
                </a:solidFill>
              </a:rPr>
              <a:t> (3rd ed.). SAGE.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Charlton, J. I. (1998). </a:t>
            </a:r>
            <a:r>
              <a:rPr lang="en-US" sz="1200" i="1" dirty="0">
                <a:solidFill>
                  <a:schemeClr val="tx1"/>
                </a:solidFill>
              </a:rPr>
              <a:t>Nothing about us without us: Disability oppression and empowerment</a:t>
            </a:r>
            <a:r>
              <a:rPr lang="en-US" sz="1200" dirty="0">
                <a:solidFill>
                  <a:schemeClr val="tx1"/>
                </a:solidFill>
              </a:rPr>
              <a:t>. University of California Press.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Creswell, J. W., &amp; Poth, C. N. (2018). </a:t>
            </a:r>
            <a:r>
              <a:rPr lang="en-US" sz="1200" i="1" dirty="0">
                <a:solidFill>
                  <a:schemeClr val="tx1"/>
                </a:solidFill>
              </a:rPr>
              <a:t>Qualitative inquiry and research design: Choosing among five approaches</a:t>
            </a:r>
            <a:r>
              <a:rPr lang="en-US" sz="1200" dirty="0">
                <a:solidFill>
                  <a:schemeClr val="tx1"/>
                </a:solidFill>
              </a:rPr>
              <a:t> (4th ed.). SAGE.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Dwyer, S. C., &amp; Buckle, J. L. (2009). The space between: On being an insider-outsider in qualitative research. </a:t>
            </a:r>
            <a:r>
              <a:rPr lang="en-US" sz="1200" i="1" dirty="0">
                <a:solidFill>
                  <a:schemeClr val="tx1"/>
                </a:solidFill>
              </a:rPr>
              <a:t>International Journal of Qualitative Methods, 8</a:t>
            </a:r>
            <a:r>
              <a:rPr lang="en-US" sz="1200" dirty="0">
                <a:solidFill>
                  <a:schemeClr val="tx1"/>
                </a:solidFill>
              </a:rPr>
              <a:t>(1), 54–63.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Finlay, W. M. L., &amp; Lyons, E. (2002). Acquiescence in interviews with people who have mental retardation. </a:t>
            </a:r>
            <a:r>
              <a:rPr lang="en-US" sz="1200" i="1" dirty="0">
                <a:solidFill>
                  <a:schemeClr val="tx1"/>
                </a:solidFill>
              </a:rPr>
              <a:t>Mental Retardation, 40</a:t>
            </a:r>
            <a:r>
              <a:rPr lang="en-US" sz="1200" dirty="0">
                <a:solidFill>
                  <a:schemeClr val="tx1"/>
                </a:solidFill>
              </a:rPr>
              <a:t>(1), 14–29.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Guest, G., Bunce, A., &amp; Johnson, L. (2006). How many interviews are enough? An experiment with data saturation and variability. </a:t>
            </a:r>
            <a:r>
              <a:rPr lang="en-US" sz="1200" i="1" dirty="0">
                <a:solidFill>
                  <a:schemeClr val="tx1"/>
                </a:solidFill>
              </a:rPr>
              <a:t>Field Methods, 18</a:t>
            </a:r>
            <a:r>
              <a:rPr lang="en-US" sz="1200" dirty="0">
                <a:solidFill>
                  <a:schemeClr val="tx1"/>
                </a:solidFill>
              </a:rPr>
              <a:t>(1), 59–82.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Krueger, R. A., &amp; Casey, M. A. (2015). </a:t>
            </a:r>
            <a:r>
              <a:rPr lang="en-US" sz="1200" i="1" dirty="0">
                <a:solidFill>
                  <a:schemeClr val="tx1"/>
                </a:solidFill>
              </a:rPr>
              <a:t>Focus groups: A practical guide for applied research</a:t>
            </a:r>
            <a:r>
              <a:rPr lang="en-US" sz="1200" dirty="0">
                <a:solidFill>
                  <a:schemeClr val="tx1"/>
                </a:solidFill>
              </a:rPr>
              <a:t> (5th ed.). SAGE.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217920" y="1371600"/>
            <a:ext cx="5440680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Lincoln, Y. S., &amp; Guba, E. G. (1985). </a:t>
            </a:r>
            <a:r>
              <a:rPr lang="en-US" sz="1200" i="1" dirty="0">
                <a:solidFill>
                  <a:schemeClr val="tx1"/>
                </a:solidFill>
              </a:rPr>
              <a:t>Naturalistic inquiry</a:t>
            </a:r>
            <a:r>
              <a:rPr lang="en-US" sz="1200" dirty="0">
                <a:solidFill>
                  <a:schemeClr val="tx1"/>
                </a:solidFill>
              </a:rPr>
              <a:t>. SAGE.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Malterud, K., Siersma, V. D., &amp; Guassora, A. D. (2016). Sample size in qualitative interview studies: Guided by information power. </a:t>
            </a:r>
            <a:r>
              <a:rPr lang="en-US" sz="1200" i="1" dirty="0">
                <a:solidFill>
                  <a:schemeClr val="tx1"/>
                </a:solidFill>
              </a:rPr>
              <a:t>Qualitative Health Research, 26</a:t>
            </a:r>
            <a:r>
              <a:rPr lang="en-US" sz="1200" dirty="0">
                <a:solidFill>
                  <a:schemeClr val="tx1"/>
                </a:solidFill>
              </a:rPr>
              <a:t>(13), 1753–1760.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Merriam, S. B., &amp; Tisdell, E. J. (2016). </a:t>
            </a:r>
            <a:r>
              <a:rPr lang="en-US" sz="1200" i="1" dirty="0">
                <a:solidFill>
                  <a:schemeClr val="tx1"/>
                </a:solidFill>
              </a:rPr>
              <a:t>Qualitative research: A guide to design and implementation</a:t>
            </a:r>
            <a:r>
              <a:rPr lang="en-US" sz="1200" dirty="0">
                <a:solidFill>
                  <a:schemeClr val="tx1"/>
                </a:solidFill>
              </a:rPr>
              <a:t> (4th ed.). Jossey-Bass.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Mertens, D. M., &amp; McLaughlin, J. A. (2004). </a:t>
            </a:r>
            <a:r>
              <a:rPr lang="en-US" sz="1200" i="1" dirty="0">
                <a:solidFill>
                  <a:schemeClr val="tx1"/>
                </a:solidFill>
              </a:rPr>
              <a:t>Research and evaluation methods in special education</a:t>
            </a:r>
            <a:r>
              <a:rPr lang="en-US" sz="1200" dirty="0">
                <a:solidFill>
                  <a:schemeClr val="tx1"/>
                </a:solidFill>
              </a:rPr>
              <a:t>. Corwin Press.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Patton, M. Q. (2015). </a:t>
            </a:r>
            <a:r>
              <a:rPr lang="en-US" sz="1200" i="1" dirty="0">
                <a:solidFill>
                  <a:schemeClr val="tx1"/>
                </a:solidFill>
              </a:rPr>
              <a:t>Qualitative research and evaluation methods</a:t>
            </a:r>
            <a:r>
              <a:rPr lang="en-US" sz="1200" dirty="0">
                <a:solidFill>
                  <a:schemeClr val="tx1"/>
                </a:solidFill>
              </a:rPr>
              <a:t> (4th ed.). SAGE.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Rumrill, P. D., Jr., Cook, B. G., &amp; Wiley, A. L. (2011). </a:t>
            </a:r>
            <a:r>
              <a:rPr lang="en-US" sz="1200" i="1" dirty="0">
                <a:solidFill>
                  <a:schemeClr val="tx1"/>
                </a:solidFill>
              </a:rPr>
              <a:t>Research in special education: Designs, methods, and applications</a:t>
            </a:r>
            <a:r>
              <a:rPr lang="en-US" sz="1200" dirty="0">
                <a:solidFill>
                  <a:schemeClr val="tx1"/>
                </a:solidFill>
              </a:rPr>
              <a:t> (2nd ed.). Charles C Thomas.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Yin, R. K. (2018). </a:t>
            </a:r>
            <a:r>
              <a:rPr lang="en-US" sz="1200" i="1" dirty="0">
                <a:solidFill>
                  <a:schemeClr val="tx1"/>
                </a:solidFill>
              </a:rPr>
              <a:t>Case study research and applications: Design and methods</a:t>
            </a:r>
            <a:r>
              <a:rPr lang="en-US" sz="1200" dirty="0">
                <a:solidFill>
                  <a:schemeClr val="tx1"/>
                </a:solidFill>
              </a:rPr>
              <a:t> (6th ed.). SAGE.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858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N1074 Topic 2">
  <a:themeElements>
    <a:clrScheme name="MSN1074 Topic 2">
      <a:dk1>
        <a:srgbClr val="2A2A2A"/>
      </a:dk1>
      <a:lt1>
        <a:srgbClr val="FBF7EE"/>
      </a:lt1>
      <a:dk2>
        <a:srgbClr val="1B2A4A"/>
      </a:dk2>
      <a:lt2>
        <a:srgbClr val="EFE5D1"/>
      </a:lt2>
      <a:accent1>
        <a:srgbClr val="1B2A4A"/>
      </a:accent1>
      <a:accent2>
        <a:srgbClr val="35558C"/>
      </a:accent2>
      <a:accent3>
        <a:srgbClr val="E3D3B4"/>
      </a:accent3>
      <a:accent4>
        <a:srgbClr val="FFFDF8"/>
      </a:accent4>
      <a:accent5>
        <a:srgbClr val="5E6B85"/>
      </a:accent5>
      <a:accent6>
        <a:srgbClr val="CDB892"/>
      </a:accent6>
      <a:hlink>
        <a:srgbClr val="35558C"/>
      </a:hlink>
      <a:folHlink>
        <a:srgbClr val="5E6B85"/>
      </a:folHlink>
    </a:clrScheme>
    <a:fontScheme name="MSN1074 Topic 2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9068</Words>
  <Application>Microsoft Office PowerPoint</Application>
  <PresentationFormat>Widescreen</PresentationFormat>
  <Paragraphs>885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Cambria</vt:lpstr>
      <vt:lpstr>MSN1074 Topic 2</vt:lpstr>
      <vt:lpstr>The Basic Qualitative Study: From Question to Interview</vt:lpstr>
      <vt:lpstr>Today’s session at a glance</vt:lpstr>
      <vt:lpstr>Warm-up: settle the disagreements</vt:lpstr>
      <vt:lpstr>Qualitative inquiry</vt:lpstr>
      <vt:lpstr>Qualitative research: understanding, not measuring</vt:lpstr>
      <vt:lpstr>Seven characteristics of qualitative inquiry</vt:lpstr>
      <vt:lpstr>The researcher as instrument: insider or outsider?</vt:lpstr>
      <vt:lpstr>Three paradigms behind SNE research</vt:lpstr>
      <vt:lpstr>Why SNE research needs qualitative approaches</vt:lpstr>
      <vt:lpstr>What can a qualitative study claim?</vt:lpstr>
      <vt:lpstr>Writing a qualitative research question</vt:lpstr>
      <vt:lpstr>Four more repairs</vt:lpstr>
      <vt:lpstr>Activity 1: Research question clinic</vt:lpstr>
      <vt:lpstr>The basic qualitative study</vt:lpstr>
      <vt:lpstr>The basic qualitative study: purpose, process, product</vt:lpstr>
      <vt:lpstr>From codes to themes</vt:lpstr>
      <vt:lpstr>When to choose a basic qualitative study</vt:lpstr>
      <vt:lpstr>Activity 2: Study detective</vt:lpstr>
      <vt:lpstr>Sampling and access</vt:lpstr>
      <vt:lpstr>Three sampling logics</vt:lpstr>
      <vt:lpstr>Purposive sampling strategies</vt:lpstr>
      <vt:lpstr>Inclusion and exclusion criteria</vt:lpstr>
      <vt:lpstr>How many participants? Saturation and information power</vt:lpstr>
      <vt:lpstr>Gatekeepers and recruitment</vt:lpstr>
      <vt:lpstr>Interviews in depth</vt:lpstr>
      <vt:lpstr>Three types of interview: a spectrum</vt:lpstr>
      <vt:lpstr>Who is in the room? Three interview formats</vt:lpstr>
      <vt:lpstr>Six types of interview question</vt:lpstr>
      <vt:lpstr>Probes in action</vt:lpstr>
      <vt:lpstr>Ordering the questions: the funnel</vt:lpstr>
      <vt:lpstr>Interviewing children and people with intellectual disabilities</vt:lpstr>
      <vt:lpstr>Before, during and after the interview</vt:lpstr>
      <vt:lpstr>Activity 3: Draft and test an interview guide</vt:lpstr>
      <vt:lpstr>Summary</vt:lpstr>
      <vt:lpstr>References and further reading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MSN1074 Research Methodology · Topic 2 · Session 1</dc:title>
  <dc:subject>PptxGenJS Presentation</dc:subject>
  <dc:creator>MSN1074 Research Methodology</dc:creator>
  <cp:lastModifiedBy>Ranjit Gill</cp:lastModifiedBy>
  <cp:revision>11</cp:revision>
  <dcterms:created xsi:type="dcterms:W3CDTF">2026-10-09T06:07:22Z</dcterms:created>
  <dcterms:modified xsi:type="dcterms:W3CDTF">2026-10-13T00:21:55Z</dcterms:modified>
</cp:coreProperties>
</file>