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2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37"/>
  </p:notesMasterIdLst>
  <p:sldIdLst>
    <p:sldId id="324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0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2.png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image" Target="../media/image4.png"/><Relationship Id="rId4" Type="http://schemas.openxmlformats.org/officeDocument/2006/relationships/tags" Target="../tags/tag10.xml"/><Relationship Id="rId3" Type="http://schemas.openxmlformats.org/officeDocument/2006/relationships/image" Target="../media/image3.png"/><Relationship Id="rId2" Type="http://schemas.openxmlformats.org/officeDocument/2006/relationships/tags" Target="../tags/tag9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5.png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image" Target="../media/image2.png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1.png"/><Relationship Id="rId2" Type="http://schemas.openxmlformats.org/officeDocument/2006/relationships/tags" Target="../tags/tag23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image" Target="../media/image4.png"/><Relationship Id="rId4" Type="http://schemas.openxmlformats.org/officeDocument/2006/relationships/tags" Target="../tags/tag32.xml"/><Relationship Id="rId3" Type="http://schemas.openxmlformats.org/officeDocument/2006/relationships/image" Target="../media/image3.png"/><Relationship Id="rId2" Type="http://schemas.openxmlformats.org/officeDocument/2006/relationships/tags" Target="../tags/tag3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image" Target="../media/image2.png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image" Target="../media/image4.png"/><Relationship Id="rId4" Type="http://schemas.openxmlformats.org/officeDocument/2006/relationships/tags" Target="../tags/tag42.xml"/><Relationship Id="rId3" Type="http://schemas.openxmlformats.org/officeDocument/2006/relationships/image" Target="../media/image3.png"/><Relationship Id="rId2" Type="http://schemas.openxmlformats.org/officeDocument/2006/relationships/tags" Target="../tags/tag41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image" Target="../media/image2.png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image" Target="../media/image4.png"/><Relationship Id="rId4" Type="http://schemas.openxmlformats.org/officeDocument/2006/relationships/tags" Target="../tags/tag54.xml"/><Relationship Id="rId3" Type="http://schemas.openxmlformats.org/officeDocument/2006/relationships/image" Target="../media/image3.png"/><Relationship Id="rId2" Type="http://schemas.openxmlformats.org/officeDocument/2006/relationships/tags" Target="../tags/tag53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image" Target="../media/image4.png"/><Relationship Id="rId4" Type="http://schemas.openxmlformats.org/officeDocument/2006/relationships/tags" Target="../tags/tag62.xml"/><Relationship Id="rId3" Type="http://schemas.openxmlformats.org/officeDocument/2006/relationships/image" Target="../media/image3.png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image" Target="../media/image4.png"/><Relationship Id="rId4" Type="http://schemas.openxmlformats.org/officeDocument/2006/relationships/tags" Target="../tags/tag67.xml"/><Relationship Id="rId3" Type="http://schemas.openxmlformats.org/officeDocument/2006/relationships/image" Target="../media/image3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image" Target="../media/image4.png"/><Relationship Id="rId4" Type="http://schemas.openxmlformats.org/officeDocument/2006/relationships/tags" Target="../tags/tag73.xml"/><Relationship Id="rId3" Type="http://schemas.openxmlformats.org/officeDocument/2006/relationships/image" Target="../media/image3.png"/><Relationship Id="rId2" Type="http://schemas.openxmlformats.org/officeDocument/2006/relationships/tags" Target="../tags/tag72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image" Target="../media/image2.png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image" Target="../media/image1.png"/><Relationship Id="rId2" Type="http://schemas.openxmlformats.org/officeDocument/2006/relationships/tags" Target="../tags/tag81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99.xml"/><Relationship Id="rId7" Type="http://schemas.openxmlformats.org/officeDocument/2006/relationships/image" Target="../media/image9.svg"/><Relationship Id="rId6" Type="http://schemas.openxmlformats.org/officeDocument/2006/relationships/image" Target="../media/image8.png"/><Relationship Id="rId5" Type="http://schemas.openxmlformats.org/officeDocument/2006/relationships/tags" Target="../tags/tag98.xml"/><Relationship Id="rId4" Type="http://schemas.openxmlformats.org/officeDocument/2006/relationships/image" Target="../media/image7.svg"/><Relationship Id="rId34" Type="http://schemas.openxmlformats.org/officeDocument/2006/relationships/tags" Target="../tags/tag113.xml"/><Relationship Id="rId33" Type="http://schemas.openxmlformats.org/officeDocument/2006/relationships/tags" Target="../tags/tag112.xml"/><Relationship Id="rId32" Type="http://schemas.openxmlformats.org/officeDocument/2006/relationships/tags" Target="../tags/tag111.xml"/><Relationship Id="rId31" Type="http://schemas.openxmlformats.org/officeDocument/2006/relationships/image" Target="../media/image21.png"/><Relationship Id="rId30" Type="http://schemas.openxmlformats.org/officeDocument/2006/relationships/tags" Target="../tags/tag110.xml"/><Relationship Id="rId3" Type="http://schemas.openxmlformats.org/officeDocument/2006/relationships/image" Target="../media/image6.png"/><Relationship Id="rId29" Type="http://schemas.openxmlformats.org/officeDocument/2006/relationships/image" Target="../media/image20.png"/><Relationship Id="rId28" Type="http://schemas.openxmlformats.org/officeDocument/2006/relationships/tags" Target="../tags/tag109.xml"/><Relationship Id="rId27" Type="http://schemas.openxmlformats.org/officeDocument/2006/relationships/image" Target="../media/image19.png"/><Relationship Id="rId26" Type="http://schemas.openxmlformats.org/officeDocument/2006/relationships/tags" Target="../tags/tag108.xml"/><Relationship Id="rId25" Type="http://schemas.openxmlformats.org/officeDocument/2006/relationships/image" Target="../media/image18.png"/><Relationship Id="rId24" Type="http://schemas.openxmlformats.org/officeDocument/2006/relationships/tags" Target="../tags/tag107.xml"/><Relationship Id="rId23" Type="http://schemas.openxmlformats.org/officeDocument/2006/relationships/image" Target="../media/image17.png"/><Relationship Id="rId22" Type="http://schemas.openxmlformats.org/officeDocument/2006/relationships/tags" Target="../tags/tag106.xml"/><Relationship Id="rId21" Type="http://schemas.openxmlformats.org/officeDocument/2006/relationships/image" Target="../media/image16.png"/><Relationship Id="rId20" Type="http://schemas.openxmlformats.org/officeDocument/2006/relationships/tags" Target="../tags/tag105.xml"/><Relationship Id="rId2" Type="http://schemas.openxmlformats.org/officeDocument/2006/relationships/tags" Target="../tags/tag97.xml"/><Relationship Id="rId19" Type="http://schemas.openxmlformats.org/officeDocument/2006/relationships/image" Target="../media/image15.svg"/><Relationship Id="rId18" Type="http://schemas.openxmlformats.org/officeDocument/2006/relationships/image" Target="../media/image14.png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tags" Target="../tags/tag100.xml"/><Relationship Id="rId10" Type="http://schemas.openxmlformats.org/officeDocument/2006/relationships/image" Target="../media/image11.sv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image" Target="../media/image15.svg"/><Relationship Id="rId6" Type="http://schemas.openxmlformats.org/officeDocument/2006/relationships/image" Target="../media/image14.png"/><Relationship Id="rId5" Type="http://schemas.openxmlformats.org/officeDocument/2006/relationships/tags" Target="../tags/tag120.xml"/><Relationship Id="rId4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tags" Target="../tags/tag119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tags" Target="../tags/tag128.xml"/><Relationship Id="rId7" Type="http://schemas.openxmlformats.org/officeDocument/2006/relationships/image" Target="../media/image15.svg"/><Relationship Id="rId6" Type="http://schemas.openxmlformats.org/officeDocument/2006/relationships/image" Target="../media/image14.png"/><Relationship Id="rId5" Type="http://schemas.openxmlformats.org/officeDocument/2006/relationships/tags" Target="../tags/tag127.xml"/><Relationship Id="rId4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tags" Target="../tags/tag126.xml"/><Relationship Id="rId15" Type="http://schemas.openxmlformats.org/officeDocument/2006/relationships/tags" Target="../tags/tag134.xml"/><Relationship Id="rId14" Type="http://schemas.openxmlformats.org/officeDocument/2006/relationships/tags" Target="../tags/tag133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tags" Target="../tags/tag167.xml"/><Relationship Id="rId6" Type="http://schemas.openxmlformats.org/officeDocument/2006/relationships/image" Target="../media/image24.png"/><Relationship Id="rId5" Type="http://schemas.openxmlformats.org/officeDocument/2006/relationships/tags" Target="../tags/tag166.xml"/><Relationship Id="rId4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tags" Target="../tags/tag165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pic>
        <p:nvPicPr>
          <p:cNvPr id="10" name="图片 9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21040" y="1077595"/>
            <a:ext cx="342900" cy="349885"/>
          </a:xfrm>
          <a:prstGeom prst="rect">
            <a:avLst/>
          </a:prstGeom>
        </p:spPr>
      </p:pic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6"/>
            </p:custDataLst>
          </p:nvPr>
        </p:nvSpPr>
        <p:spPr>
          <a:xfrm>
            <a:off x="8634730" y="971550"/>
            <a:ext cx="363855" cy="4846955"/>
          </a:xfrm>
          <a:prstGeom prst="rect">
            <a:avLst/>
          </a:prstGeom>
          <a:noFill/>
        </p:spPr>
        <p:txBody>
          <a:bodyPr vert="eaVert" wrap="square" lIns="0" tIns="10795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400" b="0" i="0" u="none" strike="noStrike" kern="1200" cap="none" spc="800" normalizeH="0" baseline="0" noProof="1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</a:lstStyle>
          <a:p>
            <a:pPr lvl="0"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9058275" y="971550"/>
            <a:ext cx="1104656" cy="4846955"/>
          </a:xfrm>
          <a:prstGeom prst="rect">
            <a:avLst/>
          </a:prstGeom>
          <a:noFill/>
        </p:spPr>
        <p:txBody>
          <a:bodyPr vert="eaVert" wrap="square" lIns="0" tIns="4572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10162931" y="3966057"/>
            <a:ext cx="774700" cy="1696994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38" name="直接连接符 37"/>
          <p:cNvCxnSpPr/>
          <p:nvPr>
            <p:custDataLst>
              <p:tags r:id="rId6"/>
            </p:custDataLst>
          </p:nvPr>
        </p:nvCxnSpPr>
        <p:spPr>
          <a:xfrm rot="16200000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 descr="图片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71525" y="482600"/>
            <a:ext cx="340360" cy="347345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9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ͼƬ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4632960" y="252730"/>
            <a:ext cx="2921000" cy="11163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6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9" name="节编号"/>
          <p:cNvSpPr txBox="1">
            <a:spLocks noGrp="1"/>
          </p:cNvSpPr>
          <p:nvPr>
            <p:ph type="body" idx="4" hasCustomPrompt="1"/>
            <p:custDataLst>
              <p:tags r:id="rId4"/>
            </p:custDataLst>
          </p:nvPr>
        </p:nvSpPr>
        <p:spPr>
          <a:xfrm>
            <a:off x="2718435" y="2567305"/>
            <a:ext cx="1952625" cy="143065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15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编号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3" hasCustomPrompt="1"/>
            <p:custDataLst>
              <p:tags r:id="rId5"/>
            </p:custDataLst>
          </p:nvPr>
        </p:nvSpPr>
        <p:spPr>
          <a:xfrm>
            <a:off x="9610724" y="857250"/>
            <a:ext cx="1753961" cy="4400550"/>
          </a:xfrm>
          <a:prstGeom prst="rect">
            <a:avLst/>
          </a:prstGeom>
          <a:noFill/>
          <a:effectLst/>
        </p:spPr>
        <p:txBody>
          <a:bodyPr vert="eaVert" wrap="square" lIns="0" tIns="36195" rIns="36195" bIns="36195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+mj-lt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cxnSp>
        <p:nvCxnSpPr>
          <p:cNvPr id="97" name="直接连接符 96"/>
          <p:cNvCxnSpPr/>
          <p:nvPr>
            <p:custDataLst>
              <p:tags r:id="rId6"/>
            </p:custDataLst>
          </p:nvPr>
        </p:nvCxnSpPr>
        <p:spPr>
          <a:xfrm>
            <a:off x="9610828" y="857422"/>
            <a:ext cx="0" cy="43688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916035" y="981710"/>
            <a:ext cx="342900" cy="34988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12" name="正文"/>
          <p:cNvSpPr txBox="1">
            <a:spLocks noGrp="1"/>
          </p:cNvSpPr>
          <p:nvPr>
            <p:ph idx="5"/>
            <p:custDataLst>
              <p:tags r:id="rId6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4"/>
            <p:custDataLst>
              <p:tags r:id="rId7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9" name="直接连接符 8"/>
          <p:cNvCxnSpPr/>
          <p:nvPr>
            <p:custDataLst>
              <p:tags r:id="rId8"/>
            </p:custDataLst>
          </p:nvPr>
        </p:nvCxnSpPr>
        <p:spPr>
          <a:xfrm rot="16200000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"/>
          <p:cNvSpPr txBox="1">
            <a:spLocks noGrp="1"/>
          </p:cNvSpPr>
          <p:nvPr>
            <p:ph type="title" idx="2"/>
            <p:custDataLst>
              <p:tags r:id="rId9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16" name="正文"/>
          <p:cNvSpPr txBox="1">
            <a:spLocks noGrp="1"/>
          </p:cNvSpPr>
          <p:nvPr>
            <p:ph idx="7"/>
            <p:custDataLst>
              <p:tags r:id="rId6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5" name="标题"/>
          <p:cNvSpPr txBox="1">
            <a:spLocks noGrp="1"/>
          </p:cNvSpPr>
          <p:nvPr>
            <p:ph type="title" idx="6"/>
            <p:custDataLst>
              <p:tags r:id="rId7"/>
            </p:custDataLst>
          </p:nvPr>
        </p:nvSpPr>
        <p:spPr>
          <a:xfrm>
            <a:off x="6235065" y="1395730"/>
            <a:ext cx="5342255" cy="4337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8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4"/>
            <p:custDataLst>
              <p:tags r:id="rId9"/>
            </p:custDataLst>
          </p:nvPr>
        </p:nvSpPr>
        <p:spPr>
          <a:xfrm>
            <a:off x="608330" y="1395730"/>
            <a:ext cx="5342255" cy="43370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10"/>
            </p:custDataLst>
          </p:nvPr>
        </p:nvCxnSpPr>
        <p:spPr>
          <a:xfrm rot="16200000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"/>
          <p:cNvSpPr txBox="1">
            <a:spLocks noGrp="1"/>
          </p:cNvSpPr>
          <p:nvPr>
            <p:ph type="title" idx="2"/>
            <p:custDataLst>
              <p:tags r:id="rId11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3" name="图片 12" descr="图片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 rot="16200000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7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08330" y="379730"/>
            <a:ext cx="10968990" cy="58769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ͼƬ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38" name="直接连接符 37"/>
          <p:cNvCxnSpPr/>
          <p:nvPr>
            <p:custDataLst>
              <p:tags r:id="rId6"/>
            </p:custDataLst>
          </p:nvPr>
        </p:nvCxnSpPr>
        <p:spPr>
          <a:xfrm rot="16200000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1120140" y="1015365"/>
            <a:ext cx="10457180" cy="49212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179705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8"/>
            </p:custDataLst>
          </p:nvPr>
        </p:nvSpPr>
        <p:spPr>
          <a:xfrm>
            <a:off x="1120140" y="379095"/>
            <a:ext cx="10457180" cy="627380"/>
          </a:xfrm>
          <a:prstGeom prst="rect">
            <a:avLst/>
          </a:prstGeom>
          <a:noFill/>
        </p:spPr>
        <p:txBody>
          <a:bodyPr vert="horz" wrap="square" t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ͼƬ1-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6920" cy="6858000"/>
          </a:xfrm>
          <a:prstGeom prst="rect">
            <a:avLst/>
          </a:prstGeom>
        </p:spPr>
      </p:pic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4"/>
            </p:custDataLst>
          </p:nvPr>
        </p:nvSpPr>
        <p:spPr>
          <a:xfrm>
            <a:off x="8572499" y="971550"/>
            <a:ext cx="1435101" cy="4846955"/>
          </a:xfrm>
          <a:prstGeom prst="rect">
            <a:avLst/>
          </a:prstGeom>
          <a:noFill/>
        </p:spPr>
        <p:txBody>
          <a:bodyPr vert="eaVert" wrap="square" lIns="0" tIns="45720" rIns="0" bIns="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10162931" y="3966057"/>
            <a:ext cx="774700" cy="1696994"/>
          </a:xfrm>
          <a:prstGeom prst="rect">
            <a:avLst/>
          </a:prstGeom>
          <a:noFill/>
        </p:spPr>
        <p:txBody>
          <a:bodyPr vert="eaVert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>
                <a:sym typeface="+mn-ea"/>
              </a:rPr>
              <a:t>单击编辑文本</a:t>
            </a:r>
            <a:endParaRPr>
              <a:sym typeface="+mn-ea"/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21040" y="1077595"/>
            <a:ext cx="342900" cy="34988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@svg_backgroun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29"/>
            <a:ext cx="12192000" cy="6857142"/>
          </a:xfrm>
          <a:prstGeom prst="rect">
            <a:avLst/>
          </a:prstGeom>
        </p:spPr>
      </p:pic>
      <p:pic>
        <p:nvPicPr>
          <p:cNvPr id="6" name="@svg_leaves0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13554" y="5385816"/>
            <a:ext cx="1522476" cy="1325880"/>
          </a:xfrm>
          <a:prstGeom prst="rect">
            <a:avLst/>
          </a:prstGeom>
        </p:spPr>
      </p:pic>
      <p:pic>
        <p:nvPicPr>
          <p:cNvPr id="10" name="@svg_flower05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9666" y="4965192"/>
            <a:ext cx="3456432" cy="1892808"/>
          </a:xfrm>
          <a:prstGeom prst="rect">
            <a:avLst/>
          </a:prstGeom>
        </p:spPr>
      </p:pic>
      <p:pic>
        <p:nvPicPr>
          <p:cNvPr id="14" name="@svg_butterfly04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47910" y="493776"/>
            <a:ext cx="2240280" cy="48783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38200" y="1656000"/>
            <a:ext cx="7838372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 b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</a:t>
            </a:r>
            <a:br>
              <a:rPr lang="en-US" altLang="zh-CN" dirty="0"/>
            </a:br>
            <a:r>
              <a:rPr lang="zh-CN" altLang="en-US" dirty="0"/>
              <a:t>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5"/>
            </p:custDataLst>
          </p:nvPr>
        </p:nvSpPr>
        <p:spPr>
          <a:xfrm>
            <a:off x="838200" y="3600000"/>
            <a:ext cx="7838372" cy="381714"/>
          </a:xfrm>
        </p:spPr>
        <p:txBody>
          <a:bodyPr lIns="3600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833629" y="4298378"/>
            <a:ext cx="7838372" cy="504000"/>
          </a:xfrm>
        </p:spPr>
        <p:txBody>
          <a:bodyPr lIns="36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pic>
        <p:nvPicPr>
          <p:cNvPr id="4" name="@svg_dot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27429" y="658715"/>
            <a:ext cx="534857" cy="777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8539615" y="4699829"/>
            <a:ext cx="2743438" cy="21581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1359062" y="4965192"/>
            <a:ext cx="829128" cy="18655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4013454" y="5911596"/>
            <a:ext cx="2170364" cy="9449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9920281" y="2353623"/>
            <a:ext cx="2267909" cy="450533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8278539" y="3933237"/>
            <a:ext cx="957155" cy="94496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8752587" y="2033555"/>
            <a:ext cx="634039" cy="640135"/>
          </a:xfrm>
          <a:prstGeom prst="rect">
            <a:avLst/>
          </a:prstGeom>
        </p:spPr>
      </p:pic>
      <p:sp>
        <p:nvSpPr>
          <p:cNvPr id="18" name="日期占位符 3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9" name="页脚占位符 4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0" name="灯片编号占位符 5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@svg_backgroun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29"/>
            <a:ext cx="12192000" cy="6857142"/>
          </a:xfrm>
          <a:prstGeom prst="rect">
            <a:avLst/>
          </a:prstGeom>
        </p:spPr>
      </p:pic>
      <p:pic>
        <p:nvPicPr>
          <p:cNvPr id="15" name="@svg_dot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7429" y="658715"/>
            <a:ext cx="534857" cy="777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691089" y="1257661"/>
            <a:ext cx="2880000" cy="2047349"/>
          </a:xfrm>
        </p:spPr>
        <p:txBody>
          <a:bodyPr anchor="ctr">
            <a:normAutofit/>
          </a:bodyPr>
          <a:lstStyle>
            <a:lvl1pPr>
              <a:defRPr sz="5400" b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3382979"/>
            <a:ext cx="10071465" cy="3475021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@svg_backgroun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29"/>
            <a:ext cx="12192000" cy="6857142"/>
          </a:xfrm>
          <a:prstGeom prst="rect">
            <a:avLst/>
          </a:prstGeom>
        </p:spPr>
      </p:pic>
      <p:pic>
        <p:nvPicPr>
          <p:cNvPr id="19" name="@svg_dot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7429" y="658715"/>
            <a:ext cx="534857" cy="777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800" y="2736318"/>
            <a:ext cx="9992210" cy="412125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1526400" y="2802714"/>
            <a:ext cx="9144000" cy="823624"/>
          </a:xfrm>
        </p:spPr>
        <p:txBody>
          <a:bodyPr anchor="b"/>
          <a:lstStyle>
            <a:lvl1pPr algn="ctr">
              <a:defRPr sz="5400" b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526400" y="3690032"/>
            <a:ext cx="9144000" cy="9360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lt1">
                    <a:lumMod val="10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1521714" y="1577285"/>
            <a:ext cx="9144000" cy="1224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296629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293797"/>
            <a:ext cx="10515600" cy="864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@svg_background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29"/>
            <a:ext cx="12192000" cy="685714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10459" y="493910"/>
            <a:ext cx="8181541" cy="6364776"/>
          </a:xfrm>
          <a:prstGeom prst="rect">
            <a:avLst/>
          </a:prstGeom>
        </p:spPr>
      </p:pic>
      <p:pic>
        <p:nvPicPr>
          <p:cNvPr id="21" name="@svg_dot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6770" y="658368"/>
            <a:ext cx="534924" cy="777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10"/>
            </p:custDataLst>
          </p:nvPr>
        </p:nvSpPr>
        <p:spPr>
          <a:xfrm>
            <a:off x="1078530" y="1656664"/>
            <a:ext cx="10515000" cy="1800000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4964430" y="3782655"/>
            <a:ext cx="2743200" cy="504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署名占位符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96.xml"/><Relationship Id="rId22" Type="http://schemas.openxmlformats.org/officeDocument/2006/relationships/tags" Target="../tags/tag95.xml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2.xml"/><Relationship Id="rId18" Type="http://schemas.openxmlformats.org/officeDocument/2006/relationships/image" Target="../media/image2.png"/><Relationship Id="rId17" Type="http://schemas.openxmlformats.org/officeDocument/2006/relationships/tags" Target="../tags/tag91.xml"/><Relationship Id="rId16" Type="http://schemas.openxmlformats.org/officeDocument/2006/relationships/tags" Target="../tags/tag90.xml"/><Relationship Id="rId15" Type="http://schemas.openxmlformats.org/officeDocument/2006/relationships/image" Target="../media/image4.png"/><Relationship Id="rId14" Type="http://schemas.openxmlformats.org/officeDocument/2006/relationships/tags" Target="../tags/tag89.xml"/><Relationship Id="rId13" Type="http://schemas.openxmlformats.org/officeDocument/2006/relationships/image" Target="../media/image3.png"/><Relationship Id="rId12" Type="http://schemas.openxmlformats.org/officeDocument/2006/relationships/tags" Target="../tags/tag88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2" Type="http://schemas.openxmlformats.org/officeDocument/2006/relationships/theme" Target="../theme/theme3.xml"/><Relationship Id="rId21" Type="http://schemas.openxmlformats.org/officeDocument/2006/relationships/tags" Target="../tags/tag178.xml"/><Relationship Id="rId20" Type="http://schemas.openxmlformats.org/officeDocument/2006/relationships/image" Target="../media/image27.png"/><Relationship Id="rId2" Type="http://schemas.openxmlformats.org/officeDocument/2006/relationships/slideLayout" Target="../slideLayouts/slideLayout24.xml"/><Relationship Id="rId19" Type="http://schemas.openxmlformats.org/officeDocument/2006/relationships/tags" Target="../tags/tag177.xml"/><Relationship Id="rId18" Type="http://schemas.openxmlformats.org/officeDocument/2006/relationships/tags" Target="../tags/tag176.xml"/><Relationship Id="rId17" Type="http://schemas.openxmlformats.org/officeDocument/2006/relationships/image" Target="../media/image26.png"/><Relationship Id="rId16" Type="http://schemas.openxmlformats.org/officeDocument/2006/relationships/tags" Target="../tags/tag175.xml"/><Relationship Id="rId15" Type="http://schemas.openxmlformats.org/officeDocument/2006/relationships/tags" Target="../tags/tag174.xml"/><Relationship Id="rId14" Type="http://schemas.openxmlformats.org/officeDocument/2006/relationships/image" Target="../media/image25.svg"/><Relationship Id="rId13" Type="http://schemas.openxmlformats.org/officeDocument/2006/relationships/image" Target="../media/image6.png"/><Relationship Id="rId12" Type="http://schemas.openxmlformats.org/officeDocument/2006/relationships/tags" Target="../tags/tag17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ͼƬ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0" y="4939030"/>
            <a:ext cx="12192000" cy="1918970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16"/>
            </p:custDataLst>
          </p:nvPr>
        </p:nvCxnSpPr>
        <p:spPr>
          <a:xfrm rot="16200000">
            <a:off x="3932419" y="-2325645"/>
            <a:ext cx="0" cy="6561438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alpha val="25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77240" y="488315"/>
            <a:ext cx="328295" cy="335280"/>
          </a:xfrm>
          <a:prstGeom prst="rect">
            <a:avLst/>
          </a:prstGeom>
        </p:spPr>
      </p:pic>
      <p:sp>
        <p:nvSpPr>
          <p:cNvPr id="13" name="日期占位符 12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55A9EEB6-0A46-46E6-ADE6-B831179C25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cs typeface="MiSans" panose="00000500000000000000" charset="-122"/>
              </a:defRPr>
            </a:lvl1pPr>
          </a:lstStyle>
          <a:p>
            <a:fld id="{78190B35-BC72-4945-B51B-EDD58CA7A6EF}" type="slidenum">
              <a:rPr lang="zh-CN" altLang="en-US" smtClean="0"/>
            </a:fld>
            <a:endParaRPr lang="zh-CN" altLang="en-US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1036614" y="365125"/>
            <a:ext cx="10317186" cy="589943"/>
          </a:xfrm>
          <a:prstGeom prst="rect">
            <a:avLst/>
          </a:prstGeom>
          <a:noFill/>
        </p:spPr>
        <p:txBody>
          <a:bodyPr vert="horz" wrap="square" lIns="91440" tIns="0" rIns="91440" bIns="0" rtlCol="0" anchor="t" anchorCtr="0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838200" y="1078258"/>
            <a:ext cx="10515600" cy="509870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Char char="●"/>
            </a:pPr>
            <a:r>
              <a:rPr lang="zh-CN" altLang="en-US"/>
              <a:t>单击此处编辑母版文本样式</a:t>
            </a:r>
            <a:endParaRPr lang="zh-CN" altLang="en-US"/>
          </a:p>
          <a:p>
            <a:pPr marR="0" lvl="1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  <a:endParaRPr lang="zh-CN" altLang="en-US"/>
          </a:p>
          <a:p>
            <a:pPr marR="0" lvl="2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Char char="●"/>
            </a:pPr>
            <a:r>
              <a:rPr lang="zh-CN" altLang="en-US"/>
              <a:t>三级</a:t>
            </a:r>
            <a:endParaRPr lang="zh-CN" altLang="en-US"/>
          </a:p>
          <a:p>
            <a:pPr marR="0" lvl="3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" panose="05000000000000000000" charset="0"/>
              <a:buChar char=""/>
            </a:pPr>
            <a:r>
              <a:rPr lang="zh-CN" altLang="en-US"/>
              <a:t>四级</a:t>
            </a:r>
            <a:endParaRPr lang="zh-CN" altLang="en-US"/>
          </a:p>
          <a:p>
            <a:pPr marR="0" lvl="4" fontAlgn="auto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</a:pPr>
            <a:r>
              <a:rPr lang="zh-CN" altLang="en-US"/>
              <a:t>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0" normalizeH="0" baseline="0" dirty="0" smtClean="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smtClean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 smtClean="0">
          <a:solidFill>
            <a:schemeClr val="tx1">
              <a:lumMod val="50000"/>
              <a:lumOff val="50000"/>
            </a:schemeClr>
          </a:solidFill>
          <a:uFillTx/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@svg_background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429"/>
            <a:ext cx="12192000" cy="6857142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0" y="5181026"/>
            <a:ext cx="9925148" cy="1676545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0" y="3710580"/>
            <a:ext cx="1158340" cy="3066554"/>
          </a:xfrm>
          <a:prstGeom prst="rect">
            <a:avLst/>
          </a:prstGeom>
        </p:spPr>
      </p:pic>
      <p:sp>
        <p:nvSpPr>
          <p:cNvPr id="5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chemeClr val="accent6">
              <a:lumMod val="40000"/>
              <a:lumOff val="60000"/>
            </a:schemeClr>
          </a:solidFill>
          <a:latin typeface="+mj-ea"/>
          <a:ea typeface="+mj-ea"/>
          <a:cs typeface="汉仪楷体简" panose="02010600000101010101" charset="-128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汉仪楷体简" panose="02010600000101010101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tags" Target="../tags/tag18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tags" Target="../tags/tag19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tags" Target="../tags/tag20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" Type="http://schemas.openxmlformats.org/officeDocument/2006/relationships/tags" Target="../tags/tag21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tags" Target="../tags/tag22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" Type="http://schemas.openxmlformats.org/officeDocument/2006/relationships/tags" Target="../tags/tag22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tags" Target="../tags/tag234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tags" Target="../tags/tag23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" Type="http://schemas.openxmlformats.org/officeDocument/2006/relationships/tags" Target="../tags/tag240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tags" Target="../tags/tag243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48.xml"/><Relationship Id="rId2" Type="http://schemas.openxmlformats.org/officeDocument/2006/relationships/tags" Target="../tags/tag247.xml"/><Relationship Id="rId1" Type="http://schemas.openxmlformats.org/officeDocument/2006/relationships/tags" Target="../tags/tag24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" Type="http://schemas.openxmlformats.org/officeDocument/2006/relationships/tags" Target="../tags/tag25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" Type="http://schemas.openxmlformats.org/officeDocument/2006/relationships/tags" Target="../tags/tag255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tags" Target="../tags/tag258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tags" Target="../tags/tag261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" Type="http://schemas.openxmlformats.org/officeDocument/2006/relationships/tags" Target="../tags/tag267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tags" Target="../tags/tag2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15035" y="1482725"/>
            <a:ext cx="10107930" cy="180022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dirty="0"/>
              <a:t> Special Vocational Education and Employment Transition</a:t>
            </a:r>
            <a:endParaRPr lang="en-US" altLang="zh-CN" dirty="0"/>
          </a:p>
        </p:txBody>
      </p:sp>
      <p:sp>
        <p:nvSpPr>
          <p:cNvPr id="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407285" y="3702235"/>
            <a:ext cx="7838372" cy="381714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Shanghai Fengxian and Kuala Lumpur Metropolitan Area</a:t>
            </a:r>
            <a:endParaRPr lang="en-US" altLang="zh-CN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744729" y="5701093"/>
            <a:ext cx="7838372" cy="504000"/>
          </a:xfrm>
        </p:spPr>
        <p:txBody>
          <a:bodyPr/>
          <a:lstStyle/>
          <a:p>
            <a:r>
              <a:rPr lang="en-US" altLang="zh-CN" dirty="0"/>
              <a:t>B</a:t>
            </a:r>
            <a:r>
              <a:rPr lang="en-US" altLang="zh-CN" dirty="0"/>
              <a:t>y: Bruce (QIU)</a:t>
            </a:r>
            <a:endParaRPr lang="en-US" altLang="zh-CN" dirty="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Title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This study looks at special vocational education.</a:t>
            </a:r>
            <a:endParaRPr lang="en-US" altLang="zh-CN"/>
          </a:p>
          <a:p>
            <a:r>
              <a:rPr lang="en-US" altLang="zh-CN"/>
              <a:t>It looks at school training, skills, internship, job coach, employment, and job retention.</a:t>
            </a:r>
            <a:endParaRPr lang="en-US" altLang="zh-CN"/>
          </a:p>
          <a:p>
            <a:r>
              <a:rPr lang="en-US" altLang="zh-CN"/>
              <a:t>The two areas are Shanghai Fengxian and Kuala Lumpur.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Research Background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Many students with special needs can learn skills in school.</a:t>
            </a:r>
            <a:endParaRPr lang="en-US" altLang="zh-CN"/>
          </a:p>
          <a:p>
            <a:r>
              <a:rPr lang="en-US" altLang="zh-CN"/>
              <a:t>But skills are not enough.</a:t>
            </a:r>
            <a:endParaRPr lang="en-US" altLang="zh-CN"/>
          </a:p>
          <a:p>
            <a:r>
              <a:rPr lang="en-US" altLang="zh-CN"/>
              <a:t>The real question 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Can they move from school to the workplace?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Can they work safely?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Can they keep the job for a long time?</a:t>
            </a:r>
            <a:endParaRPr lang="en-US" altLang="zh-CN"/>
          </a:p>
          <a:p>
            <a:r>
              <a:rPr lang="en-US" altLang="zh-CN"/>
              <a:t>So, we need to look at the whole path: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training, internship, job support, and employment.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Research Objective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This study compares two systems.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One is Shanghai Fengxian.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The other is Kuala Lumpur Metropolitan Area.</a:t>
            </a:r>
            <a:endParaRPr lang="en-US" altLang="zh-CN"/>
          </a:p>
          <a:p>
            <a:r>
              <a:rPr lang="en-US" altLang="zh-CN"/>
              <a:t>We compare their education systems.</a:t>
            </a:r>
            <a:endParaRPr lang="en-US" altLang="zh-CN"/>
          </a:p>
          <a:p>
            <a:r>
              <a:rPr lang="en-US" altLang="zh-CN"/>
              <a:t>We also compare their employment support systems.</a:t>
            </a:r>
            <a:endParaRPr lang="en-US" altLang="zh-CN"/>
          </a:p>
          <a:p>
            <a:r>
              <a:rPr lang="en-US" altLang="zh-CN"/>
              <a:t>The goal is to find what works well, and what can be improved.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Comparative Framework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We use four main parts.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First, policy and institutions.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Second, curriculum and certification.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Third, internship and job cognition.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Fourth, continuous employment support.</a:t>
            </a:r>
            <a:endParaRPr lang="en-US" altLang="zh-CN"/>
          </a:p>
          <a:p>
            <a:r>
              <a:rPr lang="en-US" altLang="zh-CN"/>
              <a:t>These four parts help us see the full picture.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Why Employment Retention?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20000"/>
          </a:bodyPr>
          <a:p>
            <a:r>
              <a:rPr lang="en-US" altLang="zh-CN"/>
              <a:t>Employment is not only about getting a job.</a:t>
            </a:r>
            <a:endParaRPr lang="en-US" altLang="zh-CN"/>
          </a:p>
          <a:p>
            <a:r>
              <a:rPr lang="en-US" altLang="zh-CN"/>
              <a:t>It is also about keeping the job.</a:t>
            </a:r>
            <a:endParaRPr lang="en-US" altLang="zh-CN"/>
          </a:p>
          <a:p>
            <a:r>
              <a:rPr lang="en-US" altLang="zh-CN"/>
              <a:t>Students need task skills.</a:t>
            </a:r>
            <a:endParaRPr lang="en-US" altLang="zh-CN"/>
          </a:p>
          <a:p>
            <a:r>
              <a:rPr lang="en-US" altLang="zh-CN"/>
              <a:t>They also need soft skills.</a:t>
            </a:r>
            <a:endParaRPr lang="en-US" altLang="zh-CN"/>
          </a:p>
          <a:p>
            <a:r>
              <a:rPr lang="en-US" altLang="zh-CN"/>
              <a:t>They need workplace adaptation.</a:t>
            </a:r>
            <a:endParaRPr lang="en-US" altLang="zh-CN"/>
          </a:p>
          <a:p>
            <a:r>
              <a:rPr lang="en-US" altLang="zh-CN"/>
              <a:t>They need social communication.</a:t>
            </a:r>
            <a:endParaRPr lang="en-US" altLang="zh-CN"/>
          </a:p>
          <a:p>
            <a:r>
              <a:rPr lang="en-US" altLang="zh-CN"/>
              <a:t>They also need safe transport and daily support.</a:t>
            </a:r>
            <a:endParaRPr lang="en-US" altLang="zh-CN"/>
          </a:p>
          <a:p>
            <a:r>
              <a:rPr lang="en-US" altLang="zh-CN"/>
              <a:t>So, skill does not mean employment.</a:t>
            </a:r>
            <a:endParaRPr lang="en-US" altLang="zh-CN"/>
          </a:p>
          <a:p>
            <a:r>
              <a:rPr lang="en-US" altLang="zh-CN"/>
              <a:t>Employment does not mean retention.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Shanghai Model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The Shanghai model is mainly school-led.</a:t>
            </a:r>
            <a:endParaRPr lang="en-US" altLang="zh-CN"/>
          </a:p>
          <a:p>
            <a:r>
              <a:rPr lang="en-US" altLang="zh-CN"/>
              <a:t>The path 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policy, school, curriculum, internship, and employment.</a:t>
            </a:r>
            <a:endParaRPr lang="en-US" altLang="zh-CN"/>
          </a:p>
          <a:p>
            <a:r>
              <a:rPr lang="en-US" altLang="zh-CN"/>
              <a:t>It is a district-based system.</a:t>
            </a:r>
            <a:endParaRPr lang="en-US" altLang="zh-CN"/>
          </a:p>
          <a:p>
            <a:r>
              <a:rPr lang="en-US" altLang="zh-CN"/>
              <a:t>It uses Individualized Education Plans.</a:t>
            </a:r>
            <a:endParaRPr lang="en-US" altLang="zh-CN"/>
          </a:p>
          <a:p>
            <a:r>
              <a:rPr lang="en-US" altLang="zh-CN"/>
              <a:t>Schools play a very important role in transition.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Shanghai Policy Framework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Shanghai has district-level special vocational programs.</a:t>
            </a:r>
            <a:endParaRPr lang="en-US" altLang="zh-CN"/>
          </a:p>
          <a:p>
            <a:r>
              <a:rPr lang="en-US" altLang="zh-CN"/>
              <a:t>It also has a municipal curriculum plan.</a:t>
            </a:r>
            <a:endParaRPr lang="en-US" altLang="zh-CN"/>
          </a:p>
          <a:p>
            <a:r>
              <a:rPr lang="en-US" altLang="zh-CN"/>
              <a:t>Students have Individualized Education Plans.</a:t>
            </a:r>
            <a:endParaRPr lang="en-US" altLang="zh-CN"/>
          </a:p>
          <a:p>
            <a:r>
              <a:rPr lang="en-US" altLang="zh-CN"/>
              <a:t>They must complete internship training.</a:t>
            </a:r>
            <a:endParaRPr lang="en-US" altLang="zh-CN"/>
          </a:p>
          <a:p>
            <a:r>
              <a:rPr lang="en-US" altLang="zh-CN"/>
              <a:t>They also receive career transition services.</a:t>
            </a:r>
            <a:endParaRPr lang="en-US" altLang="zh-CN"/>
          </a:p>
          <a:p>
            <a:r>
              <a:rPr lang="en-US" altLang="zh-CN"/>
              <a:t>So, the system is organized by schools and local education support.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 Fengxian Secondary Vocational School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In Fengxian, there is a four-year vocational model.</a:t>
            </a:r>
            <a:endParaRPr lang="en-US" altLang="zh-CN"/>
          </a:p>
          <a:p>
            <a:r>
              <a:rPr lang="en-US" altLang="zh-CN"/>
              <a:t>The core program is Chinese cuisine cooking and nutrition.</a:t>
            </a:r>
            <a:endParaRPr lang="en-US" altLang="zh-CN"/>
          </a:p>
          <a:p>
            <a:r>
              <a:rPr lang="en-US" altLang="zh-CN"/>
              <a:t>There are also supporting areas.</a:t>
            </a:r>
            <a:endParaRPr lang="en-US" altLang="zh-CN"/>
          </a:p>
          <a:p>
            <a:r>
              <a:rPr lang="en-US" altLang="zh-CN"/>
              <a:t>For example: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pastry, housekeeping, communication, and cleaning.</a:t>
            </a:r>
            <a:endParaRPr lang="en-US" altLang="zh-CN"/>
          </a:p>
          <a:p>
            <a:r>
              <a:rPr lang="en-US" altLang="zh-CN"/>
              <a:t>These areas help students build basic work skills.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Fengxian Training Structure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The training has three levels.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First, on-campus skills, such as cooking, pastry, and catering.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Second, job cognition, such as coffee work, customer service, and cleaning.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Third, supplementary training, such as housekeeping, nutrition, and communication.</a:t>
            </a:r>
            <a:endParaRPr lang="en-US" altLang="zh-CN"/>
          </a:p>
          <a:p>
            <a:r>
              <a:rPr lang="en-US" altLang="zh-CN"/>
              <a:t>This structure helps students move from simple tasks to real work tasks.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 Xinyuan Xiaoshe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Xinyuan Xiaoshe is a school-based workplace simulation.</a:t>
            </a:r>
            <a:endParaRPr lang="en-US" altLang="zh-CN"/>
          </a:p>
          <a:p>
            <a:r>
              <a:rPr lang="en-US" altLang="zh-CN"/>
              <a:t>Students practice coffee preparation.</a:t>
            </a:r>
            <a:endParaRPr lang="en-US" altLang="zh-CN"/>
          </a:p>
          <a:p>
            <a:r>
              <a:rPr lang="en-US" altLang="zh-CN"/>
              <a:t>They practice customer service.</a:t>
            </a:r>
            <a:endParaRPr lang="en-US" altLang="zh-CN"/>
          </a:p>
          <a:p>
            <a:r>
              <a:rPr lang="en-US" altLang="zh-CN"/>
              <a:t>They practice cleaning.</a:t>
            </a:r>
            <a:endParaRPr lang="en-US" altLang="zh-CN"/>
          </a:p>
          <a:p>
            <a:r>
              <a:rPr lang="en-US" altLang="zh-CN"/>
              <a:t>They also practice money handling and social interaction.</a:t>
            </a:r>
            <a:endParaRPr lang="en-US" altLang="zh-CN"/>
          </a:p>
          <a:p>
            <a:r>
              <a:rPr lang="en-US" altLang="zh-CN"/>
              <a:t>The key idea is: real tasks in a safe environment.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Off-Campus Job Shadowing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Students also go outside the school.</a:t>
            </a:r>
            <a:endParaRPr lang="en-US" altLang="zh-CN"/>
          </a:p>
          <a:p>
            <a:r>
              <a:rPr lang="en-US" altLang="zh-CN"/>
              <a:t>They try different job places.</a:t>
            </a:r>
            <a:endParaRPr lang="en-US" altLang="zh-CN"/>
          </a:p>
          <a:p>
            <a:r>
              <a:rPr lang="en-US" altLang="zh-CN"/>
              <a:t>For example: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agriculture, car washing, charity supermarket, coffee shop, pet services, baking, and handicrafts.</a:t>
            </a:r>
            <a:endParaRPr lang="en-US" altLang="zh-CN"/>
          </a:p>
          <a:p>
            <a:r>
              <a:rPr lang="en-US" altLang="zh-CN"/>
              <a:t>These activities help students understand real workplaces.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Shanghai Internship Challenge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But there are still challenges.</a:t>
            </a:r>
            <a:endParaRPr lang="en-US" altLang="zh-CN"/>
          </a:p>
          <a:p>
            <a:r>
              <a:rPr lang="en-US" altLang="zh-CN"/>
              <a:t>More internship sites do not always mean better transition.</a:t>
            </a:r>
            <a:endParaRPr lang="en-US" altLang="zh-CN"/>
          </a:p>
          <a:p>
            <a:r>
              <a:rPr lang="en-US" altLang="zh-CN"/>
              <a:t>Some enterprises have limited capacity.</a:t>
            </a:r>
            <a:endParaRPr lang="en-US" altLang="zh-CN"/>
          </a:p>
          <a:p>
            <a:r>
              <a:rPr lang="en-US" altLang="zh-CN"/>
              <a:t>Some job tasks are too simple.</a:t>
            </a:r>
            <a:endParaRPr lang="en-US" altLang="zh-CN"/>
          </a:p>
          <a:p>
            <a:r>
              <a:rPr lang="en-US" altLang="zh-CN"/>
              <a:t>Some jobs have low social interaction.</a:t>
            </a:r>
            <a:endParaRPr lang="en-US" altLang="zh-CN"/>
          </a:p>
          <a:p>
            <a:r>
              <a:rPr lang="en-US" altLang="zh-CN"/>
              <a:t>Some jobs do not match the student’s disability type.</a:t>
            </a:r>
            <a:endParaRPr lang="en-US" altLang="zh-CN"/>
          </a:p>
          <a:p>
            <a:r>
              <a:rPr lang="en-US" altLang="zh-CN"/>
              <a:t>Long-term placements are also limited.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Shanghai Employment Transition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So, the current pattern in Shanghai looks like this: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School training, then job cognition, then short-term internship, and then limited open employment.</a:t>
            </a:r>
            <a:endParaRPr lang="en-US" altLang="zh-CN"/>
          </a:p>
          <a:p>
            <a:r>
              <a:rPr lang="en-US" altLang="zh-CN"/>
              <a:t>Students can learn many skills.</a:t>
            </a:r>
            <a:endParaRPr lang="en-US" altLang="zh-CN"/>
          </a:p>
          <a:p>
            <a:r>
              <a:rPr lang="en-US" altLang="zh-CN"/>
              <a:t>But moving into stable open employment is still difficult.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Kuala Lumpur Model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The Kuala Lumpur model is different.</a:t>
            </a:r>
            <a:endParaRPr lang="en-US" altLang="zh-CN"/>
          </a:p>
          <a:p>
            <a:r>
              <a:rPr lang="en-US" altLang="zh-CN"/>
              <a:t>It is a multi-sector supported employment model.</a:t>
            </a:r>
            <a:endParaRPr lang="en-US" altLang="zh-CN"/>
          </a:p>
          <a:p>
            <a:r>
              <a:rPr lang="en-US" altLang="zh-CN"/>
              <a:t>It includes education, welfare, NGOs, and enterprises.</a:t>
            </a:r>
            <a:endParaRPr lang="en-US" altLang="zh-CN"/>
          </a:p>
          <a:p>
            <a:r>
              <a:rPr lang="en-US" altLang="zh-CN"/>
              <a:t>The main parts are: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SMPKV, JKM Job Coach, sheltered workshops, NGO vocational preparation, and corporate programs.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SMPKV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SMPKV is a special vocational secondary school.</a:t>
            </a:r>
            <a:endParaRPr lang="en-US" altLang="zh-CN"/>
          </a:p>
          <a:p>
            <a:r>
              <a:rPr lang="en-US" altLang="zh-CN"/>
              <a:t>It offers skills certification and TVET pathways.</a:t>
            </a:r>
            <a:endParaRPr lang="en-US" altLang="zh-CN"/>
          </a:p>
          <a:p>
            <a:r>
              <a:rPr lang="en-US" altLang="zh-CN"/>
              <a:t>Students can learn many vocational trades.</a:t>
            </a:r>
            <a:endParaRPr lang="en-US" altLang="zh-CN"/>
          </a:p>
          <a:p>
            <a:r>
              <a:rPr lang="en-US" altLang="zh-CN"/>
              <a:t>They can receive SKM certification.</a:t>
            </a:r>
            <a:endParaRPr lang="en-US" altLang="zh-CN"/>
          </a:p>
          <a:p>
            <a:r>
              <a:rPr lang="en-US" altLang="zh-CN"/>
              <a:t>The training follows JPK standards.</a:t>
            </a:r>
            <a:endParaRPr lang="en-US" altLang="zh-CN"/>
          </a:p>
          <a:p>
            <a:r>
              <a:rPr lang="en-US" altLang="zh-CN"/>
              <a:t>After training, students may go to employment or further TVET study.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SMPKV Vocational Areas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SMPKV has many vocational areas.</a:t>
            </a:r>
            <a:endParaRPr lang="en-US" altLang="zh-CN"/>
          </a:p>
          <a:p>
            <a:r>
              <a:rPr lang="en-US" altLang="zh-CN"/>
              <a:t>For example: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food preparation, hairdressing, garment making, electrical work, welding, construction, furniture, air-conditioning, batik, and desktop publishing.</a:t>
            </a:r>
            <a:endParaRPr lang="en-US" altLang="zh-CN"/>
          </a:p>
          <a:p>
            <a:r>
              <a:rPr lang="en-US" altLang="zh-CN"/>
              <a:t>This gives students more choices.</a:t>
            </a:r>
            <a:endParaRPr lang="en-US" altLang="zh-CN"/>
          </a:p>
          <a:p>
            <a:r>
              <a:rPr lang="en-US" altLang="zh-CN"/>
              <a:t>Different students can find different skill paths.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Wisma Harapan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Wisma Harapan focuses on vocational preparation for people with developmental disabilities.</a:t>
            </a:r>
            <a:endParaRPr lang="en-US" altLang="zh-CN"/>
          </a:p>
          <a:p>
            <a:r>
              <a:rPr lang="en-US" altLang="zh-CN"/>
              <a:t>It trains life skills, handicrafts, sewing, employment preparation, job placement, and behaviour management.</a:t>
            </a:r>
            <a:endParaRPr lang="en-US" altLang="zh-CN"/>
          </a:p>
          <a:p>
            <a:r>
              <a:rPr lang="en-US" altLang="zh-CN"/>
              <a:t>The focus is clear: preparation, placement, and transition.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Bengkel Daya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Bengkel Daya is a sheltered employment center.</a:t>
            </a:r>
            <a:endParaRPr lang="en-US" altLang="zh-CN"/>
          </a:p>
          <a:p>
            <a:r>
              <a:rPr lang="en-US" altLang="zh-CN"/>
              <a:t>It has sewing, bakery, laundry, retail, and catering units.</a:t>
            </a:r>
            <a:endParaRPr lang="en-US" altLang="zh-CN"/>
          </a:p>
          <a:p>
            <a:r>
              <a:rPr lang="en-US" altLang="zh-CN"/>
              <a:t>It supports people who face barriers to open employment.</a:t>
            </a:r>
            <a:endParaRPr lang="en-US" altLang="zh-CN"/>
          </a:p>
          <a:p>
            <a:r>
              <a:rPr lang="en-US" altLang="zh-CN"/>
              <a:t>It works as a transitional workplace.</a:t>
            </a:r>
            <a:endParaRPr lang="en-US" altLang="zh-CN"/>
          </a:p>
          <a:p>
            <a:r>
              <a:rPr lang="en-US" altLang="zh-CN"/>
              <a:t>Students can build confidence and work habits there.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 PLPP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PLPP provides skills training for people with physical disabilities.</a:t>
            </a:r>
            <a:endParaRPr lang="en-US" altLang="zh-CN"/>
          </a:p>
          <a:p>
            <a:r>
              <a:rPr lang="en-US" altLang="zh-CN"/>
              <a:t>For example: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office management, electrical installation, prosthetics and orthotics, wheelchair manufacturing, fine arts, and batik.</a:t>
            </a:r>
            <a:endParaRPr lang="en-US" altLang="zh-CN"/>
          </a:p>
          <a:p>
            <a:r>
              <a:rPr lang="en-US" altLang="zh-CN"/>
              <a:t>This shows that different disability groups need different training paths.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JKM Job Coach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JKM Job Coach is very important.</a:t>
            </a:r>
            <a:endParaRPr lang="en-US" altLang="zh-CN"/>
          </a:p>
          <a:p>
            <a:r>
              <a:rPr lang="en-US" altLang="zh-CN"/>
              <a:t>It gives continuous employment support.</a:t>
            </a:r>
            <a:endParaRPr lang="en-US" altLang="zh-CN"/>
          </a:p>
          <a:p>
            <a:r>
              <a:rPr lang="en-US" altLang="zh-CN"/>
              <a:t>The six steps are: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assessment, workplace assessment, job matching, intensive support, natural support, and follow-up.</a:t>
            </a:r>
            <a:endParaRPr lang="en-US" altLang="zh-CN"/>
          </a:p>
          <a:p>
            <a:r>
              <a:rPr lang="en-US" altLang="zh-CN"/>
              <a:t>This model helps workers stay in the job.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What Does a Job Coach Do?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 Works in the real workplace.</a:t>
            </a:r>
            <a:endParaRPr lang="en-US" altLang="zh-CN"/>
          </a:p>
          <a:p>
            <a:r>
              <a:rPr lang="en-US" altLang="zh-CN"/>
              <a:t> Analyses job tasks.</a:t>
            </a:r>
            <a:endParaRPr lang="en-US" altLang="zh-CN"/>
          </a:p>
          <a:p>
            <a:r>
              <a:rPr lang="en-US" altLang="zh-CN"/>
              <a:t> Adapts instructions.</a:t>
            </a:r>
            <a:endParaRPr lang="en-US" altLang="zh-CN"/>
          </a:p>
          <a:p>
            <a:r>
              <a:rPr lang="en-US" altLang="zh-CN"/>
              <a:t> Trains supervisors.</a:t>
            </a:r>
            <a:endParaRPr lang="en-US" altLang="zh-CN"/>
          </a:p>
          <a:p>
            <a:r>
              <a:rPr lang="en-US" altLang="zh-CN"/>
              <a:t> Supports coworkers.</a:t>
            </a:r>
            <a:endParaRPr lang="en-US" altLang="zh-CN"/>
          </a:p>
          <a:p>
            <a:r>
              <a:rPr lang="en-US" altLang="zh-CN"/>
              <a:t> Also helps improve workplace accessibility.</a:t>
            </a:r>
            <a:endParaRPr lang="en-US" altLang="zh-CN"/>
          </a:p>
          <a:p>
            <a:r>
              <a:rPr lang="en-US" altLang="zh-CN"/>
              <a:t>Over time, direct support is reduced.</a:t>
            </a:r>
            <a:endParaRPr lang="en-US" altLang="zh-CN"/>
          </a:p>
          <a:p>
            <a:r>
              <a:rPr lang="en-US" altLang="zh-CN"/>
              <a:t>The goal is natural support in the workplace.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Corporate Supported Employment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Kuala Lumpur also has corporate supported employment.</a:t>
            </a:r>
            <a:endParaRPr lang="en-US" altLang="zh-CN"/>
          </a:p>
          <a:p>
            <a:r>
              <a:rPr lang="en-US" altLang="zh-CN"/>
              <a:t>Students can move from training to real jobs.</a:t>
            </a:r>
            <a:endParaRPr lang="en-US" altLang="zh-CN"/>
          </a:p>
          <a:p>
            <a:r>
              <a:rPr lang="en-US" altLang="zh-CN"/>
              <a:t>For example: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corporate academies, shopping malls, supermarkets, and enterprise partnerships.</a:t>
            </a:r>
            <a:endParaRPr lang="en-US" altLang="zh-CN"/>
          </a:p>
          <a:p>
            <a:r>
              <a:rPr lang="en-US" altLang="zh-CN"/>
              <a:t>The key elements are: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training, matching, workplace support, and follow-up.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5155" y="229190"/>
            <a:ext cx="10800000" cy="720000"/>
          </a:xfrm>
        </p:spPr>
        <p:txBody>
          <a:bodyPr/>
          <a:p>
            <a:r>
              <a:rPr lang="en-US" altLang="zh-CN"/>
              <a:t>Shanghai vs. Kuala Lumpur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07415" y="1059815"/>
            <a:ext cx="10054590" cy="5719445"/>
          </a:xfrm>
        </p:spPr>
        <p:txBody>
          <a:bodyPr>
            <a:noAutofit/>
          </a:bodyPr>
          <a:p>
            <a:pPr fontAlgn="auto">
              <a:lnSpc>
                <a:spcPct val="100000"/>
              </a:lnSpc>
            </a:pPr>
            <a:r>
              <a:rPr lang="en-US" altLang="zh-CN"/>
              <a:t>Shanghai and Kuala Lumpur have different system logics.</a:t>
            </a:r>
            <a:endParaRPr lang="en-US" altLang="zh-CN"/>
          </a:p>
          <a:p>
            <a:pPr fontAlgn="auto">
              <a:lnSpc>
                <a:spcPct val="100000"/>
              </a:lnSpc>
            </a:pPr>
            <a:r>
              <a:rPr lang="en-US" altLang="zh-CN"/>
              <a:t>Shanghai is more school-led.</a:t>
            </a:r>
            <a:endParaRPr lang="en-US" altLang="zh-CN"/>
          </a:p>
          <a:p>
            <a:pPr fontAlgn="auto">
              <a:lnSpc>
                <a:spcPct val="100000"/>
              </a:lnSpc>
            </a:pPr>
            <a:r>
              <a:rPr lang="en-US" altLang="zh-CN" i="1"/>
              <a:t>Kuala Lumpur is more multi-sector.</a:t>
            </a:r>
            <a:endParaRPr lang="en-US" altLang="zh-CN" i="1"/>
          </a:p>
          <a:p>
            <a:pPr fontAlgn="auto">
              <a:lnSpc>
                <a:spcPct val="100000"/>
              </a:lnSpc>
            </a:pPr>
            <a:r>
              <a:rPr lang="en-US" altLang="zh-CN"/>
              <a:t>Shanghai is IEP-centered.</a:t>
            </a:r>
            <a:endParaRPr lang="en-US" altLang="zh-CN"/>
          </a:p>
          <a:p>
            <a:pPr fontAlgn="auto">
              <a:lnSpc>
                <a:spcPct val="100000"/>
              </a:lnSpc>
            </a:pPr>
            <a:r>
              <a:rPr lang="en-US" altLang="zh-CN" i="1"/>
              <a:t>Kuala Lumpur uses certification and employment support.</a:t>
            </a:r>
            <a:endParaRPr lang="en-US" altLang="zh-CN" i="1"/>
          </a:p>
          <a:p>
            <a:pPr fontAlgn="auto">
              <a:lnSpc>
                <a:spcPct val="100000"/>
              </a:lnSpc>
            </a:pPr>
            <a:r>
              <a:rPr lang="en-US" altLang="zh-CN"/>
              <a:t>Shanghai has a four-year curriculum.</a:t>
            </a:r>
            <a:endParaRPr lang="en-US" altLang="zh-CN"/>
          </a:p>
          <a:p>
            <a:pPr fontAlgn="auto">
              <a:lnSpc>
                <a:spcPct val="100000"/>
              </a:lnSpc>
            </a:pPr>
            <a:r>
              <a:rPr lang="en-US" altLang="zh-CN" i="1"/>
              <a:t>Kuala Lumpur has multiple vocational trades.</a:t>
            </a:r>
            <a:endParaRPr lang="en-US" altLang="zh-CN" i="1"/>
          </a:p>
          <a:p>
            <a:pPr fontAlgn="auto">
              <a:lnSpc>
                <a:spcPct val="100000"/>
              </a:lnSpc>
            </a:pPr>
            <a:r>
              <a:rPr lang="en-US" altLang="zh-CN"/>
              <a:t>Shanghai relies more on teacher-led support.</a:t>
            </a:r>
            <a:endParaRPr lang="en-US" altLang="zh-CN"/>
          </a:p>
          <a:p>
            <a:pPr fontAlgn="auto">
              <a:lnSpc>
                <a:spcPct val="100000"/>
              </a:lnSpc>
            </a:pPr>
            <a:r>
              <a:rPr lang="en-US" altLang="zh-CN" i="1"/>
              <a:t>Kuala Lumpur uses professional job coach support.</a:t>
            </a:r>
            <a:endParaRPr lang="en-US" altLang="zh-CN" i="1"/>
          </a:p>
          <a:p>
            <a:pPr fontAlgn="auto">
              <a:lnSpc>
                <a:spcPct val="100000"/>
              </a:lnSpc>
            </a:pPr>
            <a:r>
              <a:rPr lang="en-US" altLang="zh-CN"/>
              <a:t>Shanghai has limited external tracking.</a:t>
            </a:r>
            <a:endParaRPr lang="en-US" altLang="zh-CN"/>
          </a:p>
          <a:p>
            <a:pPr fontAlgn="auto">
              <a:lnSpc>
                <a:spcPct val="100000"/>
              </a:lnSpc>
            </a:pPr>
            <a:r>
              <a:rPr lang="en-US" altLang="zh-CN" i="1"/>
              <a:t>Kuala Lumpur has more specialized employment support.</a:t>
            </a:r>
            <a:endParaRPr lang="en-US" altLang="zh-CN" i="1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Curriculum &amp; Certification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Shanghai is more school-based.</a:t>
            </a:r>
            <a:endParaRPr lang="en-US" altLang="zh-CN"/>
          </a:p>
          <a:p>
            <a:r>
              <a:rPr lang="en-US" altLang="zh-CN"/>
              <a:t>The path 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curriculum, vocational skills, and school internship.</a:t>
            </a:r>
            <a:endParaRPr lang="en-US" altLang="zh-CN"/>
          </a:p>
          <a:p>
            <a:r>
              <a:rPr lang="en-US" altLang="zh-CN"/>
              <a:t>Kuala Lumpur is more market-linked.</a:t>
            </a:r>
            <a:endParaRPr lang="en-US" altLang="zh-CN"/>
          </a:p>
          <a:p>
            <a:r>
              <a:rPr lang="en-US" altLang="zh-CN"/>
              <a:t>The path 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skills training, SKM or JPK certification, and employment or TVET.</a:t>
            </a:r>
            <a:endParaRPr lang="en-US" altLang="zh-CN"/>
          </a:p>
          <a:p>
            <a:r>
              <a:rPr lang="en-US" altLang="zh-CN"/>
              <a:t>So, Shanghai focuses on school education.</a:t>
            </a:r>
            <a:endParaRPr lang="en-US" altLang="zh-CN"/>
          </a:p>
          <a:p>
            <a:r>
              <a:rPr lang="en-US" altLang="zh-CN"/>
              <a:t>Kuala Lumpur focuses on certification and job pathways.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Internship Comparison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In Shanghai, internship sites are growing.</a:t>
            </a:r>
            <a:endParaRPr lang="en-US" altLang="zh-CN"/>
          </a:p>
          <a:p>
            <a:r>
              <a:rPr lang="en-US" altLang="zh-CN"/>
              <a:t>Teacher support is strong.</a:t>
            </a:r>
            <a:endParaRPr lang="en-US" altLang="zh-CN"/>
          </a:p>
          <a:p>
            <a:r>
              <a:rPr lang="en-US" altLang="zh-CN"/>
              <a:t>But enterprise capacity is limited.</a:t>
            </a:r>
            <a:endParaRPr lang="en-US" altLang="zh-CN"/>
          </a:p>
          <a:p>
            <a:r>
              <a:rPr lang="en-US" altLang="zh-CN"/>
              <a:t>Job complexity is also uneven.</a:t>
            </a:r>
            <a:endParaRPr lang="en-US" altLang="zh-CN"/>
          </a:p>
          <a:p>
            <a:r>
              <a:rPr lang="en-US" altLang="zh-CN" i="1"/>
              <a:t>In Kuala Lumpur, there is more job matching.</a:t>
            </a:r>
            <a:endParaRPr lang="en-US" altLang="zh-CN" i="1"/>
          </a:p>
          <a:p>
            <a:r>
              <a:rPr lang="en-US" altLang="zh-CN" i="1"/>
              <a:t>There is supported employment.</a:t>
            </a:r>
            <a:endParaRPr lang="en-US" altLang="zh-CN" i="1"/>
          </a:p>
          <a:p>
            <a:r>
              <a:rPr lang="en-US" altLang="zh-CN" i="1"/>
              <a:t>There are corporate placements.</a:t>
            </a:r>
            <a:endParaRPr lang="en-US" altLang="zh-CN" i="1"/>
          </a:p>
          <a:p>
            <a:r>
              <a:rPr lang="en-US" altLang="zh-CN" i="1"/>
              <a:t>There are also multi-sector pathways.</a:t>
            </a:r>
            <a:endParaRPr lang="en-US" altLang="zh-CN" i="1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Job Coach Comparison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Who supports the worker?</a:t>
            </a:r>
            <a:endParaRPr lang="en-US" altLang="zh-CN"/>
          </a:p>
          <a:p>
            <a:r>
              <a:rPr lang="en-US" altLang="zh-CN"/>
              <a:t>In Shanghai, support often comes from teachers, enterprise mentors, and families.</a:t>
            </a:r>
            <a:endParaRPr lang="en-US" altLang="zh-CN"/>
          </a:p>
          <a:p>
            <a:r>
              <a:rPr lang="en-US" altLang="zh-CN"/>
              <a:t>In Kuala Lumpur, support comes from professional job coaches, supervisors, coworkers, and employers.</a:t>
            </a:r>
            <a:endParaRPr lang="en-US" altLang="zh-CN"/>
          </a:p>
          <a:p>
            <a:r>
              <a:rPr lang="en-US" altLang="zh-CN"/>
              <a:t>The core difference 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internal educational support and external employment support.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Employment Retention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Employment retention is the final outcome.</a:t>
            </a:r>
            <a:endParaRPr lang="en-US" altLang="zh-CN"/>
          </a:p>
          <a:p>
            <a:r>
              <a:rPr lang="en-US" altLang="zh-CN"/>
              <a:t>We should measure it through: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internship participation, certificate acquisition, job matching, open employment, six-month retention, twelve-month retention, and reasonable accommodation.</a:t>
            </a:r>
            <a:endParaRPr lang="en-US" altLang="zh-CN"/>
          </a:p>
          <a:p>
            <a:r>
              <a:rPr lang="en-US" altLang="zh-CN"/>
              <a:t>A job is not successful only when the student starts work.</a:t>
            </a:r>
            <a:endParaRPr lang="en-US" altLang="zh-CN"/>
          </a:p>
          <a:p>
            <a:r>
              <a:rPr lang="en-US" altLang="zh-CN"/>
              <a:t>It is successful when the student can stay in the job.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Common Barriers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98880" y="1301750"/>
            <a:ext cx="10297160" cy="4873625"/>
          </a:xfrm>
        </p:spPr>
        <p:txBody>
          <a:bodyPr>
            <a:noAutofit/>
          </a:bodyPr>
          <a:p>
            <a:r>
              <a:rPr lang="en-US" altLang="zh-CN" sz="2000"/>
              <a:t>There are many barriers.</a:t>
            </a:r>
            <a:endParaRPr lang="en-US" altLang="zh-CN" sz="2000"/>
          </a:p>
          <a:p>
            <a:r>
              <a:rPr lang="en-US" altLang="zh-CN" sz="2000"/>
              <a:t>At the individual level, students may have difficulties in skills, communication, and self-regulation.</a:t>
            </a:r>
            <a:endParaRPr lang="en-US" altLang="zh-CN" sz="2000"/>
          </a:p>
          <a:p>
            <a:r>
              <a:rPr lang="en-US" altLang="zh-CN" sz="2000"/>
              <a:t>At the family level, families may worry about income, allowances, and safety.</a:t>
            </a:r>
            <a:endParaRPr lang="en-US" altLang="zh-CN" sz="2000"/>
          </a:p>
          <a:p>
            <a:r>
              <a:rPr lang="en-US" altLang="zh-CN" sz="2000"/>
              <a:t>At the workplace level, employers may have low acceptance.</a:t>
            </a:r>
            <a:endParaRPr lang="en-US" altLang="zh-CN" sz="2000"/>
          </a:p>
          <a:p>
            <a:r>
              <a:rPr lang="en-US" altLang="zh-CN" sz="2000"/>
              <a:t>Jobs may be too complex.</a:t>
            </a:r>
            <a:endParaRPr lang="en-US" altLang="zh-CN" sz="2000"/>
          </a:p>
          <a:p>
            <a:r>
              <a:rPr lang="en-US" altLang="zh-CN" sz="2000"/>
              <a:t>Workplace accommodation may be weak.</a:t>
            </a:r>
            <a:endParaRPr lang="en-US" altLang="zh-CN" sz="2000"/>
          </a:p>
          <a:p>
            <a:r>
              <a:rPr lang="en-US" altLang="zh-CN" sz="2000"/>
              <a:t>At the system level, data may be fragmented.</a:t>
            </a:r>
            <a:endParaRPr lang="en-US" altLang="zh-CN" sz="2000"/>
          </a:p>
          <a:p>
            <a:r>
              <a:rPr lang="en-US" altLang="zh-CN" sz="2000"/>
              <a:t>There may be limited job coaches.</a:t>
            </a:r>
            <a:endParaRPr lang="en-US" altLang="zh-CN" sz="2000"/>
          </a:p>
          <a:p>
            <a:r>
              <a:rPr lang="en-US" altLang="zh-CN" sz="2000"/>
              <a:t>Retention tracking may also be weak.</a:t>
            </a:r>
            <a:endParaRPr lang="en-US" altLang="zh-CN" sz="2000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 Proposed Closed-Loop Model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So, we need a closed-loop model.</a:t>
            </a:r>
            <a:endParaRPr lang="en-US" altLang="zh-CN"/>
          </a:p>
          <a:p>
            <a:r>
              <a:rPr lang="en-US" altLang="zh-CN"/>
              <a:t>The path 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vocational assessment, individual training plan, skill certification, real workplace internship, job coach support, employment, one-month, three-month, six-month, and twelve-month follow-up, and then retraining and adjustment.</a:t>
            </a:r>
            <a:endParaRPr lang="en-US" altLang="zh-CN"/>
          </a:p>
          <a:p>
            <a:r>
              <a:rPr lang="en-US" altLang="zh-CN"/>
              <a:t>This model helps students move from “trainable” to “sustainably employable.”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Conclusion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en-US" altLang="zh-CN"/>
              <a:t>In conclusion, special vocational education should not stop at training.</a:t>
            </a:r>
            <a:endParaRPr lang="en-US" altLang="zh-CN"/>
          </a:p>
          <a:p>
            <a:r>
              <a:rPr lang="en-US" altLang="zh-CN"/>
              <a:t>The full path is: train, certify, practice, match, support, and retain.</a:t>
            </a:r>
            <a:endParaRPr lang="en-US" altLang="zh-CN"/>
          </a:p>
          <a:p>
            <a:r>
              <a:rPr lang="en-US" altLang="zh-CN"/>
              <a:t>Shanghai contributes educational equity and IEP continuity.</a:t>
            </a:r>
            <a:endParaRPr lang="en-US" altLang="zh-CN"/>
          </a:p>
          <a:p>
            <a:r>
              <a:rPr lang="en-US" altLang="zh-CN"/>
              <a:t>Kuala Lumpur contributes job matching, job coach support, and supported employment.</a:t>
            </a:r>
            <a:endParaRPr lang="en-US" altLang="zh-CN"/>
          </a:p>
          <a:p>
            <a:r>
              <a:rPr lang="en-US" altLang="zh-CN"/>
              <a:t>The final message is: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The goal is not simply to make students employable.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The goal is to make employment sustainable.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marL="0" indent="0" algn="ctr">
              <a:buNone/>
            </a:pPr>
            <a:r>
              <a:rPr lang="en-US" altLang="zh-CN" sz="13800"/>
              <a:t>THANK YOU !</a:t>
            </a:r>
            <a:endParaRPr lang="en-US" altLang="zh-CN" sz="138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CONTENT_GROUP_TYPE" val="contentchip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1.0"/>
  <p:tag name="KSO_WM_UNIT_TYPE" val="i"/>
  <p:tag name="KSO_WM_UNIT_INDEX" val="3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1.0"/>
  <p:tag name="KSO_WM_UNIT_TYPE" val="i"/>
  <p:tag name="KSO_WM_UNIT_INDEX" val="4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</p:tagLst>
</file>

<file path=ppt/tags/tag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PRESET_TEXT" val="壹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</p:tagLst>
</file>

<file path=ppt/tags/tag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CONTENT_GROUP_TYPE" val="contentchip"/>
  <p:tag name="KSO_WM_UNIT_TYPE" val="i"/>
  <p:tag name="KSO_WM_UNIT_INDEX" val="2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</p:tagLst>
</file>

<file path=ppt/tags/tag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3"/>
  <p:tag name="KSO_WM_UNIT_LAYERLEVEL" val="1"/>
  <p:tag name="KSO_WM_TAG_VERSION" val="1.0"/>
  <p:tag name="KSO_WM_UNIT_TYPE" val="i"/>
  <p:tag name="KSO_WM_UNIT_INDEX" val="3"/>
</p:tagLst>
</file>

<file path=ppt/tags/tag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4"/>
  <p:tag name="KSO_WM_UNIT_LAYERLEVEL" val="1"/>
  <p:tag name="KSO_WM_TAG_VERSION" val="1.0"/>
  <p:tag name="KSO_WM_UNIT_TYPE" val="i"/>
  <p:tag name="KSO_WM_UNIT_INDEX" val="4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1.0"/>
  <p:tag name="KSO_WM_UNIT_TYPE" val="i"/>
  <p:tag name="KSO_WM_UNIT_INDEX" val="3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CONTENT_GROUP_TYPE" val="titlestyle"/>
  <p:tag name="KSO_WM_UNIT_TYPE" val="i"/>
  <p:tag name="KSO_WM_UNIT_INDEX" val="2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1.0"/>
  <p:tag name="KSO_WM_UNIT_TYPE" val="i"/>
  <p:tag name="KSO_WM_UNIT_INDEX" val="4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83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CONTENT_GROUP_TYPE" val="contentchip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1.0"/>
  <p:tag name="KSO_WM_UNIT_CONTENT_GROUP_TYPE" val="titlestyle"/>
  <p:tag name="KSO_WM_UNIT_TYPE" val="i"/>
  <p:tag name="KSO_WM_UNIT_INDEX" val="3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1.0"/>
  <p:tag name="KSO_WM_UNIT_TYPE" val="i"/>
  <p:tag name="KSO_WM_UNIT_INDEX" val="4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302"/>
</p:tagLst>
</file>

<file path=ppt/tags/tag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3.0"/>
  <p:tag name="KSO_WM_BEAUTIFY_FLAG" val="#wm#"/>
  <p:tag name="KSO_WM_UNIT_PRESET_TEXT" val="单击此处编辑母版文本样式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13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6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PRESET_TEXT" val="单击此处编辑母版标题样式"/>
  <p:tag name="KSO_WM_UNIT_TYPE" val="a"/>
  <p:tag name="KSO_WM_UNIT_INDEX" val="1"/>
  <p:tag name="KSO_WM_TEMPLATE_CATEGORY" val="custom"/>
  <p:tag name="KSO_WM_TEMPLATE_INDEX" val="20231219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NOCLEAR" val="0"/>
  <p:tag name="KSO_WM_UNIT_SUBTYPE" val="a"/>
  <p:tag name="KSO_WM_UNIT_PRESET_TEXT" val="单击此处编辑母版文本样式&#10;二级&#10;三级&#10;四级&#10;五级"/>
  <p:tag name="KSO_WM_UNIT_TYPE" val="f"/>
  <p:tag name="KSO_WM_UNIT_INDEX" val="1"/>
  <p:tag name="KSO_WM_TEMPLATE_CATEGORY" val="custom"/>
  <p:tag name="KSO_WM_TEMPLATE_INDEX" val="20231219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78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1219"/>
  <p:tag name="KSO_WM_TEMPLATE_THUMBS_INDEX" val="1、9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219_1*a*1"/>
  <p:tag name="KSO_WM_TEMPLATE_CATEGORY" val="custom"/>
  <p:tag name="KSO_WM_TEMPLATE_INDEX" val="20231219"/>
  <p:tag name="KSO_WM_UNIT_LAYERLEVEL" val="1"/>
  <p:tag name="KSO_WM_TAG_VERSION" val="3.0"/>
  <p:tag name="KSO_WM_BEAUTIFY_FLAG" val="#wm#"/>
  <p:tag name="KSO_WM_UNIT_PRESET_TEXT" val="单击此处&#10;添加文档标题"/>
  <p:tag name="KSO_WM_UNIT_TEXT_TYPE" val="1"/>
</p:tagLst>
</file>

<file path=ppt/tags/tag1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219_1*b*1"/>
  <p:tag name="KSO_WM_TEMPLATE_CATEGORY" val="custom"/>
  <p:tag name="KSO_WM_TEMPLATE_INDEX" val="20231219"/>
  <p:tag name="KSO_WM_UNIT_LAYERLEVEL" val="1"/>
  <p:tag name="KSO_WM_TAG_VERSION" val="3.0"/>
  <p:tag name="KSO_WM_BEAUTIFY_FLAG" val="#wm#"/>
  <p:tag name="KSO_WM_UNIT_PRESET_TEXT" val="单击此处添加副标题"/>
  <p:tag name="KSO_WM_UNIT_TEXT_TYPE" val="1"/>
</p:tagLst>
</file>

<file path=ppt/tags/tag181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1219_1*f*4"/>
  <p:tag name="KSO_WM_TEMPLATE_CATEGORY" val="custom"/>
  <p:tag name="KSO_WM_TEMPLATE_INDEX" val="20231219"/>
  <p:tag name="KSO_WM_UNIT_LAYERLEVEL" val="1"/>
  <p:tag name="KSO_WM_TAG_VERSION" val="3.0"/>
  <p:tag name="KSO_WM_BEAUTIFY_FLAG" val="#wm#"/>
</p:tagLst>
</file>

<file path=ppt/tags/tag182.xml><?xml version="1.0" encoding="utf-8"?>
<p:tagLst xmlns:p="http://schemas.openxmlformats.org/presentationml/2006/main">
  <p:tag name="KSO_WM_SLIDE_ID" val="custom2023121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1219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LIDE_THEME_ID" val="3313969"/>
  <p:tag name="KSO_WM_SLIDE_THEME_NAME" val="绿色镂空蝴蝶工笔画中国风主题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85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88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91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94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97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00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03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06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09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12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15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18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21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24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27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30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33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36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39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42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45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48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51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54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57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60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63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66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69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72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75.xml><?xml version="1.0" encoding="utf-8"?>
<p:tagLst xmlns:p="http://schemas.openxmlformats.org/presentationml/2006/main">
  <p:tag name="KSO_WM_BEAUTIFY_FLAG" val="#wm#"/>
  <p:tag name="KSO_WM_TEMPLATE_CATEGORY" val="custom"/>
  <p:tag name="KSO_WM_TEMPLATE_INDEX" val="20231219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87">
      <a:dk1>
        <a:srgbClr val="000000"/>
      </a:dk1>
      <a:lt1>
        <a:srgbClr val="FFFFFF"/>
      </a:lt1>
      <a:dk2>
        <a:srgbClr val="25404B"/>
      </a:dk2>
      <a:lt2>
        <a:srgbClr val="F2F2F2"/>
      </a:lt2>
      <a:accent1>
        <a:srgbClr val="183B47"/>
      </a:accent1>
      <a:accent2>
        <a:srgbClr val="465E6C"/>
      </a:accent2>
      <a:accent3>
        <a:srgbClr val="647684"/>
      </a:accent3>
      <a:accent4>
        <a:srgbClr val="B49964"/>
      </a:accent4>
      <a:accent5>
        <a:srgbClr val="8B5C47"/>
      </a:accent5>
      <a:accent6>
        <a:srgbClr val="703434"/>
      </a:accent6>
      <a:hlink>
        <a:srgbClr val="FF0000"/>
      </a:hlink>
      <a:folHlink>
        <a:srgbClr val="00B0F0"/>
      </a:folHlink>
    </a:clrScheme>
    <a:fontScheme name="">
      <a:majorFont>
        <a:latin typeface="Times New Roman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72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2B7784"/>
      </a:accent1>
      <a:accent2>
        <a:srgbClr val="27B7A9"/>
      </a:accent2>
      <a:accent3>
        <a:srgbClr val="7E9E93"/>
      </a:accent3>
      <a:accent4>
        <a:srgbClr val="6EBF51"/>
      </a:accent4>
      <a:accent5>
        <a:srgbClr val="AF9C55"/>
      </a:accent5>
      <a:accent6>
        <a:srgbClr val="FFA109"/>
      </a:accent6>
      <a:hlink>
        <a:srgbClr val="304FFE"/>
      </a:hlink>
      <a:folHlink>
        <a:srgbClr val="492067"/>
      </a:folHlink>
    </a:clrScheme>
    <a:fontScheme name="自定义 20">
      <a:majorFont>
        <a:latin typeface="汉仪楷体简"/>
        <a:ea typeface="汉仪楷体简"/>
        <a:cs typeface=""/>
      </a:majorFont>
      <a:minorFont>
        <a:latin typeface="汉仪楷体简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  <a:alpha val="53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  <a:lnDef>
      <a:spPr>
        <a:ln>
          <a:solidFill>
            <a:schemeClr val="accent1">
              <a:lumMod val="20000"/>
              <a:lumOff val="80000"/>
              <a:alpha val="27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b">
        <a:normAutofit/>
      </a:bodyPr>
      <a:lstStyle>
        <a:defPPr algn="r">
          <a:lnSpc>
            <a:spcPct val="100000"/>
          </a:lnSpc>
          <a:defRPr sz="2000" b="1" spc="300" dirty="0">
            <a:solidFill>
              <a:schemeClr val="tx1">
                <a:lumMod val="85000"/>
                <a:lumOff val="15000"/>
              </a:schemeClr>
            </a:solidFill>
            <a:latin typeface="+mj-ea"/>
            <a:ea typeface="+mj-ea"/>
            <a:cs typeface="汉仪楷体简" panose="02010600000101010101" charset="-128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9310</Words>
  <Application>WPS 演示</Application>
  <PresentationFormat>宽屏</PresentationFormat>
  <Paragraphs>281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59" baseType="lpstr">
      <vt:lpstr>Arial</vt:lpstr>
      <vt:lpstr>宋体</vt:lpstr>
      <vt:lpstr>Wingdings</vt:lpstr>
      <vt:lpstr>Calibri</vt:lpstr>
      <vt:lpstr>微软雅黑</vt:lpstr>
      <vt:lpstr>Arial Unicode MS</vt:lpstr>
      <vt:lpstr>Aptos</vt:lpstr>
      <vt:lpstr>notosansmonocjksc</vt:lpstr>
      <vt:lpstr>Segoe UI</vt:lpstr>
      <vt:lpstr>Aptos Display</vt:lpstr>
      <vt:lpstr>Segoe UI Variable Display</vt:lpstr>
      <vt:lpstr>FFont-Family</vt:lpstr>
      <vt:lpstr>Wingdings</vt:lpstr>
      <vt:lpstr>Aptos</vt:lpstr>
      <vt:lpstr>MiSans</vt:lpstr>
      <vt:lpstr>MiSans Normal</vt:lpstr>
      <vt:lpstr>汉仪书宋二简</vt:lpstr>
      <vt:lpstr>MiSans Normal</vt:lpstr>
      <vt:lpstr>汉仪书宋二简</vt:lpstr>
      <vt:lpstr>Times New Roman</vt:lpstr>
      <vt:lpstr>Calibri Light</vt:lpstr>
      <vt:lpstr>汉仪楷体简</vt:lpstr>
      <vt:lpstr>汉仪楷体简</vt:lpstr>
      <vt:lpstr>Cambria Math</vt:lpstr>
      <vt:lpstr>WPS</vt:lpstr>
      <vt:lpstr>1_Office 主题</vt:lpstr>
      <vt:lpstr>Office 主题​​</vt:lpstr>
      <vt:lpstr>单击此处 添加文档标题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gejj</dc:creator>
  <cp:lastModifiedBy>葛晶晶</cp:lastModifiedBy>
  <cp:revision>32</cp:revision>
  <dcterms:created xsi:type="dcterms:W3CDTF">2023-08-09T12:44:00Z</dcterms:created>
  <dcterms:modified xsi:type="dcterms:W3CDTF">2026-09-27T11:07:06Z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71CF69518B824C6987AC120C899BADC5_12</vt:lpwstr>
  </property>
</Properties>
</file>