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/>
            </a:pPr>
            <a:r>
              <a:t>A Case-Study Analysis of Behavioural Intervention for a Student with ASD in an Inclusive Classroom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Leo, an 8-year-old Year 2 student with Level 1 ASD</a:t>
            </a:r>
          </a:p>
          <a:p>
            <a:pPr>
              <a:spcAft>
                <a:spcPts val="1400"/>
              </a:spcAft>
              <a:defRPr sz="2200"/>
            </a:pPr>
            <a:r>
              <a:t>Functional Behavioural Assessment and evidence-based intervention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Possible Contributing Factors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Sensory overload</a:t>
            </a:r>
          </a:p>
          <a:p>
            <a:pPr>
              <a:spcAft>
                <a:spcPts val="1400"/>
              </a:spcAft>
              <a:defRPr sz="2200"/>
            </a:pPr>
            <a:r>
              <a:t>Environmental unpredictability</a:t>
            </a:r>
          </a:p>
          <a:p>
            <a:pPr>
              <a:spcAft>
                <a:spcPts val="1400"/>
              </a:spcAft>
              <a:defRPr sz="2200"/>
            </a:pPr>
            <a:r>
              <a:t>Emotional regulation difficulties</a:t>
            </a:r>
          </a:p>
          <a:p>
            <a:pPr>
              <a:spcAft>
                <a:spcPts val="1400"/>
              </a:spcAft>
              <a:defRPr sz="2200"/>
            </a:pPr>
            <a:r>
              <a:t>Sleep, nutrition and other contextual influences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Behaviour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Different behaviours have different immediate triggers</a:t>
            </a:r>
          </a:p>
          <a:p>
            <a:pPr>
              <a:spcAft>
                <a:spcPts val="1400"/>
              </a:spcAft>
              <a:defRPr sz="2200"/>
            </a:pPr>
            <a:r>
              <a:t>Underlying functions are interconnected</a:t>
            </a:r>
          </a:p>
          <a:p>
            <a:pPr>
              <a:spcAft>
                <a:spcPts val="1400"/>
              </a:spcAft>
              <a:defRPr sz="2200"/>
            </a:pPr>
            <a:r>
              <a:t>Behaviour can serve as a coping mechanism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ABC Framework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Antecedent → Behaviour → Consequence</a:t>
            </a:r>
          </a:p>
          <a:p>
            <a:pPr>
              <a:spcAft>
                <a:spcPts val="1400"/>
              </a:spcAft>
              <a:defRPr sz="2200"/>
            </a:pPr>
            <a:r>
              <a:t>Identify what happens before behaviour</a:t>
            </a:r>
          </a:p>
          <a:p>
            <a:pPr>
              <a:spcAft>
                <a:spcPts val="1400"/>
              </a:spcAft>
              <a:defRPr sz="2200"/>
            </a:pPr>
            <a:r>
              <a:t>Examine observable behaviour</a:t>
            </a:r>
          </a:p>
          <a:p>
            <a:pPr>
              <a:spcAft>
                <a:spcPts val="1400"/>
              </a:spcAft>
              <a:defRPr sz="2200"/>
            </a:pPr>
            <a:r>
              <a:t>Analyse what follows the behaviour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ABC Example 1: Morning Classroom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Antecedent: incomplete visual timetable</a:t>
            </a:r>
          </a:p>
          <a:p>
            <a:pPr>
              <a:spcAft>
                <a:spcPts val="1400"/>
              </a:spcAft>
              <a:defRPr sz="2200"/>
            </a:pPr>
            <a:r>
              <a:t>Behaviour: repeated questioning</a:t>
            </a:r>
          </a:p>
          <a:p>
            <a:pPr>
              <a:spcAft>
                <a:spcPts val="1400"/>
              </a:spcAft>
              <a:defRPr sz="2200"/>
            </a:pPr>
            <a:r>
              <a:t>Consequence: verbal reassurance</a:t>
            </a:r>
          </a:p>
          <a:p>
            <a:pPr>
              <a:spcAft>
                <a:spcPts val="1400"/>
              </a:spcAft>
              <a:defRPr sz="2200"/>
            </a:pPr>
            <a:r>
              <a:t>Pattern: short-term calm followed by renewed questioning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ABC Example 2: Rain-Affected 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Antecedent: unexpected change to indoor activity</a:t>
            </a:r>
          </a:p>
          <a:p>
            <a:pPr>
              <a:spcAft>
                <a:spcPts val="1400"/>
              </a:spcAft>
              <a:defRPr sz="2200"/>
            </a:pPr>
            <a:r>
              <a:t>Behaviour: screaming, desk-hitting, withdrawal</a:t>
            </a:r>
          </a:p>
          <a:p>
            <a:pPr>
              <a:spcAft>
                <a:spcPts val="1400"/>
              </a:spcAft>
              <a:defRPr sz="2200"/>
            </a:pPr>
            <a:r>
              <a:t>Consequence: removal from the lesson</a:t>
            </a:r>
          </a:p>
          <a:p>
            <a:pPr>
              <a:spcAft>
                <a:spcPts val="1400"/>
              </a:spcAft>
              <a:defRPr sz="2200"/>
            </a:pPr>
            <a:r>
              <a:t>Risk: escape behaviour is reinforced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ABC Example 3: Mathematics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Antecedent: unfamiliar question type</a:t>
            </a:r>
          </a:p>
          <a:p>
            <a:pPr>
              <a:spcAft>
                <a:spcPts val="1400"/>
              </a:spcAft>
              <a:defRPr sz="2200"/>
            </a:pPr>
            <a:r>
              <a:t>Behaviour: refusal and watch-checking</a:t>
            </a:r>
          </a:p>
          <a:p>
            <a:pPr>
              <a:spcAft>
                <a:spcPts val="1400"/>
              </a:spcAft>
              <a:defRPr sz="2200"/>
            </a:pPr>
            <a:r>
              <a:t>Consequence: teacher skips the turn</a:t>
            </a:r>
          </a:p>
          <a:p>
            <a:pPr>
              <a:spcAft>
                <a:spcPts val="1400"/>
              </a:spcAft>
              <a:defRPr sz="2200"/>
            </a:pPr>
            <a:r>
              <a:t>Pattern: task avoidance succeeds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Functional Behavioural 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Direct ABC observation</a:t>
            </a:r>
          </a:p>
          <a:p>
            <a:pPr>
              <a:spcAft>
                <a:spcPts val="1400"/>
              </a:spcAft>
              <a:defRPr sz="2200"/>
            </a:pPr>
            <a:r>
              <a:t>Teacher and itinerant special-educator interviews</a:t>
            </a:r>
          </a:p>
          <a:p>
            <a:pPr>
              <a:spcAft>
                <a:spcPts val="1400"/>
              </a:spcAft>
              <a:defRPr sz="2200"/>
            </a:pPr>
            <a:r>
              <a:t>Classroom documentation</a:t>
            </a:r>
          </a:p>
          <a:p>
            <a:pPr>
              <a:spcAft>
                <a:spcPts val="1400"/>
              </a:spcAft>
              <a:defRPr sz="2200"/>
            </a:pPr>
            <a:r>
              <a:t>Assessment focused on school-based contexts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Operational Definitions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Repetitive questioning</a:t>
            </a:r>
          </a:p>
          <a:p>
            <a:pPr>
              <a:spcAft>
                <a:spcPts val="1400"/>
              </a:spcAft>
              <a:defRPr sz="2200"/>
            </a:pPr>
            <a:r>
              <a:t>Emotional outburst</a:t>
            </a:r>
          </a:p>
          <a:p>
            <a:pPr>
              <a:spcAft>
                <a:spcPts val="1400"/>
              </a:spcAft>
              <a:defRPr sz="2200"/>
            </a:pPr>
            <a:r>
              <a:t>Collective-activity avoidance</a:t>
            </a:r>
          </a:p>
          <a:p>
            <a:pPr>
              <a:spcAft>
                <a:spcPts val="1400"/>
              </a:spcAft>
              <a:defRPr sz="2200"/>
            </a:pPr>
            <a:r>
              <a:t>Observable definitions support consistent data collection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Identified Antecedents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Incomplete visual information</a:t>
            </a:r>
          </a:p>
          <a:p>
            <a:pPr>
              <a:spcAft>
                <a:spcPts val="1400"/>
              </a:spcAft>
              <a:defRPr sz="2200"/>
            </a:pPr>
            <a:r>
              <a:t>Unexpected schedule changes</a:t>
            </a:r>
          </a:p>
          <a:p>
            <a:pPr>
              <a:spcAft>
                <a:spcPts val="1400"/>
              </a:spcAft>
              <a:defRPr sz="2200"/>
            </a:pPr>
            <a:r>
              <a:t>Noise and light stimulation</a:t>
            </a:r>
          </a:p>
          <a:p>
            <a:pPr>
              <a:spcAft>
                <a:spcPts val="1400"/>
              </a:spcAft>
              <a:defRPr sz="2200"/>
            </a:pPr>
            <a:r>
              <a:t>Unfamiliar or unpredictable tasks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Inferred Behavioural Functions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Seeking definitive information</a:t>
            </a:r>
          </a:p>
          <a:p>
            <a:pPr>
              <a:spcAft>
                <a:spcPts val="1400"/>
              </a:spcAft>
              <a:defRPr sz="2200"/>
            </a:pPr>
            <a:r>
              <a:t>Escaping sensory overload or unpredictability</a:t>
            </a:r>
          </a:p>
          <a:p>
            <a:pPr>
              <a:spcAft>
                <a:spcPts val="1400"/>
              </a:spcAft>
              <a:defRPr sz="2200"/>
            </a:pPr>
            <a:r>
              <a:t>Sensory self-regulation and emotional calming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Presentation Outline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Introduction</a:t>
            </a:r>
          </a:p>
          <a:p>
            <a:pPr>
              <a:spcAft>
                <a:spcPts val="1400"/>
              </a:spcAft>
              <a:defRPr sz="2200"/>
            </a:pPr>
            <a:r>
              <a:t>Learner Profile</a:t>
            </a:r>
          </a:p>
          <a:p>
            <a:pPr>
              <a:spcAft>
                <a:spcPts val="1400"/>
              </a:spcAft>
              <a:defRPr sz="2200"/>
            </a:pPr>
            <a:r>
              <a:t>Behaviour Analysis</a:t>
            </a:r>
          </a:p>
          <a:p>
            <a:pPr>
              <a:spcAft>
                <a:spcPts val="1400"/>
              </a:spcAft>
              <a:defRPr sz="2200"/>
            </a:pPr>
            <a:r>
              <a:t>Functional Behavioural Assessment</a:t>
            </a:r>
          </a:p>
          <a:p>
            <a:pPr>
              <a:spcAft>
                <a:spcPts val="1400"/>
              </a:spcAft>
              <a:defRPr sz="2200"/>
            </a:pPr>
            <a:r>
              <a:t>Intervention Plan</a:t>
            </a:r>
          </a:p>
          <a:p>
            <a:pPr>
              <a:spcAft>
                <a:spcPts val="1400"/>
              </a:spcAft>
              <a:defRPr sz="2200"/>
            </a:pPr>
            <a:r>
              <a:t>Evaluation and 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Assessment Strengths and Limitations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Feasible in regular school settings</a:t>
            </a:r>
          </a:p>
          <a:p>
            <a:pPr>
              <a:spcAft>
                <a:spcPts val="1400"/>
              </a:spcAft>
              <a:defRPr sz="2200"/>
            </a:pPr>
            <a:r>
              <a:t>Captures real-world behavioural chains</a:t>
            </a:r>
          </a:p>
          <a:p>
            <a:pPr>
              <a:spcAft>
                <a:spcPts val="1400"/>
              </a:spcAft>
              <a:defRPr sz="2200"/>
            </a:pPr>
            <a:r>
              <a:t>Functions remain inferential</a:t>
            </a:r>
          </a:p>
          <a:p>
            <a:pPr>
              <a:spcAft>
                <a:spcPts val="1400"/>
              </a:spcAft>
              <a:defRPr sz="2200"/>
            </a:pPr>
            <a:r>
              <a:t>Home-context and physiological factors were not fully assessed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Intervention Framework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Antecedent prevention</a:t>
            </a:r>
          </a:p>
          <a:p>
            <a:pPr>
              <a:spcAft>
                <a:spcPts val="1400"/>
              </a:spcAft>
              <a:defRPr sz="2200"/>
            </a:pPr>
            <a:r>
              <a:t>Explicit replacement-skill instruction</a:t>
            </a:r>
          </a:p>
          <a:p>
            <a:pPr>
              <a:spcAft>
                <a:spcPts val="1400"/>
              </a:spcAft>
              <a:defRPr sz="2200"/>
            </a:pPr>
            <a:r>
              <a:t>Response protocols</a:t>
            </a:r>
          </a:p>
          <a:p>
            <a:pPr>
              <a:spcAft>
                <a:spcPts val="1400"/>
              </a:spcAft>
              <a:defRPr sz="2200"/>
            </a:pPr>
            <a:r>
              <a:t>Iterative physical-education adaptation</a:t>
            </a:r>
          </a:p>
          <a:p>
            <a:pPr>
              <a:spcAft>
                <a:spcPts val="1400"/>
              </a:spcAft>
              <a:defRPr sz="2200"/>
            </a:pPr>
            <a:r>
              <a:t>Home-school-special-educator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Antecedent Pre-Emptive Strategies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Complete visual timetable every morning</a:t>
            </a:r>
          </a:p>
          <a:p>
            <a:pPr>
              <a:spcAft>
                <a:spcPts val="1400"/>
              </a:spcAft>
              <a:defRPr sz="2200"/>
            </a:pPr>
            <a:r>
              <a:t>Visual change cards for schedule revisions</a:t>
            </a:r>
          </a:p>
          <a:p>
            <a:pPr>
              <a:spcAft>
                <a:spcPts val="1400"/>
              </a:spcAft>
              <a:defRPr sz="2200"/>
            </a:pPr>
            <a:r>
              <a:t>Pre-warn unavoidable changes</a:t>
            </a:r>
          </a:p>
          <a:p>
            <a:pPr>
              <a:spcAft>
                <a:spcPts val="1400"/>
              </a:spcAft>
              <a:defRPr sz="2200"/>
            </a:pPr>
            <a:r>
              <a:t>Reduce sensory pressure in group activities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Teaching Replacement Skills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Visual communication cards</a:t>
            </a:r>
          </a:p>
          <a:p>
            <a:pPr>
              <a:spcAft>
                <a:spcPts val="1400"/>
              </a:spcAft>
              <a:defRPr sz="2200"/>
            </a:pPr>
            <a:r>
              <a:t>Explicit scripts for requesting information</a:t>
            </a:r>
          </a:p>
          <a:p>
            <a:pPr>
              <a:spcAft>
                <a:spcPts val="1400"/>
              </a:spcAft>
              <a:defRPr sz="2200"/>
            </a:pPr>
            <a:r>
              <a:t>Emotion-regulation and calming strategies</a:t>
            </a:r>
          </a:p>
          <a:p>
            <a:pPr>
              <a:spcAft>
                <a:spcPts val="1400"/>
              </a:spcAft>
              <a:defRPr sz="2200"/>
            </a:pPr>
            <a:r>
              <a:t>Structured practice and reinforcement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Response Protocols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Redirect repeated questions to the visual timetable</a:t>
            </a:r>
          </a:p>
          <a:p>
            <a:pPr>
              <a:spcAft>
                <a:spcPts val="1400"/>
              </a:spcAft>
              <a:defRPr sz="2200"/>
            </a:pPr>
            <a:r>
              <a:t>Use calm, brief responses during outbursts</a:t>
            </a:r>
          </a:p>
          <a:p>
            <a:pPr>
              <a:spcAft>
                <a:spcPts val="1400"/>
              </a:spcAft>
              <a:defRPr sz="2200"/>
            </a:pPr>
            <a:r>
              <a:t>Frame quiet-zone use as regulation, not escape</a:t>
            </a:r>
          </a:p>
          <a:p>
            <a:pPr>
              <a:spcAft>
                <a:spcPts val="1400"/>
              </a:spcAft>
              <a:defRPr sz="2200"/>
            </a:pPr>
            <a:r>
              <a:t>Return to adjusted learning tasks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Iterative Physical-Education Adaptations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Small-group formats</a:t>
            </a:r>
          </a:p>
          <a:p>
            <a:pPr>
              <a:spcAft>
                <a:spcPts val="1400"/>
              </a:spcAft>
              <a:defRPr sz="2200"/>
            </a:pPr>
            <a:r>
              <a:t>Reduced sensory input</a:t>
            </a:r>
          </a:p>
          <a:p>
            <a:pPr>
              <a:spcAft>
                <a:spcPts val="1400"/>
              </a:spcAft>
              <a:defRPr sz="2200"/>
            </a:pPr>
            <a:r>
              <a:t>Limited activity choices</a:t>
            </a:r>
          </a:p>
          <a:p>
            <a:pPr>
              <a:spcAft>
                <a:spcPts val="1400"/>
              </a:spcAft>
              <a:defRPr sz="2200"/>
            </a:pPr>
            <a:r>
              <a:t>Lesson-by-lesson participation monitoring</a:t>
            </a:r>
          </a:p>
          <a:p>
            <a:pPr>
              <a:spcAft>
                <a:spcPts val="1400"/>
              </a:spcAft>
              <a:defRPr sz="2200"/>
            </a:pPr>
            <a:r>
              <a:t>Prioritise enjoyment and engagement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Multi-Party Collaboration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Classroom teacher</a:t>
            </a:r>
          </a:p>
          <a:p>
            <a:pPr>
              <a:spcAft>
                <a:spcPts val="1400"/>
              </a:spcAft>
              <a:defRPr sz="2200"/>
            </a:pPr>
            <a:r>
              <a:t>Itinerant special educator</a:t>
            </a:r>
          </a:p>
          <a:p>
            <a:pPr>
              <a:spcAft>
                <a:spcPts val="1400"/>
              </a:spcAft>
              <a:defRPr sz="2200"/>
            </a:pPr>
            <a:r>
              <a:t>Caregivers</a:t>
            </a:r>
          </a:p>
          <a:p>
            <a:pPr>
              <a:spcAft>
                <a:spcPts val="1400"/>
              </a:spcAft>
              <a:defRPr sz="2200"/>
            </a:pPr>
            <a:r>
              <a:t>Shared ABC records and consistent response strategies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Evaluation and Practical Implications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Monitor observable behavioural change</a:t>
            </a:r>
          </a:p>
          <a:p>
            <a:pPr>
              <a:spcAft>
                <a:spcPts val="1400"/>
              </a:spcAft>
              <a:defRPr sz="2200"/>
            </a:pPr>
            <a:r>
              <a:t>Adapt intervention continuously</a:t>
            </a:r>
          </a:p>
          <a:p>
            <a:pPr>
              <a:spcAft>
                <a:spcPts val="1400"/>
              </a:spcAft>
              <a:defRPr sz="2200"/>
            </a:pPr>
            <a:r>
              <a:t>Avoid one-size-fits-all approaches</a:t>
            </a:r>
          </a:p>
          <a:p>
            <a:pPr>
              <a:spcAft>
                <a:spcPts val="1400"/>
              </a:spcAft>
              <a:defRPr sz="2200"/>
            </a:pPr>
            <a:r>
              <a:t>Support mainstream teachers with specialist expertise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Challenging behaviours are adaptive responses, not deliberate disruption</a:t>
            </a:r>
          </a:p>
          <a:p>
            <a:pPr>
              <a:spcAft>
                <a:spcPts val="1400"/>
              </a:spcAft>
              <a:defRPr sz="2200"/>
            </a:pPr>
            <a:r>
              <a:t>Effective intervention addresses antecedents, replacement skills and consequences</a:t>
            </a:r>
          </a:p>
          <a:p>
            <a:pPr>
              <a:spcAft>
                <a:spcPts val="1400"/>
              </a:spcAft>
              <a:defRPr sz="2200"/>
            </a:pPr>
            <a:r>
              <a:t>Genuine inclusion requires flexible, collaborative and individualised support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Key Takeaways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Understand behaviour through its function</a:t>
            </a:r>
          </a:p>
          <a:p>
            <a:pPr>
              <a:spcAft>
                <a:spcPts val="1400"/>
              </a:spcAft>
              <a:defRPr sz="2200"/>
            </a:pPr>
            <a:r>
              <a:t>Prevent triggers before escalation</a:t>
            </a:r>
          </a:p>
          <a:p>
            <a:pPr>
              <a:spcAft>
                <a:spcPts val="1400"/>
              </a:spcAft>
              <a:defRPr sz="2200"/>
            </a:pPr>
            <a:r>
              <a:t>Teach alternatives explicitly</a:t>
            </a:r>
          </a:p>
          <a:p>
            <a:pPr>
              <a:spcAft>
                <a:spcPts val="1400"/>
              </a:spcAft>
              <a:defRPr sz="2200"/>
            </a:pPr>
            <a:r>
              <a:t>Use continuous data to refine intervention</a:t>
            </a:r>
          </a:p>
          <a:p>
            <a:pPr>
              <a:spcAft>
                <a:spcPts val="1400"/>
              </a:spcAft>
              <a:defRPr sz="2200"/>
            </a:pPr>
            <a:r>
              <a:t>Build sustainable school-home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Introduction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Inclusive education requires tailored support</a:t>
            </a:r>
          </a:p>
          <a:p>
            <a:pPr>
              <a:spcAft>
                <a:spcPts val="1400"/>
              </a:spcAft>
              <a:defRPr sz="2200"/>
            </a:pPr>
            <a:r>
              <a:t>Challenging behaviour should be understood, not simply suppressed</a:t>
            </a:r>
          </a:p>
          <a:p>
            <a:pPr>
              <a:spcAft>
                <a:spcPts val="1400"/>
              </a:spcAft>
              <a:defRPr sz="2200"/>
            </a:pPr>
            <a:r>
              <a:t>Functional Behavioural Assessment identifies behavioural functions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Research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Autism is highly heterogeneous</a:t>
            </a:r>
          </a:p>
          <a:p>
            <a:pPr>
              <a:spcAft>
                <a:spcPts val="1400"/>
              </a:spcAft>
              <a:defRPr sz="2200"/>
            </a:pPr>
            <a:r>
              <a:t>Behaviour is shaped by neurodevelopment, sensory processing and environment</a:t>
            </a:r>
          </a:p>
          <a:p>
            <a:pPr>
              <a:spcAft>
                <a:spcPts val="1400"/>
              </a:spcAft>
              <a:defRPr sz="2200"/>
            </a:pPr>
            <a:r>
              <a:t>School, home and individual factors interact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Case Overview: Leo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8 years old, Year 2 mainstream classroom</a:t>
            </a:r>
          </a:p>
          <a:p>
            <a:pPr>
              <a:spcAft>
                <a:spcPts val="1400"/>
              </a:spcAft>
              <a:defRPr sz="2200"/>
            </a:pPr>
            <a:r>
              <a:t>Level 1 Autism Spectrum Disorder</a:t>
            </a:r>
          </a:p>
          <a:p>
            <a:pPr>
              <a:spcAft>
                <a:spcPts val="1400"/>
              </a:spcAft>
              <a:defRPr sz="2200"/>
            </a:pPr>
            <a:r>
              <a:t>Typical intellectual functioning</a:t>
            </a:r>
          </a:p>
          <a:p>
            <a:pPr>
              <a:spcAft>
                <a:spcPts val="1400"/>
              </a:spcAft>
              <a:defRPr sz="2200"/>
            </a:pPr>
            <a:r>
              <a:t>Access to an itinerant special-education teacher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Classroom Context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25 students</a:t>
            </a:r>
          </a:p>
          <a:p>
            <a:pPr>
              <a:spcAft>
                <a:spcPts val="1400"/>
              </a:spcAft>
              <a:defRPr sz="2200"/>
            </a:pPr>
            <a:r>
              <a:t>Fixed seating and visual timetable</a:t>
            </a:r>
          </a:p>
          <a:p>
            <a:pPr>
              <a:spcAft>
                <a:spcPts val="1400"/>
              </a:spcAft>
              <a:defRPr sz="2200"/>
            </a:pPr>
            <a:r>
              <a:t>Outdoor physical education</a:t>
            </a:r>
          </a:p>
          <a:p>
            <a:pPr>
              <a:spcAft>
                <a:spcPts val="1400"/>
              </a:spcAft>
              <a:defRPr sz="2200"/>
            </a:pPr>
            <a:r>
              <a:t>Noise and fluctuating light levels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Target Behaviour 1: Repetitive Questioning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Repeated timetable/time-related questions</a:t>
            </a:r>
          </a:p>
          <a:p>
            <a:pPr>
              <a:spcAft>
                <a:spcPts val="1400"/>
              </a:spcAft>
              <a:defRPr sz="2200"/>
            </a:pPr>
            <a:r>
              <a:t>Often occurs when information is unclear</a:t>
            </a:r>
          </a:p>
          <a:p>
            <a:pPr>
              <a:spcAft>
                <a:spcPts val="1400"/>
              </a:spcAft>
              <a:defRPr sz="2200"/>
            </a:pPr>
            <a:r>
              <a:t>Function: seeking certainty and reducing anxiety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Target Behaviour 2: Emotional Outbursts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Screaming and desk-hitting</a:t>
            </a:r>
          </a:p>
          <a:p>
            <a:pPr>
              <a:spcAft>
                <a:spcPts val="1400"/>
              </a:spcAft>
              <a:defRPr sz="2200"/>
            </a:pPr>
            <a:r>
              <a:t>Triggered by unexpected timetable changes</a:t>
            </a:r>
          </a:p>
          <a:p>
            <a:pPr>
              <a:spcAft>
                <a:spcPts val="1400"/>
              </a:spcAft>
              <a:defRPr sz="2200"/>
            </a:pPr>
            <a:r>
              <a:t>Function: escaping unpredictable or overwhelming contexts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Target Behaviour 3: Activity Avoidance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/>
            </a:pPr>
            <a:r>
              <a:t>Withdrawal during group activities</a:t>
            </a:r>
          </a:p>
          <a:p>
            <a:pPr>
              <a:spcAft>
                <a:spcPts val="1400"/>
              </a:spcAft>
              <a:defRPr sz="2200"/>
            </a:pPr>
            <a:r>
              <a:t>Finger-counting and repeated watch-checking</a:t>
            </a:r>
          </a:p>
          <a:p>
            <a:pPr>
              <a:spcAft>
                <a:spcPts val="1400"/>
              </a:spcAft>
              <a:defRPr sz="2200"/>
            </a:pPr>
            <a:r>
              <a:t>Function: escape and sensory self-regulation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1360" y="6309360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